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0" r:id="rId3"/>
    <p:sldId id="281" r:id="rId4"/>
    <p:sldId id="296" r:id="rId5"/>
    <p:sldId id="298" r:id="rId6"/>
    <p:sldId id="303" r:id="rId7"/>
    <p:sldId id="304" r:id="rId8"/>
    <p:sldId id="323" r:id="rId9"/>
    <p:sldId id="332" r:id="rId10"/>
    <p:sldId id="333" r:id="rId11"/>
    <p:sldId id="334" r:id="rId12"/>
    <p:sldId id="335" r:id="rId13"/>
    <p:sldId id="324" r:id="rId14"/>
    <p:sldId id="309" r:id="rId15"/>
    <p:sldId id="325" r:id="rId16"/>
    <p:sldId id="310" r:id="rId17"/>
    <p:sldId id="312" r:id="rId18"/>
    <p:sldId id="326" r:id="rId19"/>
    <p:sldId id="314" r:id="rId20"/>
    <p:sldId id="315" r:id="rId21"/>
    <p:sldId id="316" r:id="rId22"/>
    <p:sldId id="327" r:id="rId23"/>
    <p:sldId id="317" r:id="rId24"/>
    <p:sldId id="329" r:id="rId25"/>
    <p:sldId id="297" r:id="rId26"/>
    <p:sldId id="330" r:id="rId27"/>
    <p:sldId id="33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A5E"/>
    <a:srgbClr val="28D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3772" autoAdjust="0"/>
  </p:normalViewPr>
  <p:slideViewPr>
    <p:cSldViewPr snapToGrid="0">
      <p:cViewPr>
        <p:scale>
          <a:sx n="86" d="100"/>
          <a:sy n="86" d="100"/>
        </p:scale>
        <p:origin x="-514" y="-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3A96-4DC3-4274-84BE-A33F88C51F9D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F35A-1B67-4A90-9F7B-11ADA73BA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6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A772-98A0-4150-8140-90419F191DE4}" type="datetimeFigureOut">
              <a:rPr lang="en-IN" smtClean="0"/>
              <a:t>20-03-2019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DBE7-0C46-4D59-8C5E-301D9E9D7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8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DBE7-0C46-4D59-8C5E-301D9E9D7A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DBE7-0C46-4D59-8C5E-301D9E9D7A4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6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9904-5ADC-463A-8E15-CE994E886FC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D047-C29C-4BFD-B4BB-FB8D8CB6881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7FC8-455B-4BF6-BFAD-52AA9F0109DC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31FC-7ED9-4556-9072-F72903D4FB8E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3190-6684-4CBA-AB58-034ECCB62607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BE26-BACA-475F-9C9A-EA94586D4509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08E4-4A6D-481E-8CBA-1D3141DCC3FE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25A5-CB13-4065-AA31-36C757DEC1E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2B53-A012-47F3-9013-EA8F8790D48F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02C8-4CD9-4402-9184-97F10705086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BE32-965A-4AFA-B198-896F9FDC8382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0D82-9743-48A1-81B0-7C0C34A868CC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3" y="444504"/>
            <a:ext cx="11239500" cy="3253441"/>
          </a:xfrm>
        </p:spPr>
        <p:txBody>
          <a:bodyPr>
            <a:noAutofit/>
          </a:bodyPr>
          <a:lstStyle/>
          <a:p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endParaRPr lang="en-IN" sz="5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5626" y="3992493"/>
            <a:ext cx="6804212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30539" y="177799"/>
            <a:ext cx="9826361" cy="428534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A Swarm Intelligence Algorithm For Routing Recovery Strategy In Wireless Sensor Network With Mobile Sink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11550675" y="5323084"/>
            <a:ext cx="45719" cy="3630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0" y="4763869"/>
            <a:ext cx="40880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    Tom John</a:t>
            </a:r>
          </a:p>
          <a:p>
            <a:r>
              <a:rPr lang="en-IN" dirty="0" smtClean="0"/>
              <a:t>Class No: 62 S7 B Tech CSE</a:t>
            </a:r>
          </a:p>
          <a:p>
            <a:endParaRPr lang="en-IN" dirty="0" smtClean="0"/>
          </a:p>
          <a:p>
            <a:r>
              <a:rPr lang="en-IN" dirty="0" smtClean="0"/>
              <a:t>Dept. of CSE, MACE Kothamangalam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November 21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2018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2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EXCHANGE OF INFORMATION AMONG BEES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60DF-F09A-4AB4-8DBB-E608FAFE1ADC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351" y="2388093"/>
            <a:ext cx="11647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Most important occurrence in the formation of collective knowledge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Communication among bees takes place in the dancing area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The dance is called a Waggle dance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Employed forager share their information through waggle dancing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40343" y="71021"/>
            <a:ext cx="11356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753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EXCHANGE OF INFORMATION AMONG BEES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40C9-4EDF-4E27-B25F-4C9F8E309DFE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229" y="1837678"/>
            <a:ext cx="11523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Onlooker bee employ at the most profitable source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Greater probability of onlooker choosing more profitable sources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Scouts will discover new food sources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Poor food sources are ignored by bees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2043" y="195309"/>
            <a:ext cx="11842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55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ABC ALGORITHM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4282-294A-4FB5-947A-4E9DC3C471FA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52" y="115410"/>
            <a:ext cx="1177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452" y="1509204"/>
            <a:ext cx="116475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Send the scouts onto the initial food sources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REPEAT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Send the employed bees onto the food sources and determine the nectar amounts</a:t>
            </a:r>
          </a:p>
          <a:p>
            <a:endParaRPr lang="en-US" dirty="0"/>
          </a:p>
          <a:p>
            <a:r>
              <a:rPr lang="en-US" dirty="0" smtClean="0"/>
              <a:t>              Calculate the probability value of the sources with which they are preferred by the onlooker bees</a:t>
            </a:r>
          </a:p>
          <a:p>
            <a:endParaRPr lang="en-US" dirty="0"/>
          </a:p>
          <a:p>
            <a:r>
              <a:rPr lang="en-US" dirty="0" smtClean="0"/>
              <a:t>               Send the onlooker bees onto the food sources and determine their nectar amounts</a:t>
            </a:r>
          </a:p>
          <a:p>
            <a:endParaRPr lang="en-US" dirty="0"/>
          </a:p>
          <a:p>
            <a:r>
              <a:rPr lang="en-US" dirty="0" smtClean="0"/>
              <a:t>               Stop the exploitation process of the sources exhausted by the bees</a:t>
            </a:r>
          </a:p>
          <a:p>
            <a:endParaRPr lang="en-US" dirty="0"/>
          </a:p>
          <a:p>
            <a:r>
              <a:rPr lang="en-US" dirty="0" smtClean="0"/>
              <a:t>	       Send the scouts into the search area for discovering new food </a:t>
            </a:r>
            <a:r>
              <a:rPr lang="en-US" dirty="0" err="1" smtClean="0"/>
              <a:t>sources,randomly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       Memorize the best food source found so far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UNTIL (requirements are met)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0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OPTMAL FITNESS VALUE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1859185"/>
            <a:ext cx="9207401" cy="36985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E382-74F7-4D05-BF07-45960F741502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 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9852" y="5690681"/>
            <a:ext cx="759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Courtesy-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IEEE paper </a:t>
            </a:r>
            <a:r>
              <a:rPr lang="en-IN" sz="1200" dirty="0" err="1" smtClean="0">
                <a:solidFill>
                  <a:schemeClr val="bg2">
                    <a:lumMod val="50000"/>
                  </a:schemeClr>
                </a:solidFill>
              </a:rPr>
              <a:t>on“A</a:t>
            </a:r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 Swarm intelligence algorithm for routing recovery strategy in wireless sensor networks with mobile sink” from IEEE translations and content mining Published on March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30896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OPTIMAL FITNESS VALUE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1638222"/>
            <a:ext cx="8488907" cy="42030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49A5-99B3-4819-B925-7895F964F15E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OPTIMAL FITNESS VALUE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1917909"/>
            <a:ext cx="8238845" cy="4046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B764-26E1-4185-A4BB-7F4880AC345D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ABC OPTIMIZED PSO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1690691"/>
            <a:ext cx="9457898" cy="45326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8F9-6E46-456E-9EDE-DBC79DEAB51E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ABC OPTIMIZED PSO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90"/>
            <a:ext cx="10080008" cy="4665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6AC6-FCF4-470B-8A1D-FA04CFB124F0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NETWORK ENERGY CONSUMPTION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788F-5834-4DCC-9692-9AA8DBD2D772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7967" y="5811574"/>
            <a:ext cx="759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N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" y="1615735"/>
            <a:ext cx="5715495" cy="416850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53" y="1615735"/>
            <a:ext cx="6458110" cy="41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ENERGY UTILIZATION RATE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514-29DC-45EE-BF95-1072BA4D9314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2" y="1551568"/>
            <a:ext cx="5768840" cy="403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28" y="1582051"/>
            <a:ext cx="5662151" cy="4008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41360" y="5681708"/>
            <a:ext cx="77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6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 using CNN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PSO Algorithm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Algorithm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Optimized PSO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Simulation,Comparison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Perfomance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Kothamangalam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DCA3-1CB5-458E-96A6-3EEA7C4EF070}" type="datetime5">
              <a:rPr lang="en-US" smtClean="0"/>
              <a:t>20-Mar-19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PACKET LOSS RATE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020" y="17812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FE34-56DD-4546-9886-B3A57D86F45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7" y="1631192"/>
            <a:ext cx="5837426" cy="4059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80" y="1631192"/>
            <a:ext cx="5867908" cy="4237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1460" y="5788380"/>
            <a:ext cx="748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1" y="459519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TRANSMISSION LATENCY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271"/>
            <a:ext cx="5776461" cy="394750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A571-EF5A-4B15-9D61-4F45EAAE85BF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31" y="1446253"/>
            <a:ext cx="5906012" cy="4107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1864" y="5619565"/>
            <a:ext cx="757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NETWORK CONNECTIVITY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" y="1552981"/>
            <a:ext cx="5639289" cy="42751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0806-2704-4B6F-B427-CF9A86C48F7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13" y="1495591"/>
            <a:ext cx="5912112" cy="43987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8093" y="5885895"/>
            <a:ext cx="7611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02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NETWORK RELIABILITY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112"/>
            <a:ext cx="5776461" cy="4237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434F-5354-4975-B1C6-7E5C5DC87B05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999406" cy="4261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</a:t>
            </a:r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6" y="1333161"/>
            <a:ext cx="5563082" cy="4404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6050" y="5737903"/>
            <a:ext cx="798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Courtesy- IEEE paper on “A Swarm intelligence algorithm for routing recovery strategy in wireless sensor networks with mobile sink” from IEEE translations and content mining Published on March 2018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2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mages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were identified and classified by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CNN.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could extract the features of the malware images automatically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Effectiveness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efficiency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method is very high.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detection speed of our model was significantly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faster.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CB12-4FB7-4335-B299-699394BCEC98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Detection of Malicious Code Variants Based on Deep Learning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sz="2000" dirty="0" smtClean="0"/>
              <a:t>1.J</a:t>
            </a:r>
            <a:r>
              <a:rPr lang="en-IN" sz="2000" dirty="0"/>
              <a:t>. Wang, Y. Cao, B. Li, et al. Particle swarm optimization based clustering algorithm with mobile </a:t>
            </a:r>
            <a:r>
              <a:rPr lang="en-IN" sz="2000" dirty="0" smtClean="0"/>
              <a:t>      sink </a:t>
            </a:r>
            <a:r>
              <a:rPr lang="en-IN" sz="2000" dirty="0"/>
              <a:t>for WSNs. </a:t>
            </a:r>
            <a:r>
              <a:rPr lang="en-IN" sz="2000" i="1" dirty="0"/>
              <a:t>Future Generation Computer Systems</a:t>
            </a:r>
            <a:r>
              <a:rPr lang="en-IN" sz="2000" dirty="0"/>
              <a:t>, vol.11, no.76, pp. 452-457, </a:t>
            </a:r>
            <a:r>
              <a:rPr lang="en-IN" sz="2000" dirty="0" smtClean="0"/>
              <a:t>2017</a:t>
            </a:r>
          </a:p>
          <a:p>
            <a:pPr marL="0" lvl="0" indent="0">
              <a:buNone/>
            </a:pPr>
            <a:r>
              <a:rPr lang="en-IN" sz="2000" dirty="0" smtClean="0"/>
              <a:t>2. </a:t>
            </a:r>
            <a:r>
              <a:rPr lang="en-IN" sz="2000" dirty="0"/>
              <a:t>Y. </a:t>
            </a:r>
            <a:r>
              <a:rPr lang="en-IN" sz="2000" dirty="0" err="1"/>
              <a:t>Yue</a:t>
            </a:r>
            <a:r>
              <a:rPr lang="en-IN" sz="2000" dirty="0"/>
              <a:t>, P. He. A comprehensive survey on the reliability of mobile wireless sensor networks: Taxonomy, challenges, and future directions. </a:t>
            </a:r>
            <a:r>
              <a:rPr lang="en-IN" sz="2000" i="1" dirty="0"/>
              <a:t>Information Fusion</a:t>
            </a:r>
            <a:r>
              <a:rPr lang="en-IN" sz="2000" dirty="0"/>
              <a:t>, vol.11, no.44, pp. 188-204, 2018</a:t>
            </a:r>
          </a:p>
          <a:p>
            <a:pPr marL="0" indent="0">
              <a:buNone/>
            </a:pPr>
            <a:r>
              <a:rPr lang="en-IN" sz="2000" dirty="0" smtClean="0"/>
              <a:t>3.L. </a:t>
            </a:r>
            <a:r>
              <a:rPr lang="en-IN" sz="2000" dirty="0" err="1" smtClean="0"/>
              <a:t>Karim</a:t>
            </a:r>
            <a:r>
              <a:rPr lang="en-IN" sz="2000" dirty="0" smtClean="0"/>
              <a:t>, N Nasser. Reliable location aware routing protocol for mobile wireless sensor </a:t>
            </a:r>
            <a:r>
              <a:rPr lang="en-IN" sz="2000" dirty="0" err="1" smtClean="0"/>
              <a:t>network,IET</a:t>
            </a:r>
            <a:r>
              <a:rPr lang="en-IN" sz="2000" dirty="0" smtClean="0"/>
              <a:t> Communications, vol6, n0.14, pp.2149-2158,2012</a:t>
            </a:r>
          </a:p>
          <a:p>
            <a:pPr marL="0" indent="0">
              <a:buNone/>
            </a:pPr>
            <a:r>
              <a:rPr lang="en-IN" sz="2000" dirty="0"/>
              <a:t>4. </a:t>
            </a:r>
            <a:r>
              <a:rPr lang="en-IN" sz="2000" dirty="0" smtClean="0"/>
              <a:t>X</a:t>
            </a:r>
            <a:r>
              <a:rPr lang="en-IN" sz="2000" dirty="0"/>
              <a:t>. Han, X. Cao, </a:t>
            </a:r>
            <a:r>
              <a:rPr lang="en-IN" sz="2000" dirty="0" err="1"/>
              <a:t>E.L.Lloyd</a:t>
            </a:r>
            <a:r>
              <a:rPr lang="en-IN" sz="2000" dirty="0"/>
              <a:t>. C. </a:t>
            </a:r>
            <a:r>
              <a:rPr lang="en-IN" sz="2000" dirty="0" err="1"/>
              <a:t>Shen</a:t>
            </a:r>
            <a:r>
              <a:rPr lang="en-IN" sz="2000" dirty="0"/>
              <a:t>. Fault-Tolerant Relay Node Placement in Heterogeneous Wireless Sensor Networks, IEEE Transactions on Mobile Computing, vol.9, no.5, pp.643-656, </a:t>
            </a:r>
            <a:r>
              <a:rPr lang="en-IN" sz="2000" dirty="0" smtClean="0"/>
              <a:t>2010</a:t>
            </a:r>
          </a:p>
          <a:p>
            <a:pPr marL="0" indent="0">
              <a:buNone/>
            </a:pPr>
            <a:r>
              <a:rPr lang="en-IN" sz="2000" dirty="0"/>
              <a:t>5. </a:t>
            </a:r>
            <a:r>
              <a:rPr lang="en-IN" sz="2000" dirty="0" smtClean="0"/>
              <a:t>J</a:t>
            </a:r>
            <a:r>
              <a:rPr lang="en-IN" sz="2000" dirty="0"/>
              <a:t>. Wang, J. Cao, S. </a:t>
            </a:r>
            <a:r>
              <a:rPr lang="en-IN" sz="2000" dirty="0" err="1"/>
              <a:t>Ji</a:t>
            </a:r>
            <a:r>
              <a:rPr lang="en-IN" sz="2000" dirty="0"/>
              <a:t>, et al. Energy-efficient cluster-based dynamic routes adjustment approach for wireless sensor networks with mobile sinks. The Journal of Supercomputing, vol.73, no.7, pp. 3277-3290, 2017</a:t>
            </a:r>
            <a:r>
              <a:rPr lang="en-IN" sz="2000" dirty="0" smtClean="0"/>
              <a:t>.</a:t>
            </a:r>
          </a:p>
          <a:p>
            <a:pPr marL="0" lvl="0" indent="0">
              <a:buNone/>
            </a:pPr>
            <a:r>
              <a:rPr lang="en-IN" sz="2000" dirty="0" smtClean="0"/>
              <a:t>6.</a:t>
            </a:r>
            <a:r>
              <a:rPr lang="en-IN" sz="2000" dirty="0"/>
              <a:t> J. Wang, J. Cao, B. Li, et al. Bio-inspired ant colony optimization based clustering algorithm with mobile sinks for applications in consumer home automation networks. IEEE Transactions on Consumer Electronics, vol.61, no.4, pp. 438-444, 2015.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03D-8472-4912-B48C-71CDF75D956D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Detection of Malicious Code Variants Based on Deep Learning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14300"/>
            <a:ext cx="11125200" cy="5668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000" dirty="0" smtClean="0"/>
              <a:t>7.</a:t>
            </a:r>
            <a:r>
              <a:rPr lang="en-IN" sz="2000" dirty="0"/>
              <a:t> P. Li, H., Li, M. Wu. Distributed event region fault-tolerance based on weighted distance for wireless sensor networks, , Journal of Systems Engineering and Electronics, vol.20, no.6, pp.1351-1360, 2009</a:t>
            </a:r>
          </a:p>
          <a:p>
            <a:pPr marL="0" indent="0">
              <a:buNone/>
            </a:pPr>
            <a:r>
              <a:rPr lang="en-IN" sz="2000" dirty="0" smtClean="0"/>
              <a:t>8.S</a:t>
            </a:r>
            <a:r>
              <a:rPr lang="en-IN" sz="2000" dirty="0"/>
              <a:t>. </a:t>
            </a:r>
            <a:r>
              <a:rPr lang="en-IN" sz="2000" dirty="0" err="1"/>
              <a:t>Bhatti</a:t>
            </a:r>
            <a:r>
              <a:rPr lang="en-IN" sz="2000" dirty="0"/>
              <a:t>, J. </a:t>
            </a:r>
            <a:r>
              <a:rPr lang="en-IN" sz="2000" dirty="0" err="1"/>
              <a:t>Xu</a:t>
            </a:r>
            <a:r>
              <a:rPr lang="en-IN" sz="2000" dirty="0"/>
              <a:t>, M. </a:t>
            </a:r>
            <a:r>
              <a:rPr lang="en-IN" sz="2000" dirty="0" err="1"/>
              <a:t>Memon</a:t>
            </a:r>
            <a:r>
              <a:rPr lang="en-IN" sz="2000" dirty="0"/>
              <a:t>. Clustering and fault tolerance for target tracking using wireless sensor </a:t>
            </a:r>
            <a:r>
              <a:rPr lang="en-IN" sz="2000" dirty="0" smtClean="0"/>
              <a:t>networks</a:t>
            </a:r>
            <a:r>
              <a:rPr lang="en-IN" sz="2000" dirty="0"/>
              <a:t>, </a:t>
            </a:r>
            <a:r>
              <a:rPr lang="en-IN" sz="2000" i="1" dirty="0"/>
              <a:t>IET in Wireless Sensor Systems</a:t>
            </a:r>
            <a:r>
              <a:rPr lang="en-IN" sz="2000" dirty="0"/>
              <a:t> , vol.1, no.2, pp.66-73, </a:t>
            </a:r>
            <a:r>
              <a:rPr lang="en-IN" sz="2000" dirty="0" smtClean="0"/>
              <a:t>2011</a:t>
            </a:r>
          </a:p>
          <a:p>
            <a:pPr marL="0" indent="0">
              <a:buNone/>
            </a:pPr>
            <a:r>
              <a:rPr lang="en-IN" sz="2000" dirty="0"/>
              <a:t>9. </a:t>
            </a:r>
            <a:r>
              <a:rPr lang="en-IN" sz="2000" dirty="0" smtClean="0"/>
              <a:t>Y</a:t>
            </a:r>
            <a:r>
              <a:rPr lang="en-IN" sz="2000" dirty="0"/>
              <a:t>. Sun, H. </a:t>
            </a:r>
            <a:r>
              <a:rPr lang="en-IN" sz="2000" dirty="0" err="1"/>
              <a:t>Luo</a:t>
            </a:r>
            <a:r>
              <a:rPr lang="en-IN" sz="2000" dirty="0"/>
              <a:t>, S.K. Das. A Trust-Based Framework for Fault-Tolerant Data Aggregation in Wireless Multimedia Sensor Networks, IEEE Transactions on Dependable and Secure Computing, vol.9, no.6, pp.785-797, </a:t>
            </a:r>
            <a:r>
              <a:rPr lang="en-IN" sz="2000" dirty="0" smtClean="0"/>
              <a:t>2012</a:t>
            </a: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10.H</a:t>
            </a:r>
            <a:r>
              <a:rPr lang="en-IN" sz="2000" dirty="0"/>
              <a:t>. </a:t>
            </a:r>
            <a:r>
              <a:rPr lang="en-IN" sz="2000" dirty="0" err="1"/>
              <a:t>Bagci</a:t>
            </a:r>
            <a:r>
              <a:rPr lang="en-IN" sz="2000" dirty="0"/>
              <a:t>, I. </a:t>
            </a:r>
            <a:r>
              <a:rPr lang="en-IN" sz="2000" dirty="0" err="1"/>
              <a:t>Korpeoglu</a:t>
            </a:r>
            <a:r>
              <a:rPr lang="en-IN" sz="2000" dirty="0"/>
              <a:t>, </a:t>
            </a:r>
            <a:r>
              <a:rPr lang="en-IN" sz="2000" dirty="0" err="1"/>
              <a:t>Yazıcı</a:t>
            </a:r>
            <a:r>
              <a:rPr lang="en-IN" sz="2000" dirty="0"/>
              <a:t>, A. A Distributed Fault-Tolerant Topology Control Algorithm for Heterogeneous Wireless Sensor Networks, IEEE Transactions on Parallel and Distributed Systems, vol.26, no.4, pp.914-923, </a:t>
            </a:r>
            <a:r>
              <a:rPr lang="en-IN" sz="2000" dirty="0" smtClean="0"/>
              <a:t>2015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CD9D-274F-432D-B29E-3AB67DB1A74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E48F-2518-42B8-9611-D0A42F30F02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725" y="2347415"/>
            <a:ext cx="509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09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876985"/>
            <a:ext cx="107576" cy="67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08801" y="3292598"/>
            <a:ext cx="94129" cy="65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039904" y="1876985"/>
            <a:ext cx="7188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 of wireless sensor network is unpredictable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3788" y="3407967"/>
            <a:ext cx="7484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  are not having optimal transmission path.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E074-1CB9-4CB2-9E5F-FC727AA59260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1999" y="107745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</a:t>
            </a:r>
            <a:endParaRPr lang="en-IN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Distributed multipath fault tolerance routing scheme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Hybrid energy efficient distributed clustering protocol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Bio inspired particle multi swarm optimization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D359-0E60-4BAE-8C88-BB243292E7E5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         </a:t>
            </a:r>
            <a:r>
              <a:rPr lang="en-IN" sz="3600" b="1" dirty="0" smtClean="0">
                <a:latin typeface="Times New Roman" pitchFamily="18" charset="0"/>
                <a:ea typeface="Adobe Fan Heiti Std B" pitchFamily="34" charset="-128"/>
                <a:cs typeface="Times New Roman" pitchFamily="18" charset="0"/>
              </a:rPr>
              <a:t>DRAWBACKS OF EXISTING SYSTEMS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Less stability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Reduced network performance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network energy consumption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Less network robustness and reliability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88D5-B029-42D7-A91D-4BC3C333FA09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PSO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066"/>
            <a:ext cx="10515600" cy="4460897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Simulate the foraging action of group of birds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Based on experience and cognition produced by foraging of food 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is only one piece of food in the area being searched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Birds know how far the food is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Birds follow the bird which is nearest to the food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CF6-2710-45F2-A89C-A1F6A0E10826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</a:t>
            </a:r>
            <a:r>
              <a:rPr lang="en-IN" sz="1200" dirty="0" err="1" smtClean="0">
                <a:solidFill>
                  <a:schemeClr val="bg2">
                    <a:lumMod val="90000"/>
                  </a:schemeClr>
                </a:solidFill>
              </a:rPr>
              <a:t>algorrithm</a:t>
            </a:r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PSO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birds have a fitness value evaluated by the fitness function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’ is the best value achieved so far by a particle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gbest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’ is the best value obtained so far by any particle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EE5D-5BAF-41CB-B82C-E17AFFB6CE83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908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  PSO ALGORITHM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7449-F94C-4B56-BF9D-97CA7AE0BBAB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2562"/>
            <a:ext cx="9999406" cy="365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IN" sz="1200" dirty="0" smtClean="0">
                <a:solidFill>
                  <a:schemeClr val="bg2">
                    <a:lumMod val="90000"/>
                  </a:schemeClr>
                </a:solidFill>
              </a:rPr>
              <a:t>A </a:t>
            </a:r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IN" sz="1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7" y="1669003"/>
            <a:ext cx="6844684" cy="18820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7767" y="3701988"/>
            <a:ext cx="1101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2559" y="3701988"/>
            <a:ext cx="11292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tabLst>
                <a:tab pos="2459038" algn="l"/>
              </a:tabLst>
            </a:pPr>
            <a:r>
              <a:rPr lang="en-US" sz="2800" dirty="0" smtClean="0"/>
              <a:t>c1,c2 - Recognition parameters</a:t>
            </a:r>
          </a:p>
          <a:p>
            <a:pPr marL="285750" indent="-285750">
              <a:buFont typeface="Arial" pitchFamily="34" charset="0"/>
              <a:buChar char="•"/>
              <a:tabLst>
                <a:tab pos="2459038" algn="l"/>
              </a:tabLst>
            </a:pPr>
            <a:r>
              <a:rPr lang="en-US" sz="2800" dirty="0" smtClean="0"/>
              <a:t>w - Inertia weight</a:t>
            </a:r>
          </a:p>
          <a:p>
            <a:pPr marL="285750" indent="-285750">
              <a:buFont typeface="Arial" pitchFamily="34" charset="0"/>
              <a:buChar char="•"/>
              <a:tabLst>
                <a:tab pos="2459038" algn="l"/>
              </a:tabLst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i</a:t>
            </a:r>
            <a:r>
              <a:rPr lang="en-US" sz="2800" dirty="0"/>
              <a:t> </a:t>
            </a:r>
            <a:r>
              <a:rPr lang="en-US" sz="2800" dirty="0" smtClean="0"/>
              <a:t>– Personal best value</a:t>
            </a:r>
          </a:p>
          <a:p>
            <a:pPr marL="285750" indent="-285750">
              <a:buFont typeface="Arial" pitchFamily="34" charset="0"/>
              <a:buChar char="•"/>
              <a:tabLst>
                <a:tab pos="2459038" algn="l"/>
              </a:tabLst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g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– Global best value</a:t>
            </a:r>
          </a:p>
          <a:p>
            <a:pPr marL="285750" indent="-285750">
              <a:buFont typeface="Arial" pitchFamily="34" charset="0"/>
              <a:buChar char="•"/>
              <a:tabLst>
                <a:tab pos="2459038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5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ARTIFICIAL BEE COLONY ALGORITHM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9EBD-8DD3-46FA-80D7-2591831E9E95}" type="datetime5">
              <a:rPr lang="en-US" smtClean="0"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474" y="1491449"/>
            <a:ext cx="111148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Three essential components of forage selection:</a:t>
            </a:r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Food sources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Employed foragers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Unemployed foragers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6532" y="115410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532" y="115410"/>
            <a:ext cx="1187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</a:rPr>
              <a:t>A Swarm intelligence algorithm for routing recovery strategy in wireless sensor networks with mobile sink</a:t>
            </a:r>
            <a:endParaRPr lang="en-IN" sz="1200" b="1" dirty="0">
              <a:solidFill>
                <a:schemeClr val="bg2">
                  <a:lumMod val="90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797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16602</TotalTime>
  <Words>1671</Words>
  <Application>Microsoft Office PowerPoint</Application>
  <PresentationFormat>Custom</PresentationFormat>
  <Paragraphs>249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   </vt:lpstr>
      <vt:lpstr>CONTENTS</vt:lpstr>
      <vt:lpstr>INTRODUCTION</vt:lpstr>
      <vt:lpstr> EXISTING SYSTEMS</vt:lpstr>
      <vt:lpstr>          DRAWBACKS OF EXISTING SYSTEMS</vt:lpstr>
      <vt:lpstr>PSO ALGORITHM</vt:lpstr>
      <vt:lpstr>PSO ALGORITHM</vt:lpstr>
      <vt:lpstr>   PSO ALGORITHM</vt:lpstr>
      <vt:lpstr>ARTIFICIAL BEE COLONY ALGORITHM</vt:lpstr>
      <vt:lpstr>EXCHANGE OF INFORMATION AMONG BEES</vt:lpstr>
      <vt:lpstr>EXCHANGE OF INFORMATION AMONG BEES</vt:lpstr>
      <vt:lpstr>ABC ALGORITHM</vt:lpstr>
      <vt:lpstr>OPTMAL FITNESS VALUE</vt:lpstr>
      <vt:lpstr>OPTIMAL FITNESS VALUE</vt:lpstr>
      <vt:lpstr>OPTIMAL FITNESS VALUE</vt:lpstr>
      <vt:lpstr>ABC OPTIMIZED PSO ALGORITHM</vt:lpstr>
      <vt:lpstr>ABC OPTIMIZED PSO ALGORITHM</vt:lpstr>
      <vt:lpstr>NETWORK ENERGY CONSUMPTION</vt:lpstr>
      <vt:lpstr>ENERGY UTILIZATION RATE</vt:lpstr>
      <vt:lpstr>PACKET LOSS RATE</vt:lpstr>
      <vt:lpstr>DATA TRANSMISSION LATENCY </vt:lpstr>
      <vt:lpstr>NETWORK CONNECTIVITY</vt:lpstr>
      <vt:lpstr>NETWORK RELIABILITY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On  Modelling And Prediction Of  Bitcoin Prices With  Bayesian  Neural  Networks  Using Blockchain Information</dc:title>
  <dc:creator>Windows User</dc:creator>
  <cp:lastModifiedBy>Windows User</cp:lastModifiedBy>
  <cp:revision>345</cp:revision>
  <dcterms:created xsi:type="dcterms:W3CDTF">2018-07-10T16:08:59Z</dcterms:created>
  <dcterms:modified xsi:type="dcterms:W3CDTF">2019-03-20T10:52:35Z</dcterms:modified>
</cp:coreProperties>
</file>