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88" r:id="rId18"/>
    <p:sldId id="289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90" r:id="rId27"/>
    <p:sldId id="276" r:id="rId28"/>
    <p:sldId id="277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 Software Defined Fog Node based Distributed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39ED-546F-46C1-85EA-FDE0183C6939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EF19-63B8-4330-91F2-CE5304A2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9520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A Software Defined Fog Node based Distributed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E1B9E-62ED-4E3C-82B1-E59F53C13CAC}" type="datetimeFigureOut">
              <a:rPr lang="en-IN" smtClean="0"/>
              <a:t>23-11-2018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4C08-5FAB-4F01-9FA3-C12A5E5C3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45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74C08-5FAB-4F01-9FA3-C12A5E5C31F1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A Software Defined Fog Node based Distributed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8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A Software Defined Fog Node based Distributed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274C08-5FAB-4F01-9FA3-C12A5E5C31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3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9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8DC3-282B-40BD-96C7-EBC17DAD6FD6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63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0526-C37D-485F-9691-A4AAE530EC7C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208F-3C9E-4443-BC05-8F0912B75E1F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1562-FC6E-4F6D-A187-082D78EDC797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46C-FB4D-4567-9392-190DB1D97FD6}" type="datetime1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A896-F9B1-4C75-8680-12F8A00DDE46}" type="datetime1">
              <a:rPr lang="en-IN" smtClean="0"/>
              <a:t>23-11-2018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4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4A7A-FFD8-4C99-AC4C-4A79258EA6C3}" type="datetime1">
              <a:rPr lang="en-IN" smtClean="0"/>
              <a:t>23-11-2018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5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6455-6C28-4DB4-A51F-8BF2266C57B7}" type="datetime1">
              <a:rPr lang="en-IN" smtClean="0"/>
              <a:t>23-11-2018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5E30-38A2-4846-A03B-32E7C9821DF9}" type="datetime1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8F01-2337-4D89-A0A1-D585AE8602B4}" type="datetime1">
              <a:rPr lang="en-IN" smtClean="0"/>
              <a:t>23-11-2018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E468-EAB2-464A-B2FC-353D4888EC4D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36E4-2CB5-44D6-B22A-CB62142DB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2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5154"/>
            <a:ext cx="9144000" cy="2408350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Fog Node based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 for </a:t>
            </a:r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Vishnupriya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.M  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No:63  S7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MACE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Kothamangalm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22,2018</a:t>
            </a:r>
          </a:p>
          <a:p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609600"/>
            <a:ext cx="10030691" cy="734291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OVERVIEW</a:t>
            </a:r>
            <a:endParaRPr lang="en-I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45338"/>
            <a:ext cx="10379298" cy="42781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926" y="5762928"/>
            <a:ext cx="905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</a:p>
        </p:txBody>
      </p:sp>
    </p:spTree>
    <p:extLst>
      <p:ext uri="{BB962C8B-B14F-4D97-AF65-F5344CB8AC3E}">
        <p14:creationId xmlns:p14="http://schemas.microsoft.com/office/powerpoint/2010/main" val="24065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367" y="596294"/>
            <a:ext cx="11616744" cy="1065081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-103031" y="134629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1661375"/>
            <a:ext cx="10198994" cy="44174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ategorized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three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      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Layer      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network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 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data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consumed locally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layer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network we deployed multi-interfaced Base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    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8" y="1443605"/>
            <a:ext cx="10030691" cy="642772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OVERVIEW(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2086377"/>
            <a:ext cx="10030691" cy="38636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Layer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high-performance distributed SDN controller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fog node covers the small associated community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service delivery in a timely manner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localization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1170709"/>
            <a:ext cx="10030691" cy="845128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OVERVIEW(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1" y="2240993"/>
            <a:ext cx="11474687" cy="361889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Layer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ide-area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control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based on 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low-cost, and on-demand access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ervers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data, and applications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1250422"/>
            <a:ext cx="10030691" cy="845128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BLOCKCHAIN AND CLOUD ARCHITECTURE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2229867"/>
            <a:ext cx="10030691" cy="4126483"/>
          </a:xfrm>
        </p:spPr>
        <p:txBody>
          <a:bodyPr>
            <a:normAutofit/>
          </a:bodyPr>
          <a:lstStyle/>
          <a:p>
            <a:pPr algn="l"/>
            <a:endParaRPr lang="en-IN" sz="26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1285241"/>
            <a:ext cx="10030691" cy="845128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BLOCKCHAIN AND CLOUD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ARCHITECTURE(contd..)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461" y="2704563"/>
            <a:ext cx="10030691" cy="349339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Proof-of-service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Matchmaking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748146"/>
            <a:ext cx="10030691" cy="84512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PROOF-OF-SERVICE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281" y="1980729"/>
            <a:ext cx="9897610" cy="349339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57" y="1826297"/>
            <a:ext cx="8394543" cy="2926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5139874"/>
            <a:ext cx="745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</a:p>
        </p:txBody>
      </p:sp>
    </p:spTree>
    <p:extLst>
      <p:ext uri="{BB962C8B-B14F-4D97-AF65-F5344CB8AC3E}">
        <p14:creationId xmlns:p14="http://schemas.microsoft.com/office/powerpoint/2010/main" val="17857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748146"/>
            <a:ext cx="10030691" cy="84512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MATCHMAKING ALGORITHM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764406"/>
            <a:ext cx="10030691" cy="349339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3" y="1906073"/>
            <a:ext cx="8190962" cy="3232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37149" y="5257800"/>
            <a:ext cx="672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</a:p>
        </p:txBody>
      </p:sp>
    </p:spTree>
    <p:extLst>
      <p:ext uri="{BB962C8B-B14F-4D97-AF65-F5344CB8AC3E}">
        <p14:creationId xmlns:p14="http://schemas.microsoft.com/office/powerpoint/2010/main" val="23622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703" y="504842"/>
            <a:ext cx="10030691" cy="84512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</a:t>
            </a:r>
            <a:endParaRPr lang="en-IN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49" y="1694562"/>
            <a:ext cx="5793615" cy="38507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4276" y="5646634"/>
            <a:ext cx="5975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</a:p>
        </p:txBody>
      </p:sp>
    </p:spTree>
    <p:extLst>
      <p:ext uri="{BB962C8B-B14F-4D97-AF65-F5344CB8AC3E}">
        <p14:creationId xmlns:p14="http://schemas.microsoft.com/office/powerpoint/2010/main" val="22650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748146"/>
            <a:ext cx="10030691" cy="661465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ARCHITECTURE</a:t>
            </a:r>
            <a:endParaRPr lang="en-I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1" y="1725769"/>
            <a:ext cx="7502998" cy="39320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19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1831" y="5757141"/>
            <a:ext cx="8596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5625"/>
            <a:ext cx="9144000" cy="810557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1479551"/>
            <a:ext cx="9829800" cy="4713431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block chains in distributed cloud storage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design principles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block chain cloud architecture</a:t>
            </a:r>
          </a:p>
          <a:p>
            <a:pPr algn="l"/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4328-DCB3-4688-969C-1410A71FA9A8}" type="datetime1">
              <a:rPr lang="en-IN" smtClean="0"/>
              <a:t>23-11-2018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DEPT. OF CSE,MACE KOTHAMANGALAM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3772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 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 smtClean="0"/>
              <a:t>Blockchain</a:t>
            </a:r>
            <a:r>
              <a:rPr lang="en-IN" sz="1200" dirty="0" smtClean="0"/>
              <a:t> </a:t>
            </a:r>
            <a:r>
              <a:rPr lang="en-IN" sz="1200" dirty="0"/>
              <a:t>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1050810"/>
            <a:ext cx="10030691" cy="845128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938896"/>
            <a:ext cx="11554691" cy="44174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devices’ communication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nodes happens through multi-interface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gateway or as a forwarding SDN switch for the fog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fog node is composed of distributed SDN controllers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SDN controller includes packet migration and flow rule analysis functions.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7" y="1323258"/>
            <a:ext cx="10030691" cy="6685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8" y="1397983"/>
            <a:ext cx="10030691" cy="4958367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consists of three different phases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phase </a:t>
            </a:r>
          </a:p>
          <a:p>
            <a:pPr marL="1257300" lvl="2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overall network view</a:t>
            </a:r>
          </a:p>
          <a:p>
            <a:pPr marL="1257300" lvl="2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monitors and parses to identify essential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OpenFlow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phase</a:t>
            </a:r>
          </a:p>
          <a:p>
            <a:pPr marL="1257300" lvl="2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analyses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parsed data set and extracts the routing topology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pPr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1226627"/>
            <a:ext cx="10030691" cy="591257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31" y="1887381"/>
            <a:ext cx="12088969" cy="4468969"/>
          </a:xfrm>
        </p:spPr>
        <p:txBody>
          <a:bodyPr>
            <a:noAutofit/>
          </a:bodyPr>
          <a:lstStyle/>
          <a:p>
            <a:pPr marL="1257300" lvl="2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network flow topology graph with the traffic flow. </a:t>
            </a:r>
          </a:p>
          <a:p>
            <a:pPr marL="1257300" lvl="2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the topological status of 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etadata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 set validates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allowable metadata values .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model discovers a new flow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behaviour: it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trigger an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alarm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alarms: it recognizes flow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challenges a specified security policy.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10746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157" y="1039270"/>
            <a:ext cx="10030691" cy="720046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ARCHITECTURE(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157" y="1510393"/>
            <a:ext cx="11011437" cy="462375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Parser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Topology Graph Builder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enerating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conditions (offline)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enerating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rules (online)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Agent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Plan Cache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1001448"/>
            <a:ext cx="10030691" cy="1531415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505291"/>
            <a:ext cx="10030691" cy="456065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valuate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scheme by using the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esponse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elay-incurred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metrics.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ccuracy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proposed model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it can detect and mitigate saturation attacks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83" y="1018601"/>
            <a:ext cx="12222051" cy="1531415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505291"/>
            <a:ext cx="10030691" cy="470232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traces 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 data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cloud: abundant resources was rendered 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had 64 GB DDR3 RAM and an Intel i7 processor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and fog nodes were rendered by laptops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limited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1282033"/>
            <a:ext cx="12028478" cy="1531415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918953"/>
            <a:ext cx="11455953" cy="428866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laptops that we used had a 16 GB DDR3 RAM and an Intel i5 CPU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TFN2K tool to generate real-time attacks</a:t>
            </a:r>
          </a:p>
          <a:p>
            <a:pPr algn="l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2" y="625416"/>
            <a:ext cx="10030691" cy="1718539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99" y="2343955"/>
            <a:ext cx="11127347" cy="34410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73" y="6356350"/>
            <a:ext cx="2743200" cy="365125"/>
          </a:xfrm>
        </p:spPr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5473" y="6356350"/>
            <a:ext cx="4114800" cy="365125"/>
          </a:xfrm>
        </p:spPr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7473" y="6356350"/>
            <a:ext cx="2743200" cy="365125"/>
          </a:xfrm>
        </p:spPr>
        <p:txBody>
          <a:bodyPr/>
          <a:lstStyle/>
          <a:p>
            <a:fld id="{A36536E4-2CB5-44D6-B22A-CB62142DB378}" type="slidenum">
              <a:rPr lang="en-IN" smtClean="0"/>
              <a:t>27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63751"/>
            <a:ext cx="555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182" y="1532586"/>
            <a:ext cx="9459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incurred by: a) an increase in the number of devices; and b) an increase in the number of requests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81370" y="5826929"/>
            <a:ext cx="7405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://ieeexplore.ieee.org/stamp/stamp.jsp?tp=&amp;arnumber=8053750</a:t>
            </a:r>
          </a:p>
        </p:txBody>
      </p:sp>
    </p:spTree>
    <p:extLst>
      <p:ext uri="{BB962C8B-B14F-4D97-AF65-F5344CB8AC3E}">
        <p14:creationId xmlns:p14="http://schemas.microsoft.com/office/powerpoint/2010/main" val="579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625416"/>
            <a:ext cx="10030691" cy="1757176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3127" y="163751"/>
            <a:ext cx="555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6" y="2289148"/>
            <a:ext cx="10457646" cy="33904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9707"/>
            <a:ext cx="947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regard to the number of requests: a) the variation in response time; b) the variation in throughput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1825" y="5679582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courtesy:https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://ieeexplore.ieee.org/stamp/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stamp.jsp?tp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=8053750</a:t>
            </a:r>
          </a:p>
        </p:txBody>
      </p:sp>
    </p:spTree>
    <p:extLst>
      <p:ext uri="{BB962C8B-B14F-4D97-AF65-F5344CB8AC3E}">
        <p14:creationId xmlns:p14="http://schemas.microsoft.com/office/powerpoint/2010/main" val="1294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278" y="1108753"/>
            <a:ext cx="11554691" cy="1531415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(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687131"/>
            <a:ext cx="10030691" cy="452048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Index(SI)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𝑆𝐼𝑡= 𝑆𝐼𝑡−1+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𝜔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𝜔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latest byte-level statistics available at timestamp 𝑡.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- timestamp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𝑆𝐼 to be the moving average of the difference in byte-level statistics.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29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363"/>
            <a:ext cx="10515600" cy="4306599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network architecture</a:t>
            </a:r>
          </a:p>
          <a:p>
            <a:pPr marL="342900" indent="-342900">
              <a:lnSpc>
                <a:spcPct val="20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 marL="342900" indent="-342900">
              <a:lnSpc>
                <a:spcPct val="20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CFE5-0F9E-4703-B211-80CC0DEFD50C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-117104"/>
            <a:ext cx="918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 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200" dirty="0" smtClean="0"/>
              <a:t>og </a:t>
            </a:r>
            <a:r>
              <a:rPr lang="en-IN" sz="1200" dirty="0"/>
              <a:t>Node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IN" sz="1200" dirty="0"/>
              <a:t>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181" y="1171936"/>
            <a:ext cx="10030691" cy="835955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738648"/>
            <a:ext cx="11288528" cy="446896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raw data streams produced by large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three emerging technologies: fog computing, SDN,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 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delivery, high scalability,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end-to-end delay between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devices, computing resources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30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1171936"/>
            <a:ext cx="10030691" cy="835955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738648"/>
            <a:ext cx="10030691" cy="4468968"/>
          </a:xfrm>
        </p:spPr>
        <p:txBody>
          <a:bodyPr>
            <a:noAutofit/>
          </a:bodyPr>
          <a:lstStyle/>
          <a:p>
            <a:pPr algn="l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Top Strategic Predictions for 2017 and Beyond: Surviving the Storm Winds of Digital Disruption, https://www.gartner.com/doc/3471568? ref=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unauthreader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Singh, Y. S.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H. Park, “A survey on cloud computing security: Issues, threats, and solutions,”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Network and Computer Applications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200-222, Nov. 2016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X. Sun, N. Ansari, and R. Wang, “Optimizing resource utilization of a data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 Tutorials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 no.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pp.2822-2846, Jan. 2016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H. L. Truong and S.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Dustdar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“Principles for Engineering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Systems,”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Cloud Computing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2, pp. 68–76, Mar. 2015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L. Wang and R.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Ranjan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“Processing Distributed Internet of Things Data in Clouds,” </a:t>
            </a:r>
            <a:r>
              <a:rPr lang="en-I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1, pp. 76—80, Jan. 2015 </a:t>
            </a:r>
          </a:p>
          <a:p>
            <a:pPr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31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649362"/>
            <a:ext cx="10030691" cy="835955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738648"/>
            <a:ext cx="10030691" cy="4468968"/>
          </a:xfrm>
        </p:spPr>
        <p:txBody>
          <a:bodyPr>
            <a:noAutofit/>
          </a:bodyPr>
          <a:lstStyle/>
          <a:p>
            <a:pPr algn="l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M. Chiang, and T. Zhang, “Fog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overview of research opportunities,”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no.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pp. 854-864, Dec. 2016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A.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Alrawais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Alhothaily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Hu, and X. Cheng, “Fog Computing for the Internet of Things: Security and Privacy Issues,”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Computing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2, Mar. 2017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K.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Christidis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Devetsikiotis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Smart Contracts for the Internet of Things," IEEE Access, vol. 4, pp. 2292-2303, May 2016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F.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Tschorsch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Scheuermann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"Bitcoin and beyond: A technical survey on decentralized digital currencies,"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Communications Surveys &amp; Tutorials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pp. 2084-2123, Mar. 2016 </a:t>
            </a:r>
          </a:p>
          <a:p>
            <a:pPr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P. K. Sharma, S. Y. Moon, and J. H. Park, “Block-VN: A Distributed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Vehicular Network Architecture in Smart City,”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Information Processing Systems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1, pp. 184-195, Mar. 2017 </a:t>
            </a:r>
          </a:p>
          <a:p>
            <a:pPr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32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748146"/>
            <a:ext cx="10030691" cy="835955"/>
          </a:xfrm>
        </p:spPr>
        <p:txBody>
          <a:bodyPr>
            <a:normAutofit/>
          </a:bodyPr>
          <a:lstStyle/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3142445"/>
            <a:ext cx="10030691" cy="2215166"/>
          </a:xfrm>
        </p:spPr>
        <p:txBody>
          <a:bodyPr>
            <a:noAutofit/>
          </a:bodyPr>
          <a:lstStyle/>
          <a:p>
            <a:r>
              <a:rPr lang="en-IN" sz="6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  <a:endParaRPr lang="en-IN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33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0436"/>
            <a:ext cx="9144000" cy="665019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676493"/>
            <a:ext cx="11069782" cy="45026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Computing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0782" y="152400"/>
            <a:ext cx="712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Defined Fog Node based Distributed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 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583"/>
            <a:ext cx="9144000" cy="665017"/>
          </a:xfrm>
        </p:spPr>
        <p:txBody>
          <a:bodyPr>
            <a:no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9829800" cy="4599709"/>
          </a:xfrm>
        </p:spPr>
        <p:txBody>
          <a:bodyPr>
            <a:noAutofit/>
          </a:bodyPr>
          <a:lstStyle/>
          <a:p>
            <a:endParaRPr lang="en-IN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transmitted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cloud for processing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internet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transmitted to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high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information in real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data-processing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loud-based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: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and the limited computing resources of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5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57590"/>
            <a:ext cx="598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Defined Fog Node based Distributed </a:t>
            </a:r>
            <a:r>
              <a:rPr lang="en-I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 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4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595746"/>
            <a:ext cx="10030691" cy="789710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</a:t>
            </a:r>
            <a:r>
              <a:rPr lang="en-I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64" y="1925782"/>
            <a:ext cx="11233889" cy="408709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entralized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clouds :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unlikely to deliver satisfactory services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: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service structure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sell their surplus storage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made over 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6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748146"/>
            <a:ext cx="10030691" cy="845128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CONTRIBUTIONS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630373"/>
            <a:ext cx="10030691" cy="3627427"/>
          </a:xfrm>
        </p:spPr>
        <p:txBody>
          <a:bodyPr>
            <a:normAutofit/>
          </a:bodyPr>
          <a:lstStyle/>
          <a:p>
            <a:endParaRPr lang="en-IN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architecture based on the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</a:t>
            </a:r>
          </a:p>
          <a:p>
            <a:endParaRPr lang="en-IN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ecure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fog node architecture using SDN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roposed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was evaluated and compared with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704" y="1184647"/>
            <a:ext cx="10030691" cy="768943"/>
          </a:xfrm>
        </p:spPr>
        <p:txBody>
          <a:bodyPr>
            <a:noAutofit/>
          </a:bodyPr>
          <a:lstStyle/>
          <a:p>
            <a:r>
              <a:rPr lang="en-IN" sz="4400" dirty="0"/>
              <a:t/>
            </a:r>
            <a:br>
              <a:rPr lang="en-IN" sz="4400" dirty="0"/>
            </a:br>
            <a:r>
              <a:rPr lang="en-IN" sz="4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BLOCKCHAIN IN DISTRIBUTED CLOUD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1" y="2041033"/>
            <a:ext cx="10030691" cy="434018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decentralization and true redundancy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usage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Quality-of-Services</a:t>
            </a:r>
            <a:endParaRPr lang="en-IN" sz="2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 and Complete privacy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504789"/>
            <a:ext cx="10030691" cy="772731"/>
          </a:xfrm>
        </p:spPr>
        <p:txBody>
          <a:bodyPr>
            <a:norm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499078"/>
            <a:ext cx="10030691" cy="43530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Resilience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and fault tolerance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 adaptability of performance)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C122-E86B-4D76-BCA4-C3ED75F6664E}" type="datetime1">
              <a:rPr lang="en-IN" smtClean="0"/>
              <a:t>23-11-2018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CSE,MACE KOTHAMANGALAM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36E4-2CB5-44D6-B22A-CB62142DB378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249382"/>
            <a:ext cx="556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Software Defined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  <a:r>
              <a:rPr lang="en-IN" sz="1200" dirty="0"/>
              <a:t> Node based Distributed </a:t>
            </a:r>
            <a:r>
              <a:rPr lang="en-IN" sz="1200" dirty="0" err="1"/>
              <a:t>Blockchain</a:t>
            </a:r>
            <a:r>
              <a:rPr lang="en-IN" sz="1200" dirty="0"/>
              <a:t> Cloud Architecture for </a:t>
            </a:r>
            <a:r>
              <a:rPr lang="en-IN" sz="1200" dirty="0" err="1"/>
              <a:t>IoT</a:t>
            </a:r>
            <a:r>
              <a:rPr lang="en-IN" sz="1200" dirty="0"/>
              <a:t>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1880</Words>
  <Application>Microsoft Office PowerPoint</Application>
  <PresentationFormat>Widescreen</PresentationFormat>
  <Paragraphs>323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                A Software Defined Fog Node based Distributed Blockchain Cloud Architecture for IoT </vt:lpstr>
      <vt:lpstr>CONTENTS</vt:lpstr>
      <vt:lpstr>CONTENTS(contd…)</vt:lpstr>
      <vt:lpstr>KEY WORDS</vt:lpstr>
      <vt:lpstr>INTRODUCTION</vt:lpstr>
      <vt:lpstr>INTRODUCTION(contd…)</vt:lpstr>
      <vt:lpstr>RESEARCH CONTRIBUTIONS</vt:lpstr>
      <vt:lpstr>  NEED FOR BLOCKCHAIN IN DISTRIBUTED CLOUD</vt:lpstr>
      <vt:lpstr>DESIGN PRINCIPLES</vt:lpstr>
      <vt:lpstr>ARCHITECTURE DESIGN OVERVIEW</vt:lpstr>
      <vt:lpstr>ARCHITECTURE DESIGN OVERVIEW(contd…)</vt:lpstr>
      <vt:lpstr>ARCHITECTURE DESIGN OVERVIEW(contd…)</vt:lpstr>
      <vt:lpstr>ARCHITECTURE DESIGN OVERVIEW(contd…)</vt:lpstr>
      <vt:lpstr>DISTRIBUTED BLOCKCHAIN AND CLOUD ARCHITECTURE</vt:lpstr>
      <vt:lpstr>DISTRIBUTED BLOCKCHAIN AND CLOUD ARCHITECTURE(contd..)</vt:lpstr>
      <vt:lpstr>PROOF-OF-SERVICE</vt:lpstr>
      <vt:lpstr>MATCHMAKING ALGORITHM</vt:lpstr>
      <vt:lpstr>SCHEDULING ALGORITHM</vt:lpstr>
      <vt:lpstr>EDGE COMPUTING ARCHITECTURE</vt:lpstr>
      <vt:lpstr>EDGE COMPUTING ARCHITECTURE(contd…)</vt:lpstr>
      <vt:lpstr>EDGE COMPUTING ARCHITECTURE(contd…)</vt:lpstr>
      <vt:lpstr>EDGE COMPUTING ARCHITECTURE(contd…)</vt:lpstr>
      <vt:lpstr>EDGE COMPUTING ARCHITECTURE(contd…)</vt:lpstr>
      <vt:lpstr>                                                                     PERFORMANCE EVALUATION   </vt:lpstr>
      <vt:lpstr>                                                                     PERFORMANCE EVALUATION (contd…)  </vt:lpstr>
      <vt:lpstr>                                                                     PERFORMANCE EVALUATION (contd…)  </vt:lpstr>
      <vt:lpstr>                                                                     PERFORMANCE EVALUATION(contd…)   </vt:lpstr>
      <vt:lpstr>                                                                     PERFORMANCE EVALUATION (contd…)  </vt:lpstr>
      <vt:lpstr>                                                                     PERFORMANCE EVALUATION (contd…)  </vt:lpstr>
      <vt:lpstr>CONCLUSION </vt:lpstr>
      <vt:lpstr>REFERENCES </vt:lpstr>
      <vt:lpstr>REFERENCES(contd…)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Software Defined Fog Node based Distributed Blockchain Cloud Architecture for IoT</dc:title>
  <dc:creator>HP</dc:creator>
  <cp:lastModifiedBy>HP</cp:lastModifiedBy>
  <cp:revision>73</cp:revision>
  <dcterms:created xsi:type="dcterms:W3CDTF">2018-11-13T18:34:45Z</dcterms:created>
  <dcterms:modified xsi:type="dcterms:W3CDTF">2018-11-22T19:09:37Z</dcterms:modified>
</cp:coreProperties>
</file>