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44D51A-2C68-4EB3-B166-771722BF2C21}">
  <a:tblStyle styleId="{3444D51A-2C68-4EB3-B166-771722BF2C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Collaborattion fee can prevent the selfish application requesting data without sharing their own data</a:t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10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proposal has the following three core rules, underpinned by CC and P , to guarantee itself a green blockchain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Θ</a:t>
            </a:r>
            <a:r>
              <a:rPr lang="en-US"/>
              <a:t>=0.75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higher </a:t>
            </a:r>
            <a:r>
              <a:rPr lang="en-US">
                <a:solidFill>
                  <a:schemeClr val="dk1"/>
                </a:solidFill>
              </a:rPr>
              <a:t>Θ</a:t>
            </a:r>
            <a:r>
              <a:rPr lang="en-US"/>
              <a:t>in Eq. (4) makes more in-tense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competition, and a lower Θ decreases the security of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blockchain. The typical value of verT heta is 0.75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10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Idea of validation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“is to check the assets which are used to pay for the new generated transaction”</a:t>
            </a:r>
            <a:endParaRPr sz="1400"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propogation and validation are mutually exclusive</a:t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1)Read, write, and execute operations abstract transaction construction in the blockchain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2)Policy configuration is designed to set the operation permission to local data for other edge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3)Query operation can query operation record of other edge devices on local data, where the latest opera-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tions of local data are stored in the local operation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module in cache layer.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“Participants contribute to the big data sharing so that they can also benefit from other participants’ collaboration”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n=no of edge devices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h=Predefind threshould throuhput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h’=Average throughput of the entire network for last 100 blocks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framework will decrease F to encourage collaboration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when the recent throughput is lower than pre-defined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threshold, or increase F to reduce network overload when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the throughput is higher than defined.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3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4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838080" y="838080"/>
            <a:ext cx="7619040" cy="238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 Murali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no: 06  S7 BTECH CSE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Consensus Mechanism(Contd..)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 can be earned in 2 ways: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adding a new block to the blockchain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transactions carried by the block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Consensus Mechanism(Contd..)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651500" y="1537713"/>
            <a:ext cx="83667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1 : Dynamic Difficulty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SHA256(SHA256( h.n )) &lt; CC × P × target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2 : Winner initialization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block proposer pays when constructing  new block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3 : Partial Competition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P ∈ [L, R] ,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L = n/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R=3L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Consensus Mechanism(Contd..)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600075" y="1508750"/>
            <a:ext cx="78525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expectation of PoW 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=(Target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/Target)2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expectation for PoC 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=(Target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/CC * P * Target)2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 a  minor from immediately competing </a:t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Offloading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Mutual-Reference Transactions are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000" y="1986900"/>
            <a:ext cx="4371975" cy="42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/>
        </p:nvSpPr>
        <p:spPr>
          <a:xfrm>
            <a:off x="6673125" y="4027625"/>
            <a:ext cx="20136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: https://ieeexplore.ieee.org/document/8422561/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/>
          <p:nvPr/>
        </p:nvSpPr>
        <p:spPr>
          <a:xfrm>
            <a:off x="457738" y="2575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Offloading(Contd…)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457200" y="1295280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transaction references a list of outputs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assets used to pay for new transaction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blockchain against double spending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Offloading(Contd…)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457013" y="1003805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788675" y="1440175"/>
            <a:ext cx="6618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Futile Transactions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511550" y="2148275"/>
            <a:ext cx="7128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transaction whose outputs are all referenced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useless for the validation of the new transaction.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457200" y="27468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Offloading(Contd…)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457013" y="1003805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transaction offloading 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preserve  useful blocks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storage resource occupation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on the basis of FTF Algorithm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45720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3124080" y="6356520"/>
            <a:ext cx="2894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655308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2"/>
          <p:cNvSpPr/>
          <p:nvPr/>
        </p:nvSpPr>
        <p:spPr>
          <a:xfrm>
            <a:off x="76320" y="763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Offloading(Contd…)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457200" y="1219080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Futile Transaction Filtering Algorithm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25" y="1764625"/>
            <a:ext cx="5133975" cy="46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60075" y="4804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560075" y="1719925"/>
            <a:ext cx="6909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Utilization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1131575" y="2554600"/>
            <a:ext cx="7149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transactions and Blocks are propagated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only after validation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is idle while validation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Propagation time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="0" baseline="-2500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baseline="-2500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iϵℐ^V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∑T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jϵℐ^E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∑T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endParaRPr b="0" baseline="-25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baseline="-25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ℐ=longest path in the network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V=set of all participants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E=Set of all connection between participants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Computing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Design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Collaboration Consensus Mechanism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6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of Network Resources 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Queue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Q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∧ Q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∧ · · · ∧ Q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≈ | Q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transaction queue of participant i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transactions Carried by new block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6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Transaction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 first propagates it, then performs the validation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Issuer of an E-TX  pay the extra “express deposit”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express deposit will return to the issuer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smart contract to support the proposed E-TX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OPTIMIZATION(Contd..)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8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025" y="1583875"/>
            <a:ext cx="6634276" cy="40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8"/>
          <p:cNvSpPr txBox="1"/>
          <p:nvPr/>
        </p:nvSpPr>
        <p:spPr>
          <a:xfrm>
            <a:off x="1617825" y="5585100"/>
            <a:ext cx="6212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: https://ieeexplore.ieee.org/document/8422561/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OPTIMIZATION(Contd..)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9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Hollow Blocks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Merkle Tree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888" y="2612450"/>
            <a:ext cx="62960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878225" y="5757200"/>
            <a:ext cx="7491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courtesy:https://www.mycryptopedia.com/merkle-tree-merkle-root-explained/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457200" y="348475"/>
            <a:ext cx="82284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50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457175" y="1755900"/>
            <a:ext cx="82284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Redundancy Reduction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994475" y="2477150"/>
            <a:ext cx="72843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Hollow Block =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 header + hash list of Transactions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Layer Merkel Tree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Miners can download the missing ones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1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1"/>
          <p:cNvSpPr/>
          <p:nvPr/>
        </p:nvSpPr>
        <p:spPr>
          <a:xfrm>
            <a:off x="457200" y="1067601"/>
            <a:ext cx="8228400" cy="5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on 16  RaspberryPi 2 model B with a 900MHz quad-core ARM Cortex-A7 CPU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51"/>
          <p:cNvGraphicFramePr/>
          <p:nvPr/>
        </p:nvGraphicFramePr>
        <p:xfrm>
          <a:off x="952500" y="239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{3444D51A-2C68-4EB3-B166-771722BF2C21}</a:tableStyleId>
              </a:tblPr>
              <a:tblGrid>
                <a:gridCol w="1206500"/>
                <a:gridCol w="1206500"/>
                <a:gridCol w="1352775"/>
                <a:gridCol w="1060225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 (W)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 Rate   (MH/s)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1.2075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1.5225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1.785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1.995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2.2575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Experiment(Contd..)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2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52"/>
          <p:cNvSpPr txBox="1"/>
          <p:nvPr/>
        </p:nvSpPr>
        <p:spPr>
          <a:xfrm>
            <a:off x="503525" y="1274100"/>
            <a:ext cx="8182200" cy="4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used for experiment is randomly generated.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transaction has five inputs and outputs,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transactions per blockτ ∼ U (50, 1000)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3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5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Results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 reduces at most 90% computational resources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of blockchain with E-TX is 17% higher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Hollow block enhances the throughput to 23% higher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4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4" name="Google Shape;4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00" y="985250"/>
            <a:ext cx="4587200" cy="39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4"/>
          <p:cNvSpPr txBox="1"/>
          <p:nvPr/>
        </p:nvSpPr>
        <p:spPr>
          <a:xfrm>
            <a:off x="1237000" y="4870900"/>
            <a:ext cx="246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computational cost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800" y="1033175"/>
            <a:ext cx="4051925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4"/>
          <p:cNvSpPr txBox="1"/>
          <p:nvPr/>
        </p:nvSpPr>
        <p:spPr>
          <a:xfrm>
            <a:off x="5898700" y="4870900"/>
            <a:ext cx="2383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wasted hashes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4"/>
          <p:cNvSpPr txBox="1"/>
          <p:nvPr/>
        </p:nvSpPr>
        <p:spPr>
          <a:xfrm>
            <a:off x="1837250" y="5757200"/>
            <a:ext cx="62814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: https://ieeexplore.ieee.org/document/8422561/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Experiment(Contd..)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55"/>
          <p:cNvSpPr/>
          <p:nvPr/>
        </p:nvSpPr>
        <p:spPr>
          <a:xfrm>
            <a:off x="457200" y="159516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00" y="1329275"/>
            <a:ext cx="6901025" cy="38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5"/>
          <p:cNvSpPr txBox="1"/>
          <p:nvPr/>
        </p:nvSpPr>
        <p:spPr>
          <a:xfrm>
            <a:off x="1484450" y="5034400"/>
            <a:ext cx="6169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Wasted Energy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5"/>
          <p:cNvSpPr txBox="1"/>
          <p:nvPr/>
        </p:nvSpPr>
        <p:spPr>
          <a:xfrm>
            <a:off x="1871675" y="5576500"/>
            <a:ext cx="6014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: https://ieeexplore.ieee.org/document/8422561/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CONTENTS(Contd...)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450360" y="1424520"/>
            <a:ext cx="822852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Offloading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Network Optimization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Experiment(Contd..)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56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6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6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6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457063" y="1286985"/>
            <a:ext cx="82284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6"/>
          <p:cNvPicPr preferRelativeResize="0"/>
          <p:nvPr/>
        </p:nvPicPr>
        <p:blipFill rotWithShape="1">
          <a:blip r:embed="rId3">
            <a:alphaModFix/>
          </a:blip>
          <a:srcRect b="3610" l="3982" r="8282" t="4052"/>
          <a:stretch/>
        </p:blipFill>
        <p:spPr>
          <a:xfrm>
            <a:off x="546525" y="1286975"/>
            <a:ext cx="4130300" cy="37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6"/>
          <p:cNvSpPr txBox="1"/>
          <p:nvPr/>
        </p:nvSpPr>
        <p:spPr>
          <a:xfrm>
            <a:off x="830500" y="5017175"/>
            <a:ext cx="346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Network Usage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56"/>
          <p:cNvPicPr preferRelativeResize="0"/>
          <p:nvPr/>
        </p:nvPicPr>
        <p:blipFill rotWithShape="1">
          <a:blip r:embed="rId4">
            <a:alphaModFix/>
          </a:blip>
          <a:srcRect b="5513" l="8937" r="9068" t="7378"/>
          <a:stretch/>
        </p:blipFill>
        <p:spPr>
          <a:xfrm>
            <a:off x="4711250" y="1416600"/>
            <a:ext cx="39744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6"/>
          <p:cNvSpPr txBox="1"/>
          <p:nvPr/>
        </p:nvSpPr>
        <p:spPr>
          <a:xfrm>
            <a:off x="5348000" y="5146250"/>
            <a:ext cx="3235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Throughput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6"/>
          <p:cNvSpPr txBox="1"/>
          <p:nvPr/>
        </p:nvSpPr>
        <p:spPr>
          <a:xfrm>
            <a:off x="1071425" y="5662550"/>
            <a:ext cx="7167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: https://ieeexplore.ieee.org/document/8422561/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7"/>
          <p:cNvSpPr/>
          <p:nvPr/>
        </p:nvSpPr>
        <p:spPr>
          <a:xfrm>
            <a:off x="457200" y="1093400"/>
            <a:ext cx="8228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the blockchain to enable trust big data sharing in edge collaboration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PoC consensus mechanism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Futile transaction theory and  FTF algorithm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Hollow block and Express transaction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and Efficient framework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5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8"/>
          <p:cNvSpPr/>
          <p:nvPr/>
        </p:nvSpPr>
        <p:spPr>
          <a:xfrm>
            <a:off x="457200" y="1084800"/>
            <a:ext cx="8228400" cy="5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Chenhan Xu, Kun Wang, Peng Li, Song Guo ,Jiangtao Luo, Baoliu Ye, “Making Big Data Open in Edges: AResource-Efficient Blockchain-based Approach”,DOI 10.1109/TPDS.2018.2871449, IEEE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on Parallel and Distributed Systems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W. Shi, J. Cao, Q. Zhang, Y. Li, and L. Xu, “Edge computing: Vision and challenges,” IEEE Internet of Things Journal, vol. 3, no. 5, pp.637–646, Oct 2016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Ivanzar. (2017, Aug.) Bitcoin protocol. Bitcoin Wiki. [Online].Available: https://en.bitcoin.it/wiki/Protocol rules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5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9"/>
          <p:cNvSpPr/>
          <p:nvPr/>
        </p:nvSpPr>
        <p:spPr>
          <a:xfrm>
            <a:off x="457200" y="1416600"/>
            <a:ext cx="82284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[5]A. Azaria, A. Ekblaw, T. Vieira, and A. Lippman, “Medrec: Using blockchain for medical data access and permission management,” in 2016 2nd International Conference on Open and Big Data (OBD),Aug 2016, pp. 25–30.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A. Stanciu, “Blockchain based distributed control system for edge computing,” in 2017 21st International Conference on Control Systems and Computer Science (CSCS), May 2017, pp. 667–671.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59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9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9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0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0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0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457200" y="274680"/>
            <a:ext cx="8228520" cy="94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INTRODUCTION(contd..)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300538" y="1218245"/>
            <a:ext cx="8228400" cy="4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Computing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1028700" y="1954525"/>
            <a:ext cx="6429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994400" y="2005975"/>
            <a:ext cx="67008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  near the source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788675" y="3600450"/>
            <a:ext cx="3480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00550" y="3067050"/>
            <a:ext cx="5212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Edge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1080125" y="3914775"/>
            <a:ext cx="67008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and Privacy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" y="228600"/>
            <a:ext cx="82285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INTRODUCTION(contd..)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457200" y="1011550"/>
            <a:ext cx="82284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on Edge computing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891525" y="1543050"/>
            <a:ext cx="36177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Heterogeneous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constraint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457200" y="2863649"/>
            <a:ext cx="59493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Cooperation among Edge device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891525" y="3531751"/>
            <a:ext cx="76191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trusted third party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scores to select more reliable participants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57200" y="228600"/>
            <a:ext cx="82284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INTRODUCTION(contd..)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457200" y="1218255"/>
            <a:ext cx="8228400" cy="4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45720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3124080" y="6356520"/>
            <a:ext cx="2894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55308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76320" y="763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57200" y="1218308"/>
            <a:ext cx="59493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874375" y="2375213"/>
            <a:ext cx="76191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 to peer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Append-only ledger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 interact without a trusted third party.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Design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2095560" y="6056640"/>
            <a:ext cx="6228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: https://ieeexplore.ieee.org/document/8422561/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34450"/>
            <a:ext cx="3810000" cy="4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Consensus Mechanism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457738" y="1296730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Consensus Mechanism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1097275" y="1954525"/>
            <a:ext cx="5280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blockchain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consortium blockchain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783075" y="2726050"/>
            <a:ext cx="5912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Work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Stake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1783075" y="4464213"/>
            <a:ext cx="5006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Consensus Mechanism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Proof-of-Collaboration mechanism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Collaboration Credit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Fee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15/11/2018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Kothamangalam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Big Data Open in Edges : A Resource-Efficient Blockchain-based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4583425"/>
            <a:ext cx="3669025" cy="9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