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0" r:id="rId3"/>
    <p:sldId id="423" r:id="rId4"/>
    <p:sldId id="453" r:id="rId5"/>
    <p:sldId id="425" r:id="rId6"/>
    <p:sldId id="451" r:id="rId7"/>
    <p:sldId id="452" r:id="rId8"/>
    <p:sldId id="426" r:id="rId9"/>
    <p:sldId id="454" r:id="rId10"/>
    <p:sldId id="427" r:id="rId11"/>
    <p:sldId id="429" r:id="rId12"/>
    <p:sldId id="428" r:id="rId13"/>
    <p:sldId id="445" r:id="rId14"/>
    <p:sldId id="431" r:id="rId15"/>
    <p:sldId id="432" r:id="rId16"/>
    <p:sldId id="433" r:id="rId17"/>
    <p:sldId id="450" r:id="rId18"/>
    <p:sldId id="435" r:id="rId19"/>
    <p:sldId id="439" r:id="rId20"/>
    <p:sldId id="440" r:id="rId21"/>
    <p:sldId id="441" r:id="rId22"/>
    <p:sldId id="442" r:id="rId23"/>
    <p:sldId id="443" r:id="rId24"/>
    <p:sldId id="444" r:id="rId25"/>
    <p:sldId id="446" r:id="rId26"/>
    <p:sldId id="448" r:id="rId27"/>
    <p:sldId id="449" r:id="rId28"/>
    <p:sldId id="447" r:id="rId29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8" autoAdjust="0"/>
    <p:restoredTop sz="88265" autoAdjust="0"/>
  </p:normalViewPr>
  <p:slideViewPr>
    <p:cSldViewPr>
      <p:cViewPr>
        <p:scale>
          <a:sx n="90" d="100"/>
          <a:sy n="90" d="100"/>
        </p:scale>
        <p:origin x="-780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77FF6-5755-4A8F-82BD-5A1FBCFC03A9}" type="datetimeFigureOut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5B32C-534F-49D1-9866-94696F19CF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743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3719-7EB5-4F49-992C-798A474A1115}" type="datetimeFigureOut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B2E5-1832-4A7B-9004-B098EDCCE2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37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B2E5-1832-4A7B-9004-B098EDCCE22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35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902-A71F-492B-AF5F-68939C8A446C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2E71F-0F0D-4DD2-B2FA-0DD252988501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5DA-DF8B-4A91-9C5F-16D9134E113A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341A-F899-4B8D-B45C-76882C355878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6114-BA37-4B28-9AA9-A39564BED5C2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8A4-BDD7-4366-B7E7-956A7F310620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13AF-1DC3-4867-9CB7-A90A4B3C83F1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7276-605C-4DB7-AC0C-4898AD88A4A7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0A9-48B3-440E-905F-12CAD2C88825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7786-F631-45BF-9C14-D4C8BF162676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D8E0-75F9-4155-BAA1-4E9A8ADC2A2B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690E-AC94-48A9-8043-5E3DFE96ED09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496" y="1268760"/>
            <a:ext cx="9073008" cy="1707195"/>
          </a:xfrm>
        </p:spPr>
        <p:txBody>
          <a:bodyPr>
            <a:norm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cs typeface="Microsoft Uighur" pitchFamily="2" charset="-78"/>
              </a:rPr>
              <a:t>When Intrusion Detection </a:t>
            </a:r>
            <a:r>
              <a:rPr lang="en-US" altLang="zh-TW" b="1" smtClean="0">
                <a:cs typeface="Microsoft Uighur" pitchFamily="2" charset="-78"/>
              </a:rPr>
              <a:t>Meets Blockchain </a:t>
            </a:r>
            <a:r>
              <a:rPr lang="en-US" altLang="zh-TW" b="1" dirty="0" smtClean="0">
                <a:cs typeface="Microsoft Uighur" pitchFamily="2" charset="-78"/>
              </a:rPr>
              <a:t>Technology: A Review</a:t>
            </a:r>
            <a:endParaRPr lang="zh-TW" altLang="en-US" b="1" dirty="0">
              <a:latin typeface="Microsoft Uighur" pitchFamily="2" charset="-78"/>
              <a:cs typeface="Microsoft Uighur" pitchFamily="2" charset="-7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71740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Alka Susan Sleeba</a:t>
            </a:r>
          </a:p>
          <a:p>
            <a:r>
              <a:rPr lang="en-US" altLang="zh-TW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no:8     S7 BTech CSE</a:t>
            </a:r>
          </a:p>
          <a:p>
            <a:endParaRPr lang="en-US" altLang="zh-TW" sz="1800" b="1" dirty="0" smtClean="0">
              <a:solidFill>
                <a:schemeClr val="tx1"/>
              </a:solidFill>
            </a:endParaRP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Dept of CSE MACE Kothamangalam</a:t>
            </a:r>
          </a:p>
          <a:p>
            <a:endParaRPr lang="en-US" altLang="zh-TW" sz="1800" b="1" dirty="0" smtClean="0">
              <a:solidFill>
                <a:schemeClr val="tx1"/>
              </a:solidFill>
            </a:endParaRPr>
          </a:p>
          <a:p>
            <a:r>
              <a:rPr lang="en-US" altLang="zh-TW" sz="1800" b="1" dirty="0" smtClean="0">
                <a:solidFill>
                  <a:schemeClr val="tx1"/>
                </a:solidFill>
              </a:rPr>
              <a:t>September 29 , 2018</a:t>
            </a:r>
          </a:p>
          <a:p>
            <a:endParaRPr lang="en-US" altLang="zh-TW" sz="1800" dirty="0" smtClean="0"/>
          </a:p>
          <a:p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27445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357166"/>
            <a:ext cx="7772400" cy="114300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BLOCKCHAIN TECHNOLOGY(contd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AA0E-8EE9-4F52-A85B-EB8626E8CED0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14546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50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Blockchain Technology: A Review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49248" y="5833518"/>
            <a:ext cx="760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Courtesy</a:t>
            </a:r>
            <a:r>
              <a:rPr lang="en-I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https://codingislove.com/simple-blockchain-javascript/</a:t>
            </a:r>
            <a:endParaRPr lang="en-IN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603471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3328"/>
            <a:ext cx="7901014" cy="93978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BLOCKCHAIN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TECHNOLOGY (contd..)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C845-D636-41B2-A2DB-1B951042EEFF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4612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8328" y="31058"/>
            <a:ext cx="521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Blockchain Technology: A Review</a:t>
            </a:r>
            <a:endParaRPr lang="en-US" sz="1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7419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CRYPTOGRAPHIC  HASH  FUNCTIONS 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security requirements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Preimage resistance 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given: hash value h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find x , H(x)=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marL="457200" lvl="1" indent="0"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Second preimage resistance 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given : x, h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find x’ , H(x’)=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marL="457200" lvl="1" indent="0"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Collision resistance  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given : h, h’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find x , x’ </a:t>
            </a:r>
          </a:p>
          <a:p>
            <a:pPr marL="457200" lvl="1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BLOCKCHAIN TECHNOLOGY (contd..)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Merkle tree 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2478-9335-40D1-B1E7-16D0D5059814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3240" y="6143644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78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7992888" cy="3240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0250" y="5867047"/>
            <a:ext cx="6194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Courtesy</a:t>
            </a:r>
            <a:r>
              <a:rPr lang="en-US" sz="1200" dirty="0"/>
              <a:t>: https://www.mycryptopedia.com/merkle-tree-merkle-root-explained/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785794"/>
            <a:ext cx="7800972" cy="857248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BLOCKCHAIN TECHNOLOGY (contd..)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057E-CF51-4917-8256-DAC3A96B5171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488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857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5786454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276872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Tree of hashed values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Leaf node : hash of block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Non-leaf node : hash of its children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Results in a single hash :  Merkle  root 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Binary hash tree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Provides validity  of data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BLOCKCHAIN TECHNOLOGY (contd..)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5BE9-9CD2-45AF-8097-1DA9A443CC67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21508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539552" y="1772816"/>
            <a:ext cx="7632848" cy="43231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Types of blockchain</a:t>
            </a:r>
          </a:p>
          <a:p>
            <a:pPr marL="0" indent="0"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Permissionless blockchain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Bitcoin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1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Permissioned blockchain </a:t>
            </a: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Hyperledger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564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38" y="5715016"/>
            <a:ext cx="4500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 </a:t>
            </a: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BLOCKCHAIN TECHNOLOGY (contd..)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6698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Consensus  protocols </a:t>
            </a:r>
          </a:p>
          <a:p>
            <a:pPr marL="0" indent="0"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Proof of work (pow)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Nodes solve cryptographic puzzle </a:t>
            </a:r>
          </a:p>
          <a:p>
            <a:pPr marL="4572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Large mining farms build</a:t>
            </a:r>
          </a:p>
          <a:p>
            <a:pPr marL="4572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Proof of stake (pos)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One node chosen to validate block</a:t>
            </a:r>
          </a:p>
          <a:p>
            <a:pPr marL="4572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Node has to deposit coins as stake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 smtClean="0"/>
          </a:p>
          <a:p>
            <a:endParaRPr lang="en-IN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37BC-72F7-40A8-BE90-D995DEF80C08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0298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00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B43-9964-4FED-B2EE-62220DF598A3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57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07777"/>
            <a:ext cx="795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BLOCKCHAIN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TECHNOLOGY (contd..)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340768"/>
            <a:ext cx="797714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Applications</a:t>
            </a:r>
          </a:p>
          <a:p>
            <a:pPr algn="just"/>
            <a:endParaRPr lang="en-US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/>
              <a:t>Cryptocurrency  economy</a:t>
            </a:r>
          </a:p>
          <a:p>
            <a:pPr algn="just"/>
            <a:endParaRPr lang="en-US" sz="2800" dirty="0" smtClean="0"/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000" dirty="0" smtClean="0"/>
              <a:t>Enables  huge  transactions without  government  involved</a:t>
            </a:r>
          </a:p>
          <a:p>
            <a:pPr algn="just"/>
            <a:endParaRPr lang="en-US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/>
              <a:t>Smart contracts </a:t>
            </a:r>
          </a:p>
          <a:p>
            <a:pPr algn="just"/>
            <a:endParaRPr lang="en-US" sz="2800" dirty="0" smtClean="0"/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000" dirty="0" smtClean="0"/>
              <a:t>Automatically enforced by computer protocols</a:t>
            </a:r>
          </a:p>
          <a:p>
            <a:pPr algn="just"/>
            <a:endParaRPr lang="en-US" sz="2000" b="1" dirty="0"/>
          </a:p>
          <a:p>
            <a:pPr algn="just"/>
            <a:r>
              <a:rPr lang="en-US" dirty="0" smtClean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276" y="5113399"/>
            <a:ext cx="4339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BLOCKCHAIN BASED INTRUSION DETECTION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Blockchain based solutions for challenges in CIDS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 sharing : caused by two requirements 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Mutual trust</a:t>
            </a:r>
          </a:p>
          <a:p>
            <a:pPr marL="4572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privacy</a:t>
            </a:r>
          </a:p>
          <a:p>
            <a:pPr marL="457200" lvl="1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Trust computation 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Raw alerts considered as transactions in a blockchain </a:t>
            </a:r>
          </a:p>
          <a:p>
            <a:pPr marL="4572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Nodes adopt consensus protocol </a:t>
            </a:r>
          </a:p>
          <a:p>
            <a:pPr marL="4572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8043-D13A-475E-8E07-37FCEF614D7C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14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BLOCKCHAIN BASED INTRUSION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DETECTION 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C7B9-8F47-4866-B7A5-43733DF6E9D5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3108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000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6000768"/>
            <a:ext cx="607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Scope of application for blockchains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Determines :</a:t>
            </a:r>
          </a:p>
          <a:p>
            <a:pPr lvl="2"/>
            <a:r>
              <a:rPr lang="en-US" dirty="0" smtClean="0"/>
              <a:t>whether blockchain is required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/>
              <a:t>w</a:t>
            </a:r>
            <a:r>
              <a:rPr lang="en-US" dirty="0" smtClean="0"/>
              <a:t>hich type of blockchain 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08912" cy="116205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BLOCKCHAIN BASED INTRUSION DETECTION (contd..)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95536" y="1916832"/>
            <a:ext cx="8003232" cy="4385146"/>
          </a:xfrm>
        </p:spPr>
        <p:txBody>
          <a:bodyPr>
            <a:normAutofit/>
          </a:bodyPr>
          <a:lstStyle/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67544" y="6492875"/>
            <a:ext cx="2133600" cy="365125"/>
          </a:xfrm>
        </p:spPr>
        <p:txBody>
          <a:bodyPr/>
          <a:lstStyle/>
          <a:p>
            <a:fld id="{38FBFE7B-24F0-4295-97E0-C75A59C885CE}" type="datetime1">
              <a:rPr lang="en-IN" altLang="zh-TW" smtClean="0"/>
              <a:t>29-09-2018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5776" y="6431854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88224" y="6492875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6072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1"/>
            <a:ext cx="8096250" cy="3698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5687670"/>
            <a:ext cx="74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Courtesy</a:t>
            </a:r>
            <a:r>
              <a:rPr lang="en-US" sz="1400" dirty="0"/>
              <a:t>: https://www.researchgate.net/figure/Schematic-decision-diagram-according-to-31-to-determine-whether-a-blockchain-and-if_fig7_322814269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zh-TW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0" indent="0">
              <a:buNone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Background on Intrusion Detection</a:t>
            </a:r>
          </a:p>
          <a:p>
            <a:pPr marL="0" indent="0">
              <a:buNone/>
            </a:pP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Background on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Blockchain Technology</a:t>
            </a:r>
          </a:p>
          <a:p>
            <a:pPr marL="0" indent="0">
              <a:buNone/>
            </a:pP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Blockchain based Intrusion Detection</a:t>
            </a:r>
          </a:p>
          <a:p>
            <a:pPr marL="0" indent="0">
              <a:buNone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Challenges 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Future Directions</a:t>
            </a:r>
          </a:p>
          <a:p>
            <a:pPr marL="0" indent="0">
              <a:buNone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None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 smtClean="0"/>
          </a:p>
          <a:p>
            <a:pPr lvl="1">
              <a:buNone/>
            </a:pP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85720" y="6143644"/>
            <a:ext cx="2476500" cy="476250"/>
          </a:xfrm>
        </p:spPr>
        <p:txBody>
          <a:bodyPr/>
          <a:lstStyle/>
          <a:p>
            <a:fld id="{1E0F57DE-00AB-4144-8B05-9222F05EE4BB}" type="datetime1">
              <a:rPr lang="en-IN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29-09-2018</a:t>
            </a:fld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8860" y="6143644"/>
            <a:ext cx="3962400" cy="457200"/>
          </a:xfrm>
        </p:spPr>
        <p:txBody>
          <a:bodyPr/>
          <a:lstStyle/>
          <a:p>
            <a:r>
              <a:rPr lang="en-IN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 , MACE kothamangalam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05" y="0"/>
            <a:ext cx="6715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Block chain Technology: A Review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CHALLENGES 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1700808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buSzPct val="15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Challenges faced by IDS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Limited Signature Coverage</a:t>
            </a:r>
          </a:p>
          <a:p>
            <a:pPr marL="4572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SzPct val="75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Performance based on number of deployed signatures</a:t>
            </a: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Inaccurate Profile Establishment</a:t>
            </a:r>
          </a:p>
          <a:p>
            <a:pPr marL="4572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SzPct val="75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ifficult to build normal profile</a:t>
            </a:r>
          </a:p>
          <a:p>
            <a:pPr lvl="1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Massive False Attacks</a:t>
            </a:r>
          </a:p>
          <a:p>
            <a:pPr marL="4572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SzPct val="75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Due to immature signatures and inaccurate profiles</a:t>
            </a:r>
          </a:p>
          <a:p>
            <a:pPr marL="457200" lvl="1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D514-DD2D-40C6-AE19-1791EE98F7FA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71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4896" y="203402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CHALLENGES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472" y="1428736"/>
            <a:ext cx="7816952" cy="560104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Challenges Faced by Blockchain  technology      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     </a:t>
            </a:r>
            <a:endParaRPr lang="en-IN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9A0-DBE9-41B2-A982-679C78939E0E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71670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28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622" y="6063453"/>
            <a:ext cx="8247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 https</a:t>
            </a: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://www.researchgate.net/figure/Blockchain-technology-challenges-and-limitations_fig8_322814269 </a:t>
            </a:r>
            <a:endParaRPr lang="en-I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08" y="2132856"/>
            <a:ext cx="4740852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CHALLENGES (contd..)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08162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nergy and Cost 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Eg : bitcoin mining</a:t>
            </a: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Security and Privacy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Attractive target for cyber criminals</a:t>
            </a: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Awareness and adoption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Understanding how it works </a:t>
            </a: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941-1138-4B81-97A3-E36B5698173F}" type="datetime1">
              <a:rPr lang="en-IN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29-09-2018</a:t>
            </a:fld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09864" y="6400800"/>
            <a:ext cx="3962400" cy="457200"/>
          </a:xfrm>
        </p:spPr>
        <p:txBody>
          <a:bodyPr/>
          <a:lstStyle/>
          <a:p>
            <a:r>
              <a:rPr lang="en-IN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 , MACE kothamangalam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90" y="0"/>
            <a:ext cx="550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357166"/>
            <a:ext cx="7772400" cy="1071562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CHALLENGES (contd..)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AF07-FD40-43B9-A0A1-464148C12284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78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6215082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741682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Organization and size</a:t>
            </a:r>
          </a:p>
          <a:p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Increased size of ledger, performance </a:t>
            </a:r>
            <a:r>
              <a:rPr lang="en-US" sz="2000" dirty="0" smtClean="0"/>
              <a:t>degrade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Latency and complexity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Transaction take long to finish </a:t>
            </a:r>
            <a:endParaRPr lang="en-US" sz="20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  <a:p>
            <a:pPr lvl="1"/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FUTURE DIRECTIONS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7036-C718-4F22-804F-B4E76D2D81BC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8926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21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6072206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844824"/>
            <a:ext cx="7168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chains more focused on 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 Data </a:t>
            </a:r>
            <a:r>
              <a:rPr lang="en-US" sz="2000" dirty="0"/>
              <a:t>S</a:t>
            </a:r>
            <a:r>
              <a:rPr lang="en-US" sz="2000" dirty="0" smtClean="0"/>
              <a:t>haring : enforces trust and data privacy among parties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Alert Exchange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Trust Computation : alerts used to evaluate trustiness of nodes 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8748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ncrease in cyber-attacks </a:t>
            </a:r>
          </a:p>
          <a:p>
            <a:pPr marL="0" indent="0">
              <a:buNone/>
            </a:pPr>
            <a:endParaRPr lang="en-US" sz="2400" dirty="0" smtClean="0"/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US" sz="2000" dirty="0" smtClean="0"/>
              <a:t>demand </a:t>
            </a:r>
            <a:r>
              <a:rPr lang="en-US" sz="2000" dirty="0"/>
              <a:t>for collaboration between the </a:t>
            </a:r>
            <a:r>
              <a:rPr lang="en-US" sz="2000" dirty="0" smtClean="0"/>
              <a:t>defenders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Blockchain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technology 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emerging solution for decentralized transactions </a:t>
            </a: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Blockchains , potential impact on improvement of  CIDS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However ,  challenges are inevitable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46F7-BB97-4BBB-B97C-14CE15C506DE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400800"/>
            <a:ext cx="3962400" cy="457200"/>
          </a:xfrm>
        </p:spPr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31976" y="0"/>
            <a:ext cx="5572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 N. </a:t>
            </a:r>
            <a:r>
              <a:rPr lang="en-US" sz="2000" dirty="0" err="1"/>
              <a:t>Alexopoulos</a:t>
            </a:r>
            <a:r>
              <a:rPr lang="en-US" sz="2000" dirty="0"/>
              <a:t>, E. </a:t>
            </a:r>
            <a:r>
              <a:rPr lang="en-US" sz="2000" dirty="0" err="1"/>
              <a:t>Vasilomanolakis</a:t>
            </a:r>
            <a:r>
              <a:rPr lang="en-US" sz="2000" dirty="0"/>
              <a:t>, N. R. </a:t>
            </a:r>
            <a:r>
              <a:rPr lang="en-US" sz="2000" dirty="0" err="1"/>
              <a:t>Ivanko</a:t>
            </a:r>
            <a:r>
              <a:rPr lang="en-US" sz="2000" dirty="0"/>
              <a:t>, M. </a:t>
            </a:r>
            <a:r>
              <a:rPr lang="en-US" sz="2000" dirty="0" err="1"/>
              <a:t>Muhlhauser</a:t>
            </a:r>
            <a:r>
              <a:rPr lang="en-US" sz="2000" dirty="0"/>
              <a:t>, "Towards blockchain-based collaborative intrusion detection systems", </a:t>
            </a:r>
            <a:r>
              <a:rPr lang="en-US" sz="2000" i="1" dirty="0"/>
              <a:t>Proc. Int. Conf. Critical Inf. </a:t>
            </a:r>
            <a:r>
              <a:rPr lang="en-US" sz="2000" i="1" dirty="0" err="1"/>
              <a:t>Infrastruct</a:t>
            </a:r>
            <a:r>
              <a:rPr lang="en-US" sz="2000" i="1" dirty="0"/>
              <a:t>. </a:t>
            </a:r>
            <a:r>
              <a:rPr lang="en-US" sz="2000" i="1" dirty="0" err="1"/>
              <a:t>Secur</a:t>
            </a:r>
            <a:r>
              <a:rPr lang="en-US" sz="2000" i="1" dirty="0"/>
              <a:t>.</a:t>
            </a:r>
            <a:r>
              <a:rPr lang="en-US" sz="2000" dirty="0"/>
              <a:t>, pp. 1-12, 2017. </a:t>
            </a:r>
            <a:endParaRPr lang="en-US" sz="2000" dirty="0" smtClean="0"/>
          </a:p>
          <a:p>
            <a:r>
              <a:rPr lang="en-US" sz="2000" dirty="0"/>
              <a:t> C. </a:t>
            </a:r>
            <a:r>
              <a:rPr lang="en-US" sz="2000" dirty="0" err="1"/>
              <a:t>Badertscher</a:t>
            </a:r>
            <a:r>
              <a:rPr lang="en-US" sz="2000" dirty="0"/>
              <a:t>, U. Maurer, D. </a:t>
            </a:r>
            <a:r>
              <a:rPr lang="en-US" sz="2000" dirty="0" err="1"/>
              <a:t>Tschudi</a:t>
            </a:r>
            <a:r>
              <a:rPr lang="en-US" sz="2000" dirty="0"/>
              <a:t>, V. </a:t>
            </a:r>
            <a:r>
              <a:rPr lang="en-US" sz="2000" dirty="0" err="1"/>
              <a:t>Zikas</a:t>
            </a:r>
            <a:r>
              <a:rPr lang="en-US" sz="2000" dirty="0"/>
              <a:t>, "</a:t>
            </a:r>
            <a:r>
              <a:rPr lang="en-US" sz="2000" dirty="0" err="1"/>
              <a:t>Bitcoin</a:t>
            </a:r>
            <a:r>
              <a:rPr lang="en-US" sz="2000" dirty="0"/>
              <a:t> as a transaction ledger: A </a:t>
            </a:r>
            <a:r>
              <a:rPr lang="en-US" sz="2000" dirty="0" err="1"/>
              <a:t>composable</a:t>
            </a:r>
            <a:r>
              <a:rPr lang="en-US" sz="2000" dirty="0"/>
              <a:t> treatment" in Advances in Cryptology—CRYPTO, Heidelberg, </a:t>
            </a:r>
            <a:r>
              <a:rPr lang="en-US" sz="2000" dirty="0" err="1"/>
              <a:t>Germany:Springer</a:t>
            </a:r>
            <a:r>
              <a:rPr lang="en-US" sz="2000" dirty="0"/>
              <a:t>, vol. 10401, pp. 324-356, 2017. </a:t>
            </a:r>
            <a:r>
              <a:rPr lang="en-US" sz="2000" b="1" dirty="0" smtClean="0"/>
              <a:t>3</a:t>
            </a:r>
            <a:r>
              <a:rPr lang="en-US" sz="2000" b="1" dirty="0"/>
              <a:t>.</a:t>
            </a:r>
            <a:r>
              <a:rPr lang="en-US" sz="2000" dirty="0"/>
              <a:t> B. Chun, J. Lee, H. </a:t>
            </a:r>
            <a:r>
              <a:rPr lang="en-US" sz="2000" dirty="0" err="1"/>
              <a:t>Weatherspoon</a:t>
            </a:r>
            <a:r>
              <a:rPr lang="en-US" sz="2000" dirty="0"/>
              <a:t>, B. N. Chun, "</a:t>
            </a:r>
            <a:r>
              <a:rPr lang="en-US" sz="2000" dirty="0" err="1"/>
              <a:t>Netbait</a:t>
            </a:r>
            <a:r>
              <a:rPr lang="en-US" sz="2000" dirty="0"/>
              <a:t>: A distributed worm detection service", 2003. Show Context</a:t>
            </a:r>
          </a:p>
          <a:p>
            <a:r>
              <a:rPr lang="en-US" sz="2000" dirty="0"/>
              <a:t> C. Duma, M. </a:t>
            </a:r>
            <a:r>
              <a:rPr lang="en-US" sz="2000" dirty="0" err="1"/>
              <a:t>Karresand</a:t>
            </a:r>
            <a:r>
              <a:rPr lang="en-US" sz="2000" dirty="0"/>
              <a:t>, N. </a:t>
            </a:r>
            <a:r>
              <a:rPr lang="en-US" sz="2000" dirty="0" err="1"/>
              <a:t>Shahmehri</a:t>
            </a:r>
            <a:r>
              <a:rPr lang="en-US" sz="2000" dirty="0"/>
              <a:t>, G. </a:t>
            </a:r>
            <a:r>
              <a:rPr lang="en-US" sz="2000" dirty="0" err="1"/>
              <a:t>Caronni</a:t>
            </a:r>
            <a:r>
              <a:rPr lang="en-US" sz="2000" dirty="0"/>
              <a:t>, "A trust-aware P2P-based overlay for intrusion detection", </a:t>
            </a:r>
            <a:r>
              <a:rPr lang="en-US" sz="2000" i="1" dirty="0"/>
              <a:t>Proc. DEXA Workshop</a:t>
            </a:r>
            <a:r>
              <a:rPr lang="en-US" sz="2000" dirty="0"/>
              <a:t>, pp. 692-697, 2006. </a:t>
            </a:r>
            <a:endParaRPr lang="en-US" sz="2000" dirty="0" smtClean="0"/>
          </a:p>
          <a:p>
            <a:r>
              <a:rPr lang="en-US" sz="2000" dirty="0"/>
              <a:t> C. J. Fung, O. </a:t>
            </a:r>
            <a:r>
              <a:rPr lang="en-US" sz="2000" dirty="0" err="1"/>
              <a:t>Baysal</a:t>
            </a:r>
            <a:r>
              <a:rPr lang="en-US" sz="2000" dirty="0"/>
              <a:t>, J. Zhang, I. </a:t>
            </a:r>
            <a:r>
              <a:rPr lang="en-US" sz="2000" dirty="0" err="1"/>
              <a:t>Aib</a:t>
            </a:r>
            <a:r>
              <a:rPr lang="en-US" sz="2000" dirty="0"/>
              <a:t>, R. </a:t>
            </a:r>
            <a:r>
              <a:rPr lang="en-US" sz="2000" dirty="0" err="1"/>
              <a:t>Boutaba</a:t>
            </a:r>
            <a:r>
              <a:rPr lang="en-US" sz="2000" dirty="0"/>
              <a:t>, F. De </a:t>
            </a:r>
            <a:r>
              <a:rPr lang="en-US" sz="2000" dirty="0" err="1"/>
              <a:t>Turck</a:t>
            </a:r>
            <a:r>
              <a:rPr lang="en-US" sz="2000" dirty="0"/>
              <a:t>, W. </a:t>
            </a:r>
            <a:r>
              <a:rPr lang="en-US" sz="2000" dirty="0" err="1"/>
              <a:t>Kellerer</a:t>
            </a:r>
            <a:r>
              <a:rPr lang="en-US" sz="2000" dirty="0"/>
              <a:t>, G. </a:t>
            </a:r>
            <a:r>
              <a:rPr lang="en-US" sz="2000" dirty="0" err="1"/>
              <a:t>Kormentzas</a:t>
            </a:r>
            <a:r>
              <a:rPr lang="en-US" sz="2000" dirty="0"/>
              <a:t>, "Trust management for host-based collaborative intrusion detection" in Managing Large-Scale Service Deployment, Heidelberg, </a:t>
            </a:r>
            <a:r>
              <a:rPr lang="en-US" sz="2000" dirty="0" err="1"/>
              <a:t>Germany:Springer</a:t>
            </a:r>
            <a:r>
              <a:rPr lang="en-US" sz="2000" dirty="0"/>
              <a:t>, vol. 5273, pp. 109-122, 2008. </a:t>
            </a:r>
            <a:endParaRPr lang="en-US" sz="2000" dirty="0" smtClean="0"/>
          </a:p>
          <a:p>
            <a:r>
              <a:rPr lang="en-US" sz="2000" dirty="0"/>
              <a:t> F. Gong, Next generation intrusion detection systems (IDS), Santa Clara, CA, USA, 2003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 A. K. </a:t>
            </a:r>
            <a:r>
              <a:rPr lang="en-US" sz="2000" dirty="0" err="1"/>
              <a:t>Ghosh</a:t>
            </a:r>
            <a:r>
              <a:rPr lang="en-US" sz="2000" dirty="0"/>
              <a:t>, J. </a:t>
            </a:r>
            <a:r>
              <a:rPr lang="en-US" sz="2000" dirty="0" err="1"/>
              <a:t>Wanken</a:t>
            </a:r>
            <a:r>
              <a:rPr lang="en-US" sz="2000" dirty="0"/>
              <a:t>, F. </a:t>
            </a:r>
            <a:r>
              <a:rPr lang="en-US" sz="2000" dirty="0" err="1"/>
              <a:t>Charron</a:t>
            </a:r>
            <a:r>
              <a:rPr lang="en-US" sz="2000" dirty="0"/>
              <a:t>, "Detecting anomalous and unknown intrusions against programs", </a:t>
            </a:r>
            <a:r>
              <a:rPr lang="en-US" sz="2000" i="1" dirty="0"/>
              <a:t>Proc. </a:t>
            </a:r>
            <a:r>
              <a:rPr lang="en-US" sz="2000" i="1" dirty="0" err="1"/>
              <a:t>Annu</a:t>
            </a:r>
            <a:r>
              <a:rPr lang="en-US" sz="2000" i="1" dirty="0"/>
              <a:t>. </a:t>
            </a:r>
            <a:r>
              <a:rPr lang="en-US" sz="2000" i="1" dirty="0" err="1"/>
              <a:t>Comput</a:t>
            </a:r>
            <a:r>
              <a:rPr lang="en-US" sz="2000" i="1" dirty="0"/>
              <a:t>. </a:t>
            </a:r>
            <a:r>
              <a:rPr lang="en-US" sz="2000" i="1" dirty="0" err="1"/>
              <a:t>Secur</a:t>
            </a:r>
            <a:r>
              <a:rPr lang="en-US" sz="2000" i="1" dirty="0"/>
              <a:t>. Appl. Conf. (ACSAC)</a:t>
            </a:r>
            <a:r>
              <a:rPr lang="en-US" sz="2000" dirty="0"/>
              <a:t>, pp. 259-267, 1998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 R. </a:t>
            </a:r>
            <a:r>
              <a:rPr lang="en-US" sz="2000" dirty="0" err="1"/>
              <a:t>Huebsch</a:t>
            </a:r>
            <a:r>
              <a:rPr lang="en-US" sz="2000" dirty="0"/>
              <a:t> et al., "The architecture of PIER: An Internet-scale query processor", </a:t>
            </a:r>
            <a:r>
              <a:rPr lang="en-US" sz="2000" i="1" dirty="0"/>
              <a:t>Proc. Conf. </a:t>
            </a:r>
            <a:r>
              <a:rPr lang="en-US" sz="2000" i="1" dirty="0" err="1"/>
              <a:t>Innov</a:t>
            </a:r>
            <a:r>
              <a:rPr lang="en-US" sz="2000" i="1" dirty="0"/>
              <a:t>. Data Syst. Res. (CIDR)</a:t>
            </a:r>
            <a:r>
              <a:rPr lang="en-US" sz="2000" dirty="0"/>
              <a:t>, pp. 28-43, 2005. </a:t>
            </a:r>
            <a:endParaRPr lang="en-US" sz="2000" dirty="0" smtClean="0"/>
          </a:p>
          <a:p>
            <a:r>
              <a:rPr lang="en-US" sz="2000" dirty="0" smtClean="0"/>
              <a:t>G</a:t>
            </a:r>
            <a:r>
              <a:rPr lang="en-US" sz="2000" dirty="0"/>
              <a:t>. Wood, </a:t>
            </a:r>
            <a:r>
              <a:rPr lang="en-US" sz="2000" dirty="0" err="1"/>
              <a:t>Ethereum</a:t>
            </a:r>
            <a:r>
              <a:rPr lang="en-US" sz="2000" dirty="0"/>
              <a:t>: A Secure </a:t>
            </a:r>
            <a:r>
              <a:rPr lang="en-US" sz="2000" dirty="0" err="1"/>
              <a:t>Decentralised</a:t>
            </a:r>
            <a:r>
              <a:rPr lang="en-US" sz="2000" dirty="0"/>
              <a:t> </a:t>
            </a:r>
            <a:r>
              <a:rPr lang="en-US" sz="2000" dirty="0" err="1"/>
              <a:t>Generalised</a:t>
            </a:r>
            <a:r>
              <a:rPr lang="en-US" sz="2000" dirty="0"/>
              <a:t> Transaction Ledger, 2016. </a:t>
            </a:r>
          </a:p>
          <a:p>
            <a:r>
              <a:rPr lang="en-US" sz="2000" dirty="0" smtClean="0"/>
              <a:t>W</a:t>
            </a:r>
            <a:r>
              <a:rPr lang="en-US" sz="2000" dirty="0"/>
              <a:t>. Li, Y. </a:t>
            </a:r>
            <a:r>
              <a:rPr lang="en-US" sz="2000" dirty="0" err="1"/>
              <a:t>Meng</a:t>
            </a:r>
            <a:r>
              <a:rPr lang="en-US" sz="2000" dirty="0"/>
              <a:t>, L.-F. Kwok, H. H. S. </a:t>
            </a:r>
            <a:r>
              <a:rPr lang="en-US" sz="2000" dirty="0" err="1"/>
              <a:t>Ip</a:t>
            </a:r>
            <a:r>
              <a:rPr lang="en-US" sz="2000" dirty="0"/>
              <a:t>, "PMFA: Toward passive message fingerprint attacks on challenge-based collaborative intrusion detection networks", </a:t>
            </a:r>
            <a:r>
              <a:rPr lang="en-US" sz="2000" i="1" dirty="0"/>
              <a:t>Proc. 10th Int. Conf. </a:t>
            </a:r>
            <a:r>
              <a:rPr lang="en-US" sz="2000" i="1" dirty="0" err="1"/>
              <a:t>Netw</a:t>
            </a:r>
            <a:r>
              <a:rPr lang="en-US" sz="2000" i="1" dirty="0"/>
              <a:t>. Syst. </a:t>
            </a:r>
            <a:r>
              <a:rPr lang="en-US" sz="2000" i="1" dirty="0" err="1"/>
              <a:t>Secur</a:t>
            </a:r>
            <a:r>
              <a:rPr lang="en-US" sz="2000" i="1" dirty="0"/>
              <a:t>. (NSS)</a:t>
            </a:r>
            <a:r>
              <a:rPr lang="en-US" sz="2000" dirty="0"/>
              <a:t>, pp. 433-449, 2016. </a:t>
            </a:r>
            <a:endParaRPr lang="en-US" sz="2000" dirty="0" smtClean="0"/>
          </a:p>
          <a:p>
            <a:r>
              <a:rPr lang="en-US" sz="2000" dirty="0"/>
              <a:t> M. </a:t>
            </a:r>
            <a:r>
              <a:rPr lang="en-US" sz="2000" dirty="0" err="1"/>
              <a:t>Mettler</a:t>
            </a:r>
            <a:r>
              <a:rPr lang="en-US" sz="2000" dirty="0"/>
              <a:t>, "Blockchain technology in healthcare: The revolution starts here", </a:t>
            </a:r>
            <a:r>
              <a:rPr lang="en-US" sz="2000" i="1" dirty="0"/>
              <a:t>Proc. 18th Int. Conf. e-Health </a:t>
            </a:r>
            <a:r>
              <a:rPr lang="en-US" sz="2000" i="1" dirty="0" err="1"/>
              <a:t>Netw</a:t>
            </a:r>
            <a:r>
              <a:rPr lang="en-US" sz="2000" i="1" dirty="0"/>
              <a:t>. Appl. Services (</a:t>
            </a:r>
            <a:r>
              <a:rPr lang="en-US" sz="2000" i="1" dirty="0" err="1"/>
              <a:t>Healthcom</a:t>
            </a:r>
            <a:r>
              <a:rPr lang="en-US" sz="2000" i="1" dirty="0"/>
              <a:t>)</a:t>
            </a:r>
            <a:r>
              <a:rPr lang="en-US" sz="2000" dirty="0"/>
              <a:t>, pp. 1-3, Sep. 2016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 K. </a:t>
            </a:r>
            <a:r>
              <a:rPr lang="en-US" sz="2000" dirty="0" err="1"/>
              <a:t>Wüst</a:t>
            </a:r>
            <a:r>
              <a:rPr lang="en-US" sz="2000" dirty="0"/>
              <a:t>, A. </a:t>
            </a:r>
            <a:r>
              <a:rPr lang="en-US" sz="2000" dirty="0" err="1"/>
              <a:t>Gervais</a:t>
            </a:r>
            <a:r>
              <a:rPr lang="en-US" sz="2000" dirty="0"/>
              <a:t>, "Do you need a blockchain?", pp. 375, </a:t>
            </a:r>
            <a:r>
              <a:rPr lang="en-US" sz="2000" dirty="0" smtClean="0"/>
              <a:t>2017,.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8CEF-EEDA-4152-8AA5-B36BD744A91D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35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cs typeface="Microsoft Uighur" pitchFamily="2" charset="-78"/>
              </a:rPr>
              <a:t>When Intrusion Detection Meets Block chain Technology: A Review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REFERENCE(Contd..)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 M. </a:t>
            </a:r>
            <a:r>
              <a:rPr lang="en-US" sz="2000" dirty="0" err="1"/>
              <a:t>Roesch</a:t>
            </a:r>
            <a:r>
              <a:rPr lang="en-US" sz="2000" dirty="0"/>
              <a:t>, "Snort: Lightweight intrusion detection for networks", </a:t>
            </a:r>
            <a:r>
              <a:rPr lang="en-US" sz="2000" i="1" dirty="0"/>
              <a:t>Proc. USENIX Lisa Conf.</a:t>
            </a:r>
            <a:r>
              <a:rPr lang="en-US" sz="2000" dirty="0"/>
              <a:t>, pp. 229-238, 1999. </a:t>
            </a:r>
            <a:endParaRPr lang="en-US" sz="2000" dirty="0" smtClean="0"/>
          </a:p>
          <a:p>
            <a:r>
              <a:rPr lang="en-US" sz="2000" dirty="0"/>
              <a:t> A. </a:t>
            </a:r>
            <a:r>
              <a:rPr lang="en-US" sz="2000" dirty="0" err="1"/>
              <a:t>Rutkin</a:t>
            </a:r>
            <a:r>
              <a:rPr lang="en-US" sz="2000" dirty="0"/>
              <a:t>, Blockchain-Based </a:t>
            </a:r>
            <a:r>
              <a:rPr lang="en-US" sz="2000" dirty="0" err="1"/>
              <a:t>Microgrid</a:t>
            </a:r>
            <a:r>
              <a:rPr lang="en-US" sz="2000" dirty="0"/>
              <a:t> Gives Power to Consumers in New York, [online] </a:t>
            </a:r>
            <a:r>
              <a:rPr lang="en-US" sz="2000" dirty="0" smtClean="0"/>
              <a:t>Available</a:t>
            </a:r>
          </a:p>
          <a:p>
            <a:r>
              <a:rPr lang="en-US" sz="2000" dirty="0"/>
              <a:t> K. A. </a:t>
            </a:r>
            <a:r>
              <a:rPr lang="en-US" sz="2000" dirty="0" err="1"/>
              <a:t>Scarfone</a:t>
            </a:r>
            <a:r>
              <a:rPr lang="en-US" sz="2000" dirty="0"/>
              <a:t>, P. M. </a:t>
            </a:r>
            <a:r>
              <a:rPr lang="en-US" sz="2000" dirty="0" err="1"/>
              <a:t>Mell</a:t>
            </a:r>
            <a:r>
              <a:rPr lang="en-US" sz="2000" dirty="0"/>
              <a:t>, "Guide to Intrusion Detection and Prevention Systems (IDPS)", 2007. </a:t>
            </a:r>
            <a:r>
              <a:rPr lang="en-US" sz="2000" b="1" dirty="0" smtClean="0"/>
              <a:t>18</a:t>
            </a:r>
            <a:r>
              <a:rPr lang="en-US" sz="2000" b="1" dirty="0"/>
              <a:t>.</a:t>
            </a:r>
            <a:r>
              <a:rPr lang="en-US" sz="2000" dirty="0"/>
              <a:t> S. R. </a:t>
            </a:r>
            <a:r>
              <a:rPr lang="en-US" sz="2000" dirty="0" err="1"/>
              <a:t>Snapp</a:t>
            </a:r>
            <a:r>
              <a:rPr lang="en-US" sz="2000" dirty="0"/>
              <a:t> et al., "DIDS (distributed intrusion detection system)—Motivation architecture and an early prototype", </a:t>
            </a:r>
            <a:r>
              <a:rPr lang="en-US" sz="2000" i="1" dirty="0"/>
              <a:t>Proc. 14th Nat. </a:t>
            </a:r>
            <a:r>
              <a:rPr lang="en-US" sz="2000" i="1" dirty="0" err="1"/>
              <a:t>Comput</a:t>
            </a:r>
            <a:r>
              <a:rPr lang="en-US" sz="2000" i="1" dirty="0"/>
              <a:t>. </a:t>
            </a:r>
            <a:r>
              <a:rPr lang="en-US" sz="2000" i="1" dirty="0" err="1"/>
              <a:t>Secur</a:t>
            </a:r>
            <a:r>
              <a:rPr lang="en-US" sz="2000" i="1" dirty="0"/>
              <a:t>. Conf.</a:t>
            </a:r>
            <a:r>
              <a:rPr lang="en-US" sz="2000" dirty="0"/>
              <a:t>, pp. 167-176, 1991. Show Context</a:t>
            </a:r>
          </a:p>
          <a:p>
            <a:r>
              <a:rPr lang="en-US" sz="2000" dirty="0"/>
              <a:t> J. </a:t>
            </a:r>
            <a:r>
              <a:rPr lang="en-US" sz="2000" dirty="0" err="1"/>
              <a:t>Sotos</a:t>
            </a:r>
            <a:r>
              <a:rPr lang="en-US" sz="2000" dirty="0"/>
              <a:t>, D. </a:t>
            </a:r>
            <a:r>
              <a:rPr lang="en-US" sz="2000" dirty="0" err="1"/>
              <a:t>Houlding</a:t>
            </a:r>
            <a:r>
              <a:rPr lang="en-US" sz="2000" dirty="0"/>
              <a:t>, Blockchains for data sharing in clinical research: Trust in a trustless world, Santa Clara, CA, USA, 2017. </a:t>
            </a:r>
            <a:r>
              <a:rPr lang="en-US" sz="2000" b="1" dirty="0" smtClean="0"/>
              <a:t>20</a:t>
            </a:r>
            <a:r>
              <a:rPr lang="en-US" sz="2000" b="1" dirty="0"/>
              <a:t>.</a:t>
            </a:r>
            <a:r>
              <a:rPr lang="en-US" sz="2000" dirty="0"/>
              <a:t> L. Wang, Y. Liu, J. </a:t>
            </a:r>
            <a:r>
              <a:rPr lang="en-US" sz="2000" dirty="0" err="1"/>
              <a:t>Mirkovic</a:t>
            </a:r>
            <a:r>
              <a:rPr lang="en-US" sz="2000" dirty="0"/>
              <a:t>, Y. Liu, "Exploring miner evolution in </a:t>
            </a:r>
            <a:r>
              <a:rPr lang="en-US" sz="2000" dirty="0" err="1"/>
              <a:t>bitcoin</a:t>
            </a:r>
            <a:r>
              <a:rPr lang="en-US" sz="2000" dirty="0"/>
              <a:t> network" in Passive and Active Measurement, Heidelberg, </a:t>
            </a:r>
            <a:r>
              <a:rPr lang="en-US" sz="2000" dirty="0" err="1"/>
              <a:t>Germany:Springer</a:t>
            </a:r>
            <a:r>
              <a:rPr lang="en-US" sz="2000" dirty="0"/>
              <a:t>, vol. 8995, pp. 290-302, 2015. </a:t>
            </a:r>
            <a:r>
              <a:rPr lang="en-US" sz="2000" b="1" dirty="0" smtClean="0"/>
              <a:t>21</a:t>
            </a:r>
            <a:r>
              <a:rPr lang="en-US" sz="2000" b="1" dirty="0"/>
              <a:t>.</a:t>
            </a:r>
            <a:r>
              <a:rPr lang="en-US" sz="2000" dirty="0"/>
              <a:t> Y.-S. Wu, B. Foo, Y. Mei, S. </a:t>
            </a:r>
            <a:r>
              <a:rPr lang="en-US" sz="2000" dirty="0" err="1"/>
              <a:t>Bagchi</a:t>
            </a:r>
            <a:r>
              <a:rPr lang="en-US" sz="2000" dirty="0"/>
              <a:t>, "Collaborative intrusion detection system (CIDS): A framework for accurate and efficient IDS", </a:t>
            </a:r>
            <a:r>
              <a:rPr lang="en-US" sz="2000" i="1" dirty="0"/>
              <a:t>Proc. </a:t>
            </a:r>
            <a:r>
              <a:rPr lang="en-US" sz="2000" i="1" dirty="0" err="1"/>
              <a:t>Annu</a:t>
            </a:r>
            <a:r>
              <a:rPr lang="en-US" sz="2000" i="1" dirty="0"/>
              <a:t>. </a:t>
            </a:r>
            <a:r>
              <a:rPr lang="en-US" sz="2000" i="1" dirty="0" err="1"/>
              <a:t>Comput</a:t>
            </a:r>
            <a:r>
              <a:rPr lang="en-US" sz="2000" i="1" dirty="0"/>
              <a:t>. </a:t>
            </a:r>
            <a:r>
              <a:rPr lang="en-US" sz="2000" i="1" dirty="0" err="1"/>
              <a:t>Secur</a:t>
            </a:r>
            <a:r>
              <a:rPr lang="en-US" sz="2000" i="1" dirty="0"/>
              <a:t>. Appl. Conf. (ACSAC)</a:t>
            </a:r>
            <a:r>
              <a:rPr lang="en-US" sz="2000" dirty="0"/>
              <a:t>, pp. 234-244, Dec. 2003.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8FE7-3C0F-4B9A-9C93-FB2BFA7E8E33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00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cs typeface="Microsoft Uighur" pitchFamily="2" charset="-78"/>
              </a:rPr>
              <a:t>When Intrusion Detection Meets Block chain Technology: A Review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2714620"/>
            <a:ext cx="7772400" cy="33051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336B-8324-49E1-B82A-7E2821DD908A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50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500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cs typeface="Microsoft Uighur" pitchFamily="2" charset="-78"/>
              </a:rPr>
              <a:t>When Intrusion Detection Meets Block chain Technology: A Review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What is Intrusion Detection?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Categories of IDS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:based on,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Deployed location </a:t>
            </a:r>
          </a:p>
          <a:p>
            <a:pPr marL="914400" lvl="2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Detection approach</a:t>
            </a:r>
          </a:p>
          <a:p>
            <a:pPr marL="914400" lvl="2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Proposes a system to enhance capability of single IDS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Blockchain introduced to mitigate challenges faced by CIDS</a:t>
            </a:r>
          </a:p>
          <a:p>
            <a:pPr lvl="1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436C-AA7E-40D7-AFFE-8940F9CB7D04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1736" y="6143644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929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Block chain Technology: A Review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INTRUSION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main functions of an IDS: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Information recording 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US" dirty="0" smtClean="0"/>
              <a:t>Monitors target object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US" dirty="0" smtClean="0"/>
              <a:t>Record information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Alert generation 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US" dirty="0" smtClean="0"/>
              <a:t>Inform security administrator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050-E552-4D76-AFAD-447EB09940BA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46775"/>
            <a:ext cx="770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Block chain Technology: A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992888" cy="11430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dirty="0" smtClean="0">
                <a:latin typeface="Times New Roman" pitchFamily="18" charset="0"/>
                <a:cs typeface="Times New Roman" pitchFamily="18" charset="0"/>
              </a:rPr>
              <a:t>INTRUSION </a:t>
            </a:r>
            <a:r>
              <a:rPr lang="en-US" altLang="zh-TW" sz="3600" b="1" dirty="0" smtClean="0">
                <a:latin typeface="Times New Roman" pitchFamily="18" charset="0"/>
                <a:cs typeface="Times New Roman" pitchFamily="18" charset="0"/>
              </a:rPr>
              <a:t>DETECTION(contd..)</a:t>
            </a:r>
            <a:endParaRPr lang="en-US" altLang="zh-TW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560" y="16288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IDS implemented in different types of network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Based on deployed location </a:t>
            </a:r>
          </a:p>
          <a:p>
            <a:pPr marL="457200" lvl="1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SzPct val="100000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based intrusion detection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marL="914400" lvl="2" indent="0">
              <a:buSzPct val="7000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3">
              <a:buSzPct val="75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Monitors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 network segment </a:t>
            </a:r>
          </a:p>
          <a:p>
            <a:pPr marL="1371600" lvl="3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SzPct val="100000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Host  based intrusion detection system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SzPct val="75000"/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3">
              <a:buSzPct val="75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Monitors a single system </a:t>
            </a:r>
          </a:p>
          <a:p>
            <a:pPr marL="914400" lvl="2" indent="0">
              <a:buNone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8BC4-8651-4CA6-82A8-411200B6110F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3108" y="621508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"/>
            <a:ext cx="521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Block chain Technology: A Review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INTRUSION </a:t>
            </a:r>
            <a:r>
              <a:rPr lang="en-US" altLang="zh-TW" sz="3600" b="1" dirty="0" smtClean="0">
                <a:latin typeface="Times New Roman" pitchFamily="18" charset="0"/>
                <a:cs typeface="Times New Roman" pitchFamily="18" charset="0"/>
              </a:rPr>
              <a:t>DETECTION(contd..)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 lvl="1">
              <a:buSzPct val="15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Based on detection approach </a:t>
            </a:r>
          </a:p>
          <a:p>
            <a:pPr marL="457200" lvl="1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Signature based IDS</a:t>
            </a:r>
          </a:p>
          <a:p>
            <a:pPr marL="914400" lvl="2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SzPct val="75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Kind of pattern describing known attack </a:t>
            </a:r>
          </a:p>
          <a:p>
            <a:pPr marL="1371600" lvl="3" indent="0"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SzPct val="75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Compares stored signature with observed system</a:t>
            </a:r>
          </a:p>
          <a:p>
            <a:pPr lvl="2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Anomaly based IDS </a:t>
            </a:r>
          </a:p>
          <a:p>
            <a:pPr marL="914400" lvl="2" indent="0">
              <a:buNone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SzPct val="75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Has pre-built a  normal profile</a:t>
            </a:r>
          </a:p>
          <a:p>
            <a:pPr marL="1371600" lvl="3" indent="0"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SzPct val="75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Identify deviations between normal and observed events </a:t>
            </a:r>
          </a:p>
          <a:p>
            <a:pPr lvl="3"/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AA9-30E3-4151-A15B-C598E8BAB769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33405" y="0"/>
            <a:ext cx="776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cs typeface="Microsoft Uighur" pitchFamily="2" charset="-78"/>
              </a:rPr>
              <a:t>When Intrusion Detection Meets Block chain Technology: A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01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INTRUSION DETECTION(contd..)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However, single IDS not effective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CIDS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Two major issues of CIDS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9A55-12E6-4EF8-B1D5-06D1F07F92E5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460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6998"/>
            <a:ext cx="8229600" cy="142381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COLLABORATIVE  INTRUSION DETECTION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02449" y="6475137"/>
            <a:ext cx="2133600" cy="365125"/>
          </a:xfrm>
        </p:spPr>
        <p:txBody>
          <a:bodyPr/>
          <a:lstStyle/>
          <a:p>
            <a:fld id="{0F3C5373-4C17-44E6-B02D-392378A194BB}" type="datetime1">
              <a:rPr lang="en-IN" altLang="zh-TW" smtClean="0"/>
              <a:t>29-09-2018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3728" y="6425952"/>
            <a:ext cx="3962400" cy="432048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372200" y="6550496"/>
            <a:ext cx="2448272" cy="288032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Blockchain Technology: A Review</a:t>
            </a:r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772816"/>
            <a:ext cx="8640960" cy="3960440"/>
          </a:xfrm>
        </p:spPr>
      </p:pic>
      <p:sp>
        <p:nvSpPr>
          <p:cNvPr id="15" name="TextBox 14"/>
          <p:cNvSpPr txBox="1"/>
          <p:nvPr/>
        </p:nvSpPr>
        <p:spPr>
          <a:xfrm>
            <a:off x="359827" y="590914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Courtesy : https</a:t>
            </a:r>
            <a:r>
              <a:rPr lang="en-US" sz="1200" dirty="0"/>
              <a:t>://www.researchgate.net/figure/The-typical-architecture-of-a-collaborative-intrusion-detection-network_fig4_322814269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57808"/>
            <a:ext cx="843528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BLOCKCHAIN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TECHNOLOGY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204864"/>
            <a:ext cx="6667500" cy="301086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B11-25E7-4E66-ACA3-D932D170683B}" type="datetime1">
              <a:rPr lang="en-IN" altLang="zh-TW" smtClean="0"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5616" y="1700808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Contents of a block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7245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cs typeface="Microsoft Uighur" pitchFamily="2" charset="-78"/>
              </a:rPr>
              <a:t>When Intrusion Detection Meets </a:t>
            </a:r>
            <a:r>
              <a:rPr lang="en-US" altLang="zh-TW" sz="1200" b="1" dirty="0" smtClean="0">
                <a:cs typeface="Microsoft Uighur" pitchFamily="2" charset="-78"/>
              </a:rPr>
              <a:t>Blockchain </a:t>
            </a:r>
            <a:r>
              <a:rPr lang="en-US" altLang="zh-TW" sz="1200" b="1" dirty="0">
                <a:cs typeface="Microsoft Uighur" pitchFamily="2" charset="-78"/>
              </a:rPr>
              <a:t>Technology: A Review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81210" y="5445224"/>
            <a:ext cx="8784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Courtesy :https</a:t>
            </a:r>
            <a:r>
              <a:rPr lang="en-US" sz="1000" dirty="0"/>
              <a:t>://</a:t>
            </a:r>
            <a:r>
              <a:rPr lang="en-US" sz="1000" dirty="0" smtClean="0"/>
              <a:t>www.google.co.in/search?biw=1242&amp;bih=525&amp;tbm=isch&amp;sa=1&amp;ei=AnytW4KMMMT1vATPj7_oCg&amp;q=hash-example.png&amp;oq=hash-example.png&amp;gs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91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20412</TotalTime>
  <Words>1070</Words>
  <Application>Microsoft Office PowerPoint</Application>
  <PresentationFormat>On-screen Show (4:3)</PresentationFormat>
  <Paragraphs>390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  When Intrusion Detection Meets Blockchain Technology: A Review</vt:lpstr>
      <vt:lpstr>CONTENTS</vt:lpstr>
      <vt:lpstr>INTRODUCTION</vt:lpstr>
      <vt:lpstr>INTRUSION DETECTION</vt:lpstr>
      <vt:lpstr> INTRUSION DETECTION(contd..)</vt:lpstr>
      <vt:lpstr>INTRUSION DETECTION(contd..)</vt:lpstr>
      <vt:lpstr>INTRUSION DETECTION(contd..)</vt:lpstr>
      <vt:lpstr>COLLABORATIVE  INTRUSION DETECTION</vt:lpstr>
      <vt:lpstr>BLOCKCHAIN TECHNOLOGY</vt:lpstr>
      <vt:lpstr>BLOCKCHAIN TECHNOLOGY(contd..)</vt:lpstr>
      <vt:lpstr>BLOCKCHAIN TECHNOLOGY (contd..)</vt:lpstr>
      <vt:lpstr>BLOCKCHAIN TECHNOLOGY (contd..)</vt:lpstr>
      <vt:lpstr>BLOCKCHAIN TECHNOLOGY (contd..)</vt:lpstr>
      <vt:lpstr>BLOCKCHAIN TECHNOLOGY (contd..)</vt:lpstr>
      <vt:lpstr> BLOCKCHAIN TECHNOLOGY (contd..)</vt:lpstr>
      <vt:lpstr>PowerPoint Presentation</vt:lpstr>
      <vt:lpstr>BLOCKCHAIN BASED INTRUSION DETECTION </vt:lpstr>
      <vt:lpstr>BLOCKCHAIN BASED INTRUSION DETECTION (contd..)</vt:lpstr>
      <vt:lpstr>BLOCKCHAIN BASED INTRUSION DETECTION (contd..)</vt:lpstr>
      <vt:lpstr>CHALLENGES </vt:lpstr>
      <vt:lpstr>CHALLENGES (contd..)</vt:lpstr>
      <vt:lpstr>CHALLENGES (contd..)</vt:lpstr>
      <vt:lpstr>CHALLENGES (contd..)</vt:lpstr>
      <vt:lpstr>FUTURE DIRECTIONS</vt:lpstr>
      <vt:lpstr>CONCLUSION</vt:lpstr>
      <vt:lpstr>REFERENCE</vt:lpstr>
      <vt:lpstr>REFERENCE(Contd..)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Fish</dc:creator>
  <cp:lastModifiedBy>ALKA SUSAN SLEEBA</cp:lastModifiedBy>
  <cp:revision>1283</cp:revision>
  <cp:lastPrinted>2015-05-18T00:43:36Z</cp:lastPrinted>
  <dcterms:created xsi:type="dcterms:W3CDTF">2012-12-31T04:57:16Z</dcterms:created>
  <dcterms:modified xsi:type="dcterms:W3CDTF">2018-09-29T02:36:22Z</dcterms:modified>
</cp:coreProperties>
</file>