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5.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3aae35be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3aae35be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3109ecd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3109ecd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Give 1-2 minutes for this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3109ecd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3109ecd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3109ecd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3109ecd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they know both don’t affect the code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3109ecd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3109ecdb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5 minute timer, have them do this. If they have extra time, give an extension idea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3109ecdb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3109ecdb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1 minute for this question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3109ecdb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3109ecdb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Give 2 minutes for this question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3109ecd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3109ecd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1 minute for this question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3109ecdb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3109ecdb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3109ecdb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3109ecdb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3109ecdb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3109ecdb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4de9029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4de9029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3109ecdb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3109ecdb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3109ecdb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3109ecdb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3109ecdb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3109ecdb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3109ecdb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3109ecd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3109ecdb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3109ecdb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3109ecdb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3109ecdb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3109ecdb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3109ecdb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3109ecdb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3109ecdb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3109ecdb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3109ecdb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3109ecdb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3109ecdb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2454fab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2454fab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if you tell a person to walk, they know what to do. Computers can’t figure it out on their own, so you have to be very specific. Instead of just telling a computer to walk, you have to break it down: move left foot forward, put foot down, move right foot forward, put foot down,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3109ecdb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3109ecdb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3109ecdb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3109ecdb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3109ecdb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3109ecdb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3109ecdb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3109ecdb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2454fabc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2454fabc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a couple of minutes, have them do this. Then, go around asking for the instructions, and follow along while doing so. Take note that their english might not be the best, so yeah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3109ecdb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3109ecdb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2454fabc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2454fabc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how programming languages are like human languages. Also explain documentation (instructions/guide) and libraries (sets of pre-programmed code)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3109ecdb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3109ecdb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screen of Pycharm and show how it works, explaining how to create a new project, how to type code, intellisense, compiling &amp; running, what an error looks like, etc.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335757b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335757b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have them go and open a new pycharm project. Then, explain what the print statement does, and how it can print text. Then, have them do the </a:t>
            </a:r>
            <a:r>
              <a:rPr lang="en"/>
              <a:t>exercise</a:t>
            </a:r>
            <a:r>
              <a:rPr lang="en"/>
              <a:t>. Make sure they know that strings must have quotation marks around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3109ecd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3109ecd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1-2 minutes for this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_W0bSen8Qjg" TargetMode="Externa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ocs.google.com/presentation/d/1FiJtGQC1-Q0hsKjSYMklRER5DZZ7RJUxKK9hyXd__44/edit?usp=sharing" TargetMode="External"/><Relationship Id="rId4" Type="http://schemas.openxmlformats.org/officeDocument/2006/relationships/hyperlink" Target="https://www.tutorialspoint.com/execute_python3_online.ph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forms.gle/ZQcS3QgBoEmJ67Hs6" TargetMode="External"/><Relationship Id="rId4" Type="http://schemas.openxmlformats.org/officeDocument/2006/relationships/hyperlink" Target="http://www.youtube.com/watch?v=_W0bSen8Qjg" TargetMode="External"/><Relationship Id="rId5"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utorialspoint.com/execute_python3_online.ph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Python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 Statement (3/3)</a:t>
            </a:r>
            <a:endParaRPr/>
          </a:p>
        </p:txBody>
      </p:sp>
      <p:sp>
        <p:nvSpPr>
          <p:cNvPr id="140" name="Google Shape;140;p22"/>
          <p:cNvSpPr txBox="1"/>
          <p:nvPr>
            <p:ph idx="1" type="body"/>
          </p:nvPr>
        </p:nvSpPr>
        <p:spPr>
          <a:xfrm>
            <a:off x="729450" y="2078875"/>
            <a:ext cx="7688700" cy="26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print multiple things in a print statement, by </a:t>
            </a:r>
            <a:r>
              <a:rPr lang="en"/>
              <a:t>separating</a:t>
            </a:r>
            <a:r>
              <a:rPr lang="en"/>
              <a:t> them with commas.</a:t>
            </a:r>
            <a:endParaRPr/>
          </a:p>
          <a:p>
            <a:pPr indent="0" lvl="0" marL="0" rtl="0" algn="l">
              <a:spcBef>
                <a:spcPts val="1600"/>
              </a:spcBef>
              <a:spcAft>
                <a:spcPts val="0"/>
              </a:spcAft>
              <a:buNone/>
            </a:pPr>
            <a:r>
              <a:rPr lang="en">
                <a:latin typeface="Courier New"/>
                <a:ea typeface="Courier New"/>
                <a:cs typeface="Courier New"/>
                <a:sym typeface="Courier New"/>
              </a:rPr>
              <a:t>print(</a:t>
            </a:r>
            <a:r>
              <a:rPr lang="en">
                <a:highlight>
                  <a:srgbClr val="4A86E8"/>
                </a:highlight>
                <a:latin typeface="Courier New"/>
                <a:ea typeface="Courier New"/>
                <a:cs typeface="Courier New"/>
                <a:sym typeface="Courier New"/>
              </a:rPr>
              <a:t>  </a:t>
            </a:r>
            <a:r>
              <a:rPr lang="en">
                <a:latin typeface="Courier New"/>
                <a:ea typeface="Courier New"/>
                <a:cs typeface="Courier New"/>
                <a:sym typeface="Courier New"/>
              </a:rPr>
              <a:t>,</a:t>
            </a:r>
            <a:r>
              <a:rPr lang="en">
                <a:highlight>
                  <a:srgbClr val="00FF00"/>
                </a:highlight>
                <a:latin typeface="Courier New"/>
                <a:ea typeface="Courier New"/>
                <a:cs typeface="Courier New"/>
                <a:sym typeface="Courier New"/>
              </a:rPr>
              <a:t>  </a:t>
            </a:r>
            <a:r>
              <a:rPr lang="en">
                <a:latin typeface="Courier New"/>
                <a:ea typeface="Courier New"/>
                <a:cs typeface="Courier New"/>
                <a:sym typeface="Courier New"/>
              </a:rPr>
              <a:t>,</a:t>
            </a:r>
            <a:r>
              <a:rPr lang="en">
                <a:highlight>
                  <a:srgbClr val="FF9900"/>
                </a:highlight>
                <a:latin typeface="Courier New"/>
                <a:ea typeface="Courier New"/>
                <a:cs typeface="Courier New"/>
                <a:sym typeface="Courier New"/>
              </a:rPr>
              <a:t>  </a:t>
            </a:r>
            <a:r>
              <a:rPr lang="en">
                <a:latin typeface="Courier New"/>
                <a:ea typeface="Courier New"/>
                <a:cs typeface="Courier New"/>
                <a:sym typeface="Courier New"/>
              </a:rPr>
              <a:t>)</a:t>
            </a:r>
            <a:r>
              <a:rPr lang="en"/>
              <a:t>  -  different values </a:t>
            </a:r>
            <a:r>
              <a:rPr lang="en"/>
              <a:t>separated</a:t>
            </a:r>
            <a:r>
              <a:rPr lang="en"/>
              <a:t> by commas</a:t>
            </a:r>
            <a:endParaRPr/>
          </a:p>
          <a:p>
            <a:pPr indent="0" lvl="0" marL="0" rtl="0" algn="l">
              <a:spcBef>
                <a:spcPts val="1600"/>
              </a:spcBef>
              <a:spcAft>
                <a:spcPts val="0"/>
              </a:spcAft>
              <a:buNone/>
            </a:pPr>
            <a:r>
              <a:rPr lang="en"/>
              <a:t>Try this in action: type the following print statement and run it.</a:t>
            </a:r>
            <a:br>
              <a:rPr lang="en">
                <a:latin typeface="Courier New"/>
                <a:ea typeface="Courier New"/>
                <a:cs typeface="Courier New"/>
                <a:sym typeface="Courier New"/>
              </a:rPr>
            </a:br>
            <a:r>
              <a:rPr lang="en">
                <a:latin typeface="Courier New"/>
                <a:ea typeface="Courier New"/>
                <a:cs typeface="Courier New"/>
                <a:sym typeface="Courier New"/>
              </a:rPr>
              <a:t>print(“Hello”, 15.2, “World”, 9)</a:t>
            </a:r>
            <a:endParaRPr>
              <a:latin typeface="Courier New"/>
              <a:ea typeface="Courier New"/>
              <a:cs typeface="Courier New"/>
              <a:sym typeface="Courier New"/>
            </a:endParaRPr>
          </a:p>
          <a:p>
            <a:pPr indent="0" lvl="0" marL="0" rtl="0" algn="l">
              <a:spcBef>
                <a:spcPts val="1600"/>
              </a:spcBef>
              <a:spcAft>
                <a:spcPts val="1600"/>
              </a:spcAft>
              <a:buNone/>
            </a:pPr>
            <a:r>
              <a:rPr lang="en"/>
              <a:t>At the moment, there isn’t a reason to </a:t>
            </a:r>
            <a:r>
              <a:rPr lang="en"/>
              <a:t>separate</a:t>
            </a:r>
            <a:r>
              <a:rPr lang="en"/>
              <a:t> different values.  However, this will be important later.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(1/2)</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are pieces of text used to describe what is happening in the code. They have no effect on the code whatsoever.</a:t>
            </a:r>
            <a:endParaRPr/>
          </a:p>
          <a:p>
            <a:pPr indent="0" lvl="0" marL="0" rtl="0" algn="l">
              <a:spcBef>
                <a:spcPts val="1600"/>
              </a:spcBef>
              <a:spcAft>
                <a:spcPts val="0"/>
              </a:spcAft>
              <a:buNone/>
            </a:pPr>
            <a:r>
              <a:rPr lang="en"/>
              <a:t>A comment is written starting with the </a:t>
            </a:r>
            <a:r>
              <a:rPr lang="en">
                <a:latin typeface="Courier New"/>
                <a:ea typeface="Courier New"/>
                <a:cs typeface="Courier New"/>
                <a:sym typeface="Courier New"/>
              </a:rPr>
              <a:t>#</a:t>
            </a:r>
            <a:r>
              <a:rPr lang="en"/>
              <a:t> character: For example:</a:t>
            </a:r>
            <a:endParaRPr/>
          </a:p>
          <a:p>
            <a:pPr indent="0" lvl="0" marL="0" rtl="0" algn="l">
              <a:spcBef>
                <a:spcPts val="1600"/>
              </a:spcBef>
              <a:spcAft>
                <a:spcPts val="0"/>
              </a:spcAft>
              <a:buNone/>
            </a:pPr>
            <a:r>
              <a:rPr lang="en">
                <a:latin typeface="Courier New"/>
                <a:ea typeface="Courier New"/>
                <a:cs typeface="Courier New"/>
                <a:sym typeface="Courier New"/>
              </a:rPr>
              <a:t>print(“Hello World”)</a:t>
            </a:r>
            <a:br>
              <a:rPr lang="en">
                <a:latin typeface="Courier New"/>
                <a:ea typeface="Courier New"/>
                <a:cs typeface="Courier New"/>
                <a:sym typeface="Courier New"/>
              </a:rPr>
            </a:br>
            <a:r>
              <a:rPr lang="en">
                <a:latin typeface="Courier New"/>
                <a:ea typeface="Courier New"/>
                <a:cs typeface="Courier New"/>
                <a:sym typeface="Courier New"/>
              </a:rPr>
              <a:t># This code displays the text Hello World</a:t>
            </a:r>
            <a:endParaRPr>
              <a:latin typeface="Courier New"/>
              <a:ea typeface="Courier New"/>
              <a:cs typeface="Courier New"/>
              <a:sym typeface="Courier New"/>
            </a:endParaRPr>
          </a:p>
          <a:p>
            <a:pPr indent="0" lvl="0" marL="0" rtl="0" algn="l">
              <a:spcBef>
                <a:spcPts val="1600"/>
              </a:spcBef>
              <a:spcAft>
                <a:spcPts val="1600"/>
              </a:spcAft>
              <a:buNone/>
            </a:pPr>
            <a:r>
              <a:rPr lang="en"/>
              <a:t>The comment doesn’t change the code, but it makes the code easier to understand.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(2/2)</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comments spanning over multiple lines, you can either type the </a:t>
            </a:r>
            <a:r>
              <a:rPr lang="en">
                <a:latin typeface="Courier New"/>
                <a:ea typeface="Courier New"/>
                <a:cs typeface="Courier New"/>
                <a:sym typeface="Courier New"/>
              </a:rPr>
              <a:t>#</a:t>
            </a:r>
            <a:r>
              <a:rPr lang="en"/>
              <a:t> (hash) symbol each time, or make a docstring using triple quotes (</a:t>
            </a:r>
            <a:r>
              <a:rPr lang="en">
                <a:latin typeface="Courier New"/>
                <a:ea typeface="Courier New"/>
                <a:cs typeface="Courier New"/>
                <a:sym typeface="Courier New"/>
              </a:rPr>
              <a:t>”””</a:t>
            </a:r>
            <a:r>
              <a:rPr lang="en"/>
              <a:t>).</a:t>
            </a:r>
            <a:endParaRPr/>
          </a:p>
          <a:p>
            <a:pPr indent="0" lvl="0" marL="0" rtl="0" algn="l">
              <a:spcBef>
                <a:spcPts val="1600"/>
              </a:spcBef>
              <a:spcAft>
                <a:spcPts val="0"/>
              </a:spcAft>
              <a:buNone/>
            </a:pPr>
            <a:r>
              <a:rPr lang="en"/>
              <a:t>Example:</a:t>
            </a:r>
            <a:br>
              <a:rPr lang="en"/>
            </a:br>
            <a:r>
              <a:rPr lang="en">
                <a:latin typeface="Courier New"/>
                <a:ea typeface="Courier New"/>
                <a:cs typeface="Courier New"/>
                <a:sym typeface="Courier New"/>
              </a:rPr>
              <a:t>""" Docstrings are useful</a:t>
            </a:r>
            <a:br>
              <a:rPr lang="en">
                <a:latin typeface="Courier New"/>
                <a:ea typeface="Courier New"/>
                <a:cs typeface="Courier New"/>
                <a:sym typeface="Courier New"/>
              </a:rPr>
            </a:br>
            <a:r>
              <a:rPr lang="en">
                <a:latin typeface="Courier New"/>
                <a:ea typeface="Courier New"/>
                <a:cs typeface="Courier New"/>
                <a:sym typeface="Courier New"/>
              </a:rPr>
              <a:t>f</a:t>
            </a:r>
            <a:r>
              <a:rPr lang="en">
                <a:latin typeface="Courier New"/>
                <a:ea typeface="Courier New"/>
                <a:cs typeface="Courier New"/>
                <a:sym typeface="Courier New"/>
              </a:rPr>
              <a:t>or typing comments over</a:t>
            </a:r>
            <a:br>
              <a:rPr lang="en">
                <a:latin typeface="Courier New"/>
                <a:ea typeface="Courier New"/>
                <a:cs typeface="Courier New"/>
                <a:sym typeface="Courier New"/>
              </a:rPr>
            </a:br>
            <a:r>
              <a:rPr lang="en">
                <a:latin typeface="Courier New"/>
                <a:ea typeface="Courier New"/>
                <a:cs typeface="Courier New"/>
                <a:sym typeface="Courier New"/>
              </a:rPr>
              <a:t>m</a:t>
            </a:r>
            <a:r>
              <a:rPr lang="en">
                <a:latin typeface="Courier New"/>
                <a:ea typeface="Courier New"/>
                <a:cs typeface="Courier New"/>
                <a:sym typeface="Courier New"/>
              </a:rPr>
              <a:t>ultiple lines """</a:t>
            </a:r>
            <a:endParaRPr>
              <a:latin typeface="Courier New"/>
              <a:ea typeface="Courier New"/>
              <a:cs typeface="Courier New"/>
              <a:sym typeface="Courier New"/>
            </a:endParaRPr>
          </a:p>
          <a:p>
            <a:pPr indent="0" lvl="0" marL="0" rtl="0" algn="l">
              <a:spcBef>
                <a:spcPts val="1600"/>
              </a:spcBef>
              <a:spcAft>
                <a:spcPts val="0"/>
              </a:spcAft>
              <a:buNone/>
            </a:pPr>
            <a:r>
              <a:rPr lang="en"/>
              <a:t>This is still a comment, just spanning over multiple lines. It also doesn’t affect the code.</a:t>
            </a:r>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158" name="Google Shape;158;p25"/>
          <p:cNvSpPr txBox="1"/>
          <p:nvPr>
            <p:ph idx="1" type="body"/>
          </p:nvPr>
        </p:nvSpPr>
        <p:spPr>
          <a:xfrm>
            <a:off x="729450" y="2078875"/>
            <a:ext cx="3151800" cy="27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2 print statements</a:t>
            </a:r>
            <a:r>
              <a:rPr lang="en"/>
              <a:t>.</a:t>
            </a:r>
            <a:endParaRPr/>
          </a:p>
          <a:p>
            <a:pPr indent="-311150" lvl="0" marL="457200" rtl="0" algn="l">
              <a:spcBef>
                <a:spcPts val="1600"/>
              </a:spcBef>
              <a:spcAft>
                <a:spcPts val="0"/>
              </a:spcAft>
              <a:buSzPts val="1300"/>
              <a:buChar char="-"/>
            </a:pPr>
            <a:r>
              <a:rPr lang="en"/>
              <a:t>One should display a number</a:t>
            </a:r>
            <a:endParaRPr/>
          </a:p>
          <a:p>
            <a:pPr indent="-311150" lvl="0" marL="457200" rtl="0" algn="l">
              <a:spcBef>
                <a:spcPts val="0"/>
              </a:spcBef>
              <a:spcAft>
                <a:spcPts val="0"/>
              </a:spcAft>
              <a:buSzPts val="1300"/>
              <a:buChar char="-"/>
            </a:pPr>
            <a:r>
              <a:rPr lang="en"/>
              <a:t>Other should display text</a:t>
            </a:r>
            <a:endParaRPr/>
          </a:p>
          <a:p>
            <a:pPr indent="0" lvl="0" marL="0" rtl="0" algn="l">
              <a:spcBef>
                <a:spcPts val="1600"/>
              </a:spcBef>
              <a:spcAft>
                <a:spcPts val="0"/>
              </a:spcAft>
              <a:buNone/>
            </a:pPr>
            <a:r>
              <a:rPr lang="en"/>
              <a:t>Add at least one comment </a:t>
            </a:r>
            <a:br>
              <a:rPr lang="en"/>
            </a:br>
            <a:r>
              <a:rPr lang="en"/>
              <a:t>explaining the function of the code</a:t>
            </a:r>
            <a:endParaRPr/>
          </a:p>
          <a:p>
            <a:pPr indent="0" lvl="0" marL="0" rtl="0" algn="l">
              <a:spcBef>
                <a:spcPts val="1600"/>
              </a:spcBef>
              <a:spcAft>
                <a:spcPts val="1600"/>
              </a:spcAft>
              <a:buNone/>
            </a:pPr>
            <a:r>
              <a:rPr lang="en"/>
              <a:t>If you have extra time, try to experiment</a:t>
            </a:r>
            <a:br>
              <a:rPr lang="en"/>
            </a:br>
            <a:r>
              <a:rPr lang="en"/>
              <a:t>with the print function, seeing what you</a:t>
            </a:r>
            <a:br>
              <a:rPr lang="en"/>
            </a:br>
            <a:r>
              <a:rPr lang="en"/>
              <a:t>can do with it.</a:t>
            </a:r>
            <a:endParaRPr/>
          </a:p>
        </p:txBody>
      </p:sp>
      <p:pic>
        <p:nvPicPr>
          <p:cNvPr descr="This timer counts down silently until it reaches 0:00, then a police siren sounds to alert you that time is up." id="159" name="Google Shape;159;p25" title="5 Minute Timer">
            <a:hlinkClick r:id="rId3"/>
          </p:cNvPr>
          <p:cNvPicPr preferRelativeResize="0"/>
          <p:nvPr/>
        </p:nvPicPr>
        <p:blipFill>
          <a:blip r:embed="rId4">
            <a:alphaModFix/>
          </a:blip>
          <a:stretch>
            <a:fillRect/>
          </a:stretch>
        </p:blipFill>
        <p:spPr>
          <a:xfrm>
            <a:off x="4197500" y="9958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a:t>
            </a:r>
            <a:r>
              <a:rPr lang="en"/>
              <a:t>1/3</a:t>
            </a:r>
            <a:r>
              <a:rPr lang="en"/>
              <a:t>)</a:t>
            </a:r>
            <a:endParaRPr/>
          </a:p>
        </p:txBody>
      </p:sp>
      <p:sp>
        <p:nvSpPr>
          <p:cNvPr id="165" name="Google Shape;165;p26"/>
          <p:cNvSpPr txBox="1"/>
          <p:nvPr>
            <p:ph idx="1" type="body"/>
          </p:nvPr>
        </p:nvSpPr>
        <p:spPr>
          <a:xfrm>
            <a:off x="727650" y="21007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you print the text “Hello World” in Python?</a:t>
            </a:r>
            <a:endParaRPr/>
          </a:p>
          <a:p>
            <a:pPr indent="-311150" lvl="0" marL="457200" rtl="0" algn="l">
              <a:spcBef>
                <a:spcPts val="1600"/>
              </a:spcBef>
              <a:spcAft>
                <a:spcPts val="0"/>
              </a:spcAft>
              <a:buSzPts val="1300"/>
              <a:buFont typeface="Courier New"/>
              <a:buAutoNum type="alphaUcPeriod"/>
            </a:pPr>
            <a:r>
              <a:rPr lang="en">
                <a:latin typeface="Courier New"/>
                <a:ea typeface="Courier New"/>
                <a:cs typeface="Courier New"/>
                <a:sym typeface="Courier New"/>
              </a:rPr>
              <a:t>print Hello World</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AutoNum type="alphaUcPeriod"/>
            </a:pPr>
            <a:r>
              <a:rPr lang="en">
                <a:latin typeface="Courier New"/>
                <a:ea typeface="Courier New"/>
                <a:cs typeface="Courier New"/>
                <a:sym typeface="Courier New"/>
              </a:rPr>
              <a:t>print(Hello World)</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AutoNum type="alphaUcPeriod"/>
            </a:pPr>
            <a:r>
              <a:rPr lang="en">
                <a:latin typeface="Courier New"/>
                <a:ea typeface="Courier New"/>
                <a:cs typeface="Courier New"/>
                <a:sym typeface="Courier New"/>
              </a:rPr>
              <a:t>print(“Hello World”)</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AutoNum type="alphaUcPeriod"/>
            </a:pPr>
            <a:r>
              <a:rPr lang="en">
                <a:latin typeface="Courier New"/>
                <a:ea typeface="Courier New"/>
                <a:cs typeface="Courier New"/>
                <a:sym typeface="Courier New"/>
              </a:rPr>
              <a:t>print“Hello World”</a:t>
            </a:r>
            <a:endParaRPr>
              <a:latin typeface="Courier New"/>
              <a:ea typeface="Courier New"/>
              <a:cs typeface="Courier New"/>
              <a:sym typeface="Courier New"/>
            </a:endParaRPr>
          </a:p>
          <a:p>
            <a:pPr indent="0" lvl="0" marL="0" rtl="0" algn="l">
              <a:spcBef>
                <a:spcPts val="1600"/>
              </a:spcBef>
              <a:spcAft>
                <a:spcPts val="1600"/>
              </a:spcAft>
              <a:buNone/>
            </a:pPr>
            <a:r>
              <a:rPr lang="en"/>
              <a:t>Type your answer in the chat box.</a:t>
            </a:r>
            <a:endParaRPr/>
          </a:p>
        </p:txBody>
      </p:sp>
      <p:sp>
        <p:nvSpPr>
          <p:cNvPr id="166" name="Google Shape;166;p26"/>
          <p:cNvSpPr txBox="1"/>
          <p:nvPr/>
        </p:nvSpPr>
        <p:spPr>
          <a:xfrm>
            <a:off x="766050" y="3056925"/>
            <a:ext cx="2568000" cy="2553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a:t>
            </a:r>
            <a:r>
              <a:rPr lang="en"/>
              <a:t>2/3</a:t>
            </a:r>
            <a:r>
              <a:rPr lang="en"/>
              <a:t>)</a:t>
            </a:r>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729450" y="2078875"/>
            <a:ext cx="7688700" cy="28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be displayed by the following code?</a:t>
            </a:r>
            <a:br>
              <a:rPr lang="en"/>
            </a:br>
            <a:r>
              <a:rPr lang="en">
                <a:latin typeface="Courier New"/>
                <a:ea typeface="Courier New"/>
                <a:cs typeface="Courier New"/>
                <a:sym typeface="Courier New"/>
              </a:rPr>
              <a:t>print(“One”)</a:t>
            </a:r>
            <a:br>
              <a:rPr lang="en">
                <a:latin typeface="Courier New"/>
                <a:ea typeface="Courier New"/>
                <a:cs typeface="Courier New"/>
                <a:sym typeface="Courier New"/>
              </a:rPr>
            </a:br>
            <a:r>
              <a:rPr lang="en">
                <a:latin typeface="Courier New"/>
                <a:ea typeface="Courier New"/>
                <a:cs typeface="Courier New"/>
                <a:sym typeface="Courier New"/>
              </a:rPr>
              <a:t># print(“Two”)</a:t>
            </a:r>
            <a:br>
              <a:rPr lang="en">
                <a:latin typeface="Courier New"/>
                <a:ea typeface="Courier New"/>
                <a:cs typeface="Courier New"/>
                <a:sym typeface="Courier New"/>
              </a:rPr>
            </a:br>
            <a:r>
              <a:rPr lang="en">
                <a:latin typeface="Courier New"/>
                <a:ea typeface="Courier New"/>
                <a:cs typeface="Courier New"/>
                <a:sym typeface="Courier New"/>
              </a:rPr>
              <a:t>print(3)</a:t>
            </a:r>
            <a:endParaRPr>
              <a:latin typeface="Courier New"/>
              <a:ea typeface="Courier New"/>
              <a:cs typeface="Courier New"/>
              <a:sym typeface="Courier New"/>
            </a:endParaRPr>
          </a:p>
          <a:p>
            <a:pPr indent="-311150" lvl="0" marL="457200" rtl="0" algn="l">
              <a:spcBef>
                <a:spcPts val="1600"/>
              </a:spcBef>
              <a:spcAft>
                <a:spcPts val="0"/>
              </a:spcAft>
              <a:buSzPts val="1300"/>
              <a:buFont typeface="Courier New"/>
              <a:buAutoNum type="alphaUcPeriod"/>
            </a:pPr>
            <a:r>
              <a:rPr lang="en">
                <a:latin typeface="Courier New"/>
                <a:ea typeface="Courier New"/>
                <a:cs typeface="Courier New"/>
                <a:sym typeface="Courier New"/>
              </a:rPr>
              <a:t>One				C. One</a:t>
            </a:r>
            <a:br>
              <a:rPr lang="en">
                <a:latin typeface="Courier New"/>
                <a:ea typeface="Courier New"/>
                <a:cs typeface="Courier New"/>
                <a:sym typeface="Courier New"/>
              </a:rPr>
            </a:br>
            <a:r>
              <a:rPr lang="en">
                <a:latin typeface="Courier New"/>
                <a:ea typeface="Courier New"/>
                <a:cs typeface="Courier New"/>
                <a:sym typeface="Courier New"/>
              </a:rPr>
              <a:t>Two				   Three</a:t>
            </a:r>
            <a:br>
              <a:rPr lang="en">
                <a:latin typeface="Courier New"/>
                <a:ea typeface="Courier New"/>
                <a:cs typeface="Courier New"/>
                <a:sym typeface="Courier New"/>
              </a:rPr>
            </a:br>
            <a:r>
              <a:rPr lang="en">
                <a:latin typeface="Courier New"/>
                <a:ea typeface="Courier New"/>
                <a:cs typeface="Courier New"/>
                <a:sym typeface="Courier New"/>
              </a:rPr>
              <a:t>Three</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AutoNum type="alphaUcPeriod"/>
            </a:pPr>
            <a:r>
              <a:rPr lang="en">
                <a:latin typeface="Courier New"/>
                <a:ea typeface="Courier New"/>
                <a:cs typeface="Courier New"/>
                <a:sym typeface="Courier New"/>
              </a:rPr>
              <a:t>One				D. Two</a:t>
            </a:r>
            <a:br>
              <a:rPr lang="en">
                <a:latin typeface="Courier New"/>
                <a:ea typeface="Courier New"/>
                <a:cs typeface="Courier New"/>
                <a:sym typeface="Courier New"/>
              </a:rPr>
            </a:br>
            <a:r>
              <a:rPr lang="en">
                <a:latin typeface="Courier New"/>
                <a:ea typeface="Courier New"/>
                <a:cs typeface="Courier New"/>
                <a:sym typeface="Courier New"/>
              </a:rPr>
              <a:t>3</a:t>
            </a:r>
            <a:endParaRPr>
              <a:latin typeface="Courier New"/>
              <a:ea typeface="Courier New"/>
              <a:cs typeface="Courier New"/>
              <a:sym typeface="Courier New"/>
            </a:endParaRPr>
          </a:p>
          <a:p>
            <a:pPr indent="0" lvl="0" marL="0" rtl="0" algn="l">
              <a:spcBef>
                <a:spcPts val="1600"/>
              </a:spcBef>
              <a:spcAft>
                <a:spcPts val="1600"/>
              </a:spcAft>
              <a:buNone/>
            </a:pPr>
            <a:r>
              <a:rPr lang="en"/>
              <a:t>Type your answer in the chat box.</a:t>
            </a:r>
            <a:endParaRPr/>
          </a:p>
        </p:txBody>
      </p:sp>
      <p:sp>
        <p:nvSpPr>
          <p:cNvPr id="173" name="Google Shape;173;p27"/>
          <p:cNvSpPr txBox="1"/>
          <p:nvPr/>
        </p:nvSpPr>
        <p:spPr>
          <a:xfrm>
            <a:off x="758750" y="3983475"/>
            <a:ext cx="1014000" cy="496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 type="body"/>
          </p:nvPr>
        </p:nvSpPr>
        <p:spPr>
          <a:xfrm>
            <a:off x="727650" y="21007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line of code is </a:t>
            </a:r>
            <a:r>
              <a:rPr b="1" lang="en"/>
              <a:t>not </a:t>
            </a:r>
            <a:r>
              <a:rPr lang="en"/>
              <a:t>a comment?</a:t>
            </a:r>
            <a:endParaRPr/>
          </a:p>
          <a:p>
            <a:pPr indent="-311150" lvl="0" marL="457200" rtl="0" algn="l">
              <a:spcBef>
                <a:spcPts val="1600"/>
              </a:spcBef>
              <a:spcAft>
                <a:spcPts val="0"/>
              </a:spcAft>
              <a:buSzPts val="1300"/>
              <a:buFont typeface="Courier New"/>
              <a:buAutoNum type="alphaUcPeriod"/>
            </a:pPr>
            <a:r>
              <a:rPr lang="en">
                <a:latin typeface="Courier New"/>
                <a:ea typeface="Courier New"/>
                <a:cs typeface="Courier New"/>
                <a:sym typeface="Courier New"/>
              </a:rPr>
              <a:t># Hello</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AutoNum type="alphaUcPeriod"/>
            </a:pPr>
            <a:r>
              <a:rPr lang="en">
                <a:latin typeface="Courier New"/>
                <a:ea typeface="Courier New"/>
                <a:cs typeface="Courier New"/>
                <a:sym typeface="Courier New"/>
              </a:rPr>
              <a:t>Hello</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AutoNum type="alphaUcPeriod"/>
            </a:pPr>
            <a:r>
              <a:rPr lang="en">
                <a:latin typeface="Courier New"/>
                <a:ea typeface="Courier New"/>
                <a:cs typeface="Courier New"/>
                <a:sym typeface="Courier New"/>
              </a:rPr>
              <a:t>"""</a:t>
            </a:r>
            <a:r>
              <a:rPr lang="en">
                <a:latin typeface="Courier New"/>
                <a:ea typeface="Courier New"/>
                <a:cs typeface="Courier New"/>
                <a:sym typeface="Courier New"/>
              </a:rPr>
              <a:t> Hello </a:t>
            </a:r>
            <a:r>
              <a:rPr lang="en">
                <a:latin typeface="Courier New"/>
                <a:ea typeface="Courier New"/>
                <a:cs typeface="Courier New"/>
                <a:sym typeface="Courier New"/>
              </a:rPr>
              <a:t>"""</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AutoNum type="alphaUcPeriod"/>
            </a:pPr>
            <a:r>
              <a:rPr lang="en">
                <a:latin typeface="Courier New"/>
                <a:ea typeface="Courier New"/>
                <a:cs typeface="Courier New"/>
                <a:sym typeface="Courier New"/>
              </a:rPr>
              <a:t>"""</a:t>
            </a:r>
            <a:r>
              <a:rPr lang="en">
                <a:latin typeface="Courier New"/>
                <a:ea typeface="Courier New"/>
                <a:cs typeface="Courier New"/>
                <a:sym typeface="Courier New"/>
              </a:rPr>
              <a:t> Hello</a:t>
            </a:r>
            <a:br>
              <a:rPr lang="en">
                <a:latin typeface="Courier New"/>
                <a:ea typeface="Courier New"/>
                <a:cs typeface="Courier New"/>
                <a:sym typeface="Courier New"/>
              </a:rPr>
            </a:br>
            <a:r>
              <a:rPr lang="en">
                <a:latin typeface="Courier New"/>
                <a:ea typeface="Courier New"/>
                <a:cs typeface="Courier New"/>
                <a:sym typeface="Courier New"/>
              </a:rPr>
              <a:t>Hello </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600"/>
              </a:spcBef>
              <a:spcAft>
                <a:spcPts val="1600"/>
              </a:spcAft>
              <a:buNone/>
            </a:pPr>
            <a:r>
              <a:rPr lang="en"/>
              <a:t>Type your answer in the chat box.</a:t>
            </a:r>
            <a:endParaRPr/>
          </a:p>
        </p:txBody>
      </p:sp>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(3/3)</a:t>
            </a:r>
            <a:endParaRPr/>
          </a:p>
        </p:txBody>
      </p:sp>
      <p:sp>
        <p:nvSpPr>
          <p:cNvPr id="180" name="Google Shape;180;p28"/>
          <p:cNvSpPr txBox="1"/>
          <p:nvPr/>
        </p:nvSpPr>
        <p:spPr>
          <a:xfrm>
            <a:off x="727650" y="2845325"/>
            <a:ext cx="1234800" cy="2553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 (</a:t>
            </a:r>
            <a:r>
              <a:rPr lang="en"/>
              <a:t>1/2</a:t>
            </a:r>
            <a:r>
              <a:rPr lang="en"/>
              <a:t>)</a:t>
            </a:r>
            <a:endParaRPr/>
          </a:p>
        </p:txBody>
      </p:sp>
      <p:sp>
        <p:nvSpPr>
          <p:cNvPr id="186" name="Google Shape;186;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type of an item defines the type and range of values that item can have.</a:t>
            </a:r>
            <a:endParaRPr/>
          </a:p>
          <a:p>
            <a:pPr indent="0" lvl="0" marL="0" rtl="0" algn="l">
              <a:spcBef>
                <a:spcPts val="1600"/>
              </a:spcBef>
              <a:spcAft>
                <a:spcPts val="0"/>
              </a:spcAft>
              <a:buNone/>
            </a:pPr>
            <a:r>
              <a:rPr lang="en"/>
              <a:t>This concept is in the real world as well:</a:t>
            </a:r>
            <a:endParaRPr/>
          </a:p>
          <a:p>
            <a:pPr indent="-311150" lvl="0" marL="457200" rtl="0" algn="l">
              <a:spcBef>
                <a:spcPts val="1600"/>
              </a:spcBef>
              <a:spcAft>
                <a:spcPts val="0"/>
              </a:spcAft>
              <a:buSzPts val="1300"/>
              <a:buChar char="-"/>
            </a:pPr>
            <a:r>
              <a:rPr lang="en"/>
              <a:t>Numbers</a:t>
            </a:r>
            <a:endParaRPr/>
          </a:p>
          <a:p>
            <a:pPr indent="-311150" lvl="0" marL="457200" rtl="0" algn="l">
              <a:spcBef>
                <a:spcPts val="0"/>
              </a:spcBef>
              <a:spcAft>
                <a:spcPts val="0"/>
              </a:spcAft>
              <a:buSzPts val="1300"/>
              <a:buChar char="-"/>
            </a:pPr>
            <a:r>
              <a:rPr lang="en"/>
              <a:t>Alphabets</a:t>
            </a:r>
            <a:endParaRPr/>
          </a:p>
          <a:p>
            <a:pPr indent="-311150" lvl="0" marL="457200" rtl="0" algn="l">
              <a:spcBef>
                <a:spcPts val="0"/>
              </a:spcBef>
              <a:spcAft>
                <a:spcPts val="0"/>
              </a:spcAft>
              <a:buSzPts val="1300"/>
              <a:buChar char="-"/>
            </a:pPr>
            <a:r>
              <a:rPr lang="en"/>
              <a:t>Characters</a:t>
            </a:r>
            <a:endParaRPr/>
          </a:p>
          <a:p>
            <a:pPr indent="0" lvl="0" marL="0" rtl="0" algn="l">
              <a:spcBef>
                <a:spcPts val="1600"/>
              </a:spcBef>
              <a:spcAft>
                <a:spcPts val="0"/>
              </a:spcAft>
              <a:buNone/>
            </a:pPr>
            <a:r>
              <a:rPr lang="en"/>
              <a:t>T</a:t>
            </a:r>
            <a:r>
              <a:rPr lang="en"/>
              <a:t>hey all have unique properties and ranges. For example, there are only 26 letters, and there are only 10</a:t>
            </a:r>
            <a:r>
              <a:rPr lang="en"/>
              <a:t> </a:t>
            </a:r>
            <a:r>
              <a:rPr lang="en"/>
              <a:t>number digits.</a:t>
            </a:r>
            <a:endParaRPr/>
          </a:p>
          <a:p>
            <a:pPr indent="0" lvl="0" marL="0" rtl="0" algn="l">
              <a:spcBef>
                <a:spcPts val="1600"/>
              </a:spcBef>
              <a:spcAft>
                <a:spcPts val="1600"/>
              </a:spcAft>
              <a:buNone/>
            </a:pPr>
            <a:r>
              <a:rPr lang="en"/>
              <a:t>Many programming languages, including Python, also have different data types.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 (2/2)</a:t>
            </a:r>
            <a:endParaRPr/>
          </a:p>
        </p:txBody>
      </p:sp>
      <p:sp>
        <p:nvSpPr>
          <p:cNvPr id="192" name="Google Shape;192;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Python, there are </a:t>
            </a:r>
            <a:r>
              <a:rPr b="1" lang="en"/>
              <a:t>3 main data types</a:t>
            </a:r>
            <a:r>
              <a:rPr lang="en"/>
              <a:t>:</a:t>
            </a:r>
            <a:endParaRPr/>
          </a:p>
          <a:p>
            <a:pPr indent="-311150" lvl="0" marL="457200" rtl="0" algn="l">
              <a:spcBef>
                <a:spcPts val="1600"/>
              </a:spcBef>
              <a:spcAft>
                <a:spcPts val="0"/>
              </a:spcAft>
              <a:buSzPts val="1300"/>
              <a:buChar char="-"/>
            </a:pPr>
            <a:r>
              <a:rPr lang="en"/>
              <a:t>Numbers</a:t>
            </a:r>
            <a:endParaRPr/>
          </a:p>
          <a:p>
            <a:pPr indent="-311150" lvl="0" marL="457200" rtl="0" algn="l">
              <a:spcBef>
                <a:spcPts val="0"/>
              </a:spcBef>
              <a:spcAft>
                <a:spcPts val="0"/>
              </a:spcAft>
              <a:buSzPts val="1300"/>
              <a:buChar char="-"/>
            </a:pPr>
            <a:r>
              <a:rPr lang="en"/>
              <a:t>Strings</a:t>
            </a:r>
            <a:endParaRPr/>
          </a:p>
          <a:p>
            <a:pPr indent="-311150" lvl="0" marL="457200" rtl="0" algn="l">
              <a:spcBef>
                <a:spcPts val="0"/>
              </a:spcBef>
              <a:spcAft>
                <a:spcPts val="0"/>
              </a:spcAft>
              <a:buSzPts val="1300"/>
              <a:buChar char="-"/>
            </a:pPr>
            <a:r>
              <a:rPr lang="en"/>
              <a:t>Booleans</a:t>
            </a:r>
            <a:endParaRPr/>
          </a:p>
          <a:p>
            <a:pPr indent="0" lvl="0" marL="0" rtl="0" algn="l">
              <a:spcBef>
                <a:spcPts val="1600"/>
              </a:spcBef>
              <a:spcAft>
                <a:spcPts val="1600"/>
              </a:spcAft>
              <a:buNone/>
            </a:pPr>
            <a:r>
              <a:rPr lang="en"/>
              <a:t>We will cover these more in detail later 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198" name="Google Shape;198;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Question:</a:t>
            </a:r>
            <a:endParaRPr b="1" i="1"/>
          </a:p>
          <a:p>
            <a:pPr indent="0" lvl="0" marL="0" rtl="0" algn="l">
              <a:spcBef>
                <a:spcPts val="1600"/>
              </a:spcBef>
              <a:spcAft>
                <a:spcPts val="0"/>
              </a:spcAft>
              <a:buNone/>
            </a:pPr>
            <a:r>
              <a:rPr lang="en"/>
              <a:t>How many main data types are there in Python?</a:t>
            </a:r>
            <a:endParaRPr/>
          </a:p>
          <a:p>
            <a:pPr indent="-311150" lvl="0" marL="457200" rtl="0" algn="l">
              <a:spcBef>
                <a:spcPts val="1600"/>
              </a:spcBef>
              <a:spcAft>
                <a:spcPts val="0"/>
              </a:spcAft>
              <a:buSzPts val="1300"/>
              <a:buAutoNum type="alphaUcPeriod"/>
            </a:pPr>
            <a:r>
              <a:rPr lang="en"/>
              <a:t>One</a:t>
            </a:r>
            <a:endParaRPr/>
          </a:p>
          <a:p>
            <a:pPr indent="-311150" lvl="0" marL="457200" rtl="0" algn="l">
              <a:spcBef>
                <a:spcPts val="0"/>
              </a:spcBef>
              <a:spcAft>
                <a:spcPts val="0"/>
              </a:spcAft>
              <a:buSzPts val="1300"/>
              <a:buAutoNum type="alphaUcPeriod"/>
            </a:pPr>
            <a:r>
              <a:rPr lang="en"/>
              <a:t>Two</a:t>
            </a:r>
            <a:endParaRPr/>
          </a:p>
          <a:p>
            <a:pPr indent="-311150" lvl="0" marL="457200" rtl="0" algn="l">
              <a:spcBef>
                <a:spcPts val="0"/>
              </a:spcBef>
              <a:spcAft>
                <a:spcPts val="0"/>
              </a:spcAft>
              <a:buSzPts val="1300"/>
              <a:buAutoNum type="alphaUcPeriod"/>
            </a:pPr>
            <a:r>
              <a:rPr lang="en"/>
              <a:t>Three</a:t>
            </a:r>
            <a:endParaRPr/>
          </a:p>
          <a:p>
            <a:pPr indent="-311150" lvl="0" marL="457200" rtl="0" algn="l">
              <a:spcBef>
                <a:spcPts val="0"/>
              </a:spcBef>
              <a:spcAft>
                <a:spcPts val="0"/>
              </a:spcAft>
              <a:buSzPts val="1300"/>
              <a:buAutoNum type="alphaUcPeriod"/>
            </a:pPr>
            <a:r>
              <a:rPr lang="en"/>
              <a:t>Zero</a:t>
            </a:r>
            <a:endParaRPr/>
          </a:p>
        </p:txBody>
      </p:sp>
      <p:sp>
        <p:nvSpPr>
          <p:cNvPr id="199" name="Google Shape;199;p31"/>
          <p:cNvSpPr txBox="1"/>
          <p:nvPr/>
        </p:nvSpPr>
        <p:spPr>
          <a:xfrm>
            <a:off x="839000" y="3465475"/>
            <a:ext cx="926700" cy="240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 name="Shape 91"/>
        <p:cNvGrpSpPr/>
        <p:nvPr/>
      </p:nvGrpSpPr>
      <p:grpSpPr>
        <a:xfrm>
          <a:off x="0" y="0"/>
          <a:ext cx="0" cy="0"/>
          <a:chOff x="0" y="0"/>
          <a:chExt cx="0" cy="0"/>
        </a:xfrm>
      </p:grpSpPr>
      <p:sp>
        <p:nvSpPr>
          <p:cNvPr id="92" name="Google Shape;92;p14"/>
          <p:cNvSpPr txBox="1"/>
          <p:nvPr>
            <p:ph idx="1" type="subTitle"/>
          </p:nvPr>
        </p:nvSpPr>
        <p:spPr>
          <a:xfrm>
            <a:off x="729625" y="1357000"/>
            <a:ext cx="7688100" cy="23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to be used</a:t>
            </a:r>
            <a:br>
              <a:rPr lang="en"/>
            </a:br>
            <a:endParaRPr/>
          </a:p>
          <a:p>
            <a:pPr indent="0" lvl="0" marL="0" rtl="0" algn="l">
              <a:spcBef>
                <a:spcPts val="0"/>
              </a:spcBef>
              <a:spcAft>
                <a:spcPts val="0"/>
              </a:spcAft>
              <a:buNone/>
            </a:pPr>
            <a:r>
              <a:rPr lang="en" u="sng">
                <a:solidFill>
                  <a:schemeClr val="hlink"/>
                </a:solidFill>
                <a:hlinkClick r:id="rId3"/>
              </a:rPr>
              <a:t>https://docs.google.com/presentation/d/1FiJtGQC1-Q0hsKjSYMklRER5DZZ7RJUxKK9hyXd__44/edit?usp=sharing</a:t>
            </a:r>
            <a:r>
              <a:rPr lang="en"/>
              <a:t> - student presentation</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300" u="sng">
                <a:solidFill>
                  <a:schemeClr val="accent5"/>
                </a:solidFill>
                <a:hlinkClick r:id="rId4">
                  <a:extLst>
                    <a:ext uri="{A12FA001-AC4F-418D-AE19-62706E023703}">
                      <ahyp:hlinkClr val="tx"/>
                    </a:ext>
                  </a:extLst>
                </a:hlinkClick>
              </a:rPr>
              <a:t>https://www.tutorialspoint.com/execute_python3_online.php</a:t>
            </a:r>
            <a:r>
              <a:rPr lang="en" sz="1300"/>
              <a:t> - online python link</a:t>
            </a:r>
            <a:endParaRPr/>
          </a:p>
          <a:p>
            <a:pPr indent="0" lvl="0" marL="0" rtl="0" algn="l">
              <a:spcBef>
                <a:spcPts val="1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a:t>
            </a:r>
            <a:r>
              <a:rPr lang="en"/>
              <a:t>1/2</a:t>
            </a:r>
            <a:r>
              <a:rPr lang="en"/>
              <a:t>)</a:t>
            </a:r>
            <a:endParaRPr/>
          </a:p>
        </p:txBody>
      </p:sp>
      <p:sp>
        <p:nvSpPr>
          <p:cNvPr id="205" name="Google Shape;205;p32"/>
          <p:cNvSpPr txBox="1"/>
          <p:nvPr>
            <p:ph idx="1" type="body"/>
          </p:nvPr>
        </p:nvSpPr>
        <p:spPr>
          <a:xfrm>
            <a:off x="729450" y="2078875"/>
            <a:ext cx="7688700" cy="28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A </a:t>
            </a:r>
            <a:r>
              <a:rPr b="1" lang="en"/>
              <a:t>variable</a:t>
            </a:r>
            <a:r>
              <a:rPr lang="en"/>
              <a:t> is simply a name to which a value can be </a:t>
            </a:r>
            <a:r>
              <a:rPr i="1" lang="en"/>
              <a:t>assigned</a:t>
            </a:r>
            <a:r>
              <a:rPr lang="en"/>
              <a:t>.</a:t>
            </a:r>
            <a:endParaRPr/>
          </a:p>
          <a:p>
            <a:pPr indent="0" lvl="0" marL="0" rtl="0" algn="l">
              <a:spcBef>
                <a:spcPts val="1600"/>
              </a:spcBef>
              <a:spcAft>
                <a:spcPts val="0"/>
              </a:spcAft>
              <a:buNone/>
            </a:pPr>
            <a:r>
              <a:rPr lang="en"/>
              <a:t>The easiest way to assign a value to a variable is with the </a:t>
            </a:r>
            <a:r>
              <a:rPr lang="en">
                <a:latin typeface="Courier New"/>
                <a:ea typeface="Courier New"/>
                <a:cs typeface="Courier New"/>
                <a:sym typeface="Courier New"/>
              </a:rPr>
              <a:t>=</a:t>
            </a:r>
            <a:r>
              <a:rPr lang="en"/>
              <a:t> operator</a:t>
            </a:r>
            <a:endParaRPr/>
          </a:p>
          <a:p>
            <a:pPr indent="0" lvl="0" marL="0" rtl="0" algn="l">
              <a:spcBef>
                <a:spcPts val="1600"/>
              </a:spcBef>
              <a:spcAft>
                <a:spcPts val="0"/>
              </a:spcAft>
              <a:buNone/>
            </a:pPr>
            <a:r>
              <a:rPr lang="en">
                <a:latin typeface="Courier New"/>
                <a:ea typeface="Courier New"/>
                <a:cs typeface="Courier New"/>
                <a:sym typeface="Courier New"/>
              </a:rPr>
              <a:t>v</a:t>
            </a:r>
            <a:r>
              <a:rPr lang="en">
                <a:latin typeface="Courier New"/>
                <a:ea typeface="Courier New"/>
                <a:cs typeface="Courier New"/>
                <a:sym typeface="Courier New"/>
              </a:rPr>
              <a:t>ariable = value/expression</a:t>
            </a:r>
            <a:endParaRPr>
              <a:latin typeface="Courier New"/>
              <a:ea typeface="Courier New"/>
              <a:cs typeface="Courier New"/>
              <a:sym typeface="Courier New"/>
            </a:endParaRPr>
          </a:p>
          <a:p>
            <a:pPr indent="0" lvl="0" marL="0" rtl="0" algn="l">
              <a:spcBef>
                <a:spcPts val="1600"/>
              </a:spcBef>
              <a:spcAft>
                <a:spcPts val="0"/>
              </a:spcAft>
              <a:buNone/>
            </a:pPr>
            <a:r>
              <a:rPr lang="en"/>
              <a:t>Some examples are:</a:t>
            </a:r>
            <a:br>
              <a:rPr lang="en"/>
            </a:br>
            <a:r>
              <a:rPr lang="en">
                <a:latin typeface="Courier New"/>
                <a:ea typeface="Courier New"/>
                <a:cs typeface="Courier New"/>
                <a:sym typeface="Courier New"/>
              </a:rPr>
              <a:t>n</a:t>
            </a:r>
            <a:r>
              <a:rPr lang="en">
                <a:latin typeface="Courier New"/>
                <a:ea typeface="Courier New"/>
                <a:cs typeface="Courier New"/>
                <a:sym typeface="Courier New"/>
              </a:rPr>
              <a:t>ame = “Bob”</a:t>
            </a:r>
            <a:br>
              <a:rPr lang="en">
                <a:latin typeface="Courier New"/>
                <a:ea typeface="Courier New"/>
                <a:cs typeface="Courier New"/>
                <a:sym typeface="Courier New"/>
              </a:rPr>
            </a:br>
            <a:r>
              <a:rPr lang="en">
                <a:latin typeface="Courier New"/>
                <a:ea typeface="Courier New"/>
                <a:cs typeface="Courier New"/>
                <a:sym typeface="Courier New"/>
              </a:rPr>
              <a:t>p</a:t>
            </a:r>
            <a:r>
              <a:rPr lang="en">
                <a:latin typeface="Courier New"/>
                <a:ea typeface="Courier New"/>
                <a:cs typeface="Courier New"/>
                <a:sym typeface="Courier New"/>
              </a:rPr>
              <a:t>op = 4</a:t>
            </a:r>
            <a:endParaRPr>
              <a:latin typeface="Courier New"/>
              <a:ea typeface="Courier New"/>
              <a:cs typeface="Courier New"/>
              <a:sym typeface="Courier New"/>
            </a:endParaRPr>
          </a:p>
          <a:p>
            <a:pPr indent="0" lvl="0" marL="0" rtl="0" algn="l">
              <a:spcBef>
                <a:spcPts val="1600"/>
              </a:spcBef>
              <a:spcAft>
                <a:spcPts val="1600"/>
              </a:spcAft>
              <a:buNone/>
            </a:pPr>
            <a:r>
              <a:rPr lang="en"/>
              <a:t>A big advantage of variables is that they allow us to store data so that we can use it later. Also, the values of variables can always be changed later.</a:t>
            </a:r>
            <a:br>
              <a:rPr lang="en"/>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some rules when choosing a name for a variable:</a:t>
            </a:r>
            <a:endParaRPr/>
          </a:p>
          <a:p>
            <a:pPr indent="-311150" lvl="0" marL="457200" rtl="0" algn="l">
              <a:spcBef>
                <a:spcPts val="1600"/>
              </a:spcBef>
              <a:spcAft>
                <a:spcPts val="0"/>
              </a:spcAft>
              <a:buSzPts val="1300"/>
              <a:buChar char="-"/>
            </a:pPr>
            <a:r>
              <a:rPr lang="en"/>
              <a:t>The name can start with an upper or lower case alphabet.</a:t>
            </a:r>
            <a:endParaRPr/>
          </a:p>
          <a:p>
            <a:pPr indent="-311150" lvl="0" marL="457200" rtl="0" algn="l">
              <a:spcBef>
                <a:spcPts val="0"/>
              </a:spcBef>
              <a:spcAft>
                <a:spcPts val="0"/>
              </a:spcAft>
              <a:buSzPts val="1300"/>
              <a:buChar char="-"/>
            </a:pPr>
            <a:r>
              <a:rPr lang="en"/>
              <a:t>A number can appear in the name, but not at the beginning.</a:t>
            </a:r>
            <a:endParaRPr/>
          </a:p>
          <a:p>
            <a:pPr indent="-311150" lvl="0" marL="457200" rtl="0" algn="l">
              <a:spcBef>
                <a:spcPts val="0"/>
              </a:spcBef>
              <a:spcAft>
                <a:spcPts val="0"/>
              </a:spcAft>
              <a:buSzPts val="1300"/>
              <a:buChar char="-"/>
            </a:pPr>
            <a:r>
              <a:rPr lang="en"/>
              <a:t>The </a:t>
            </a:r>
            <a:r>
              <a:rPr lang="en">
                <a:latin typeface="Courier New"/>
                <a:ea typeface="Courier New"/>
                <a:cs typeface="Courier New"/>
                <a:sym typeface="Courier New"/>
              </a:rPr>
              <a:t>_</a:t>
            </a:r>
            <a:r>
              <a:rPr lang="en"/>
              <a:t> character can appear anywhere in the name.</a:t>
            </a:r>
            <a:endParaRPr/>
          </a:p>
          <a:p>
            <a:pPr indent="-311150" lvl="0" marL="457200" rtl="0" algn="l">
              <a:spcBef>
                <a:spcPts val="0"/>
              </a:spcBef>
              <a:spcAft>
                <a:spcPts val="0"/>
              </a:spcAft>
              <a:buSzPts val="1300"/>
              <a:buChar char="-"/>
            </a:pPr>
            <a:r>
              <a:rPr lang="en"/>
              <a:t>Spaces are not allowed. Instead, we must replace spaces with underscores ( </a:t>
            </a:r>
            <a:r>
              <a:rPr lang="en">
                <a:latin typeface="Courier New"/>
                <a:ea typeface="Courier New"/>
                <a:cs typeface="Courier New"/>
                <a:sym typeface="Courier New"/>
              </a:rPr>
              <a:t>_</a:t>
            </a:r>
            <a:r>
              <a:rPr lang="en"/>
              <a:t> ).</a:t>
            </a:r>
            <a:endParaRPr/>
          </a:p>
          <a:p>
            <a:pPr indent="-311150" lvl="0" marL="457200" rtl="0" algn="l">
              <a:spcBef>
                <a:spcPts val="0"/>
              </a:spcBef>
              <a:spcAft>
                <a:spcPts val="0"/>
              </a:spcAft>
              <a:buSzPts val="1300"/>
              <a:buChar char="-"/>
            </a:pPr>
            <a:r>
              <a:rPr lang="en"/>
              <a:t>The name of the variable should be something meaningful that describes the value it holds, instead of being random characters.</a:t>
            </a:r>
            <a:endParaRPr/>
          </a:p>
          <a:p>
            <a:pPr indent="0" lvl="0" marL="0" rtl="0" algn="l">
              <a:spcBef>
                <a:spcPts val="1600"/>
              </a:spcBef>
              <a:spcAft>
                <a:spcPts val="0"/>
              </a:spcAft>
              <a:buNone/>
            </a:pPr>
            <a:r>
              <a:rPr lang="en"/>
              <a:t>The first data type we will learn about is numbers. Then, we will learn about booleans, and finally, strings.</a:t>
            </a:r>
            <a:endParaRPr/>
          </a:p>
          <a:p>
            <a:pPr indent="0" lvl="0" marL="0" rtl="0" algn="l">
              <a:spcBef>
                <a:spcPts val="1600"/>
              </a:spcBef>
              <a:spcAft>
                <a:spcPts val="1600"/>
              </a:spcAft>
              <a:buNone/>
            </a:pPr>
            <a:r>
              <a:t/>
            </a:r>
            <a:endParaRPr/>
          </a:p>
        </p:txBody>
      </p:sp>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(2/2)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 (</a:t>
            </a:r>
            <a:r>
              <a:rPr lang="en"/>
              <a:t>1/5</a:t>
            </a:r>
            <a:r>
              <a:rPr lang="en"/>
              <a:t>)</a:t>
            </a:r>
            <a:endParaRPr/>
          </a:p>
        </p:txBody>
      </p:sp>
      <p:sp>
        <p:nvSpPr>
          <p:cNvPr id="217" name="Google Shape;217;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is one of the most powerful languages when it comes to numerical data.</a:t>
            </a:r>
            <a:endParaRPr/>
          </a:p>
          <a:p>
            <a:pPr indent="0" lvl="0" marL="0" rtl="0" algn="l">
              <a:spcBef>
                <a:spcPts val="1600"/>
              </a:spcBef>
              <a:spcAft>
                <a:spcPts val="0"/>
              </a:spcAft>
              <a:buNone/>
            </a:pPr>
            <a:r>
              <a:rPr lang="en"/>
              <a:t>It has support for several types of numbers, and has utilities for computing numbers as well.</a:t>
            </a:r>
            <a:endParaRPr/>
          </a:p>
          <a:p>
            <a:pPr indent="0" lvl="0" marL="0" rtl="0" algn="l">
              <a:spcBef>
                <a:spcPts val="1600"/>
              </a:spcBef>
              <a:spcAft>
                <a:spcPts val="0"/>
              </a:spcAft>
              <a:buNone/>
            </a:pPr>
            <a:r>
              <a:rPr lang="en"/>
              <a:t>There are 3 main types of numbers in Python:</a:t>
            </a:r>
            <a:endParaRPr/>
          </a:p>
          <a:p>
            <a:pPr indent="-311150" lvl="0" marL="457200" rtl="0" algn="l">
              <a:spcBef>
                <a:spcPts val="1600"/>
              </a:spcBef>
              <a:spcAft>
                <a:spcPts val="0"/>
              </a:spcAft>
              <a:buSzPts val="1300"/>
              <a:buChar char="-"/>
            </a:pPr>
            <a:r>
              <a:rPr lang="en"/>
              <a:t>Integers</a:t>
            </a:r>
            <a:endParaRPr/>
          </a:p>
          <a:p>
            <a:pPr indent="-311150" lvl="0" marL="457200" rtl="0" algn="l">
              <a:spcBef>
                <a:spcPts val="0"/>
              </a:spcBef>
              <a:spcAft>
                <a:spcPts val="0"/>
              </a:spcAft>
              <a:buSzPts val="1300"/>
              <a:buChar char="-"/>
            </a:pPr>
            <a:r>
              <a:rPr lang="en"/>
              <a:t>Floating Point Numbers/Floats</a:t>
            </a:r>
            <a:endParaRPr/>
          </a:p>
          <a:p>
            <a:pPr indent="-311150" lvl="0" marL="457200" rtl="0" algn="l">
              <a:spcBef>
                <a:spcPts val="0"/>
              </a:spcBef>
              <a:spcAft>
                <a:spcPts val="0"/>
              </a:spcAft>
              <a:buSzPts val="1300"/>
              <a:buChar char="-"/>
            </a:pPr>
            <a:r>
              <a:rPr lang="en"/>
              <a:t>Complex Numbers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 (</a:t>
            </a:r>
            <a:r>
              <a:rPr lang="en"/>
              <a:t>2/5</a:t>
            </a:r>
            <a:r>
              <a:rPr lang="en"/>
              <a:t>)</a:t>
            </a:r>
            <a:endParaRPr/>
          </a:p>
        </p:txBody>
      </p:sp>
      <p:sp>
        <p:nvSpPr>
          <p:cNvPr id="223" name="Google Shape;223;p35"/>
          <p:cNvSpPr txBox="1"/>
          <p:nvPr>
            <p:ph idx="1" type="body"/>
          </p:nvPr>
        </p:nvSpPr>
        <p:spPr>
          <a:xfrm>
            <a:off x="729450" y="2078875"/>
            <a:ext cx="7688700" cy="28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Integers</a:t>
            </a:r>
            <a:endParaRPr/>
          </a:p>
          <a:p>
            <a:pPr indent="0" lvl="0" marL="0" rtl="0" algn="l">
              <a:spcBef>
                <a:spcPts val="1600"/>
              </a:spcBef>
              <a:spcAft>
                <a:spcPts val="0"/>
              </a:spcAft>
              <a:buNone/>
            </a:pPr>
            <a:r>
              <a:rPr lang="en"/>
              <a:t>An integer is a whole number that can be either positive or negative, such as 10 or -3. Try running this code to see some examples of integers.</a:t>
            </a:r>
            <a:endParaRPr/>
          </a:p>
          <a:p>
            <a:pPr indent="0" lvl="0" marL="0" rtl="0" algn="l">
              <a:spcBef>
                <a:spcPts val="1600"/>
              </a:spcBef>
              <a:spcAft>
                <a:spcPts val="0"/>
              </a:spcAft>
              <a:buNone/>
            </a:pPr>
            <a:r>
              <a:rPr lang="en">
                <a:latin typeface="Courier New"/>
                <a:ea typeface="Courier New"/>
                <a:cs typeface="Courier New"/>
                <a:sym typeface="Courier New"/>
              </a:rPr>
              <a:t>print(10)</a:t>
            </a:r>
            <a:br>
              <a:rPr lang="en">
                <a:latin typeface="Courier New"/>
                <a:ea typeface="Courier New"/>
                <a:cs typeface="Courier New"/>
                <a:sym typeface="Courier New"/>
              </a:rPr>
            </a:br>
            <a:r>
              <a:rPr lang="en">
                <a:latin typeface="Courier New"/>
                <a:ea typeface="Courier New"/>
                <a:cs typeface="Courier New"/>
                <a:sym typeface="Courier New"/>
              </a:rPr>
              <a:t>print(-300)</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num = 1234</a:t>
            </a:r>
            <a:br>
              <a:rPr lang="en">
                <a:latin typeface="Courier New"/>
                <a:ea typeface="Courier New"/>
                <a:cs typeface="Courier New"/>
                <a:sym typeface="Courier New"/>
              </a:rPr>
            </a:br>
            <a:r>
              <a:rPr lang="en">
                <a:latin typeface="Courier New"/>
                <a:ea typeface="Courier New"/>
                <a:cs typeface="Courier New"/>
                <a:sym typeface="Courier New"/>
              </a:rPr>
              <a:t>print(num)</a:t>
            </a:r>
            <a:endParaRPr>
              <a:latin typeface="Courier New"/>
              <a:ea typeface="Courier New"/>
              <a:cs typeface="Courier New"/>
              <a:sym typeface="Courier New"/>
            </a:endParaRPr>
          </a:p>
          <a:p>
            <a:pPr indent="0" lvl="0" marL="0" rtl="0" algn="l">
              <a:spcBef>
                <a:spcPts val="1600"/>
              </a:spcBef>
              <a:spcAft>
                <a:spcPts val="1600"/>
              </a:spcAft>
              <a:buNone/>
            </a:pPr>
            <a:r>
              <a:rPr lang="en"/>
              <a:t>Note: all negative numbers in Python start with the </a:t>
            </a:r>
            <a:r>
              <a:rPr lang="en">
                <a:latin typeface="Courier New"/>
                <a:ea typeface="Courier New"/>
                <a:cs typeface="Courier New"/>
                <a:sym typeface="Courier New"/>
              </a:rPr>
              <a:t>-</a:t>
            </a:r>
            <a:r>
              <a:rPr lang="en"/>
              <a:t> symbol.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 (</a:t>
            </a:r>
            <a:r>
              <a:rPr lang="en"/>
              <a:t>3/5</a:t>
            </a:r>
            <a:r>
              <a:rPr lang="en"/>
              <a:t>)</a:t>
            </a:r>
            <a:endParaRPr/>
          </a:p>
        </p:txBody>
      </p:sp>
      <p:sp>
        <p:nvSpPr>
          <p:cNvPr id="229" name="Google Shape;229;p36"/>
          <p:cNvSpPr txBox="1"/>
          <p:nvPr>
            <p:ph idx="1" type="body"/>
          </p:nvPr>
        </p:nvSpPr>
        <p:spPr>
          <a:xfrm>
            <a:off x="729450" y="2078875"/>
            <a:ext cx="7688700" cy="25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Floating Point Numbers</a:t>
            </a:r>
            <a:endParaRPr b="1"/>
          </a:p>
          <a:p>
            <a:pPr indent="0" lvl="0" marL="0" rtl="0" algn="l">
              <a:spcBef>
                <a:spcPts val="1600"/>
              </a:spcBef>
              <a:spcAft>
                <a:spcPts val="0"/>
              </a:spcAft>
              <a:buNone/>
            </a:pPr>
            <a:r>
              <a:rPr lang="en"/>
              <a:t>Floating Point Numbers, or </a:t>
            </a:r>
            <a:r>
              <a:rPr i="1" lang="en"/>
              <a:t>floats</a:t>
            </a:r>
            <a:r>
              <a:rPr lang="en"/>
              <a:t>, are positive and negative decimal numbers, such as 31.55 or -2.3456. You can run this code to see some examples of floats:</a:t>
            </a:r>
            <a:endParaRPr/>
          </a:p>
          <a:p>
            <a:pPr indent="0" lvl="0" marL="0" rtl="0" algn="l">
              <a:spcBef>
                <a:spcPts val="1600"/>
              </a:spcBef>
              <a:spcAft>
                <a:spcPts val="1600"/>
              </a:spcAft>
              <a:buNone/>
            </a:pPr>
            <a:r>
              <a:rPr lang="en">
                <a:latin typeface="Courier New"/>
                <a:ea typeface="Courier New"/>
                <a:cs typeface="Courier New"/>
                <a:sym typeface="Courier New"/>
              </a:rPr>
              <a:t>print(1.000003)</a:t>
            </a:r>
            <a:br>
              <a:rPr lang="en">
                <a:latin typeface="Courier New"/>
                <a:ea typeface="Courier New"/>
                <a:cs typeface="Courier New"/>
                <a:sym typeface="Courier New"/>
              </a:rPr>
            </a:br>
            <a:r>
              <a:rPr lang="en">
                <a:latin typeface="Courier New"/>
                <a:ea typeface="Courier New"/>
                <a:cs typeface="Courier New"/>
                <a:sym typeface="Courier New"/>
              </a:rPr>
              <a:t>print(-30.45)</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flt_num = 1.234</a:t>
            </a:r>
            <a:br>
              <a:rPr lang="en">
                <a:latin typeface="Courier New"/>
                <a:ea typeface="Courier New"/>
                <a:cs typeface="Courier New"/>
                <a:sym typeface="Courier New"/>
              </a:rPr>
            </a:br>
            <a:r>
              <a:rPr lang="en">
                <a:latin typeface="Courier New"/>
                <a:ea typeface="Courier New"/>
                <a:cs typeface="Courier New"/>
                <a:sym typeface="Courier New"/>
              </a:rPr>
              <a:t>print(flt_num)</a:t>
            </a:r>
            <a:endParaRPr>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 (</a:t>
            </a:r>
            <a:r>
              <a:rPr lang="en"/>
              <a:t>4/5</a:t>
            </a:r>
            <a:r>
              <a:rPr lang="en"/>
              <a:t>)</a:t>
            </a:r>
            <a:endParaRPr/>
          </a:p>
        </p:txBody>
      </p:sp>
      <p:sp>
        <p:nvSpPr>
          <p:cNvPr id="235" name="Google Shape;235;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important thing to know about integers and floats is that </a:t>
            </a:r>
            <a:r>
              <a:rPr lang="en">
                <a:latin typeface="Courier New"/>
                <a:ea typeface="Courier New"/>
                <a:cs typeface="Courier New"/>
                <a:sym typeface="Courier New"/>
              </a:rPr>
              <a:t>5</a:t>
            </a:r>
            <a:r>
              <a:rPr lang="en"/>
              <a:t> is considered to be an integer, but </a:t>
            </a:r>
            <a:r>
              <a:rPr lang="en">
                <a:latin typeface="Courier New"/>
                <a:ea typeface="Courier New"/>
                <a:cs typeface="Courier New"/>
                <a:sym typeface="Courier New"/>
              </a:rPr>
              <a:t>5.0</a:t>
            </a:r>
            <a:r>
              <a:rPr lang="en"/>
              <a:t> is a float.</a:t>
            </a:r>
            <a:endParaRPr/>
          </a:p>
          <a:p>
            <a:pPr indent="0" lvl="0" marL="0" rtl="0" algn="l">
              <a:spcBef>
                <a:spcPts val="1600"/>
              </a:spcBef>
              <a:spcAft>
                <a:spcPts val="0"/>
              </a:spcAft>
              <a:buNone/>
            </a:pPr>
            <a:r>
              <a:rPr lang="en"/>
              <a:t>While they are the same value, the fact that there is a decimal point means that the number must be a float.</a:t>
            </a:r>
            <a:endParaRPr/>
          </a:p>
          <a:p>
            <a:pPr indent="0" lvl="0" marL="0" rtl="0" algn="l">
              <a:spcBef>
                <a:spcPts val="1600"/>
              </a:spcBef>
              <a:spcAft>
                <a:spcPts val="1600"/>
              </a:spcAft>
              <a:buNone/>
            </a:pPr>
            <a:r>
              <a:rPr lang="en"/>
              <a:t>Keep this in mind when coding.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 (5/5)</a:t>
            </a:r>
            <a:endParaRPr/>
          </a:p>
        </p:txBody>
      </p:sp>
      <p:sp>
        <p:nvSpPr>
          <p:cNvPr id="241" name="Google Shape;241;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Complex Numbers</a:t>
            </a:r>
            <a:endParaRPr b="1"/>
          </a:p>
          <a:p>
            <a:pPr indent="0" lvl="0" marL="0" rtl="0" algn="l">
              <a:spcBef>
                <a:spcPts val="1600"/>
              </a:spcBef>
              <a:spcAft>
                <a:spcPts val="0"/>
              </a:spcAft>
              <a:buNone/>
            </a:pPr>
            <a:r>
              <a:rPr lang="en"/>
              <a:t>Python also supports complex numbers: numbers made up of a real and imaginary part. This uses the imaginary number i. You don’t need to know this, so if you don’t understand it then it is ok.</a:t>
            </a:r>
            <a:endParaRPr/>
          </a:p>
          <a:p>
            <a:pPr indent="0" lvl="0" marL="0" rtl="0" algn="l">
              <a:spcBef>
                <a:spcPts val="1600"/>
              </a:spcBef>
              <a:spcAft>
                <a:spcPts val="1600"/>
              </a:spcAft>
              <a:buNone/>
            </a:pPr>
            <a:r>
              <a:rPr lang="en"/>
              <a:t>Complex numbers are made using </a:t>
            </a:r>
            <a:r>
              <a:rPr lang="en">
                <a:latin typeface="Courier New"/>
                <a:ea typeface="Courier New"/>
                <a:cs typeface="Courier New"/>
                <a:sym typeface="Courier New"/>
              </a:rPr>
              <a:t>complex(real, imaginary)</a:t>
            </a:r>
            <a:r>
              <a:rPr lang="en"/>
              <a:t>. This isn’t very relevant now, but it never hurts to know more!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 (</a:t>
            </a:r>
            <a:r>
              <a:rPr lang="en"/>
              <a:t>1/2</a:t>
            </a:r>
            <a:r>
              <a:rPr lang="en"/>
              <a:t>)</a:t>
            </a:r>
            <a:endParaRPr/>
          </a:p>
        </p:txBody>
      </p:sp>
      <p:sp>
        <p:nvSpPr>
          <p:cNvPr id="247" name="Google Shape;247;p39"/>
          <p:cNvSpPr txBox="1"/>
          <p:nvPr>
            <p:ph idx="1" type="body"/>
          </p:nvPr>
        </p:nvSpPr>
        <p:spPr>
          <a:xfrm>
            <a:off x="729450" y="2078875"/>
            <a:ext cx="7688700" cy="26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 are another data type in Python which can be stored in a variable.</a:t>
            </a:r>
            <a:endParaRPr/>
          </a:p>
          <a:p>
            <a:pPr indent="0" lvl="0" marL="0" rtl="0" algn="l">
              <a:spcBef>
                <a:spcPts val="1600"/>
              </a:spcBef>
              <a:spcAft>
                <a:spcPts val="0"/>
              </a:spcAft>
              <a:buNone/>
            </a:pPr>
            <a:r>
              <a:rPr lang="en"/>
              <a:t>A Boolean (or bool) can have 2 different values: </a:t>
            </a:r>
            <a:r>
              <a:rPr i="1" lang="en"/>
              <a:t>true</a:t>
            </a:r>
            <a:r>
              <a:rPr lang="en"/>
              <a:t> or </a:t>
            </a:r>
            <a:r>
              <a:rPr i="1" lang="en"/>
              <a:t>false</a:t>
            </a:r>
            <a:r>
              <a:rPr lang="en"/>
              <a:t>.</a:t>
            </a:r>
            <a:endParaRPr/>
          </a:p>
          <a:p>
            <a:pPr indent="0" lvl="0" marL="0" rtl="0" algn="l">
              <a:spcBef>
                <a:spcPts val="1600"/>
              </a:spcBef>
              <a:spcAft>
                <a:spcPts val="0"/>
              </a:spcAft>
              <a:buNone/>
            </a:pPr>
            <a:r>
              <a:rPr lang="en"/>
              <a:t>In Python, you can just use </a:t>
            </a:r>
            <a:r>
              <a:rPr lang="en">
                <a:latin typeface="Courier New"/>
                <a:ea typeface="Courier New"/>
                <a:cs typeface="Courier New"/>
                <a:sym typeface="Courier New"/>
              </a:rPr>
              <a:t>True</a:t>
            </a:r>
            <a:r>
              <a:rPr lang="en"/>
              <a:t> or </a:t>
            </a:r>
            <a:r>
              <a:rPr lang="en">
                <a:latin typeface="Courier New"/>
                <a:ea typeface="Courier New"/>
                <a:cs typeface="Courier New"/>
                <a:sym typeface="Courier New"/>
              </a:rPr>
              <a:t>False</a:t>
            </a:r>
            <a:r>
              <a:rPr lang="en"/>
              <a:t> to represent a bool. (It must be uppercase)</a:t>
            </a:r>
            <a:endParaRPr/>
          </a:p>
          <a:p>
            <a:pPr indent="0" lvl="0" marL="0" rtl="0" algn="l">
              <a:spcBef>
                <a:spcPts val="1600"/>
              </a:spcBef>
              <a:spcAft>
                <a:spcPts val="0"/>
              </a:spcAft>
              <a:buNone/>
            </a:pPr>
            <a:r>
              <a:rPr lang="en"/>
              <a:t>For example:</a:t>
            </a:r>
            <a:endParaRPr/>
          </a:p>
          <a:p>
            <a:pPr indent="0" lvl="0" marL="0" rtl="0" algn="l">
              <a:spcBef>
                <a:spcPts val="1600"/>
              </a:spcBef>
              <a:spcAft>
                <a:spcPts val="1600"/>
              </a:spcAft>
              <a:buNone/>
            </a:pPr>
            <a:r>
              <a:rPr lang="en">
                <a:latin typeface="Courier New"/>
                <a:ea typeface="Courier New"/>
                <a:cs typeface="Courier New"/>
                <a:sym typeface="Courier New"/>
              </a:rPr>
              <a:t>e</a:t>
            </a:r>
            <a:r>
              <a:rPr lang="en">
                <a:latin typeface="Courier New"/>
                <a:ea typeface="Courier New"/>
                <a:cs typeface="Courier New"/>
                <a:sym typeface="Courier New"/>
              </a:rPr>
              <a:t>xample_bool = True</a:t>
            </a:r>
            <a:br>
              <a:rPr lang="en">
                <a:latin typeface="Courier New"/>
                <a:ea typeface="Courier New"/>
                <a:cs typeface="Courier New"/>
                <a:sym typeface="Courier New"/>
              </a:rPr>
            </a:br>
            <a:r>
              <a:rPr lang="en">
                <a:latin typeface="Courier New"/>
                <a:ea typeface="Courier New"/>
                <a:cs typeface="Courier New"/>
                <a:sym typeface="Courier New"/>
              </a:rPr>
              <a:t>print(example_bool)</a:t>
            </a:r>
            <a:br>
              <a:rPr lang="en">
                <a:latin typeface="Courier New"/>
                <a:ea typeface="Courier New"/>
                <a:cs typeface="Courier New"/>
                <a:sym typeface="Courier New"/>
              </a:rPr>
            </a:br>
            <a:r>
              <a:rPr lang="en">
                <a:latin typeface="Courier New"/>
                <a:ea typeface="Courier New"/>
                <a:cs typeface="Courier New"/>
                <a:sym typeface="Courier New"/>
              </a:rPr>
              <a:t>print(False)</a:t>
            </a:r>
            <a:endParaRPr>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 (2/2)</a:t>
            </a:r>
            <a:endParaRPr/>
          </a:p>
        </p:txBody>
      </p:sp>
      <p:sp>
        <p:nvSpPr>
          <p:cNvPr id="253" name="Google Shape;253;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 are used to determine whether the logic of an expression or a comparison is correct. It is crucial to data comparisons.</a:t>
            </a:r>
            <a:endParaRPr/>
          </a:p>
          <a:p>
            <a:pPr indent="0" lvl="0" marL="0" rtl="0" algn="l">
              <a:spcBef>
                <a:spcPts val="1600"/>
              </a:spcBef>
              <a:spcAft>
                <a:spcPts val="0"/>
              </a:spcAft>
              <a:buNone/>
            </a:pPr>
            <a:r>
              <a:rPr lang="en"/>
              <a:t>For example, the expression </a:t>
            </a:r>
            <a:r>
              <a:rPr lang="en">
                <a:latin typeface="Courier New"/>
                <a:ea typeface="Courier New"/>
                <a:cs typeface="Courier New"/>
                <a:sym typeface="Courier New"/>
              </a:rPr>
              <a:t>13 &gt; 19</a:t>
            </a:r>
            <a:r>
              <a:rPr lang="en"/>
              <a:t> would be </a:t>
            </a:r>
            <a:r>
              <a:rPr lang="en">
                <a:latin typeface="Courier New"/>
                <a:ea typeface="Courier New"/>
                <a:cs typeface="Courier New"/>
                <a:sym typeface="Courier New"/>
              </a:rPr>
              <a:t>False</a:t>
            </a:r>
            <a:r>
              <a:rPr lang="en"/>
              <a:t>, as 13 is not greater than 19.</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Next, we will go over the string data type.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p>
        </p:txBody>
      </p:sp>
      <p:sp>
        <p:nvSpPr>
          <p:cNvPr id="259" name="Google Shape;259;p41"/>
          <p:cNvSpPr txBox="1"/>
          <p:nvPr>
            <p:ph idx="1" type="body"/>
          </p:nvPr>
        </p:nvSpPr>
        <p:spPr>
          <a:xfrm>
            <a:off x="729450" y="2078875"/>
            <a:ext cx="7688700" cy="26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start of this lesson, we learned how to use the print statement, and used it to print text such as </a:t>
            </a:r>
            <a:r>
              <a:rPr lang="en">
                <a:latin typeface="Courier New"/>
                <a:ea typeface="Courier New"/>
                <a:cs typeface="Courier New"/>
                <a:sym typeface="Courier New"/>
              </a:rPr>
              <a:t>“Hello World”</a:t>
            </a:r>
            <a:r>
              <a:rPr lang="en"/>
              <a:t>. A group of characters such as this is an example of a </a:t>
            </a:r>
            <a:r>
              <a:rPr b="1" lang="en"/>
              <a:t>string</a:t>
            </a:r>
            <a:r>
              <a:rPr lang="en"/>
              <a:t>.</a:t>
            </a:r>
            <a:endParaRPr/>
          </a:p>
          <a:p>
            <a:pPr indent="0" lvl="0" marL="0" rtl="0" algn="l">
              <a:spcBef>
                <a:spcPts val="1600"/>
              </a:spcBef>
              <a:spcAft>
                <a:spcPts val="0"/>
              </a:spcAft>
              <a:buNone/>
            </a:pPr>
            <a:r>
              <a:rPr lang="en"/>
              <a:t>Essentially, </a:t>
            </a:r>
            <a:r>
              <a:rPr b="1" lang="en"/>
              <a:t>a string is a collection of characters closed within single or double quotation marks</a:t>
            </a:r>
            <a:r>
              <a:rPr lang="en"/>
              <a:t>. It can also just contain a single character or just be empty.</a:t>
            </a:r>
            <a:endParaRPr/>
          </a:p>
          <a:p>
            <a:pPr indent="0" lvl="0" marL="0" rtl="0" algn="l">
              <a:spcBef>
                <a:spcPts val="1600"/>
              </a:spcBef>
              <a:spcAft>
                <a:spcPts val="0"/>
              </a:spcAft>
              <a:buNone/>
            </a:pPr>
            <a:r>
              <a:rPr lang="en"/>
              <a:t>Since a string can also contain numbers, that means that </a:t>
            </a:r>
            <a:r>
              <a:rPr lang="en">
                <a:latin typeface="Courier New"/>
                <a:ea typeface="Courier New"/>
                <a:cs typeface="Courier New"/>
                <a:sym typeface="Courier New"/>
              </a:rPr>
              <a:t>“5”</a:t>
            </a:r>
            <a:r>
              <a:rPr lang="en"/>
              <a:t> would be a string and not an integer.</a:t>
            </a:r>
            <a:endParaRPr/>
          </a:p>
          <a:p>
            <a:pPr indent="0" lvl="0" marL="0" rtl="0" algn="l">
              <a:spcBef>
                <a:spcPts val="1600"/>
              </a:spcBef>
              <a:spcAft>
                <a:spcPts val="0"/>
              </a:spcAft>
              <a:buNone/>
            </a:pPr>
            <a:r>
              <a:rPr lang="en"/>
              <a:t>Some examples of strings are: “I like to read”, “e”, or “qweretydfosa88430”.</a:t>
            </a:r>
            <a:endParaRPr/>
          </a:p>
          <a:p>
            <a:pPr indent="0" lvl="0" marL="0" rtl="0" algn="l">
              <a:spcBef>
                <a:spcPts val="1600"/>
              </a:spcBef>
              <a:spcAft>
                <a:spcPts val="1600"/>
              </a:spcAft>
              <a:buNone/>
            </a:pPr>
            <a:r>
              <a:rPr lang="en"/>
              <a:t>You can can use either single quotes (‘ ’) or double quotes (“ ”) for strings.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programming?	</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is a set of instructions for a computer to do something.</a:t>
            </a:r>
            <a:endParaRPr/>
          </a:p>
          <a:p>
            <a:pPr indent="0" lvl="0" marL="0" rtl="0" algn="l">
              <a:spcBef>
                <a:spcPts val="1600"/>
              </a:spcBef>
              <a:spcAft>
                <a:spcPts val="0"/>
              </a:spcAft>
              <a:buNone/>
            </a:pPr>
            <a:r>
              <a:rPr lang="en"/>
              <a:t>A computer can’t do anything on its own. Programming tells the computer what to do.</a:t>
            </a:r>
            <a:endParaRPr/>
          </a:p>
          <a:p>
            <a:pPr indent="0" lvl="0" marL="0" rtl="0" algn="l">
              <a:spcBef>
                <a:spcPts val="1600"/>
              </a:spcBef>
              <a:spcAft>
                <a:spcPts val="1600"/>
              </a:spcAft>
              <a:buNone/>
            </a:pPr>
            <a:r>
              <a:rPr lang="en"/>
              <a:t>Since computers can’t think for themselves, programmers have to be very specific.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quiz you can take to go over the things we just covered. You will have 5 minutes to complete it. Don’t worry about your score or the time limit, as the quiz is completely optional.</a:t>
            </a:r>
            <a:endParaRPr/>
          </a:p>
          <a:p>
            <a:pPr indent="0" lvl="0" marL="0" rtl="0" algn="l">
              <a:spcBef>
                <a:spcPts val="1600"/>
              </a:spcBef>
              <a:spcAft>
                <a:spcPts val="0"/>
              </a:spcAft>
              <a:buNone/>
            </a:pPr>
            <a:r>
              <a:rPr lang="en"/>
              <a:t>The link will be in the chat box as well.</a:t>
            </a:r>
            <a:endParaRPr/>
          </a:p>
          <a:p>
            <a:pPr indent="0" lvl="0" marL="0" rtl="0" algn="l">
              <a:spcBef>
                <a:spcPts val="1600"/>
              </a:spcBef>
              <a:spcAft>
                <a:spcPts val="0"/>
              </a:spcAft>
              <a:buNone/>
            </a:pPr>
            <a:r>
              <a:rPr lang="en" u="sng">
                <a:solidFill>
                  <a:schemeClr val="hlink"/>
                </a:solidFill>
                <a:hlinkClick r:id="rId3"/>
              </a:rPr>
              <a:t>https://forms.gle/ZQcS3QgBoEmJ67Hs6</a:t>
            </a:r>
            <a:br>
              <a:rPr lang="en"/>
            </a:br>
            <a:r>
              <a:rPr lang="en"/>
              <a:t>Is the link to the quiz.</a:t>
            </a:r>
            <a:endParaRPr/>
          </a:p>
          <a:p>
            <a:pPr indent="0" lvl="0" marL="0" rtl="0" algn="l">
              <a:spcBef>
                <a:spcPts val="1600"/>
              </a:spcBef>
              <a:spcAft>
                <a:spcPts val="1600"/>
              </a:spcAft>
              <a:buNone/>
            </a:pPr>
            <a:r>
              <a:rPr lang="en"/>
              <a:t>Good luck!</a:t>
            </a:r>
            <a:endParaRPr/>
          </a:p>
        </p:txBody>
      </p:sp>
      <p:pic>
        <p:nvPicPr>
          <p:cNvPr descr="This timer counts down silently until it reaches 0:00, then a police siren sounds to alert you that time is up." id="266" name="Google Shape;266;p42" title="5 Minute Timer">
            <a:hlinkClick r:id="rId4"/>
          </p:cNvPr>
          <p:cNvPicPr preferRelativeResize="0"/>
          <p:nvPr/>
        </p:nvPicPr>
        <p:blipFill>
          <a:blip r:embed="rId5">
            <a:alphaModFix/>
          </a:blip>
          <a:stretch>
            <a:fillRect/>
          </a:stretch>
        </p:blipFill>
        <p:spPr>
          <a:xfrm>
            <a:off x="5138650" y="2774175"/>
            <a:ext cx="2653200" cy="1989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272" name="Google Shape;272;p43"/>
          <p:cNvSpPr txBox="1"/>
          <p:nvPr>
            <p:ph idx="1" type="body"/>
          </p:nvPr>
        </p:nvSpPr>
        <p:spPr>
          <a:xfrm>
            <a:off x="729450" y="2078875"/>
            <a:ext cx="7688700" cy="28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the output of this program be? Remember that if a variable is assigned a new value, it replaces the value of the older one. Type your response into the chat box.</a:t>
            </a:r>
            <a:endParaRPr/>
          </a:p>
          <a:p>
            <a:pPr indent="0" lvl="0" marL="0" rtl="0" algn="l">
              <a:spcBef>
                <a:spcPts val="1600"/>
              </a:spcBef>
              <a:spcAft>
                <a:spcPts val="1600"/>
              </a:spcAft>
              <a:buNone/>
            </a:pPr>
            <a:r>
              <a:rPr lang="en">
                <a:latin typeface="Courier New"/>
                <a:ea typeface="Courier New"/>
                <a:cs typeface="Courier New"/>
                <a:sym typeface="Courier New"/>
              </a:rPr>
              <a:t>v</a:t>
            </a:r>
            <a:r>
              <a:rPr lang="en">
                <a:latin typeface="Courier New"/>
                <a:ea typeface="Courier New"/>
                <a:cs typeface="Courier New"/>
                <a:sym typeface="Courier New"/>
              </a:rPr>
              <a:t>ar1 = 3</a:t>
            </a:r>
            <a:br>
              <a:rPr lang="en">
                <a:latin typeface="Courier New"/>
                <a:ea typeface="Courier New"/>
                <a:cs typeface="Courier New"/>
                <a:sym typeface="Courier New"/>
              </a:rPr>
            </a:br>
            <a:r>
              <a:rPr lang="en">
                <a:latin typeface="Courier New"/>
                <a:ea typeface="Courier New"/>
                <a:cs typeface="Courier New"/>
                <a:sym typeface="Courier New"/>
              </a:rPr>
              <a:t>v</a:t>
            </a:r>
            <a:r>
              <a:rPr lang="en">
                <a:latin typeface="Courier New"/>
                <a:ea typeface="Courier New"/>
                <a:cs typeface="Courier New"/>
                <a:sym typeface="Courier New"/>
              </a:rPr>
              <a:t>ar2 = “hello”</a:t>
            </a:r>
            <a:br>
              <a:rPr lang="en">
                <a:latin typeface="Courier New"/>
                <a:ea typeface="Courier New"/>
                <a:cs typeface="Courier New"/>
                <a:sym typeface="Courier New"/>
              </a:rPr>
            </a:br>
            <a:r>
              <a:rPr lang="en">
                <a:latin typeface="Courier New"/>
                <a:ea typeface="Courier New"/>
                <a:cs typeface="Courier New"/>
                <a:sym typeface="Courier New"/>
              </a:rPr>
              <a:t>v</a:t>
            </a:r>
            <a:r>
              <a:rPr lang="en">
                <a:latin typeface="Courier New"/>
                <a:ea typeface="Courier New"/>
                <a:cs typeface="Courier New"/>
                <a:sym typeface="Courier New"/>
              </a:rPr>
              <a:t>ar3 = 10</a:t>
            </a:r>
            <a:br>
              <a:rPr lang="en">
                <a:latin typeface="Courier New"/>
                <a:ea typeface="Courier New"/>
                <a:cs typeface="Courier New"/>
                <a:sym typeface="Courier New"/>
              </a:rPr>
            </a:br>
            <a:r>
              <a:rPr lang="en">
                <a:latin typeface="Courier New"/>
                <a:ea typeface="Courier New"/>
                <a:cs typeface="Courier New"/>
                <a:sym typeface="Courier New"/>
              </a:rPr>
              <a:t>v</a:t>
            </a:r>
            <a:r>
              <a:rPr lang="en">
                <a:latin typeface="Courier New"/>
                <a:ea typeface="Courier New"/>
                <a:cs typeface="Courier New"/>
                <a:sym typeface="Courier New"/>
              </a:rPr>
              <a:t>ar2 = “dog”</a:t>
            </a:r>
            <a:br>
              <a:rPr lang="en">
                <a:latin typeface="Courier New"/>
                <a:ea typeface="Courier New"/>
                <a:cs typeface="Courier New"/>
                <a:sym typeface="Courier New"/>
              </a:rPr>
            </a:br>
            <a:r>
              <a:rPr lang="en">
                <a:latin typeface="Courier New"/>
                <a:ea typeface="Courier New"/>
                <a:cs typeface="Courier New"/>
                <a:sym typeface="Courier New"/>
              </a:rPr>
              <a:t>v</a:t>
            </a:r>
            <a:r>
              <a:rPr lang="en">
                <a:latin typeface="Courier New"/>
                <a:ea typeface="Courier New"/>
                <a:cs typeface="Courier New"/>
                <a:sym typeface="Courier New"/>
              </a:rPr>
              <a:t>ar3 = “cat”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print(var2, var3)</a:t>
            </a:r>
            <a:br>
              <a:rPr lang="en">
                <a:latin typeface="Courier New"/>
                <a:ea typeface="Courier New"/>
                <a:cs typeface="Courier New"/>
                <a:sym typeface="Courier New"/>
              </a:rPr>
            </a:br>
            <a:r>
              <a:rPr lang="en">
                <a:latin typeface="Courier New"/>
                <a:ea typeface="Courier New"/>
                <a:cs typeface="Courier New"/>
                <a:sym typeface="Courier New"/>
              </a:rPr>
              <a:t>print(var1)</a:t>
            </a:r>
            <a:endParaRPr>
              <a:latin typeface="Courier New"/>
              <a:ea typeface="Courier New"/>
              <a:cs typeface="Courier New"/>
              <a:sym typeface="Courier New"/>
            </a:endParaRPr>
          </a:p>
        </p:txBody>
      </p:sp>
      <p:sp>
        <p:nvSpPr>
          <p:cNvPr id="273" name="Google Shape;273;p43"/>
          <p:cNvSpPr txBox="1"/>
          <p:nvPr/>
        </p:nvSpPr>
        <p:spPr>
          <a:xfrm>
            <a:off x="2903725" y="2929075"/>
            <a:ext cx="1605000" cy="11235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Correct Answer:</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0000"/>
                </a:solidFill>
                <a:latin typeface="Courier New"/>
                <a:ea typeface="Courier New"/>
                <a:cs typeface="Courier New"/>
                <a:sym typeface="Courier New"/>
              </a:rPr>
              <a:t>d</a:t>
            </a:r>
            <a:r>
              <a:rPr lang="en">
                <a:solidFill>
                  <a:srgbClr val="FF0000"/>
                </a:solidFill>
                <a:latin typeface="Courier New"/>
                <a:ea typeface="Courier New"/>
                <a:cs typeface="Courier New"/>
                <a:sym typeface="Courier New"/>
              </a:rPr>
              <a:t>ogcat</a:t>
            </a:r>
            <a:endParaRPr>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a:solidFill>
                  <a:srgbClr val="FF0000"/>
                </a:solidFill>
                <a:latin typeface="Courier New"/>
                <a:ea typeface="Courier New"/>
                <a:cs typeface="Courier New"/>
                <a:sym typeface="Courier New"/>
              </a:rPr>
              <a:t>3</a:t>
            </a:r>
            <a:endParaRPr>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idx="1" type="body"/>
          </p:nvPr>
        </p:nvSpPr>
        <p:spPr>
          <a:xfrm>
            <a:off x="729450" y="2078875"/>
            <a:ext cx="7688700" cy="28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the output of this program be? Remember that if a variable is assigned a new value, it replaces the value of the older one. Type your response into the chat box.</a:t>
            </a:r>
            <a:endParaRPr/>
          </a:p>
          <a:p>
            <a:pPr indent="0" lvl="0" marL="0" rtl="0" algn="l">
              <a:spcBef>
                <a:spcPts val="1600"/>
              </a:spcBef>
              <a:spcAft>
                <a:spcPts val="1600"/>
              </a:spcAft>
              <a:buNone/>
            </a:pPr>
            <a:r>
              <a:rPr lang="en">
                <a:latin typeface="Courier New"/>
                <a:ea typeface="Courier New"/>
                <a:cs typeface="Courier New"/>
                <a:sym typeface="Courier New"/>
              </a:rPr>
              <a:t>var1 = “banana”</a:t>
            </a:r>
            <a:br>
              <a:rPr lang="en">
                <a:latin typeface="Courier New"/>
                <a:ea typeface="Courier New"/>
                <a:cs typeface="Courier New"/>
                <a:sym typeface="Courier New"/>
              </a:rPr>
            </a:br>
            <a:r>
              <a:rPr lang="en">
                <a:latin typeface="Courier New"/>
                <a:ea typeface="Courier New"/>
                <a:cs typeface="Courier New"/>
                <a:sym typeface="Courier New"/>
              </a:rPr>
              <a:t>var2 = “apple”</a:t>
            </a:r>
            <a:br>
              <a:rPr lang="en">
                <a:latin typeface="Courier New"/>
                <a:ea typeface="Courier New"/>
                <a:cs typeface="Courier New"/>
                <a:sym typeface="Courier New"/>
              </a:rPr>
            </a:br>
            <a:r>
              <a:rPr lang="en">
                <a:latin typeface="Courier New"/>
                <a:ea typeface="Courier New"/>
                <a:cs typeface="Courier New"/>
                <a:sym typeface="Courier New"/>
              </a:rPr>
              <a:t>v</a:t>
            </a:r>
            <a:r>
              <a:rPr lang="en">
                <a:latin typeface="Courier New"/>
                <a:ea typeface="Courier New"/>
                <a:cs typeface="Courier New"/>
                <a:sym typeface="Courier New"/>
              </a:rPr>
              <a:t>ar1 = var2</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print(var1)</a:t>
            </a:r>
            <a:endParaRPr>
              <a:latin typeface="Courier New"/>
              <a:ea typeface="Courier New"/>
              <a:cs typeface="Courier New"/>
              <a:sym typeface="Courier New"/>
            </a:endParaRPr>
          </a:p>
        </p:txBody>
      </p:sp>
      <p:sp>
        <p:nvSpPr>
          <p:cNvPr id="279" name="Google Shape;27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280" name="Google Shape;280;p44"/>
          <p:cNvSpPr txBox="1"/>
          <p:nvPr/>
        </p:nvSpPr>
        <p:spPr>
          <a:xfrm>
            <a:off x="2903725" y="2929075"/>
            <a:ext cx="1605000" cy="850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Correct Answer:</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0000"/>
                </a:solidFill>
                <a:latin typeface="Courier New"/>
                <a:ea typeface="Courier New"/>
                <a:cs typeface="Courier New"/>
                <a:sym typeface="Courier New"/>
              </a:rPr>
              <a:t>apple</a:t>
            </a:r>
            <a:endParaRPr>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idx="1" type="body"/>
          </p:nvPr>
        </p:nvSpPr>
        <p:spPr>
          <a:xfrm>
            <a:off x="729450" y="2078875"/>
            <a:ext cx="7688700" cy="28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the output of this program be? Remember that if a variable is assigned a new value, it replaces the value of the older one. Type your response into the chat box.</a:t>
            </a:r>
            <a:endParaRPr/>
          </a:p>
          <a:p>
            <a:pPr indent="0" lvl="0" marL="0" rtl="0" algn="l">
              <a:spcBef>
                <a:spcPts val="1600"/>
              </a:spcBef>
              <a:spcAft>
                <a:spcPts val="0"/>
              </a:spcAft>
              <a:buNone/>
            </a:pPr>
            <a:r>
              <a:rPr lang="en">
                <a:latin typeface="Courier New"/>
                <a:ea typeface="Courier New"/>
                <a:cs typeface="Courier New"/>
                <a:sym typeface="Courier New"/>
              </a:rPr>
              <a:t>var1 = 3</a:t>
            </a:r>
            <a:br>
              <a:rPr lang="en">
                <a:latin typeface="Courier New"/>
                <a:ea typeface="Courier New"/>
                <a:cs typeface="Courier New"/>
                <a:sym typeface="Courier New"/>
              </a:rPr>
            </a:br>
            <a:r>
              <a:rPr lang="en">
                <a:latin typeface="Courier New"/>
                <a:ea typeface="Courier New"/>
                <a:cs typeface="Courier New"/>
                <a:sym typeface="Courier New"/>
              </a:rPr>
              <a:t>var2 = “There”</a:t>
            </a:r>
            <a:br>
              <a:rPr lang="en">
                <a:latin typeface="Courier New"/>
                <a:ea typeface="Courier New"/>
                <a:cs typeface="Courier New"/>
                <a:sym typeface="Courier New"/>
              </a:rPr>
            </a:br>
            <a:r>
              <a:rPr lang="en">
                <a:latin typeface="Courier New"/>
                <a:ea typeface="Courier New"/>
                <a:cs typeface="Courier New"/>
                <a:sym typeface="Courier New"/>
              </a:rPr>
              <a:t>var3 = “Hello”</a:t>
            </a:r>
            <a:br>
              <a:rPr lang="en">
                <a:latin typeface="Courier New"/>
                <a:ea typeface="Courier New"/>
                <a:cs typeface="Courier New"/>
                <a:sym typeface="Courier New"/>
              </a:rPr>
            </a:br>
            <a:r>
              <a:rPr lang="en">
                <a:latin typeface="Courier New"/>
                <a:ea typeface="Courier New"/>
                <a:cs typeface="Courier New"/>
                <a:sym typeface="Courier New"/>
              </a:rPr>
              <a:t>var1 = var2</a:t>
            </a:r>
            <a:br>
              <a:rPr lang="en">
                <a:latin typeface="Courier New"/>
                <a:ea typeface="Courier New"/>
                <a:cs typeface="Courier New"/>
                <a:sym typeface="Courier New"/>
              </a:rPr>
            </a:br>
            <a:r>
              <a:rPr lang="en">
                <a:latin typeface="Courier New"/>
                <a:ea typeface="Courier New"/>
                <a:cs typeface="Courier New"/>
                <a:sym typeface="Courier New"/>
              </a:rPr>
              <a:t>var2 = “Good”</a:t>
            </a:r>
            <a:endParaRPr>
              <a:latin typeface="Courier New"/>
              <a:ea typeface="Courier New"/>
              <a:cs typeface="Courier New"/>
              <a:sym typeface="Courier New"/>
            </a:endParaRPr>
          </a:p>
          <a:p>
            <a:pPr indent="0" lvl="0" marL="0" rtl="0" algn="l">
              <a:spcBef>
                <a:spcPts val="1600"/>
              </a:spcBef>
              <a:spcAft>
                <a:spcPts val="1600"/>
              </a:spcAft>
              <a:buNone/>
            </a:pPr>
            <a:r>
              <a:rPr lang="en">
                <a:latin typeface="Courier New"/>
                <a:ea typeface="Courier New"/>
                <a:cs typeface="Courier New"/>
                <a:sym typeface="Courier New"/>
              </a:rPr>
              <a:t>print(var3, var2, var1)</a:t>
            </a:r>
            <a:endParaRPr>
              <a:latin typeface="Courier New"/>
              <a:ea typeface="Courier New"/>
              <a:cs typeface="Courier New"/>
              <a:sym typeface="Courier New"/>
            </a:endParaRPr>
          </a:p>
        </p:txBody>
      </p:sp>
      <p:sp>
        <p:nvSpPr>
          <p:cNvPr id="286" name="Google Shape;286;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287" name="Google Shape;287;p45"/>
          <p:cNvSpPr txBox="1"/>
          <p:nvPr/>
        </p:nvSpPr>
        <p:spPr>
          <a:xfrm>
            <a:off x="2903725" y="2929075"/>
            <a:ext cx="1780200" cy="850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Lato"/>
                <a:ea typeface="Lato"/>
                <a:cs typeface="Lato"/>
                <a:sym typeface="Lato"/>
              </a:rPr>
              <a:t>Correct Answer:</a:t>
            </a:r>
            <a:endParaRPr>
              <a:solidFill>
                <a:srgbClr val="FF0000"/>
              </a:solidFill>
              <a:latin typeface="Lato"/>
              <a:ea typeface="Lato"/>
              <a:cs typeface="Lato"/>
              <a:sym typeface="Lato"/>
            </a:endParaRPr>
          </a:p>
          <a:p>
            <a:pPr indent="0" lvl="0" marL="0" rtl="0" algn="l">
              <a:spcBef>
                <a:spcPts val="0"/>
              </a:spcBef>
              <a:spcAft>
                <a:spcPts val="0"/>
              </a:spcAft>
              <a:buNone/>
            </a:pPr>
            <a:r>
              <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0000"/>
                </a:solidFill>
                <a:latin typeface="Courier New"/>
                <a:ea typeface="Courier New"/>
                <a:cs typeface="Courier New"/>
                <a:sym typeface="Courier New"/>
              </a:rPr>
              <a:t>HelloGoodThere</a:t>
            </a:r>
            <a:endParaRPr>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down instructions on how to walk.  Make it as simple as possible.</a:t>
            </a:r>
            <a:endParaRPr/>
          </a:p>
          <a:p>
            <a:pPr indent="0" lvl="0" marL="0" rtl="0" algn="l">
              <a:spcBef>
                <a:spcPts val="1600"/>
              </a:spcBef>
              <a:spcAft>
                <a:spcPts val="1600"/>
              </a:spcAft>
              <a:buNone/>
            </a:pPr>
            <a:r>
              <a:rPr lang="en"/>
              <a:t>Different example (jumping):</a:t>
            </a:r>
            <a:br>
              <a:rPr lang="en"/>
            </a:br>
            <a:r>
              <a:rPr lang="en"/>
              <a:t>1. Put both feet on the ground</a:t>
            </a:r>
            <a:br>
              <a:rPr lang="en"/>
            </a:br>
            <a:r>
              <a:rPr lang="en"/>
              <a:t>2. Bend both knees</a:t>
            </a:r>
            <a:br>
              <a:rPr lang="en"/>
            </a:br>
            <a:r>
              <a:rPr lang="en"/>
              <a:t>3. Push yourself into the air using your legs</a:t>
            </a:r>
            <a:br>
              <a:rPr lang="en"/>
            </a:br>
            <a:r>
              <a:rPr lang="en"/>
              <a:t>4. Land on your feet while bending your knees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Programming Languages are there?</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programming languages that people have used/use, for different purposes. Some popular programming languages include:</a:t>
            </a:r>
            <a:endParaRPr/>
          </a:p>
          <a:p>
            <a:pPr indent="0" lvl="0" marL="0" rtl="0" algn="l">
              <a:spcBef>
                <a:spcPts val="1600"/>
              </a:spcBef>
              <a:spcAft>
                <a:spcPts val="0"/>
              </a:spcAft>
              <a:buNone/>
            </a:pPr>
            <a:r>
              <a:rPr lang="en"/>
              <a:t>Java - used for many things, such as games and applications,</a:t>
            </a:r>
            <a:br>
              <a:rPr lang="en"/>
            </a:br>
            <a:r>
              <a:rPr lang="en"/>
              <a:t>C - an older language, it is more difficult to understand but is still used nowadays,</a:t>
            </a:r>
            <a:br>
              <a:rPr lang="en"/>
            </a:br>
            <a:r>
              <a:rPr lang="en"/>
              <a:t>Python - a general purpose programming language, easy to understand,</a:t>
            </a:r>
            <a:endParaRPr/>
          </a:p>
          <a:p>
            <a:pPr indent="0" lvl="0" marL="0" rtl="0" algn="l">
              <a:spcBef>
                <a:spcPts val="1600"/>
              </a:spcBef>
              <a:spcAft>
                <a:spcPts val="1600"/>
              </a:spcAft>
              <a:buNone/>
            </a:pPr>
            <a:r>
              <a:rPr lang="en"/>
              <a:t>a</a:t>
            </a:r>
            <a:r>
              <a:rPr lang="en"/>
              <a:t>nd many more. For this course, we will be focusing on Python.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Python?</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is a type of programming language - a certain way that people can talk to computers and tell them what to do.</a:t>
            </a:r>
            <a:endParaRPr/>
          </a:p>
          <a:p>
            <a:pPr indent="0" lvl="0" marL="0" rtl="0" algn="l">
              <a:spcBef>
                <a:spcPts val="1600"/>
              </a:spcBef>
              <a:spcAft>
                <a:spcPts val="1600"/>
              </a:spcAft>
              <a:buNone/>
            </a:pPr>
            <a:r>
              <a:rPr lang="en"/>
              <a:t>Python is </a:t>
            </a:r>
            <a:r>
              <a:rPr i="1" lang="en"/>
              <a:t>general purpose</a:t>
            </a:r>
            <a:r>
              <a:rPr lang="en"/>
              <a:t>, meaning it can be used for many things - math, games, engineering, animation, and much more. Python is also easy to learn, because the writing is similar to English.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PyCharm</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PyCharm is an IDE (Integrated Development Environment), letting you make code and run it as well.</a:t>
            </a:r>
            <a:endParaRPr/>
          </a:p>
          <a:p>
            <a:pPr indent="0" lvl="0" marL="0" rtl="0" algn="l">
              <a:spcBef>
                <a:spcPts val="1600"/>
              </a:spcBef>
              <a:spcAft>
                <a:spcPts val="0"/>
              </a:spcAft>
              <a:buNone/>
            </a:pPr>
            <a:r>
              <a:rPr lang="en"/>
              <a:t>Now, we will go over how PyCharm works and how to use it for Python coding.</a:t>
            </a:r>
            <a:endParaRPr/>
          </a:p>
          <a:p>
            <a:pPr indent="0" lvl="0" marL="0" rtl="0" algn="l">
              <a:spcBef>
                <a:spcPts val="1600"/>
              </a:spcBef>
              <a:spcAft>
                <a:spcPts val="0"/>
              </a:spcAft>
              <a:buNone/>
            </a:pPr>
            <a:r>
              <a:rPr lang="en"/>
              <a:t>If you don’t have PyCharm installed, for the time being you can use this website:</a:t>
            </a:r>
            <a:endParaRPr/>
          </a:p>
          <a:p>
            <a:pPr indent="0" lvl="0" marL="0" rtl="0" algn="l">
              <a:spcBef>
                <a:spcPts val="1600"/>
              </a:spcBef>
              <a:spcAft>
                <a:spcPts val="1600"/>
              </a:spcAft>
              <a:buNone/>
            </a:pPr>
            <a:r>
              <a:rPr lang="en" u="sng">
                <a:solidFill>
                  <a:schemeClr val="hlink"/>
                </a:solidFill>
                <a:hlinkClick r:id="rId3"/>
              </a:rPr>
              <a:t>https://www.tutorialspoint.com/execute_python3_online.php</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 Statement (1/3)</a:t>
            </a:r>
            <a:endParaRPr/>
          </a:p>
        </p:txBody>
      </p:sp>
      <p:sp>
        <p:nvSpPr>
          <p:cNvPr id="128" name="Google Shape;128;p20"/>
          <p:cNvSpPr txBox="1"/>
          <p:nvPr>
            <p:ph idx="1" type="body"/>
          </p:nvPr>
        </p:nvSpPr>
        <p:spPr>
          <a:xfrm>
            <a:off x="729450" y="2078875"/>
            <a:ext cx="7688700" cy="27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first program, we will use the </a:t>
            </a:r>
            <a:r>
              <a:rPr lang="en">
                <a:latin typeface="Courier New"/>
                <a:ea typeface="Courier New"/>
                <a:cs typeface="Courier New"/>
                <a:sym typeface="Courier New"/>
              </a:rPr>
              <a:t>print</a:t>
            </a:r>
            <a:r>
              <a:rPr lang="en"/>
              <a:t> statement.</a:t>
            </a:r>
            <a:endParaRPr/>
          </a:p>
          <a:p>
            <a:pPr indent="0" lvl="0" marL="0" rtl="0" algn="l">
              <a:spcBef>
                <a:spcPts val="1600"/>
              </a:spcBef>
              <a:spcAft>
                <a:spcPts val="0"/>
              </a:spcAft>
              <a:buNone/>
            </a:pPr>
            <a:r>
              <a:rPr lang="en"/>
              <a:t>The print statement looks like this:</a:t>
            </a:r>
            <a:br>
              <a:rPr lang="en"/>
            </a:br>
            <a:r>
              <a:rPr lang="en">
                <a:latin typeface="Courier New"/>
                <a:ea typeface="Courier New"/>
                <a:cs typeface="Courier New"/>
                <a:sym typeface="Courier New"/>
              </a:rPr>
              <a:t>print(data)</a:t>
            </a:r>
            <a:endParaRPr>
              <a:latin typeface="Courier New"/>
              <a:ea typeface="Courier New"/>
              <a:cs typeface="Courier New"/>
              <a:sym typeface="Courier New"/>
            </a:endParaRPr>
          </a:p>
          <a:p>
            <a:pPr indent="0" lvl="0" marL="0" rtl="0" algn="l">
              <a:spcBef>
                <a:spcPts val="1600"/>
              </a:spcBef>
              <a:spcAft>
                <a:spcPts val="0"/>
              </a:spcAft>
              <a:buNone/>
            </a:pPr>
            <a:r>
              <a:rPr lang="en"/>
              <a:t>This statement will display whatever is in the parentheses. For example,</a:t>
            </a:r>
            <a:br>
              <a:rPr lang="en"/>
            </a:br>
            <a:r>
              <a:rPr lang="en">
                <a:latin typeface="Courier New"/>
                <a:ea typeface="Courier New"/>
                <a:cs typeface="Courier New"/>
                <a:sym typeface="Courier New"/>
              </a:rPr>
              <a:t>print(“Hello World”)</a:t>
            </a:r>
            <a:br>
              <a:rPr lang="en">
                <a:latin typeface="Courier New"/>
                <a:ea typeface="Courier New"/>
                <a:cs typeface="Courier New"/>
                <a:sym typeface="Courier New"/>
              </a:rPr>
            </a:br>
            <a:r>
              <a:rPr lang="en"/>
              <a:t>w</a:t>
            </a:r>
            <a:r>
              <a:rPr lang="en"/>
              <a:t>ould display the phrase “Hello World” on the screen.</a:t>
            </a:r>
            <a:endParaRPr/>
          </a:p>
          <a:p>
            <a:pPr indent="0" lvl="0" marL="0" rtl="0" algn="l">
              <a:spcBef>
                <a:spcPts val="1600"/>
              </a:spcBef>
              <a:spcAft>
                <a:spcPts val="1600"/>
              </a:spcAft>
              <a:buNone/>
            </a:pPr>
            <a:r>
              <a:rPr b="1" lang="en" sz="1600"/>
              <a:t>PRACTICE:</a:t>
            </a:r>
            <a:r>
              <a:rPr b="1" lang="en"/>
              <a:t> Write code to display the text “This is Python”. Remember to run the program to see it.</a:t>
            </a:r>
            <a:br>
              <a:rPr b="1" lang="en"/>
            </a:br>
            <a:r>
              <a:rPr lang="en"/>
              <a:t>Also, know that any text must be surrounded by quotation marks.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 Statement (2/3)</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try these statements in your code:</a:t>
            </a:r>
            <a:endParaRPr/>
          </a:p>
          <a:p>
            <a:pPr indent="0" lvl="0" marL="0" rtl="0" algn="l">
              <a:spcBef>
                <a:spcPts val="1600"/>
              </a:spcBef>
              <a:spcAft>
                <a:spcPts val="0"/>
              </a:spcAft>
              <a:buNone/>
            </a:pPr>
            <a:r>
              <a:rPr lang="en">
                <a:latin typeface="Courier New"/>
                <a:ea typeface="Courier New"/>
                <a:cs typeface="Courier New"/>
                <a:sym typeface="Courier New"/>
              </a:rPr>
              <a:t>print(50)</a:t>
            </a:r>
            <a:br>
              <a:rPr lang="en">
                <a:latin typeface="Courier New"/>
                <a:ea typeface="Courier New"/>
                <a:cs typeface="Courier New"/>
                <a:sym typeface="Courier New"/>
              </a:rPr>
            </a:br>
            <a:r>
              <a:rPr lang="en">
                <a:latin typeface="Courier New"/>
                <a:ea typeface="Courier New"/>
                <a:cs typeface="Courier New"/>
                <a:sym typeface="Courier New"/>
              </a:rPr>
              <a:t>print(1000)</a:t>
            </a:r>
            <a:br>
              <a:rPr lang="en">
                <a:latin typeface="Courier New"/>
                <a:ea typeface="Courier New"/>
                <a:cs typeface="Courier New"/>
                <a:sym typeface="Courier New"/>
              </a:rPr>
            </a:br>
            <a:r>
              <a:rPr lang="en">
                <a:latin typeface="Courier New"/>
                <a:ea typeface="Courier New"/>
                <a:cs typeface="Courier New"/>
                <a:sym typeface="Courier New"/>
              </a:rPr>
              <a:t>print(1.234)</a:t>
            </a:r>
            <a:endParaRPr>
              <a:latin typeface="Courier New"/>
              <a:ea typeface="Courier New"/>
              <a:cs typeface="Courier New"/>
              <a:sym typeface="Courier New"/>
            </a:endParaRPr>
          </a:p>
          <a:p>
            <a:pPr indent="0" lvl="0" marL="0" rtl="0" algn="l">
              <a:spcBef>
                <a:spcPts val="1600"/>
              </a:spcBef>
              <a:spcAft>
                <a:spcPts val="0"/>
              </a:spcAft>
              <a:buNone/>
            </a:pPr>
            <a:r>
              <a:rPr lang="en"/>
              <a:t>Not only can you print text, you can also print numbers as well with the print statement.</a:t>
            </a:r>
            <a:endParaRPr/>
          </a:p>
          <a:p>
            <a:pPr indent="0" lvl="0" marL="0" rtl="0" algn="l">
              <a:spcBef>
                <a:spcPts val="1600"/>
              </a:spcBef>
              <a:spcAft>
                <a:spcPts val="1600"/>
              </a:spcAft>
              <a:buNone/>
            </a:pPr>
            <a:r>
              <a:rPr lang="en"/>
              <a:t>For numbers, you don’t put quotation marks around them, you just type the number itself.</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