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18a9022ec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18a9022ec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18a9022ec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18a9022e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18a9022ec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18a9022ec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18a9022ec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18a9022ec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18a9022e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18a9022e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18a9022ec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18a9022ec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1c9cf2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1c9cf23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1c9cf23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1c9cf23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1c9cf23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1c9cf23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1c9cf23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1c9cf23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18a9022e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18a9022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1c9cf23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1c9cf23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1c9cf23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1c9cf23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1c9cf23a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1c9cf23a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1c9cf23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1c9cf23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1c9cf23a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1c9cf23a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1c9cf23a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1c9cf23a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1c9cf23a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1c9cf23a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1c9cf23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1c9cf23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1c9cf23a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1c9cf23a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1c9cf23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1c9cf23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18a9022e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18a9022e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1c9cf23a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1c9cf23a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18a9022e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18a9022e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18a9022e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18a9022e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18a9022e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18a9022e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18a9022e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18a9022e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18a9022ec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18a9022ec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18a9022e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18a9022e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Functions Continued</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Lifecycle</a:t>
            </a:r>
            <a:endParaRPr/>
          </a:p>
        </p:txBody>
      </p:sp>
      <p:sp>
        <p:nvSpPr>
          <p:cNvPr id="155" name="Google Shape;15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Python, data created inside the function cannot be used from the outside unless it is being returned from the function.</a:t>
            </a:r>
            <a:endParaRPr/>
          </a:p>
          <a:p>
            <a:pPr indent="0" lvl="0" marL="0" rtl="0" algn="l">
              <a:spcBef>
                <a:spcPts val="1200"/>
              </a:spcBef>
              <a:spcAft>
                <a:spcPts val="0"/>
              </a:spcAft>
              <a:buNone/>
            </a:pPr>
            <a:r>
              <a:rPr lang="en"/>
              <a:t>Variables in a function are isolated from the rest of the program. When the function ends, they do not exist anymore and cannot be used in the program. For example, this would not work: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6" name="Google Shape;156;p22"/>
          <p:cNvPicPr preferRelativeResize="0"/>
          <p:nvPr/>
        </p:nvPicPr>
        <p:blipFill>
          <a:blip r:embed="rId3">
            <a:alphaModFix/>
          </a:blip>
          <a:stretch>
            <a:fillRect/>
          </a:stretch>
        </p:blipFill>
        <p:spPr>
          <a:xfrm>
            <a:off x="2048825" y="3447325"/>
            <a:ext cx="3582843" cy="101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Lifecycle</a:t>
            </a:r>
            <a:endParaRPr/>
          </a:p>
        </p:txBody>
      </p:sp>
      <p:sp>
        <p:nvSpPr>
          <p:cNvPr id="162" name="Google Shape;16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function also can’t access data outside its scope unless the data is in an argument. For example, the </a:t>
            </a:r>
            <a:r>
              <a:rPr lang="en"/>
              <a:t>output of the program to the right would be Ned, as the variable name in the function is a local variable - it only exists inside that function.</a:t>
            </a:r>
            <a:endParaRPr/>
          </a:p>
        </p:txBody>
      </p:sp>
      <p:pic>
        <p:nvPicPr>
          <p:cNvPr id="163" name="Google Shape;163;p23"/>
          <p:cNvPicPr preferRelativeResize="0"/>
          <p:nvPr/>
        </p:nvPicPr>
        <p:blipFill>
          <a:blip r:embed="rId3">
            <a:alphaModFix/>
          </a:blip>
          <a:stretch>
            <a:fillRect/>
          </a:stretch>
        </p:blipFill>
        <p:spPr>
          <a:xfrm>
            <a:off x="3349088" y="2909163"/>
            <a:ext cx="1514475" cy="134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Altering Data</a:t>
            </a:r>
            <a:endParaRPr/>
          </a:p>
        </p:txBody>
      </p:sp>
      <p:sp>
        <p:nvSpPr>
          <p:cNvPr id="169" name="Google Shape;16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Some data is immutable (strings, numbers, etc.) while some are mutable (arrays, for example). You cannot update an immutable variable with a function, but a mutable variable can be updated with a function.</a:t>
            </a:r>
            <a:endParaRPr/>
          </a:p>
        </p:txBody>
      </p:sp>
      <p:pic>
        <p:nvPicPr>
          <p:cNvPr id="170" name="Google Shape;170;p24"/>
          <p:cNvPicPr preferRelativeResize="0"/>
          <p:nvPr/>
        </p:nvPicPr>
        <p:blipFill>
          <a:blip r:embed="rId3">
            <a:alphaModFix/>
          </a:blip>
          <a:stretch>
            <a:fillRect/>
          </a:stretch>
        </p:blipFill>
        <p:spPr>
          <a:xfrm>
            <a:off x="798050" y="2964500"/>
            <a:ext cx="2898100" cy="1462600"/>
          </a:xfrm>
          <a:prstGeom prst="rect">
            <a:avLst/>
          </a:prstGeom>
          <a:noFill/>
          <a:ln>
            <a:noFill/>
          </a:ln>
        </p:spPr>
      </p:pic>
      <p:pic>
        <p:nvPicPr>
          <p:cNvPr id="171" name="Google Shape;171;p24"/>
          <p:cNvPicPr preferRelativeResize="0"/>
          <p:nvPr/>
        </p:nvPicPr>
        <p:blipFill>
          <a:blip r:embed="rId4">
            <a:alphaModFix/>
          </a:blip>
          <a:stretch>
            <a:fillRect/>
          </a:stretch>
        </p:blipFill>
        <p:spPr>
          <a:xfrm>
            <a:off x="5417625" y="2964500"/>
            <a:ext cx="2309228" cy="1736600"/>
          </a:xfrm>
          <a:prstGeom prst="rect">
            <a:avLst/>
          </a:prstGeom>
          <a:noFill/>
          <a:ln>
            <a:noFill/>
          </a:ln>
        </p:spPr>
      </p:pic>
      <p:sp>
        <p:nvSpPr>
          <p:cNvPr id="172" name="Google Shape;172;p24"/>
          <p:cNvSpPr txBox="1"/>
          <p:nvPr/>
        </p:nvSpPr>
        <p:spPr>
          <a:xfrm>
            <a:off x="798100" y="2656025"/>
            <a:ext cx="289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Cambria"/>
                <a:ea typeface="Cambria"/>
                <a:cs typeface="Cambria"/>
                <a:sym typeface="Cambria"/>
              </a:rPr>
              <a:t>Immutable variable example</a:t>
            </a:r>
            <a:endParaRPr b="1">
              <a:solidFill>
                <a:srgbClr val="FF0000"/>
              </a:solidFill>
              <a:latin typeface="Cambria"/>
              <a:ea typeface="Cambria"/>
              <a:cs typeface="Cambria"/>
              <a:sym typeface="Cambria"/>
            </a:endParaRPr>
          </a:p>
        </p:txBody>
      </p:sp>
      <p:sp>
        <p:nvSpPr>
          <p:cNvPr id="173" name="Google Shape;173;p24"/>
          <p:cNvSpPr txBox="1"/>
          <p:nvPr/>
        </p:nvSpPr>
        <p:spPr>
          <a:xfrm>
            <a:off x="5123250" y="2656025"/>
            <a:ext cx="289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Cambria"/>
                <a:ea typeface="Cambria"/>
                <a:cs typeface="Cambria"/>
                <a:sym typeface="Cambria"/>
              </a:rPr>
              <a:t>M</a:t>
            </a:r>
            <a:r>
              <a:rPr b="1" lang="en">
                <a:solidFill>
                  <a:srgbClr val="FF0000"/>
                </a:solidFill>
                <a:latin typeface="Cambria"/>
                <a:ea typeface="Cambria"/>
                <a:cs typeface="Cambria"/>
                <a:sym typeface="Cambria"/>
              </a:rPr>
              <a:t>utable variable example</a:t>
            </a:r>
            <a:endParaRPr b="1">
              <a:solidFill>
                <a:srgbClr val="FF0000"/>
              </a:solidFill>
              <a:latin typeface="Cambria"/>
              <a:ea typeface="Cambria"/>
              <a:cs typeface="Cambria"/>
              <a:sym typeface="Cambria"/>
            </a:endParaRPr>
          </a:p>
        </p:txBody>
      </p:sp>
      <p:sp>
        <p:nvSpPr>
          <p:cNvPr id="174" name="Google Shape;174;p24"/>
          <p:cNvSpPr txBox="1"/>
          <p:nvPr/>
        </p:nvSpPr>
        <p:spPr>
          <a:xfrm>
            <a:off x="5221100" y="4701100"/>
            <a:ext cx="275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Output: [100, 200, 300, 400]</a:t>
            </a:r>
            <a:endParaRPr>
              <a:latin typeface="Lato"/>
              <a:ea typeface="Lato"/>
              <a:cs typeface="Lato"/>
              <a:sym typeface="Lato"/>
            </a:endParaRPr>
          </a:p>
        </p:txBody>
      </p:sp>
      <p:sp>
        <p:nvSpPr>
          <p:cNvPr id="175" name="Google Shape;175;p24"/>
          <p:cNvSpPr txBox="1"/>
          <p:nvPr/>
        </p:nvSpPr>
        <p:spPr>
          <a:xfrm>
            <a:off x="867700" y="4427100"/>
            <a:ext cx="275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Output: 20</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 True or False</a:t>
            </a:r>
            <a:endParaRPr/>
          </a:p>
        </p:txBody>
      </p:sp>
      <p:sp>
        <p:nvSpPr>
          <p:cNvPr id="181" name="Google Shape;18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inside a function can be accessed outside the function.</a:t>
            </a:r>
            <a:endParaRPr/>
          </a:p>
          <a:p>
            <a:pPr indent="0" lvl="0" marL="0" rtl="0" algn="l">
              <a:spcBef>
                <a:spcPts val="1200"/>
              </a:spcBef>
              <a:spcAft>
                <a:spcPts val="0"/>
              </a:spcAft>
              <a:buNone/>
            </a:pPr>
            <a:r>
              <a:rPr b="1" lang="en"/>
              <a:t>True		False</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Numbers are immutable, while lists are mutable.</a:t>
            </a:r>
            <a:endParaRPr/>
          </a:p>
          <a:p>
            <a:pPr indent="0" lvl="0" marL="0" rtl="0" algn="l">
              <a:spcBef>
                <a:spcPts val="1200"/>
              </a:spcBef>
              <a:spcAft>
                <a:spcPts val="1200"/>
              </a:spcAft>
              <a:buNone/>
            </a:pPr>
            <a:r>
              <a:rPr b="1" lang="en"/>
              <a:t>True		False</a:t>
            </a:r>
            <a:endParaRPr b="1"/>
          </a:p>
        </p:txBody>
      </p:sp>
      <p:sp>
        <p:nvSpPr>
          <p:cNvPr id="182" name="Google Shape;182;p25"/>
          <p:cNvSpPr/>
          <p:nvPr/>
        </p:nvSpPr>
        <p:spPr>
          <a:xfrm>
            <a:off x="1643950" y="2511775"/>
            <a:ext cx="592800" cy="317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729450" y="3630800"/>
            <a:ext cx="592800" cy="317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Built-in Functions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a:t>
            </a:r>
            <a:endParaRPr/>
          </a:p>
        </p:txBody>
      </p:sp>
      <p:sp>
        <p:nvSpPr>
          <p:cNvPr id="194" name="Google Shape;194;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Functions that are properties of a particular entity are known as </a:t>
            </a:r>
            <a:r>
              <a:rPr b="1" lang="en"/>
              <a:t>methods</a:t>
            </a:r>
            <a:r>
              <a:rPr lang="en"/>
              <a:t>. These methods can be accessed using the </a:t>
            </a:r>
            <a:r>
              <a:rPr lang="en">
                <a:solidFill>
                  <a:srgbClr val="990000"/>
                </a:solidFill>
                <a:highlight>
                  <a:srgbClr val="FFF2CC"/>
                </a:highlight>
              </a:rPr>
              <a:t> . </a:t>
            </a:r>
            <a:r>
              <a:rPr lang="en"/>
              <a:t> operator. Here are some of the methods associated with strings:</a:t>
            </a:r>
            <a:endParaRPr/>
          </a:p>
          <a:p>
            <a:pPr indent="0" lvl="0" marL="0" rtl="0" algn="l">
              <a:spcBef>
                <a:spcPts val="1200"/>
              </a:spcBef>
              <a:spcAft>
                <a:spcPts val="0"/>
              </a:spcAft>
              <a:buNone/>
            </a:pPr>
            <a:r>
              <a:rPr lang="en">
                <a:latin typeface="Courier New"/>
                <a:ea typeface="Courier New"/>
                <a:cs typeface="Courier New"/>
                <a:sym typeface="Courier New"/>
              </a:rPr>
              <a:t>a</a:t>
            </a:r>
            <a:r>
              <a:rPr lang="en">
                <a:latin typeface="Courier New"/>
                <a:ea typeface="Courier New"/>
                <a:cs typeface="Courier New"/>
                <a:sym typeface="Courier New"/>
              </a:rPr>
              <a:t>_string.find(substring, start, end)</a:t>
            </a:r>
            <a:br>
              <a:rPr lang="en">
                <a:latin typeface="Courier New"/>
                <a:ea typeface="Courier New"/>
                <a:cs typeface="Courier New"/>
                <a:sym typeface="Courier New"/>
              </a:rPr>
            </a:br>
            <a:r>
              <a:rPr lang="en" sz="1100">
                <a:solidFill>
                  <a:srgbClr val="38761D"/>
                </a:solidFill>
                <a:latin typeface="Cambria"/>
                <a:ea typeface="Cambria"/>
                <a:cs typeface="Cambria"/>
                <a:sym typeface="Cambria"/>
              </a:rPr>
              <a:t>Finds the index of the substring </a:t>
            </a:r>
            <a:r>
              <a:rPr lang="en" sz="1100">
                <a:solidFill>
                  <a:srgbClr val="38761D"/>
                </a:solidFill>
                <a:latin typeface="Courier New"/>
                <a:ea typeface="Courier New"/>
                <a:cs typeface="Courier New"/>
                <a:sym typeface="Courier New"/>
              </a:rPr>
              <a:t>substring</a:t>
            </a:r>
            <a:r>
              <a:rPr lang="en" sz="1100">
                <a:solidFill>
                  <a:srgbClr val="38761D"/>
                </a:solidFill>
                <a:latin typeface="Cambria"/>
                <a:ea typeface="Cambria"/>
                <a:cs typeface="Cambria"/>
                <a:sym typeface="Cambria"/>
              </a:rPr>
              <a:t> in the string a_string. </a:t>
            </a:r>
            <a:r>
              <a:rPr lang="en" sz="1100">
                <a:solidFill>
                  <a:srgbClr val="38761D"/>
                </a:solidFill>
                <a:latin typeface="Courier New"/>
                <a:ea typeface="Courier New"/>
                <a:cs typeface="Courier New"/>
                <a:sym typeface="Courier New"/>
              </a:rPr>
              <a:t>s</a:t>
            </a:r>
            <a:r>
              <a:rPr lang="en" sz="1100">
                <a:solidFill>
                  <a:srgbClr val="38761D"/>
                </a:solidFill>
                <a:latin typeface="Courier New"/>
                <a:ea typeface="Courier New"/>
                <a:cs typeface="Courier New"/>
                <a:sym typeface="Courier New"/>
              </a:rPr>
              <a:t>tart</a:t>
            </a:r>
            <a:r>
              <a:rPr lang="en" sz="1100">
                <a:solidFill>
                  <a:srgbClr val="38761D"/>
                </a:solidFill>
                <a:latin typeface="Cambria"/>
                <a:ea typeface="Cambria"/>
                <a:cs typeface="Cambria"/>
                <a:sym typeface="Cambria"/>
              </a:rPr>
              <a:t> and </a:t>
            </a:r>
            <a:r>
              <a:rPr lang="en" sz="1100">
                <a:solidFill>
                  <a:srgbClr val="38761D"/>
                </a:solidFill>
                <a:latin typeface="Courier New"/>
                <a:ea typeface="Courier New"/>
                <a:cs typeface="Courier New"/>
                <a:sym typeface="Courier New"/>
              </a:rPr>
              <a:t>end</a:t>
            </a:r>
            <a:r>
              <a:rPr lang="en" sz="1100">
                <a:solidFill>
                  <a:srgbClr val="38761D"/>
                </a:solidFill>
                <a:latin typeface="Cambria"/>
                <a:ea typeface="Cambria"/>
                <a:cs typeface="Cambria"/>
                <a:sym typeface="Cambria"/>
              </a:rPr>
              <a:t> are optional, they restrict the search.</a:t>
            </a:r>
            <a:endParaRPr sz="1100">
              <a:solidFill>
                <a:srgbClr val="38761D"/>
              </a:solidFill>
              <a:latin typeface="Cambria"/>
              <a:ea typeface="Cambria"/>
              <a:cs typeface="Cambria"/>
              <a:sym typeface="Cambria"/>
            </a:endParaRPr>
          </a:p>
          <a:p>
            <a:pPr indent="0" lvl="0" marL="0" rtl="0" algn="l">
              <a:spcBef>
                <a:spcPts val="1200"/>
              </a:spcBef>
              <a:spcAft>
                <a:spcPts val="0"/>
              </a:spcAft>
              <a:buNone/>
            </a:pPr>
            <a:r>
              <a:rPr lang="en">
                <a:latin typeface="Courier New"/>
                <a:ea typeface="Courier New"/>
                <a:cs typeface="Courier New"/>
                <a:sym typeface="Courier New"/>
              </a:rPr>
              <a:t>a_string.replace(substring_to_be_replace, new_string)</a:t>
            </a:r>
            <a:br>
              <a:rPr lang="en">
                <a:latin typeface="Courier New"/>
                <a:ea typeface="Courier New"/>
                <a:cs typeface="Courier New"/>
                <a:sym typeface="Courier New"/>
              </a:rPr>
            </a:br>
            <a:r>
              <a:rPr lang="en" sz="1100">
                <a:solidFill>
                  <a:srgbClr val="38761D"/>
                </a:solidFill>
                <a:latin typeface="Cambria"/>
                <a:ea typeface="Cambria"/>
                <a:cs typeface="Cambria"/>
                <a:sym typeface="Cambria"/>
              </a:rPr>
              <a:t>Replaces the substring </a:t>
            </a:r>
            <a:r>
              <a:rPr lang="en" sz="1100">
                <a:solidFill>
                  <a:srgbClr val="38761D"/>
                </a:solidFill>
                <a:latin typeface="Courier New"/>
                <a:ea typeface="Courier New"/>
                <a:cs typeface="Courier New"/>
                <a:sym typeface="Courier New"/>
              </a:rPr>
              <a:t>substring_to_be_replace</a:t>
            </a:r>
            <a:r>
              <a:rPr lang="en" sz="1100">
                <a:solidFill>
                  <a:srgbClr val="38761D"/>
                </a:solidFill>
                <a:latin typeface="Cambria"/>
                <a:ea typeface="Cambria"/>
                <a:cs typeface="Cambria"/>
                <a:sym typeface="Cambria"/>
              </a:rPr>
              <a:t> with the substring </a:t>
            </a:r>
            <a:r>
              <a:rPr lang="en" sz="1100">
                <a:solidFill>
                  <a:srgbClr val="38761D"/>
                </a:solidFill>
                <a:latin typeface="Courier New"/>
                <a:ea typeface="Courier New"/>
                <a:cs typeface="Courier New"/>
                <a:sym typeface="Courier New"/>
              </a:rPr>
              <a:t>new_string</a:t>
            </a:r>
            <a:r>
              <a:rPr lang="en" sz="1100">
                <a:solidFill>
                  <a:srgbClr val="38761D"/>
                </a:solidFill>
                <a:latin typeface="Cambria"/>
                <a:ea typeface="Cambria"/>
                <a:cs typeface="Cambria"/>
                <a:sym typeface="Cambria"/>
              </a:rPr>
              <a:t>.</a:t>
            </a:r>
            <a:endParaRPr sz="1100">
              <a:solidFill>
                <a:srgbClr val="38761D"/>
              </a:solidFill>
              <a:latin typeface="Cambria"/>
              <a:ea typeface="Cambria"/>
              <a:cs typeface="Cambria"/>
              <a:sym typeface="Cambria"/>
            </a:endParaRPr>
          </a:p>
          <a:p>
            <a:pPr indent="0" lvl="0" marL="0" rtl="0" algn="l">
              <a:spcBef>
                <a:spcPts val="1200"/>
              </a:spcBef>
              <a:spcAft>
                <a:spcPts val="1200"/>
              </a:spcAft>
              <a:buNone/>
            </a:pPr>
            <a:r>
              <a:rPr lang="en" sz="1400">
                <a:latin typeface="Courier New"/>
                <a:ea typeface="Courier New"/>
                <a:cs typeface="Courier New"/>
                <a:sym typeface="Courier New"/>
              </a:rPr>
              <a:t>a_string.upper()</a:t>
            </a:r>
            <a:r>
              <a:rPr lang="en" sz="1400"/>
              <a:t> and </a:t>
            </a:r>
            <a:r>
              <a:rPr lang="en" sz="1400">
                <a:latin typeface="Courier New"/>
                <a:ea typeface="Courier New"/>
                <a:cs typeface="Courier New"/>
                <a:sym typeface="Courier New"/>
              </a:rPr>
              <a:t>a_string.lower()</a:t>
            </a:r>
            <a:br>
              <a:rPr lang="en" sz="1400">
                <a:latin typeface="Courier New"/>
                <a:ea typeface="Courier New"/>
                <a:cs typeface="Courier New"/>
                <a:sym typeface="Courier New"/>
              </a:rPr>
            </a:br>
            <a:r>
              <a:rPr lang="en" sz="1100">
                <a:solidFill>
                  <a:srgbClr val="38761D"/>
                </a:solidFill>
                <a:latin typeface="Cambria"/>
                <a:ea typeface="Cambria"/>
                <a:cs typeface="Cambria"/>
                <a:sym typeface="Cambria"/>
              </a:rPr>
              <a:t>Changes all letters to uppercase.	Changes all letters to lowercase.</a:t>
            </a:r>
            <a:endParaRPr sz="1100">
              <a:solidFill>
                <a:srgbClr val="38761D"/>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Conversions</a:t>
            </a:r>
            <a:endParaRPr/>
          </a:p>
        </p:txBody>
      </p:sp>
      <p:sp>
        <p:nvSpPr>
          <p:cNvPr id="200" name="Google Shape;200;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Python can also convert variables into different types using functions. Some ways are:</a:t>
            </a:r>
            <a:endParaRPr/>
          </a:p>
          <a:p>
            <a:pPr indent="0" lvl="0" marL="0" rtl="0" algn="l">
              <a:spcBef>
                <a:spcPts val="1200"/>
              </a:spcBef>
              <a:spcAft>
                <a:spcPts val="0"/>
              </a:spcAft>
              <a:buNone/>
            </a:pPr>
            <a:r>
              <a:rPr lang="en">
                <a:latin typeface="Courier New"/>
                <a:ea typeface="Courier New"/>
                <a:cs typeface="Courier New"/>
                <a:sym typeface="Courier New"/>
              </a:rPr>
              <a:t>int()</a:t>
            </a:r>
            <a:r>
              <a:rPr lang="en"/>
              <a:t> - converts data into an integer (a string can only be converted if it’s made up of numbers; a boolean will be either a 0 or 1)</a:t>
            </a:r>
            <a:endParaRPr/>
          </a:p>
          <a:p>
            <a:pPr indent="0" lvl="0" marL="0" rtl="0" algn="l">
              <a:spcBef>
                <a:spcPts val="1200"/>
              </a:spcBef>
              <a:spcAft>
                <a:spcPts val="0"/>
              </a:spcAft>
              <a:buNone/>
            </a:pPr>
            <a:r>
              <a:rPr lang="en">
                <a:latin typeface="Courier New"/>
                <a:ea typeface="Courier New"/>
                <a:cs typeface="Courier New"/>
                <a:sym typeface="Courier New"/>
              </a:rPr>
              <a:t>float()</a:t>
            </a:r>
            <a:r>
              <a:rPr lang="en"/>
              <a:t> - converts data into a floating-point number</a:t>
            </a:r>
            <a:endParaRPr/>
          </a:p>
          <a:p>
            <a:pPr indent="0" lvl="0" marL="0" rtl="0" algn="l">
              <a:spcBef>
                <a:spcPts val="1200"/>
              </a:spcBef>
              <a:spcAft>
                <a:spcPts val="0"/>
              </a:spcAft>
              <a:buNone/>
            </a:pPr>
            <a:r>
              <a:rPr lang="en">
                <a:latin typeface="Courier New"/>
                <a:ea typeface="Courier New"/>
                <a:cs typeface="Courier New"/>
                <a:sym typeface="Courier New"/>
              </a:rPr>
              <a:t>str()</a:t>
            </a:r>
            <a:r>
              <a:rPr lang="en"/>
              <a:t> - converts data into a string</a:t>
            </a:r>
            <a:endParaRPr/>
          </a:p>
          <a:p>
            <a:pPr indent="0" lvl="0" marL="0" rtl="0" algn="l">
              <a:spcBef>
                <a:spcPts val="1200"/>
              </a:spcBef>
              <a:spcAft>
                <a:spcPts val="1200"/>
              </a:spcAft>
              <a:buNone/>
            </a:pPr>
            <a:r>
              <a:rPr lang="en">
                <a:latin typeface="Courier New"/>
                <a:ea typeface="Courier New"/>
                <a:cs typeface="Courier New"/>
                <a:sym typeface="Courier New"/>
              </a:rPr>
              <a:t>bool()</a:t>
            </a:r>
            <a:r>
              <a:rPr lang="en"/>
              <a:t> </a:t>
            </a:r>
            <a:r>
              <a:rPr lang="en"/>
              <a:t>- converts data into a Boolean (strings are always </a:t>
            </a:r>
            <a:r>
              <a:rPr lang="en">
                <a:latin typeface="Courier New"/>
                <a:ea typeface="Courier New"/>
                <a:cs typeface="Courier New"/>
                <a:sym typeface="Courier New"/>
              </a:rPr>
              <a:t>True</a:t>
            </a:r>
            <a:r>
              <a:rPr lang="en"/>
              <a:t> unless empty, </a:t>
            </a:r>
            <a:r>
              <a:rPr lang="en"/>
              <a:t>and numbers are </a:t>
            </a:r>
            <a:r>
              <a:rPr lang="en">
                <a:latin typeface="Courier New"/>
                <a:ea typeface="Courier New"/>
                <a:cs typeface="Courier New"/>
                <a:sym typeface="Courier New"/>
              </a:rPr>
              <a:t>True</a:t>
            </a:r>
            <a:r>
              <a:rPr lang="en"/>
              <a:t> unless they are zero)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be displayed from this program?</a:t>
            </a:r>
            <a:endParaRPr/>
          </a:p>
        </p:txBody>
      </p:sp>
      <p:sp>
        <p:nvSpPr>
          <p:cNvPr id="211" name="Google Shape;211;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v</a:t>
            </a:r>
            <a:r>
              <a:rPr lang="en">
                <a:latin typeface="Courier New"/>
                <a:ea typeface="Courier New"/>
                <a:cs typeface="Courier New"/>
                <a:sym typeface="Courier New"/>
              </a:rPr>
              <a:t>ar1 = “12”</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ar2 = int(var1)</a:t>
            </a:r>
            <a:br>
              <a:rPr lang="en">
                <a:latin typeface="Courier New"/>
                <a:ea typeface="Courier New"/>
                <a:cs typeface="Courier New"/>
                <a:sym typeface="Courier New"/>
              </a:rPr>
            </a:br>
            <a:r>
              <a:rPr lang="en">
                <a:latin typeface="Courier New"/>
                <a:ea typeface="Courier New"/>
                <a:cs typeface="Courier New"/>
                <a:sym typeface="Courier New"/>
              </a:rPr>
              <a:t>print(var2 + 34)</a:t>
            </a:r>
            <a:endParaRPr>
              <a:latin typeface="Courier New"/>
              <a:ea typeface="Courier New"/>
              <a:cs typeface="Courier New"/>
              <a:sym typeface="Courier New"/>
            </a:endParaRPr>
          </a:p>
          <a:p>
            <a:pPr indent="-311150" lvl="0" marL="457200" rtl="0" algn="l">
              <a:spcBef>
                <a:spcPts val="1200"/>
              </a:spcBef>
              <a:spcAft>
                <a:spcPts val="0"/>
              </a:spcAft>
              <a:buSzPts val="1300"/>
              <a:buAutoNum type="alphaUcPeriod"/>
            </a:pPr>
            <a:r>
              <a:rPr lang="en"/>
              <a:t>Error</a:t>
            </a:r>
            <a:endParaRPr/>
          </a:p>
          <a:p>
            <a:pPr indent="-311150" lvl="0" marL="457200" rtl="0" algn="l">
              <a:spcBef>
                <a:spcPts val="0"/>
              </a:spcBef>
              <a:spcAft>
                <a:spcPts val="0"/>
              </a:spcAft>
              <a:buSzPts val="1300"/>
              <a:buAutoNum type="alphaUcPeriod"/>
            </a:pPr>
            <a:r>
              <a:rPr lang="en"/>
              <a:t>var2</a:t>
            </a:r>
            <a:endParaRPr/>
          </a:p>
          <a:p>
            <a:pPr indent="-311150" lvl="0" marL="457200" rtl="0" algn="l">
              <a:spcBef>
                <a:spcPts val="0"/>
              </a:spcBef>
              <a:spcAft>
                <a:spcPts val="0"/>
              </a:spcAft>
              <a:buSzPts val="1300"/>
              <a:buAutoNum type="alphaUcPeriod"/>
            </a:pPr>
            <a:r>
              <a:rPr lang="en"/>
              <a:t>46</a:t>
            </a:r>
            <a:endParaRPr/>
          </a:p>
          <a:p>
            <a:pPr indent="-311150" lvl="0" marL="457200" rtl="0" algn="l">
              <a:spcBef>
                <a:spcPts val="0"/>
              </a:spcBef>
              <a:spcAft>
                <a:spcPts val="0"/>
              </a:spcAft>
              <a:buSzPts val="1300"/>
              <a:buAutoNum type="alphaUcPeriod"/>
            </a:pPr>
            <a:r>
              <a:rPr lang="en"/>
              <a:t>34</a:t>
            </a:r>
            <a:endParaRPr/>
          </a:p>
        </p:txBody>
      </p:sp>
      <p:sp>
        <p:nvSpPr>
          <p:cNvPr id="212" name="Google Shape;212;p30"/>
          <p:cNvSpPr txBox="1"/>
          <p:nvPr/>
        </p:nvSpPr>
        <p:spPr>
          <a:xfrm>
            <a:off x="2484525" y="3370850"/>
            <a:ext cx="13260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C - 46</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be displayed from this program?</a:t>
            </a:r>
            <a:endParaRPr/>
          </a:p>
        </p:txBody>
      </p:sp>
      <p:sp>
        <p:nvSpPr>
          <p:cNvPr id="218" name="Google Shape;218;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v</a:t>
            </a:r>
            <a:r>
              <a:rPr lang="en">
                <a:latin typeface="Courier New"/>
                <a:ea typeface="Courier New"/>
                <a:cs typeface="Courier New"/>
                <a:sym typeface="Courier New"/>
              </a:rPr>
              <a:t>ar1 = 987654</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ar2 = str(var1)</a:t>
            </a:r>
            <a:br>
              <a:rPr lang="en">
                <a:latin typeface="Courier New"/>
                <a:ea typeface="Courier New"/>
                <a:cs typeface="Courier New"/>
                <a:sym typeface="Courier New"/>
              </a:rPr>
            </a:br>
            <a:r>
              <a:rPr lang="en">
                <a:latin typeface="Courier New"/>
                <a:ea typeface="Courier New"/>
                <a:cs typeface="Courier New"/>
                <a:sym typeface="Courier New"/>
              </a:rPr>
              <a:t>print(var2[1:4])</a:t>
            </a:r>
            <a:endParaRPr>
              <a:latin typeface="Courier New"/>
              <a:ea typeface="Courier New"/>
              <a:cs typeface="Courier New"/>
              <a:sym typeface="Courier New"/>
            </a:endParaRPr>
          </a:p>
          <a:p>
            <a:pPr indent="-311150" lvl="0" marL="457200" rtl="0" algn="l">
              <a:spcBef>
                <a:spcPts val="1200"/>
              </a:spcBef>
              <a:spcAft>
                <a:spcPts val="0"/>
              </a:spcAft>
              <a:buSzPts val="1300"/>
              <a:buAutoNum type="alphaUcPeriod"/>
            </a:pPr>
            <a:r>
              <a:rPr lang="en"/>
              <a:t>8765</a:t>
            </a:r>
            <a:endParaRPr/>
          </a:p>
          <a:p>
            <a:pPr indent="-311150" lvl="0" marL="457200" rtl="0" algn="l">
              <a:spcBef>
                <a:spcPts val="0"/>
              </a:spcBef>
              <a:spcAft>
                <a:spcPts val="0"/>
              </a:spcAft>
              <a:buSzPts val="1300"/>
              <a:buAutoNum type="alphaUcPeriod"/>
            </a:pPr>
            <a:r>
              <a:rPr lang="en"/>
              <a:t>876</a:t>
            </a:r>
            <a:endParaRPr/>
          </a:p>
          <a:p>
            <a:pPr indent="-311150" lvl="0" marL="457200" rtl="0" algn="l">
              <a:spcBef>
                <a:spcPts val="0"/>
              </a:spcBef>
              <a:spcAft>
                <a:spcPts val="0"/>
              </a:spcAft>
              <a:buSzPts val="1300"/>
              <a:buAutoNum type="alphaUcPeriod"/>
            </a:pPr>
            <a:r>
              <a:rPr lang="en"/>
              <a:t>9876</a:t>
            </a:r>
            <a:endParaRPr/>
          </a:p>
          <a:p>
            <a:pPr indent="-311150" lvl="0" marL="457200" rtl="0" algn="l">
              <a:spcBef>
                <a:spcPts val="0"/>
              </a:spcBef>
              <a:spcAft>
                <a:spcPts val="0"/>
              </a:spcAft>
              <a:buSzPts val="1300"/>
              <a:buAutoNum type="alphaUcPeriod"/>
            </a:pPr>
            <a:r>
              <a:rPr lang="en"/>
              <a:t>98765</a:t>
            </a:r>
            <a:endParaRPr/>
          </a:p>
        </p:txBody>
      </p:sp>
      <p:sp>
        <p:nvSpPr>
          <p:cNvPr id="219" name="Google Shape;219;p31"/>
          <p:cNvSpPr txBox="1"/>
          <p:nvPr/>
        </p:nvSpPr>
        <p:spPr>
          <a:xfrm>
            <a:off x="2484525" y="3370850"/>
            <a:ext cx="14445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B - 876</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be displayed from this program?</a:t>
            </a:r>
            <a:endParaRPr/>
          </a:p>
        </p:txBody>
      </p:sp>
      <p:sp>
        <p:nvSpPr>
          <p:cNvPr id="225" name="Google Shape;225;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v</a:t>
            </a:r>
            <a:r>
              <a:rPr lang="en">
                <a:latin typeface="Courier New"/>
                <a:ea typeface="Courier New"/>
                <a:cs typeface="Courier New"/>
                <a:sym typeface="Courier New"/>
              </a:rPr>
              <a:t>ar1 = “”</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ar2 = 82</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ar3 = bool(var2) and bool(var1)</a:t>
            </a:r>
            <a:br>
              <a:rPr lang="en">
                <a:latin typeface="Courier New"/>
                <a:ea typeface="Courier New"/>
                <a:cs typeface="Courier New"/>
                <a:sym typeface="Courier New"/>
              </a:rPr>
            </a:br>
            <a:r>
              <a:rPr lang="en">
                <a:latin typeface="Courier New"/>
                <a:ea typeface="Courier New"/>
                <a:cs typeface="Courier New"/>
                <a:sym typeface="Courier New"/>
              </a:rPr>
              <a:t>print(var3)</a:t>
            </a:r>
            <a:endParaRPr>
              <a:latin typeface="Courier New"/>
              <a:ea typeface="Courier New"/>
              <a:cs typeface="Courier New"/>
              <a:sym typeface="Courier New"/>
            </a:endParaRPr>
          </a:p>
          <a:p>
            <a:pPr indent="-311150" lvl="0" marL="457200" rtl="0" algn="l">
              <a:spcBef>
                <a:spcPts val="1200"/>
              </a:spcBef>
              <a:spcAft>
                <a:spcPts val="0"/>
              </a:spcAft>
              <a:buSzPts val="1300"/>
              <a:buAutoNum type="alphaUcPeriod"/>
            </a:pPr>
            <a:r>
              <a:rPr lang="en"/>
              <a:t>Error</a:t>
            </a:r>
            <a:endParaRPr/>
          </a:p>
          <a:p>
            <a:pPr indent="-311150" lvl="0" marL="457200" rtl="0" algn="l">
              <a:spcBef>
                <a:spcPts val="0"/>
              </a:spcBef>
              <a:spcAft>
                <a:spcPts val="0"/>
              </a:spcAft>
              <a:buSzPts val="1300"/>
              <a:buAutoNum type="alphaUcPeriod"/>
            </a:pPr>
            <a:r>
              <a:rPr lang="en"/>
              <a:t>82</a:t>
            </a:r>
            <a:endParaRPr/>
          </a:p>
          <a:p>
            <a:pPr indent="-311150" lvl="0" marL="457200" rtl="0" algn="l">
              <a:spcBef>
                <a:spcPts val="0"/>
              </a:spcBef>
              <a:spcAft>
                <a:spcPts val="0"/>
              </a:spcAft>
              <a:buSzPts val="1300"/>
              <a:buAutoNum type="alphaUcPeriod"/>
            </a:pPr>
            <a:r>
              <a:rPr lang="en"/>
              <a:t>True</a:t>
            </a:r>
            <a:endParaRPr/>
          </a:p>
          <a:p>
            <a:pPr indent="-311150" lvl="0" marL="457200" rtl="0" algn="l">
              <a:spcBef>
                <a:spcPts val="0"/>
              </a:spcBef>
              <a:spcAft>
                <a:spcPts val="0"/>
              </a:spcAft>
              <a:buSzPts val="1300"/>
              <a:buAutoNum type="alphaUcPeriod"/>
            </a:pPr>
            <a:r>
              <a:rPr lang="en"/>
              <a:t>False</a:t>
            </a:r>
            <a:endParaRPr/>
          </a:p>
        </p:txBody>
      </p:sp>
      <p:sp>
        <p:nvSpPr>
          <p:cNvPr id="226" name="Google Shape;226;p32"/>
          <p:cNvSpPr txBox="1"/>
          <p:nvPr/>
        </p:nvSpPr>
        <p:spPr>
          <a:xfrm>
            <a:off x="2484525" y="3370850"/>
            <a:ext cx="15771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D - False</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be displayed from this program?</a:t>
            </a:r>
            <a:endParaRPr/>
          </a:p>
        </p:txBody>
      </p:sp>
      <p:sp>
        <p:nvSpPr>
          <p:cNvPr id="232" name="Google Shape;232;p33"/>
          <p:cNvSpPr txBox="1"/>
          <p:nvPr>
            <p:ph idx="1" type="body"/>
          </p:nvPr>
        </p:nvSpPr>
        <p:spPr>
          <a:xfrm>
            <a:off x="729450" y="2078875"/>
            <a:ext cx="7688700" cy="24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v</a:t>
            </a:r>
            <a:r>
              <a:rPr lang="en">
                <a:latin typeface="Courier New"/>
                <a:ea typeface="Courier New"/>
                <a:cs typeface="Courier New"/>
                <a:sym typeface="Courier New"/>
              </a:rPr>
              <a:t>ar1 = True</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ar2 = “Hello There!”</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ar3 = len(var2) + int(var1)</a:t>
            </a:r>
            <a:br>
              <a:rPr lang="en">
                <a:latin typeface="Courier New"/>
                <a:ea typeface="Courier New"/>
                <a:cs typeface="Courier New"/>
                <a:sym typeface="Courier New"/>
              </a:rPr>
            </a:br>
            <a:r>
              <a:rPr lang="en">
                <a:latin typeface="Courier New"/>
                <a:ea typeface="Courier New"/>
                <a:cs typeface="Courier New"/>
                <a:sym typeface="Courier New"/>
              </a:rPr>
              <a:t>var3 /= 2</a:t>
            </a:r>
            <a:br>
              <a:rPr lang="en">
                <a:latin typeface="Courier New"/>
                <a:ea typeface="Courier New"/>
                <a:cs typeface="Courier New"/>
                <a:sym typeface="Courier New"/>
              </a:rPr>
            </a:br>
            <a:r>
              <a:rPr lang="en">
                <a:latin typeface="Courier New"/>
                <a:ea typeface="Courier New"/>
                <a:cs typeface="Courier New"/>
                <a:sym typeface="Courier New"/>
              </a:rPr>
              <a:t>print(var3)</a:t>
            </a:r>
            <a:endParaRPr>
              <a:latin typeface="Courier New"/>
              <a:ea typeface="Courier New"/>
              <a:cs typeface="Courier New"/>
              <a:sym typeface="Courier New"/>
            </a:endParaRPr>
          </a:p>
          <a:p>
            <a:pPr indent="-311150" lvl="0" marL="457200" rtl="0" algn="l">
              <a:spcBef>
                <a:spcPts val="1200"/>
              </a:spcBef>
              <a:spcAft>
                <a:spcPts val="0"/>
              </a:spcAft>
              <a:buSzPts val="1300"/>
              <a:buAutoNum type="alphaUcPeriod"/>
            </a:pPr>
            <a:r>
              <a:rPr lang="en"/>
              <a:t>12</a:t>
            </a:r>
            <a:endParaRPr/>
          </a:p>
          <a:p>
            <a:pPr indent="-311150" lvl="0" marL="457200" rtl="0" algn="l">
              <a:spcBef>
                <a:spcPts val="0"/>
              </a:spcBef>
              <a:spcAft>
                <a:spcPts val="0"/>
              </a:spcAft>
              <a:buSzPts val="1300"/>
              <a:buAutoNum type="alphaUcPeriod"/>
            </a:pPr>
            <a:r>
              <a:rPr lang="en"/>
              <a:t>6</a:t>
            </a:r>
            <a:endParaRPr/>
          </a:p>
          <a:p>
            <a:pPr indent="-311150" lvl="0" marL="457200" rtl="0" algn="l">
              <a:spcBef>
                <a:spcPts val="0"/>
              </a:spcBef>
              <a:spcAft>
                <a:spcPts val="0"/>
              </a:spcAft>
              <a:buSzPts val="1300"/>
              <a:buAutoNum type="alphaUcPeriod"/>
            </a:pPr>
            <a:r>
              <a:rPr lang="en"/>
              <a:t>6.5</a:t>
            </a:r>
            <a:endParaRPr/>
          </a:p>
          <a:p>
            <a:pPr indent="-311150" lvl="0" marL="457200" rtl="0" algn="l">
              <a:spcBef>
                <a:spcPts val="0"/>
              </a:spcBef>
              <a:spcAft>
                <a:spcPts val="0"/>
              </a:spcAft>
              <a:buSzPts val="1300"/>
              <a:buAutoNum type="alphaUcPeriod"/>
            </a:pPr>
            <a:r>
              <a:rPr lang="en"/>
              <a:t>False</a:t>
            </a:r>
            <a:endParaRPr/>
          </a:p>
        </p:txBody>
      </p:sp>
      <p:sp>
        <p:nvSpPr>
          <p:cNvPr id="233" name="Google Shape;233;p33"/>
          <p:cNvSpPr txBox="1"/>
          <p:nvPr/>
        </p:nvSpPr>
        <p:spPr>
          <a:xfrm>
            <a:off x="2484525" y="3370850"/>
            <a:ext cx="14238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C - 6.5</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Lambdas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Lambdas</a:t>
            </a:r>
            <a:endParaRPr/>
          </a:p>
        </p:txBody>
      </p:sp>
      <p:sp>
        <p:nvSpPr>
          <p:cNvPr id="244" name="Google Shape;244;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t>
            </a:r>
            <a:r>
              <a:rPr b="1" lang="en"/>
              <a:t>lambda</a:t>
            </a:r>
            <a:r>
              <a:rPr lang="en"/>
              <a:t> is an anonymous function that returns some form of data. They are defined using the </a:t>
            </a:r>
            <a:r>
              <a:rPr lang="en">
                <a:latin typeface="Courier New"/>
                <a:ea typeface="Courier New"/>
                <a:cs typeface="Courier New"/>
                <a:sym typeface="Courier New"/>
              </a:rPr>
              <a:t>lambda</a:t>
            </a:r>
            <a:r>
              <a:rPr lang="en"/>
              <a:t> keyword. Since they return data, it is usually assigned to a variable.</a:t>
            </a:r>
            <a:endParaRPr/>
          </a:p>
          <a:p>
            <a:pPr indent="0" lvl="0" marL="0" rtl="0" algn="l">
              <a:spcBef>
                <a:spcPts val="1200"/>
              </a:spcBef>
              <a:spcAft>
                <a:spcPts val="1200"/>
              </a:spcAft>
              <a:buNone/>
            </a:pPr>
            <a:r>
              <a:rPr lang="en"/>
              <a:t>The following syntax is used to make a lambda.</a:t>
            </a:r>
            <a:br>
              <a:rPr lang="en"/>
            </a:br>
            <a:r>
              <a:rPr lang="en"/>
              <a:t>The parameters are </a:t>
            </a:r>
            <a:r>
              <a:rPr lang="en"/>
              <a:t>separated by commas and</a:t>
            </a:r>
            <a:br>
              <a:rPr lang="en"/>
            </a:br>
            <a:r>
              <a:rPr lang="en"/>
              <a:t>they are optional.</a:t>
            </a:r>
            <a:endParaRPr/>
          </a:p>
        </p:txBody>
      </p:sp>
      <p:pic>
        <p:nvPicPr>
          <p:cNvPr id="245" name="Google Shape;245;p35"/>
          <p:cNvPicPr preferRelativeResize="0"/>
          <p:nvPr/>
        </p:nvPicPr>
        <p:blipFill>
          <a:blip r:embed="rId3">
            <a:alphaModFix/>
          </a:blip>
          <a:stretch>
            <a:fillRect/>
          </a:stretch>
        </p:blipFill>
        <p:spPr>
          <a:xfrm>
            <a:off x="4374675" y="2748575"/>
            <a:ext cx="3819417" cy="101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Lambdas</a:t>
            </a:r>
            <a:endParaRPr/>
          </a:p>
        </p:txBody>
      </p:sp>
      <p:sp>
        <p:nvSpPr>
          <p:cNvPr id="251" name="Google Shape;251;p36"/>
          <p:cNvSpPr txBox="1"/>
          <p:nvPr>
            <p:ph idx="1" type="body"/>
          </p:nvPr>
        </p:nvSpPr>
        <p:spPr>
          <a:xfrm>
            <a:off x="729450" y="2078875"/>
            <a:ext cx="7688700" cy="6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code above triples the value of the parameter </a:t>
            </a:r>
            <a:r>
              <a:rPr lang="en">
                <a:latin typeface="Courier New"/>
                <a:ea typeface="Courier New"/>
                <a:cs typeface="Courier New"/>
                <a:sym typeface="Courier New"/>
              </a:rPr>
              <a:t>num</a:t>
            </a:r>
            <a:r>
              <a:rPr lang="en"/>
              <a:t> and returns the new value. For example, in this case, the output would be 30, 3 times 10.</a:t>
            </a:r>
            <a:endParaRPr/>
          </a:p>
        </p:txBody>
      </p:sp>
      <p:pic>
        <p:nvPicPr>
          <p:cNvPr id="252" name="Google Shape;252;p36"/>
          <p:cNvPicPr preferRelativeResize="0"/>
          <p:nvPr/>
        </p:nvPicPr>
        <p:blipFill>
          <a:blip r:embed="rId3">
            <a:alphaModFix/>
          </a:blip>
          <a:stretch>
            <a:fillRect/>
          </a:stretch>
        </p:blipFill>
        <p:spPr>
          <a:xfrm>
            <a:off x="3062650" y="1276688"/>
            <a:ext cx="5114925" cy="619125"/>
          </a:xfrm>
          <a:prstGeom prst="rect">
            <a:avLst/>
          </a:prstGeom>
          <a:noFill/>
          <a:ln>
            <a:noFill/>
          </a:ln>
        </p:spPr>
      </p:pic>
      <p:sp>
        <p:nvSpPr>
          <p:cNvPr id="253" name="Google Shape;253;p36"/>
          <p:cNvSpPr txBox="1"/>
          <p:nvPr>
            <p:ph idx="1" type="body"/>
          </p:nvPr>
        </p:nvSpPr>
        <p:spPr>
          <a:xfrm>
            <a:off x="729450" y="2763775"/>
            <a:ext cx="7688700" cy="6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lambda below concatenates (joins) the first characters of 3 strings together. In this case, the output would be </a:t>
            </a:r>
            <a:r>
              <a:rPr lang="en">
                <a:latin typeface="Courier New"/>
                <a:ea typeface="Courier New"/>
                <a:cs typeface="Courier New"/>
                <a:sym typeface="Courier New"/>
              </a:rPr>
              <a:t>“WWW”</a:t>
            </a:r>
            <a:r>
              <a:rPr lang="en"/>
              <a:t>.</a:t>
            </a:r>
            <a:endParaRPr/>
          </a:p>
        </p:txBody>
      </p:sp>
      <p:pic>
        <p:nvPicPr>
          <p:cNvPr id="254" name="Google Shape;254;p36"/>
          <p:cNvPicPr preferRelativeResize="0"/>
          <p:nvPr/>
        </p:nvPicPr>
        <p:blipFill>
          <a:blip r:embed="rId4">
            <a:alphaModFix/>
          </a:blip>
          <a:stretch>
            <a:fillRect/>
          </a:stretch>
        </p:blipFill>
        <p:spPr>
          <a:xfrm>
            <a:off x="3062650" y="3448675"/>
            <a:ext cx="3914775" cy="60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Lambdas</a:t>
            </a:r>
            <a:endParaRPr/>
          </a:p>
        </p:txBody>
      </p:sp>
      <p:sp>
        <p:nvSpPr>
          <p:cNvPr id="260" name="Google Shape;260;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limitation of lambdas is that they can only have a 1 line expression. Lambdas are very good for single line functions. Also, conditional statements can be used like this:</a:t>
            </a:r>
            <a:endParaRPr/>
          </a:p>
          <a:p>
            <a:pPr indent="0" lvl="0" marL="0" rtl="0" algn="l">
              <a:spcBef>
                <a:spcPts val="1200"/>
              </a:spcBef>
              <a:spcAft>
                <a:spcPts val="0"/>
              </a:spcAft>
              <a:buNone/>
            </a:pPr>
            <a:r>
              <a:rPr lang="en"/>
              <a:t>This will output “High” if num is greater than 50,</a:t>
            </a:r>
            <a:br>
              <a:rPr lang="en"/>
            </a:br>
            <a:r>
              <a:rPr lang="en"/>
              <a:t>o</a:t>
            </a:r>
            <a:r>
              <a:rPr lang="en"/>
              <a:t>therwise it will output “Low”.</a:t>
            </a:r>
            <a:endParaRPr/>
          </a:p>
          <a:p>
            <a:pPr indent="0" lvl="0" marL="0" rtl="0" algn="l">
              <a:spcBef>
                <a:spcPts val="1200"/>
              </a:spcBef>
              <a:spcAft>
                <a:spcPts val="0"/>
              </a:spcAft>
              <a:buNone/>
            </a:pPr>
            <a:r>
              <a:rPr lang="en"/>
              <a:t>For conditionals, there must be an if and an else.</a:t>
            </a:r>
            <a:br>
              <a:rPr lang="en"/>
            </a:br>
            <a:r>
              <a:rPr lang="en"/>
              <a:t>Both cases need to be covered, otherwise the lambda will throw an error.</a:t>
            </a:r>
            <a:endParaRPr/>
          </a:p>
          <a:p>
            <a:pPr indent="0" lvl="0" marL="0" rtl="0" algn="l">
              <a:spcBef>
                <a:spcPts val="1200"/>
              </a:spcBef>
              <a:spcAft>
                <a:spcPts val="1200"/>
              </a:spcAft>
              <a:buNone/>
            </a:pPr>
            <a:r>
              <a:rPr lang="en"/>
              <a:t>Lambdas are very useful when used as an argument for another function (we will cover this later).</a:t>
            </a:r>
            <a:endParaRPr/>
          </a:p>
        </p:txBody>
      </p:sp>
      <p:pic>
        <p:nvPicPr>
          <p:cNvPr id="261" name="Google Shape;261;p37"/>
          <p:cNvPicPr preferRelativeResize="0"/>
          <p:nvPr/>
        </p:nvPicPr>
        <p:blipFill>
          <a:blip r:embed="rId3">
            <a:alphaModFix/>
          </a:blip>
          <a:stretch>
            <a:fillRect/>
          </a:stretch>
        </p:blipFill>
        <p:spPr>
          <a:xfrm>
            <a:off x="4465275" y="2748850"/>
            <a:ext cx="3952875" cy="64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be displayed from this program?</a:t>
            </a:r>
            <a:endParaRPr/>
          </a:p>
        </p:txBody>
      </p:sp>
      <p:sp>
        <p:nvSpPr>
          <p:cNvPr id="267" name="Google Shape;267;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m</a:t>
            </a:r>
            <a:r>
              <a:rPr lang="en">
                <a:latin typeface="Courier New"/>
                <a:ea typeface="Courier New"/>
                <a:cs typeface="Courier New"/>
                <a:sym typeface="Courier New"/>
              </a:rPr>
              <a:t>y_func = lambda num: num % 2</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print(my_func(9))</a:t>
            </a:r>
            <a:endParaRPr>
              <a:latin typeface="Courier New"/>
              <a:ea typeface="Courier New"/>
              <a:cs typeface="Courier New"/>
              <a:sym typeface="Courier New"/>
            </a:endParaRPr>
          </a:p>
          <a:p>
            <a:pPr indent="-311150" lvl="0" marL="457200" rtl="0" algn="l">
              <a:spcBef>
                <a:spcPts val="1200"/>
              </a:spcBef>
              <a:spcAft>
                <a:spcPts val="0"/>
              </a:spcAft>
              <a:buSzPts val="1300"/>
              <a:buAutoNum type="alphaUcPeriod"/>
            </a:pPr>
            <a:r>
              <a:rPr lang="en"/>
              <a:t>9</a:t>
            </a:r>
            <a:endParaRPr/>
          </a:p>
          <a:p>
            <a:pPr indent="-311150" lvl="0" marL="457200" rtl="0" algn="l">
              <a:spcBef>
                <a:spcPts val="0"/>
              </a:spcBef>
              <a:spcAft>
                <a:spcPts val="0"/>
              </a:spcAft>
              <a:buSzPts val="1300"/>
              <a:buAutoNum type="alphaUcPeriod"/>
            </a:pPr>
            <a:r>
              <a:rPr lang="en"/>
              <a:t>1</a:t>
            </a:r>
            <a:endParaRPr/>
          </a:p>
          <a:p>
            <a:pPr indent="-311150" lvl="0" marL="457200" rtl="0" algn="l">
              <a:spcBef>
                <a:spcPts val="0"/>
              </a:spcBef>
              <a:spcAft>
                <a:spcPts val="0"/>
              </a:spcAft>
              <a:buSzPts val="1300"/>
              <a:buAutoNum type="alphaUcPeriod"/>
            </a:pPr>
            <a:r>
              <a:rPr lang="en"/>
              <a:t>0</a:t>
            </a:r>
            <a:endParaRPr/>
          </a:p>
          <a:p>
            <a:pPr indent="-311150" lvl="0" marL="457200" rtl="0" algn="l">
              <a:spcBef>
                <a:spcPts val="0"/>
              </a:spcBef>
              <a:spcAft>
                <a:spcPts val="0"/>
              </a:spcAft>
              <a:buSzPts val="1300"/>
              <a:buAutoNum type="alphaUcPeriod"/>
            </a:pPr>
            <a:r>
              <a:rPr lang="en"/>
              <a:t>num </a:t>
            </a:r>
            <a:endParaRPr/>
          </a:p>
        </p:txBody>
      </p:sp>
      <p:sp>
        <p:nvSpPr>
          <p:cNvPr id="268" name="Google Shape;268;p38"/>
          <p:cNvSpPr txBox="1"/>
          <p:nvPr/>
        </p:nvSpPr>
        <p:spPr>
          <a:xfrm>
            <a:off x="2484525" y="3370850"/>
            <a:ext cx="13260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B - 1</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be displayed from this program?</a:t>
            </a:r>
            <a:endParaRPr/>
          </a:p>
        </p:txBody>
      </p:sp>
      <p:sp>
        <p:nvSpPr>
          <p:cNvPr id="274" name="Google Shape;274;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my_func = lambda x, y, z: x * y * z</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print(my_func(5, 2, 4))</a:t>
            </a:r>
            <a:endParaRPr>
              <a:latin typeface="Courier New"/>
              <a:ea typeface="Courier New"/>
              <a:cs typeface="Courier New"/>
              <a:sym typeface="Courier New"/>
            </a:endParaRPr>
          </a:p>
          <a:p>
            <a:pPr indent="-311150" lvl="0" marL="457200" rtl="0" algn="l">
              <a:spcBef>
                <a:spcPts val="1200"/>
              </a:spcBef>
              <a:spcAft>
                <a:spcPts val="0"/>
              </a:spcAft>
              <a:buSzPts val="1300"/>
              <a:buAutoNum type="alphaUcPeriod"/>
            </a:pPr>
            <a:r>
              <a:rPr lang="en"/>
              <a:t>10</a:t>
            </a:r>
            <a:endParaRPr/>
          </a:p>
          <a:p>
            <a:pPr indent="-311150" lvl="0" marL="457200" rtl="0" algn="l">
              <a:spcBef>
                <a:spcPts val="0"/>
              </a:spcBef>
              <a:spcAft>
                <a:spcPts val="0"/>
              </a:spcAft>
              <a:buSzPts val="1300"/>
              <a:buAutoNum type="alphaUcPeriod"/>
            </a:pPr>
            <a:r>
              <a:rPr lang="en"/>
              <a:t>24</a:t>
            </a:r>
            <a:endParaRPr/>
          </a:p>
          <a:p>
            <a:pPr indent="-311150" lvl="0" marL="457200" rtl="0" algn="l">
              <a:spcBef>
                <a:spcPts val="0"/>
              </a:spcBef>
              <a:spcAft>
                <a:spcPts val="0"/>
              </a:spcAft>
              <a:buSzPts val="1300"/>
              <a:buAutoNum type="alphaUcPeriod"/>
            </a:pPr>
            <a:r>
              <a:rPr lang="en"/>
              <a:t>60</a:t>
            </a:r>
            <a:endParaRPr/>
          </a:p>
          <a:p>
            <a:pPr indent="-311150" lvl="0" marL="457200" rtl="0" algn="l">
              <a:spcBef>
                <a:spcPts val="0"/>
              </a:spcBef>
              <a:spcAft>
                <a:spcPts val="0"/>
              </a:spcAft>
              <a:buSzPts val="1300"/>
              <a:buAutoNum type="alphaUcPeriod"/>
            </a:pPr>
            <a:r>
              <a:rPr lang="en"/>
              <a:t>40</a:t>
            </a:r>
            <a:endParaRPr/>
          </a:p>
        </p:txBody>
      </p:sp>
      <p:sp>
        <p:nvSpPr>
          <p:cNvPr id="275" name="Google Shape;275;p39"/>
          <p:cNvSpPr txBox="1"/>
          <p:nvPr/>
        </p:nvSpPr>
        <p:spPr>
          <a:xfrm>
            <a:off x="2484525" y="3370850"/>
            <a:ext cx="14526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D - 40</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c</a:t>
            </a:r>
            <a:r>
              <a:rPr lang="en">
                <a:latin typeface="Courier New"/>
                <a:ea typeface="Courier New"/>
                <a:cs typeface="Courier New"/>
                <a:sym typeface="Courier New"/>
              </a:rPr>
              <a:t>heck = lambda age: “OK” if age &gt; 17 else “Too Young”</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print(check(15))</a:t>
            </a:r>
            <a:endParaRPr>
              <a:latin typeface="Courier New"/>
              <a:ea typeface="Courier New"/>
              <a:cs typeface="Courier New"/>
              <a:sym typeface="Courier New"/>
            </a:endParaRPr>
          </a:p>
          <a:p>
            <a:pPr indent="-311150" lvl="0" marL="457200" rtl="0" algn="l">
              <a:spcBef>
                <a:spcPts val="1200"/>
              </a:spcBef>
              <a:spcAft>
                <a:spcPts val="0"/>
              </a:spcAft>
              <a:buSzPts val="1300"/>
              <a:buAutoNum type="alphaUcPeriod"/>
            </a:pPr>
            <a:r>
              <a:rPr lang="en"/>
              <a:t>It will give an error</a:t>
            </a:r>
            <a:endParaRPr/>
          </a:p>
          <a:p>
            <a:pPr indent="-311150" lvl="0" marL="457200" rtl="0" algn="l">
              <a:spcBef>
                <a:spcPts val="0"/>
              </a:spcBef>
              <a:spcAft>
                <a:spcPts val="0"/>
              </a:spcAft>
              <a:buSzPts val="1300"/>
              <a:buAutoNum type="alphaUcPeriod"/>
            </a:pPr>
            <a:r>
              <a:rPr lang="en"/>
              <a:t>False</a:t>
            </a:r>
            <a:endParaRPr/>
          </a:p>
          <a:p>
            <a:pPr indent="-311150" lvl="0" marL="457200" rtl="0" algn="l">
              <a:spcBef>
                <a:spcPts val="0"/>
              </a:spcBef>
              <a:spcAft>
                <a:spcPts val="0"/>
              </a:spcAft>
              <a:buSzPts val="1300"/>
              <a:buAutoNum type="alphaUcPeriod"/>
            </a:pPr>
            <a:r>
              <a:rPr lang="en"/>
              <a:t>Too Young</a:t>
            </a:r>
            <a:endParaRPr/>
          </a:p>
          <a:p>
            <a:pPr indent="-311150" lvl="0" marL="457200" rtl="0" algn="l">
              <a:spcBef>
                <a:spcPts val="0"/>
              </a:spcBef>
              <a:spcAft>
                <a:spcPts val="0"/>
              </a:spcAft>
              <a:buSzPts val="1300"/>
              <a:buAutoNum type="alphaUcPeriod"/>
            </a:pPr>
            <a:r>
              <a:rPr lang="en"/>
              <a:t>OK</a:t>
            </a:r>
            <a:endParaRPr/>
          </a:p>
        </p:txBody>
      </p:sp>
      <p:sp>
        <p:nvSpPr>
          <p:cNvPr id="281" name="Google Shape;281;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be displayed from this program?</a:t>
            </a:r>
            <a:endParaRPr/>
          </a:p>
        </p:txBody>
      </p:sp>
      <p:sp>
        <p:nvSpPr>
          <p:cNvPr id="282" name="Google Shape;282;p40"/>
          <p:cNvSpPr txBox="1"/>
          <p:nvPr/>
        </p:nvSpPr>
        <p:spPr>
          <a:xfrm>
            <a:off x="2484525" y="3370850"/>
            <a:ext cx="20874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C - Too Young</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be displayed from this program?</a:t>
            </a:r>
            <a:endParaRPr/>
          </a:p>
        </p:txBody>
      </p:sp>
      <p:sp>
        <p:nvSpPr>
          <p:cNvPr id="288" name="Google Shape;288;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my_func = lambda num: “Even” if num % 2 == 0 else “Odd”</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print(my_func(9))</a:t>
            </a:r>
            <a:endParaRPr>
              <a:latin typeface="Courier New"/>
              <a:ea typeface="Courier New"/>
              <a:cs typeface="Courier New"/>
              <a:sym typeface="Courier New"/>
            </a:endParaRPr>
          </a:p>
          <a:p>
            <a:pPr indent="-311150" lvl="0" marL="457200" rtl="0" algn="l">
              <a:spcBef>
                <a:spcPts val="1200"/>
              </a:spcBef>
              <a:spcAft>
                <a:spcPts val="0"/>
              </a:spcAft>
              <a:buSzPts val="1300"/>
              <a:buAutoNum type="alphaUcPeriod"/>
            </a:pPr>
            <a:r>
              <a:rPr lang="en"/>
              <a:t>It will give an error</a:t>
            </a:r>
            <a:endParaRPr/>
          </a:p>
          <a:p>
            <a:pPr indent="-311150" lvl="0" marL="457200" rtl="0" algn="l">
              <a:spcBef>
                <a:spcPts val="0"/>
              </a:spcBef>
              <a:spcAft>
                <a:spcPts val="0"/>
              </a:spcAft>
              <a:buSzPts val="1300"/>
              <a:buAutoNum type="alphaUcPeriod"/>
            </a:pPr>
            <a:r>
              <a:rPr lang="en"/>
              <a:t>1</a:t>
            </a:r>
            <a:endParaRPr/>
          </a:p>
          <a:p>
            <a:pPr indent="-311150" lvl="0" marL="457200" rtl="0" algn="l">
              <a:spcBef>
                <a:spcPts val="0"/>
              </a:spcBef>
              <a:spcAft>
                <a:spcPts val="0"/>
              </a:spcAft>
              <a:buSzPts val="1300"/>
              <a:buAutoNum type="alphaUcPeriod"/>
            </a:pPr>
            <a:r>
              <a:rPr lang="en"/>
              <a:t>Even</a:t>
            </a:r>
            <a:endParaRPr/>
          </a:p>
          <a:p>
            <a:pPr indent="-311150" lvl="0" marL="457200" rtl="0" algn="l">
              <a:spcBef>
                <a:spcPts val="0"/>
              </a:spcBef>
              <a:spcAft>
                <a:spcPts val="0"/>
              </a:spcAft>
              <a:buSzPts val="1300"/>
              <a:buAutoNum type="alphaUcPeriod"/>
            </a:pPr>
            <a:r>
              <a:rPr lang="en"/>
              <a:t>Odd</a:t>
            </a:r>
            <a:endParaRPr/>
          </a:p>
        </p:txBody>
      </p:sp>
      <p:sp>
        <p:nvSpPr>
          <p:cNvPr id="289" name="Google Shape;289;p41"/>
          <p:cNvSpPr txBox="1"/>
          <p:nvPr/>
        </p:nvSpPr>
        <p:spPr>
          <a:xfrm>
            <a:off x="2484525" y="3370850"/>
            <a:ext cx="1605000" cy="615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A - It will give an error</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line of the code is where the parameters are?</a:t>
            </a:r>
            <a:endParaRPr/>
          </a:p>
        </p:txBody>
      </p:sp>
      <p:sp>
        <p:nvSpPr>
          <p:cNvPr id="98" name="Google Shape;98;p15"/>
          <p:cNvSpPr txBox="1"/>
          <p:nvPr>
            <p:ph idx="1" type="body"/>
          </p:nvPr>
        </p:nvSpPr>
        <p:spPr>
          <a:xfrm>
            <a:off x="729450" y="2078875"/>
            <a:ext cx="7688700" cy="26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can see the line of code by looking at the left edge of the screenshot.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lphaUcPeriod"/>
            </a:pPr>
            <a:r>
              <a:rPr lang="en"/>
              <a:t>Line 1</a:t>
            </a:r>
            <a:endParaRPr/>
          </a:p>
          <a:p>
            <a:pPr indent="-311150" lvl="0" marL="457200" rtl="0" algn="l">
              <a:spcBef>
                <a:spcPts val="0"/>
              </a:spcBef>
              <a:spcAft>
                <a:spcPts val="0"/>
              </a:spcAft>
              <a:buSzPts val="1300"/>
              <a:buAutoNum type="alphaUcPeriod"/>
            </a:pPr>
            <a:r>
              <a:rPr lang="en"/>
              <a:t>Line 2</a:t>
            </a:r>
            <a:endParaRPr/>
          </a:p>
          <a:p>
            <a:pPr indent="-311150" lvl="0" marL="457200" rtl="0" algn="l">
              <a:spcBef>
                <a:spcPts val="0"/>
              </a:spcBef>
              <a:spcAft>
                <a:spcPts val="0"/>
              </a:spcAft>
              <a:buSzPts val="1300"/>
              <a:buAutoNum type="alphaUcPeriod"/>
            </a:pPr>
            <a:r>
              <a:rPr lang="en"/>
              <a:t>Line 3</a:t>
            </a:r>
            <a:endParaRPr/>
          </a:p>
          <a:p>
            <a:pPr indent="-311150" lvl="0" marL="457200" rtl="0" algn="l">
              <a:spcBef>
                <a:spcPts val="0"/>
              </a:spcBef>
              <a:spcAft>
                <a:spcPts val="0"/>
              </a:spcAft>
              <a:buSzPts val="1300"/>
              <a:buAutoNum type="alphaUcPeriod"/>
            </a:pPr>
            <a:r>
              <a:rPr lang="en"/>
              <a:t>Line 5</a:t>
            </a:r>
            <a:endParaRPr/>
          </a:p>
        </p:txBody>
      </p:sp>
      <p:pic>
        <p:nvPicPr>
          <p:cNvPr id="99" name="Google Shape;99;p15"/>
          <p:cNvPicPr preferRelativeResize="0"/>
          <p:nvPr/>
        </p:nvPicPr>
        <p:blipFill>
          <a:blip r:embed="rId3">
            <a:alphaModFix/>
          </a:blip>
          <a:stretch>
            <a:fillRect/>
          </a:stretch>
        </p:blipFill>
        <p:spPr>
          <a:xfrm>
            <a:off x="850900" y="2472975"/>
            <a:ext cx="2857500" cy="933450"/>
          </a:xfrm>
          <a:prstGeom prst="rect">
            <a:avLst/>
          </a:prstGeom>
          <a:noFill/>
          <a:ln>
            <a:noFill/>
          </a:ln>
        </p:spPr>
      </p:pic>
      <p:sp>
        <p:nvSpPr>
          <p:cNvPr id="100" name="Google Shape;100;p15"/>
          <p:cNvSpPr txBox="1"/>
          <p:nvPr/>
        </p:nvSpPr>
        <p:spPr>
          <a:xfrm>
            <a:off x="2087450" y="3679800"/>
            <a:ext cx="16209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A - Line 1</a:t>
            </a:r>
            <a:endParaRPr>
              <a:latin typeface="Lato"/>
              <a:ea typeface="Lato"/>
              <a:cs typeface="Lato"/>
              <a:sym typeface="Lato"/>
            </a:endParaRPr>
          </a:p>
        </p:txBody>
      </p:sp>
      <p:sp>
        <p:nvSpPr>
          <p:cNvPr id="101" name="Google Shape;101;p15"/>
          <p:cNvSpPr/>
          <p:nvPr/>
        </p:nvSpPr>
        <p:spPr>
          <a:xfrm>
            <a:off x="2671250" y="2472900"/>
            <a:ext cx="1037100" cy="197700"/>
          </a:xfrm>
          <a:prstGeom prst="rect">
            <a:avLst/>
          </a:prstGeom>
          <a:noFill/>
          <a:ln cap="flat" cmpd="sng" w="2857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be displayed from this program?</a:t>
            </a:r>
            <a:endParaRPr/>
          </a:p>
        </p:txBody>
      </p:sp>
      <p:sp>
        <p:nvSpPr>
          <p:cNvPr id="295" name="Google Shape;295;p42"/>
          <p:cNvSpPr txBox="1"/>
          <p:nvPr/>
        </p:nvSpPr>
        <p:spPr>
          <a:xfrm>
            <a:off x="2484525" y="3370850"/>
            <a:ext cx="20874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a:t>
            </a:r>
            <a:r>
              <a:rPr lang="en">
                <a:latin typeface="Lato"/>
                <a:ea typeface="Lato"/>
                <a:cs typeface="Lato"/>
                <a:sym typeface="Lato"/>
              </a:rPr>
              <a:t>C - Too Young</a:t>
            </a:r>
            <a:endParaRPr>
              <a:latin typeface="Lato"/>
              <a:ea typeface="Lato"/>
              <a:cs typeface="Lato"/>
              <a:sym typeface="Lato"/>
            </a:endParaRPr>
          </a:p>
        </p:txBody>
      </p:sp>
      <p:sp>
        <p:nvSpPr>
          <p:cNvPr id="296" name="Google Shape;29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check = lambda val: “Good” if val = 40</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print(check(15))</a:t>
            </a:r>
            <a:endParaRPr>
              <a:latin typeface="Courier New"/>
              <a:ea typeface="Courier New"/>
              <a:cs typeface="Courier New"/>
              <a:sym typeface="Courier New"/>
            </a:endParaRPr>
          </a:p>
          <a:p>
            <a:pPr indent="-311150" lvl="0" marL="457200" rtl="0" algn="l">
              <a:spcBef>
                <a:spcPts val="1200"/>
              </a:spcBef>
              <a:spcAft>
                <a:spcPts val="0"/>
              </a:spcAft>
              <a:buSzPts val="1300"/>
              <a:buAutoNum type="alphaUcPeriod"/>
            </a:pPr>
            <a:r>
              <a:rPr lang="en"/>
              <a:t>It will give an error</a:t>
            </a:r>
            <a:endParaRPr/>
          </a:p>
          <a:p>
            <a:pPr indent="-311150" lvl="0" marL="457200" rtl="0" algn="l">
              <a:spcBef>
                <a:spcPts val="0"/>
              </a:spcBef>
              <a:spcAft>
                <a:spcPts val="0"/>
              </a:spcAft>
              <a:buSzPts val="1300"/>
              <a:buAutoNum type="alphaUcPeriod"/>
            </a:pPr>
            <a:r>
              <a:rPr lang="en"/>
              <a:t>False</a:t>
            </a:r>
            <a:endParaRPr/>
          </a:p>
          <a:p>
            <a:pPr indent="-311150" lvl="0" marL="457200" rtl="0" algn="l">
              <a:spcBef>
                <a:spcPts val="0"/>
              </a:spcBef>
              <a:spcAft>
                <a:spcPts val="0"/>
              </a:spcAft>
              <a:buSzPts val="1300"/>
              <a:buAutoNum type="alphaUcPeriod"/>
            </a:pPr>
            <a:r>
              <a:rPr lang="en"/>
              <a:t>15</a:t>
            </a:r>
            <a:endParaRPr/>
          </a:p>
          <a:p>
            <a:pPr indent="-311150" lvl="0" marL="457200" rtl="0" algn="l">
              <a:spcBef>
                <a:spcPts val="0"/>
              </a:spcBef>
              <a:spcAft>
                <a:spcPts val="0"/>
              </a:spcAft>
              <a:buSzPts val="1300"/>
              <a:buAutoNum type="alphaUcPeriod"/>
            </a:pPr>
            <a:r>
              <a:rPr lang="en"/>
              <a:t>Good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line of the code is where the return is?</a:t>
            </a:r>
            <a:endParaRPr/>
          </a:p>
        </p:txBody>
      </p:sp>
      <p:sp>
        <p:nvSpPr>
          <p:cNvPr id="107" name="Google Shape;107;p16"/>
          <p:cNvSpPr txBox="1"/>
          <p:nvPr>
            <p:ph idx="1" type="body"/>
          </p:nvPr>
        </p:nvSpPr>
        <p:spPr>
          <a:xfrm>
            <a:off x="729450" y="2078875"/>
            <a:ext cx="7688700" cy="26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can see the line of code by looking at the left edge of the screenshot.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lphaUcPeriod"/>
            </a:pPr>
            <a:r>
              <a:rPr lang="en"/>
              <a:t>Line 1</a:t>
            </a:r>
            <a:endParaRPr/>
          </a:p>
          <a:p>
            <a:pPr indent="-311150" lvl="0" marL="457200" rtl="0" algn="l">
              <a:spcBef>
                <a:spcPts val="0"/>
              </a:spcBef>
              <a:spcAft>
                <a:spcPts val="0"/>
              </a:spcAft>
              <a:buSzPts val="1300"/>
              <a:buAutoNum type="alphaUcPeriod"/>
            </a:pPr>
            <a:r>
              <a:rPr lang="en"/>
              <a:t>Line 2</a:t>
            </a:r>
            <a:endParaRPr/>
          </a:p>
          <a:p>
            <a:pPr indent="-311150" lvl="0" marL="457200" rtl="0" algn="l">
              <a:spcBef>
                <a:spcPts val="0"/>
              </a:spcBef>
              <a:spcAft>
                <a:spcPts val="0"/>
              </a:spcAft>
              <a:buSzPts val="1300"/>
              <a:buAutoNum type="alphaUcPeriod"/>
            </a:pPr>
            <a:r>
              <a:rPr lang="en"/>
              <a:t>Line 3</a:t>
            </a:r>
            <a:endParaRPr/>
          </a:p>
          <a:p>
            <a:pPr indent="-311150" lvl="0" marL="457200" rtl="0" algn="l">
              <a:spcBef>
                <a:spcPts val="0"/>
              </a:spcBef>
              <a:spcAft>
                <a:spcPts val="0"/>
              </a:spcAft>
              <a:buSzPts val="1300"/>
              <a:buAutoNum type="alphaUcPeriod"/>
            </a:pPr>
            <a:r>
              <a:rPr lang="en"/>
              <a:t>Line 5</a:t>
            </a:r>
            <a:endParaRPr/>
          </a:p>
        </p:txBody>
      </p:sp>
      <p:pic>
        <p:nvPicPr>
          <p:cNvPr id="108" name="Google Shape;108;p16"/>
          <p:cNvPicPr preferRelativeResize="0"/>
          <p:nvPr/>
        </p:nvPicPr>
        <p:blipFill>
          <a:blip r:embed="rId3">
            <a:alphaModFix/>
          </a:blip>
          <a:stretch>
            <a:fillRect/>
          </a:stretch>
        </p:blipFill>
        <p:spPr>
          <a:xfrm>
            <a:off x="850900" y="2472975"/>
            <a:ext cx="2857500" cy="933450"/>
          </a:xfrm>
          <a:prstGeom prst="rect">
            <a:avLst/>
          </a:prstGeom>
          <a:noFill/>
          <a:ln>
            <a:noFill/>
          </a:ln>
        </p:spPr>
      </p:pic>
      <p:sp>
        <p:nvSpPr>
          <p:cNvPr id="109" name="Google Shape;109;p16"/>
          <p:cNvSpPr txBox="1"/>
          <p:nvPr/>
        </p:nvSpPr>
        <p:spPr>
          <a:xfrm>
            <a:off x="2087450" y="3679800"/>
            <a:ext cx="16209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C - Line 3</a:t>
            </a:r>
            <a:endParaRPr>
              <a:latin typeface="Lato"/>
              <a:ea typeface="Lato"/>
              <a:cs typeface="Lato"/>
              <a:sym typeface="Lato"/>
            </a:endParaRPr>
          </a:p>
        </p:txBody>
      </p:sp>
      <p:sp>
        <p:nvSpPr>
          <p:cNvPr id="110" name="Google Shape;110;p16"/>
          <p:cNvSpPr/>
          <p:nvPr/>
        </p:nvSpPr>
        <p:spPr>
          <a:xfrm>
            <a:off x="1415350" y="2840850"/>
            <a:ext cx="1548000" cy="197700"/>
          </a:xfrm>
          <a:prstGeom prst="rect">
            <a:avLst/>
          </a:prstGeom>
          <a:noFill/>
          <a:ln cap="flat" cmpd="sng" w="2857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line of the code is where the function call is?</a:t>
            </a:r>
            <a:endParaRPr/>
          </a:p>
        </p:txBody>
      </p:sp>
      <p:sp>
        <p:nvSpPr>
          <p:cNvPr id="116" name="Google Shape;116;p17"/>
          <p:cNvSpPr txBox="1"/>
          <p:nvPr>
            <p:ph idx="1" type="body"/>
          </p:nvPr>
        </p:nvSpPr>
        <p:spPr>
          <a:xfrm>
            <a:off x="729450" y="2078875"/>
            <a:ext cx="7688700" cy="26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can see the line of code by looking at the left edge of the screenshot.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lphaUcPeriod"/>
            </a:pPr>
            <a:r>
              <a:rPr lang="en"/>
              <a:t>Line 1</a:t>
            </a:r>
            <a:endParaRPr/>
          </a:p>
          <a:p>
            <a:pPr indent="-311150" lvl="0" marL="457200" rtl="0" algn="l">
              <a:spcBef>
                <a:spcPts val="0"/>
              </a:spcBef>
              <a:spcAft>
                <a:spcPts val="0"/>
              </a:spcAft>
              <a:buSzPts val="1300"/>
              <a:buAutoNum type="alphaUcPeriod"/>
            </a:pPr>
            <a:r>
              <a:rPr lang="en"/>
              <a:t>Line 2</a:t>
            </a:r>
            <a:endParaRPr/>
          </a:p>
          <a:p>
            <a:pPr indent="-311150" lvl="0" marL="457200" rtl="0" algn="l">
              <a:spcBef>
                <a:spcPts val="0"/>
              </a:spcBef>
              <a:spcAft>
                <a:spcPts val="0"/>
              </a:spcAft>
              <a:buSzPts val="1300"/>
              <a:buAutoNum type="alphaUcPeriod"/>
            </a:pPr>
            <a:r>
              <a:rPr lang="en"/>
              <a:t>Line 3</a:t>
            </a:r>
            <a:endParaRPr/>
          </a:p>
          <a:p>
            <a:pPr indent="-311150" lvl="0" marL="457200" rtl="0" algn="l">
              <a:spcBef>
                <a:spcPts val="0"/>
              </a:spcBef>
              <a:spcAft>
                <a:spcPts val="0"/>
              </a:spcAft>
              <a:buSzPts val="1300"/>
              <a:buAutoNum type="alphaUcPeriod"/>
            </a:pPr>
            <a:r>
              <a:rPr lang="en"/>
              <a:t>Line 5</a:t>
            </a:r>
            <a:endParaRPr/>
          </a:p>
        </p:txBody>
      </p:sp>
      <p:pic>
        <p:nvPicPr>
          <p:cNvPr id="117" name="Google Shape;117;p17"/>
          <p:cNvPicPr preferRelativeResize="0"/>
          <p:nvPr/>
        </p:nvPicPr>
        <p:blipFill>
          <a:blip r:embed="rId3">
            <a:alphaModFix/>
          </a:blip>
          <a:stretch>
            <a:fillRect/>
          </a:stretch>
        </p:blipFill>
        <p:spPr>
          <a:xfrm>
            <a:off x="850900" y="2472975"/>
            <a:ext cx="2857500" cy="933450"/>
          </a:xfrm>
          <a:prstGeom prst="rect">
            <a:avLst/>
          </a:prstGeom>
          <a:noFill/>
          <a:ln>
            <a:noFill/>
          </a:ln>
        </p:spPr>
      </p:pic>
      <p:sp>
        <p:nvSpPr>
          <p:cNvPr id="118" name="Google Shape;118;p17"/>
          <p:cNvSpPr txBox="1"/>
          <p:nvPr/>
        </p:nvSpPr>
        <p:spPr>
          <a:xfrm>
            <a:off x="2087450" y="3679800"/>
            <a:ext cx="16209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D - Line 5</a:t>
            </a:r>
            <a:endParaRPr>
              <a:latin typeface="Lato"/>
              <a:ea typeface="Lato"/>
              <a:cs typeface="Lato"/>
              <a:sym typeface="Lato"/>
            </a:endParaRPr>
          </a:p>
        </p:txBody>
      </p:sp>
      <p:sp>
        <p:nvSpPr>
          <p:cNvPr id="119" name="Google Shape;119;p17"/>
          <p:cNvSpPr/>
          <p:nvPr/>
        </p:nvSpPr>
        <p:spPr>
          <a:xfrm>
            <a:off x="1161350" y="3208725"/>
            <a:ext cx="1620900" cy="197700"/>
          </a:xfrm>
          <a:prstGeom prst="rect">
            <a:avLst/>
          </a:prstGeom>
          <a:noFill/>
          <a:ln cap="flat" cmpd="sng" w="2857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lines of the code are the function body?</a:t>
            </a:r>
            <a:endParaRPr/>
          </a:p>
        </p:txBody>
      </p:sp>
      <p:sp>
        <p:nvSpPr>
          <p:cNvPr id="125" name="Google Shape;125;p18"/>
          <p:cNvSpPr txBox="1"/>
          <p:nvPr>
            <p:ph idx="1" type="body"/>
          </p:nvPr>
        </p:nvSpPr>
        <p:spPr>
          <a:xfrm>
            <a:off x="729450" y="2078875"/>
            <a:ext cx="7688700" cy="26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Pick 2 answers.</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lphaUcPeriod"/>
            </a:pPr>
            <a:r>
              <a:rPr lang="en"/>
              <a:t>Line 1</a:t>
            </a:r>
            <a:endParaRPr/>
          </a:p>
          <a:p>
            <a:pPr indent="-311150" lvl="0" marL="457200" rtl="0" algn="l">
              <a:spcBef>
                <a:spcPts val="0"/>
              </a:spcBef>
              <a:spcAft>
                <a:spcPts val="0"/>
              </a:spcAft>
              <a:buSzPts val="1300"/>
              <a:buAutoNum type="alphaUcPeriod"/>
            </a:pPr>
            <a:r>
              <a:rPr lang="en"/>
              <a:t>Line 2</a:t>
            </a:r>
            <a:endParaRPr/>
          </a:p>
          <a:p>
            <a:pPr indent="-311150" lvl="0" marL="457200" rtl="0" algn="l">
              <a:spcBef>
                <a:spcPts val="0"/>
              </a:spcBef>
              <a:spcAft>
                <a:spcPts val="0"/>
              </a:spcAft>
              <a:buSzPts val="1300"/>
              <a:buAutoNum type="alphaUcPeriod"/>
            </a:pPr>
            <a:r>
              <a:rPr lang="en"/>
              <a:t>Line 3</a:t>
            </a:r>
            <a:endParaRPr/>
          </a:p>
          <a:p>
            <a:pPr indent="-311150" lvl="0" marL="457200" rtl="0" algn="l">
              <a:spcBef>
                <a:spcPts val="0"/>
              </a:spcBef>
              <a:spcAft>
                <a:spcPts val="0"/>
              </a:spcAft>
              <a:buSzPts val="1300"/>
              <a:buAutoNum type="alphaUcPeriod"/>
            </a:pPr>
            <a:r>
              <a:rPr lang="en"/>
              <a:t>Line 5</a:t>
            </a:r>
            <a:endParaRPr/>
          </a:p>
        </p:txBody>
      </p:sp>
      <p:pic>
        <p:nvPicPr>
          <p:cNvPr id="126" name="Google Shape;126;p18"/>
          <p:cNvPicPr preferRelativeResize="0"/>
          <p:nvPr/>
        </p:nvPicPr>
        <p:blipFill>
          <a:blip r:embed="rId3">
            <a:alphaModFix/>
          </a:blip>
          <a:stretch>
            <a:fillRect/>
          </a:stretch>
        </p:blipFill>
        <p:spPr>
          <a:xfrm>
            <a:off x="850900" y="2472975"/>
            <a:ext cx="2857500" cy="933450"/>
          </a:xfrm>
          <a:prstGeom prst="rect">
            <a:avLst/>
          </a:prstGeom>
          <a:noFill/>
          <a:ln>
            <a:noFill/>
          </a:ln>
        </p:spPr>
      </p:pic>
      <p:sp>
        <p:nvSpPr>
          <p:cNvPr id="127" name="Google Shape;127;p18"/>
          <p:cNvSpPr txBox="1"/>
          <p:nvPr/>
        </p:nvSpPr>
        <p:spPr>
          <a:xfrm>
            <a:off x="2087450" y="3679800"/>
            <a:ext cx="21318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B &amp; C - Lines 2-3</a:t>
            </a:r>
            <a:endParaRPr>
              <a:latin typeface="Lato"/>
              <a:ea typeface="Lato"/>
              <a:cs typeface="Lato"/>
              <a:sym typeface="Lato"/>
            </a:endParaRPr>
          </a:p>
        </p:txBody>
      </p:sp>
      <p:sp>
        <p:nvSpPr>
          <p:cNvPr id="128" name="Google Shape;128;p18"/>
          <p:cNvSpPr/>
          <p:nvPr/>
        </p:nvSpPr>
        <p:spPr>
          <a:xfrm>
            <a:off x="1401250" y="2667975"/>
            <a:ext cx="1597200" cy="400200"/>
          </a:xfrm>
          <a:prstGeom prst="rect">
            <a:avLst/>
          </a:prstGeom>
          <a:noFill/>
          <a:ln cap="flat" cmpd="sng" w="2857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outputted from this program?</a:t>
            </a:r>
            <a:endParaRPr/>
          </a:p>
        </p:txBody>
      </p:sp>
      <p:sp>
        <p:nvSpPr>
          <p:cNvPr id="134" name="Google Shape;13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lphaUcPeriod"/>
            </a:pPr>
            <a:r>
              <a:rPr lang="en"/>
              <a:t>It will give an error</a:t>
            </a:r>
            <a:endParaRPr/>
          </a:p>
          <a:p>
            <a:pPr indent="-311150" lvl="0" marL="457200" rtl="0" algn="l">
              <a:spcBef>
                <a:spcPts val="0"/>
              </a:spcBef>
              <a:spcAft>
                <a:spcPts val="0"/>
              </a:spcAft>
              <a:buSzPts val="1300"/>
              <a:buAutoNum type="alphaUcPeriod"/>
            </a:pPr>
            <a:r>
              <a:rPr lang="en"/>
              <a:t>Goorni</a:t>
            </a:r>
            <a:endParaRPr/>
          </a:p>
          <a:p>
            <a:pPr indent="-311150" lvl="0" marL="457200" rtl="0" algn="l">
              <a:spcBef>
                <a:spcPts val="0"/>
              </a:spcBef>
              <a:spcAft>
                <a:spcPts val="0"/>
              </a:spcAft>
              <a:buSzPts val="1300"/>
              <a:buAutoNum type="alphaUcPeriod"/>
            </a:pPr>
            <a:r>
              <a:rPr lang="en"/>
              <a:t>Gorn</a:t>
            </a:r>
            <a:endParaRPr/>
          </a:p>
          <a:p>
            <a:pPr indent="-311150" lvl="0" marL="457200" rtl="0" algn="l">
              <a:spcBef>
                <a:spcPts val="0"/>
              </a:spcBef>
              <a:spcAft>
                <a:spcPts val="0"/>
              </a:spcAft>
              <a:buSzPts val="1300"/>
              <a:buAutoNum type="alphaUcPeriod"/>
            </a:pPr>
            <a:r>
              <a:rPr lang="en"/>
              <a:t>ooni</a:t>
            </a:r>
            <a:endParaRPr/>
          </a:p>
        </p:txBody>
      </p:sp>
      <p:pic>
        <p:nvPicPr>
          <p:cNvPr id="135" name="Google Shape;135;p19"/>
          <p:cNvPicPr preferRelativeResize="0"/>
          <p:nvPr/>
        </p:nvPicPr>
        <p:blipFill>
          <a:blip r:embed="rId3">
            <a:alphaModFix/>
          </a:blip>
          <a:stretch>
            <a:fillRect/>
          </a:stretch>
        </p:blipFill>
        <p:spPr>
          <a:xfrm>
            <a:off x="879125" y="2113850"/>
            <a:ext cx="2619375" cy="981075"/>
          </a:xfrm>
          <a:prstGeom prst="rect">
            <a:avLst/>
          </a:prstGeom>
          <a:noFill/>
          <a:ln>
            <a:noFill/>
          </a:ln>
        </p:spPr>
      </p:pic>
      <p:sp>
        <p:nvSpPr>
          <p:cNvPr id="136" name="Google Shape;136;p19"/>
          <p:cNvSpPr txBox="1"/>
          <p:nvPr/>
        </p:nvSpPr>
        <p:spPr>
          <a:xfrm>
            <a:off x="2221500" y="3702600"/>
            <a:ext cx="15744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C - Gorn</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outputted from this program?</a:t>
            </a:r>
            <a:endParaRPr/>
          </a:p>
        </p:txBody>
      </p:sp>
      <p:sp>
        <p:nvSpPr>
          <p:cNvPr id="142" name="Google Shape;142;p20"/>
          <p:cNvSpPr txBox="1"/>
          <p:nvPr>
            <p:ph idx="1" type="body"/>
          </p:nvPr>
        </p:nvSpPr>
        <p:spPr>
          <a:xfrm>
            <a:off x="729450" y="2078875"/>
            <a:ext cx="7688700" cy="250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lphaUcPeriod"/>
            </a:pPr>
            <a:r>
              <a:rPr lang="en"/>
              <a:t>It will give an error</a:t>
            </a:r>
            <a:endParaRPr/>
          </a:p>
          <a:p>
            <a:pPr indent="-311150" lvl="0" marL="457200" rtl="0" algn="l">
              <a:spcBef>
                <a:spcPts val="0"/>
              </a:spcBef>
              <a:spcAft>
                <a:spcPts val="0"/>
              </a:spcAft>
              <a:buSzPts val="1300"/>
              <a:buAutoNum type="alphaUcPeriod"/>
            </a:pPr>
            <a:r>
              <a:rPr lang="en"/>
              <a:t>False</a:t>
            </a:r>
            <a:endParaRPr/>
          </a:p>
          <a:p>
            <a:pPr indent="-311150" lvl="0" marL="457200" rtl="0" algn="l">
              <a:spcBef>
                <a:spcPts val="0"/>
              </a:spcBef>
              <a:spcAft>
                <a:spcPts val="0"/>
              </a:spcAft>
              <a:buSzPts val="1300"/>
              <a:buAutoNum type="alphaUcPeriod"/>
            </a:pPr>
            <a:r>
              <a:rPr lang="en"/>
              <a:t>True</a:t>
            </a:r>
            <a:endParaRPr/>
          </a:p>
          <a:p>
            <a:pPr indent="-311150" lvl="0" marL="457200" rtl="0" algn="l">
              <a:spcBef>
                <a:spcPts val="0"/>
              </a:spcBef>
              <a:spcAft>
                <a:spcPts val="0"/>
              </a:spcAft>
              <a:buSzPts val="1300"/>
              <a:buAutoNum type="alphaUcPeriod"/>
            </a:pPr>
            <a:r>
              <a:rPr lang="en"/>
              <a:t>1</a:t>
            </a:r>
            <a:endParaRPr/>
          </a:p>
        </p:txBody>
      </p:sp>
      <p:sp>
        <p:nvSpPr>
          <p:cNvPr id="143" name="Google Shape;143;p20"/>
          <p:cNvSpPr txBox="1"/>
          <p:nvPr/>
        </p:nvSpPr>
        <p:spPr>
          <a:xfrm>
            <a:off x="2073325" y="3991875"/>
            <a:ext cx="1574400" cy="400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Answer: B - False</a:t>
            </a:r>
            <a:endParaRPr>
              <a:latin typeface="Lato"/>
              <a:ea typeface="Lato"/>
              <a:cs typeface="Lato"/>
              <a:sym typeface="Lato"/>
            </a:endParaRPr>
          </a:p>
        </p:txBody>
      </p:sp>
      <p:pic>
        <p:nvPicPr>
          <p:cNvPr id="144" name="Google Shape;144;p20"/>
          <p:cNvPicPr preferRelativeResize="0"/>
          <p:nvPr/>
        </p:nvPicPr>
        <p:blipFill>
          <a:blip r:embed="rId3">
            <a:alphaModFix/>
          </a:blip>
          <a:stretch>
            <a:fillRect/>
          </a:stretch>
        </p:blipFill>
        <p:spPr>
          <a:xfrm>
            <a:off x="889000" y="2078875"/>
            <a:ext cx="1905000" cy="132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