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Montserrat Black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B96AF5-13C0-4151-8997-5D18219F7866}">
  <a:tblStyle styleId="{7FB96AF5-13C0-4151-8997-5D18219F78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Black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ontserratBlack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40e95d0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40e95d0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740e95d06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740e95d06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40e95d06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40e95d06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40e95d06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740e95d06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40e95d06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740e95d06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40e95d06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40e95d06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40e95d06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40e95d0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40e95d06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740e95d06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40e95d06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740e95d06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740e95d06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740e95d06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40e95d06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40e95d06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b6129c96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b6129c96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40e95d06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40e95d06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b6129c962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6b6129c962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b6129c962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6b6129c962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b6129c962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6b6129c962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6b6129c962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6b6129c962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380e1e43088f2ce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380e1e43088f2c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6a07fb63d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6a07fb63d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5380e1e43088f2c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5380e1e43088f2c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be61332d6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be61332d6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40e95d06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40e95d06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40e95d0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40e95d0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40e95d06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40e95d06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40e95d06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40e95d06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40e95d06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40e95d06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740e95d0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740e95d0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3"/>
          <p:cNvSpPr txBox="1"/>
          <p:nvPr>
            <p:ph hasCustomPrompt="1" idx="2" type="title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" name="Google Shape;54;p1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6" name="Google Shape;56;p1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" name="Google Shape;57;p1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8" name="Google Shape;58;p1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59" name="Google Shape;59;p1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" name="Google Shape;60;p1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" name="Google Shape;61;p1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" name="Google Shape;62;p1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" name="Google Shape;63;p1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" name="Google Shape;64;p1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1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1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1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1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" name="Google Shape;69;p1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" name="Google Shape;70;p1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" name="Google Shape;71;p1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" name="Google Shape;72;p1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" name="Google Shape;73;p1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" name="Google Shape;74;p1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1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" name="Google Shape;76;p1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1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1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" name="Google Shape;79;p1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1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1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1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1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1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" name="Google Shape;85;p1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Google Shape;86;p1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7" name="Google Shape;87;p1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5" name="Google Shape;95;p1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99" name="Google Shape;99;p1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0" name="Google Shape;100;p1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1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2" name="Google Shape;102;p1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3" name="Google Shape;103;p1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" name="Google Shape;104;p1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" name="Google Shape;105;p1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" name="Google Shape;106;p1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" name="Google Shape;107;p1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" name="Google Shape;108;p1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1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Google Shape;110;p1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1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1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1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1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1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p1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Google Shape;117;p1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Google Shape;118;p1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1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" name="Google Shape;120;p1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1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1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1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1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1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" name="Google Shape;126;p1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1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1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1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1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1" name="Google Shape;131;p1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9" name="Google Shape;139;p1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2347938" y="7878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4"/>
          <p:cNvSpPr txBox="1"/>
          <p:nvPr>
            <p:ph idx="1" type="subTitle"/>
          </p:nvPr>
        </p:nvSpPr>
        <p:spPr>
          <a:xfrm>
            <a:off x="2347900" y="18465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/>
        </p:nvSpPr>
        <p:spPr>
          <a:xfrm>
            <a:off x="1691450" y="3611950"/>
            <a:ext cx="5760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6" name="Google Shape;146;p14"/>
          <p:cNvGrpSpPr/>
          <p:nvPr/>
        </p:nvGrpSpPr>
        <p:grpSpPr>
          <a:xfrm>
            <a:off x="7372789" y="1086026"/>
            <a:ext cx="5036265" cy="4113315"/>
            <a:chOff x="4780389" y="2513201"/>
            <a:chExt cx="5036265" cy="4113315"/>
          </a:xfrm>
        </p:grpSpPr>
        <p:grpSp>
          <p:nvGrpSpPr>
            <p:cNvPr id="147" name="Google Shape;147;p14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8" name="Google Shape;148;p14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" name="Google Shape;149;p14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0" name="Google Shape;150;p14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51" name="Google Shape;151;p14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" name="Google Shape;152;p14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14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Google Shape;154;p14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14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14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Google Shape;157;p14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Google Shape;158;p14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Google Shape;159;p14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14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14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14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" name="Google Shape;163;p14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14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14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14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14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14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14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14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14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14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" name="Google Shape;173;p14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" name="Google Shape;174;p14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" name="Google Shape;175;p14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14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14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14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79" name="Google Shape;179;p14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" name="Google Shape;180;p14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14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14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14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14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14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14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7" name="Google Shape;187;p14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14"/>
          <p:cNvGrpSpPr/>
          <p:nvPr/>
        </p:nvGrpSpPr>
        <p:grpSpPr>
          <a:xfrm>
            <a:off x="-2544736" y="-950637"/>
            <a:ext cx="5036265" cy="4113315"/>
            <a:chOff x="4780389" y="2513201"/>
            <a:chExt cx="5036265" cy="4113315"/>
          </a:xfrm>
        </p:grpSpPr>
        <p:grpSp>
          <p:nvGrpSpPr>
            <p:cNvPr id="191" name="Google Shape;191;p14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92" name="Google Shape;192;p14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3" name="Google Shape;193;p14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94" name="Google Shape;194;p14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95" name="Google Shape;195;p14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" name="Google Shape;196;p14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" name="Google Shape;197;p14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" name="Google Shape;198;p14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" name="Google Shape;199;p14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" name="Google Shape;200;p14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" name="Google Shape;201;p14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" name="Google Shape;202;p14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" name="Google Shape;203;p14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" name="Google Shape;204;p14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5" name="Google Shape;205;p14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6" name="Google Shape;206;p14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7" name="Google Shape;207;p14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14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14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14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" name="Google Shape;211;p14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2" name="Google Shape;212;p14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3" name="Google Shape;213;p14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4" name="Google Shape;214;p14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5" name="Google Shape;215;p14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6" name="Google Shape;216;p14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7" name="Google Shape;217;p14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8" name="Google Shape;218;p14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9" name="Google Shape;219;p14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0" name="Google Shape;220;p14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1" name="Google Shape;221;p14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2" name="Google Shape;222;p14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23" name="Google Shape;223;p14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4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4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4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4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14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14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31" name="Google Shape;231;p14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hcltech.com/sap-ai-offerings?utm_source=chatgpt.com" TargetMode="External"/><Relationship Id="rId4" Type="http://schemas.openxmlformats.org/officeDocument/2006/relationships/hyperlink" Target="https://www.hcltech.com/sap-ai-offerings?utm_source=chatgpt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hcltech.com/sap-ai-offerings?utm_source=chatgpt.com" TargetMode="External"/><Relationship Id="rId4" Type="http://schemas.openxmlformats.org/officeDocument/2006/relationships/hyperlink" Target="https://www.hcltech.com/sap-ai-offerings?utm_source=chatgpt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hcltech.com/sap-ai-offerings?utm_source=chatgpt.com" TargetMode="External"/><Relationship Id="rId4" Type="http://schemas.openxmlformats.org/officeDocument/2006/relationships/hyperlink" Target="https://www.hcltech.com/sap-ai-offerings?utm_source=chatgpt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hcltech.com/sap-ai-offerings?utm_source=chatgpt.com" TargetMode="External"/><Relationship Id="rId4" Type="http://schemas.openxmlformats.org/officeDocument/2006/relationships/hyperlink" Target="https://www.hcltech.com/sap-ai-offerings?utm_source=chatgpt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ooglecloudcommunity.com/gc/Community-Blogs/Launched-ABAP-SDK-v1-10-unleashing-powerful-AI-ML-eventing-and/ba-p/895664?utm_source=chatgpt.com" TargetMode="External"/><Relationship Id="rId10" Type="http://schemas.openxmlformats.org/officeDocument/2006/relationships/hyperlink" Target="http://googlecloudcommunity.com" TargetMode="External"/><Relationship Id="rId13" Type="http://schemas.openxmlformats.org/officeDocument/2006/relationships/hyperlink" Target="https://medium.com/google-cloud/new-handbook-prototype-building-ai-powered-abap-apps-with-vertex-ai-75ce9c68da9a?utm_source=chatgpt.com" TargetMode="External"/><Relationship Id="rId12" Type="http://schemas.openxmlformats.org/officeDocument/2006/relationships/hyperlink" Target="https://medium.com/google-cloud/new-handbook-prototype-building-ai-powered-abap-apps-with-vertex-ai-75ce9c68da9a?utm_source=chatgpt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googlecloudcommunity.com/gc/Community-Blogs/Launched-ABAP-SDK-v1-10-unleashing-powerful-AI-ML-eventing-and/ba-p/895664?utm_source=chatgpt.com" TargetMode="External"/><Relationship Id="rId4" Type="http://schemas.openxmlformats.org/officeDocument/2006/relationships/hyperlink" Target="https://www.googlecloudcommunity.com/gc/Community-Blogs/Launched-ABAP-SDK-v1-10-unleashing-powerful-AI-ML-eventing-and/ba-p/895664?utm_source=chatgpt.com" TargetMode="External"/><Relationship Id="rId9" Type="http://schemas.openxmlformats.org/officeDocument/2006/relationships/hyperlink" Target="https://www.googlecloudcommunity.com/gc/Community-Blogs/Launched-ABAP-SDK-v1-10-unleashing-powerful-AI-ML-eventing-and/ba-p/895664?utm_source=chatgpt.com" TargetMode="External"/><Relationship Id="rId15" Type="http://schemas.openxmlformats.org/officeDocument/2006/relationships/hyperlink" Target="https://discuss.google.dev/t/harnessing-google-ais-potential-within-sap-introducing-the-vertex-ai-sdk-for-abap/166439/1?utm_source=chatgpt.com" TargetMode="External"/><Relationship Id="rId14" Type="http://schemas.openxmlformats.org/officeDocument/2006/relationships/hyperlink" Target="https://github.com/GoogleCloudPlatform/sap-genai-samples?utm_source=chatgpt.com" TargetMode="External"/><Relationship Id="rId17" Type="http://schemas.openxmlformats.org/officeDocument/2006/relationships/hyperlink" Target="https://www.googlecloudcommunity.com/gc/Community-Blogs/Launched-ABAP-SDK-v1-10-unleashing-powerful-AI-ML-eventing-and/ba-p/895664?utm_source=chatgpt.com" TargetMode="External"/><Relationship Id="rId16" Type="http://schemas.openxmlformats.org/officeDocument/2006/relationships/hyperlink" Target="https://www.googlecloudcommunity.com/gc/Community-Blogs/Launched-ABAP-SDK-v1-10-unleashing-powerful-AI-ML-eventing-and/ba-p/895664?utm_source=chatgpt.com" TargetMode="External"/><Relationship Id="rId5" Type="http://schemas.openxmlformats.org/officeDocument/2006/relationships/hyperlink" Target="https://github.com/google-cloud-abap/demo-hpro?utm_source=chatgpt.com" TargetMode="External"/><Relationship Id="rId6" Type="http://schemas.openxmlformats.org/officeDocument/2006/relationships/hyperlink" Target="https://github.com/google-cloud-abap/demo-hpro?utm_source=chatgpt.com" TargetMode="External"/><Relationship Id="rId18" Type="http://schemas.openxmlformats.org/officeDocument/2006/relationships/hyperlink" Target="https://discuss.google.dev/t/harnessing-google-ais-potential-within-sap-introducing-the-vertex-ai-sdk-for-abap/166439/1?utm_source=chatgpt.com" TargetMode="External"/><Relationship Id="rId7" Type="http://schemas.openxmlformats.org/officeDocument/2006/relationships/hyperlink" Target="https://github.com/GoogleCloudPlatform/sap-genai-samples?utm_source=chatgpt.com" TargetMode="External"/><Relationship Id="rId8" Type="http://schemas.openxmlformats.org/officeDocument/2006/relationships/hyperlink" Target="https://github.com/GoogleCloudPlatform/sap-genai-samples?utm_source=chatgpt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mmunity.sap.com/t5/technology-blogs-by-sap/shaping-the-future-with-data-and-ai-sap-hana-cloud-knowledge-graph-engine/ba-p/14066727?utm_source=chatgpt.com" TargetMode="External"/><Relationship Id="rId4" Type="http://schemas.openxmlformats.org/officeDocument/2006/relationships/hyperlink" Target="https://community.sap.com/t5/technology-blogs-by-sap/shaping-the-future-with-data-and-ai-sap-hana-cloud-knowledge-graph-engine/ba-p/14066727?utm_source=chatgpt.com" TargetMode="External"/><Relationship Id="rId5" Type="http://schemas.openxmlformats.org/officeDocument/2006/relationships/hyperlink" Target="https://www.hcltech.com/trends-and-insights/hcltech-and-sap-ai-first-suite-first-strategy-business-innovation?utm_source=chatgpt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mmunity.sap.com/t5/technology-blogs-by-sap/shaping-the-future-with-data-and-ai-sap-hana-cloud-knowledge-graph-engine/ba-p/14066727?utm_source=chatgpt.com" TargetMode="External"/><Relationship Id="rId4" Type="http://schemas.openxmlformats.org/officeDocument/2006/relationships/hyperlink" Target="https://community.sap.com/t5/technology-blogs-by-sap/shaping-the-future-with-data-and-ai-sap-hana-cloud-knowledge-graph-engine/ba-p/14066727?utm_source=chatgpt.com" TargetMode="External"/><Relationship Id="rId5" Type="http://schemas.openxmlformats.org/officeDocument/2006/relationships/hyperlink" Target="https://www.hcltech.com/trends-and-insights/hcltech-and-sap-ai-first-suite-first-strategy-business-innovation?utm_source=chatgpt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mmunity.sap.com/t5/technology-blogs-by-sap/shaping-the-future-with-data-and-ai-sap-hana-cloud-knowledge-graph-engine/ba-p/14066727?utm_source=chatgpt.com" TargetMode="External"/><Relationship Id="rId4" Type="http://schemas.openxmlformats.org/officeDocument/2006/relationships/hyperlink" Target="https://community.sap.com/t5/technology-blogs-by-sap/shaping-the-future-with-data-and-ai-sap-hana-cloud-knowledge-graph-engine/ba-p/14066727?utm_source=chatgpt.com" TargetMode="External"/><Relationship Id="rId5" Type="http://schemas.openxmlformats.org/officeDocument/2006/relationships/hyperlink" Target="https://www.hcltech.com/trends-and-insights/hcltech-and-sap-ai-first-suite-first-strategy-business-innovation?utm_source=chatgpt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hcltech.com/trends-and-insights/enabling-manufacturing-progress-ai-powered-precision-factory-floor?utm_source=chatgpt.com" TargetMode="External"/><Relationship Id="rId4" Type="http://schemas.openxmlformats.org/officeDocument/2006/relationships/hyperlink" Target="https://www.hcltech.com/trends-and-insights/enabling-manufacturing-progress-ai-powered-precision-factory-floor?utm_source=chatgpt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hyperlink" Target="https://arxiv.org/abs/1804.05497?utm_source=chatgpt.com" TargetMode="External"/><Relationship Id="rId11" Type="http://schemas.openxmlformats.org/officeDocument/2006/relationships/hyperlink" Target="https://www.hcltech.com/blogs/agentic-ai-transforming-sap-for-the-future?utm_source=chatgpt.com" TargetMode="External"/><Relationship Id="rId22" Type="http://schemas.openxmlformats.org/officeDocument/2006/relationships/hyperlink" Target="https://arxiv.org/abs/2506.06523?utm_source=chatgpt.com" TargetMode="External"/><Relationship Id="rId10" Type="http://schemas.openxmlformats.org/officeDocument/2006/relationships/hyperlink" Target="https://www.hcltech.com/blogs/agentic-ai-transforming-sap-for-the-future?utm_source=chatgpt.com" TargetMode="External"/><Relationship Id="rId21" Type="http://schemas.openxmlformats.org/officeDocument/2006/relationships/hyperlink" Target="https://arxiv.org/abs/1804.05497?utm_source=chatgpt.com" TargetMode="External"/><Relationship Id="rId13" Type="http://schemas.openxmlformats.org/officeDocument/2006/relationships/hyperlink" Target="https://www.reddit.com/r/SAP/comments/185apib?utm_source=chatgpt.com" TargetMode="External"/><Relationship Id="rId24" Type="http://schemas.openxmlformats.org/officeDocument/2006/relationships/hyperlink" Target="https://www.googlecloudcommunity.com/gc/Developer-Tools/Invoke-Gemini-AI-models-from-SAP-applications/td-p/818582?utm_source=chatgpt.com" TargetMode="External"/><Relationship Id="rId12" Type="http://schemas.openxmlformats.org/officeDocument/2006/relationships/hyperlink" Target="https://www.reddit.com/r/SAP/comments/185apib?utm_source=chatgpt.com" TargetMode="External"/><Relationship Id="rId23" Type="http://schemas.openxmlformats.org/officeDocument/2006/relationships/hyperlink" Target="https://arxiv.org/abs/2506.06523?utm_source=chatgpt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edium.com/google-cloud/new-handbook-prototype-building-ai-powered-abap-apps-with-vertex-ai-75ce9c68da9a?utm_source=chatgpt.com" TargetMode="External"/><Relationship Id="rId4" Type="http://schemas.openxmlformats.org/officeDocument/2006/relationships/hyperlink" Target="https://www.hcltech.com/ai-force?utm_source=chatgpt.com" TargetMode="External"/><Relationship Id="rId9" Type="http://schemas.openxmlformats.org/officeDocument/2006/relationships/hyperlink" Target="https://www.pega.com/fr/blueprint/partner-showcase?utm_source=chatgpt.com" TargetMode="External"/><Relationship Id="rId15" Type="http://schemas.openxmlformats.org/officeDocument/2006/relationships/hyperlink" Target="https://medium.com/google-cloud/transforming-sap-use-cases-with-googles-vertex-ai-from-within-abap-5911713ed62d?utm_source=chatgpt.com" TargetMode="External"/><Relationship Id="rId14" Type="http://schemas.openxmlformats.org/officeDocument/2006/relationships/hyperlink" Target="https://medium.com/google-cloud/transforming-sap-use-cases-with-googles-vertex-ai-from-within-abap-5911713ed62d?utm_source=chatgpt.com" TargetMode="External"/><Relationship Id="rId17" Type="http://schemas.openxmlformats.org/officeDocument/2006/relationships/hyperlink" Target="https://www.googlecloudcommunity.com/gc/Developer-Tools/Invoke-Gemini-AI-models-from-SAP-applications/td-p/818582?utm_source=chatgpt.com" TargetMode="External"/><Relationship Id="rId16" Type="http://schemas.openxmlformats.org/officeDocument/2006/relationships/hyperlink" Target="https://www.googlecloudcommunity.com/gc/Developer-Tools/Invoke-Gemini-AI-models-from-SAP-applications/td-p/818582?utm_source=chatgpt.com" TargetMode="External"/><Relationship Id="rId5" Type="http://schemas.openxmlformats.org/officeDocument/2006/relationships/hyperlink" Target="https://www.hcltech.com/ai-force?utm_source=chatgpt.com" TargetMode="External"/><Relationship Id="rId19" Type="http://schemas.openxmlformats.org/officeDocument/2006/relationships/hyperlink" Target="https://en.wikipedia.org/wiki/Pegasystems?utm_source=chatgpt.com" TargetMode="External"/><Relationship Id="rId6" Type="http://schemas.openxmlformats.org/officeDocument/2006/relationships/hyperlink" Target="https://www.reddit.com/r/abap/comments/1h92641?utm_source=chatgpt.com" TargetMode="External"/><Relationship Id="rId18" Type="http://schemas.openxmlformats.org/officeDocument/2006/relationships/hyperlink" Target="https://en.wikipedia.org/wiki/Pegasystems?utm_source=chatgpt.com" TargetMode="External"/><Relationship Id="rId7" Type="http://schemas.openxmlformats.org/officeDocument/2006/relationships/hyperlink" Target="https://www.reddit.com/r/abap/comments/1h92641?utm_source=chatgpt.com" TargetMode="External"/><Relationship Id="rId8" Type="http://schemas.openxmlformats.org/officeDocument/2006/relationships/hyperlink" Target="https://www.pega.com/fr/blueprint/partner-showcase?utm_source=chatgpt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edium.com/google-cloud/transforming-sap-use-cases-with-googles-vertex-ai-from-within-abap-5911713ed62d?utm_source=chatgpt.com" TargetMode="External"/><Relationship Id="rId4" Type="http://schemas.openxmlformats.org/officeDocument/2006/relationships/hyperlink" Target="https://www.hcltech.com/ai-force?utm_source=chatgpt.com" TargetMode="External"/><Relationship Id="rId5" Type="http://schemas.openxmlformats.org/officeDocument/2006/relationships/hyperlink" Target="https://www.pega.com/fr/blueprint/partner-showcase?utm_source=chatgpt.com" TargetMode="External"/><Relationship Id="rId6" Type="http://schemas.openxmlformats.org/officeDocument/2006/relationships/hyperlink" Target="https://www.pega.com/fr/blueprint/partner-showcase?utm_source=chatgpt.com" TargetMode="External"/><Relationship Id="rId7" Type="http://schemas.openxmlformats.org/officeDocument/2006/relationships/hyperlink" Target="https://cloud.google.com/solutions/sap/docs/architectures/abap-sdk/vector-search-for-intelligent-sap-applications?utm_source=chatgpt.com" TargetMode="External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hcltech.com/blogs/agentic-ai-transforming-sap-for-the-future?utm_source=chatgpt.com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hcltech.com/ai-force?utm_source=chatgpt.com" TargetMode="External"/><Relationship Id="rId4" Type="http://schemas.openxmlformats.org/officeDocument/2006/relationships/hyperlink" Target="https://www.pega.com/fr/blueprint/partner-showcase?utm_source=chatgpt.com" TargetMode="External"/><Relationship Id="rId9" Type="http://schemas.openxmlformats.org/officeDocument/2006/relationships/hyperlink" Target="https://en.wikipedia.org/wiki/Pegasystems?utm_source=chatgpt.com" TargetMode="External"/><Relationship Id="rId5" Type="http://schemas.openxmlformats.org/officeDocument/2006/relationships/hyperlink" Target="https://www.pega.com/fr/blueprint/partner-showcase?utm_source=chatgpt.com" TargetMode="External"/><Relationship Id="rId6" Type="http://schemas.openxmlformats.org/officeDocument/2006/relationships/hyperlink" Target="https://community.sap.com/t5/technology-blogs-by-sap/drive-business-innovation-using-sap-and-google-cloud-data-platforms/bc-p/13573576?utm_source=chatgpt.com" TargetMode="External"/><Relationship Id="rId7" Type="http://schemas.openxmlformats.org/officeDocument/2006/relationships/hyperlink" Target="https://www.sap.com/blogs/how-manufacturers-can-best-use-generative-ai?utm_source=chatgpt.com" TargetMode="External"/><Relationship Id="rId8" Type="http://schemas.openxmlformats.org/officeDocument/2006/relationships/hyperlink" Target="https://en.wikipedia.org/wiki/Pegasystems?utm_source=chatgpt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rxiv.org/abs/2506.06523?utm_source=chatgpt.com" TargetMode="External"/></Relationships>
</file>

<file path=ppt/slides/_rels/slide25.xml.rels><?xml version="1.0" encoding="UTF-8" standalone="yes"?><Relationships xmlns="http://schemas.openxmlformats.org/package/2006/relationships"><Relationship Id="rId20" Type="http://schemas.openxmlformats.org/officeDocument/2006/relationships/hyperlink" Target="https://blog.cloudanalogy.com/new-features-and-capabilities-added-to-the-google-cloud-platform/" TargetMode="External"/><Relationship Id="rId11" Type="http://schemas.openxmlformats.org/officeDocument/2006/relationships/hyperlink" Target="https://www.crescenseinc.com/insights/sap-microsoft-collaboration-generative-ai" TargetMode="External"/><Relationship Id="rId10" Type="http://schemas.openxmlformats.org/officeDocument/2006/relationships/hyperlink" Target="https://help.sap.com/docs/joule/serviceguide/what-is-joule" TargetMode="External"/><Relationship Id="rId21" Type="http://schemas.openxmlformats.org/officeDocument/2006/relationships/hyperlink" Target="https://cloud.google.com/vertex-ai/generative-ai/docs/models/evaluation-overview" TargetMode="External"/><Relationship Id="rId13" Type="http://schemas.openxmlformats.org/officeDocument/2006/relationships/hyperlink" Target="https://pages.community.sap.com/topics/cloud-analytics/ai-for-planning-and-analytics" TargetMode="External"/><Relationship Id="rId12" Type="http://schemas.openxmlformats.org/officeDocument/2006/relationships/hyperlink" Target="https://techcommunity.microsoft.com/blog/sapapplications/streamlining-sap-processes-with-azure-openai-copilot-studio-and-power-platform/4164338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help.openai.com/en/articles/9260256-chatgpt-capabilities-overview" TargetMode="External"/><Relationship Id="rId4" Type="http://schemas.openxmlformats.org/officeDocument/2006/relationships/hyperlink" Target="https://taptwicedigital.com/stats/openai" TargetMode="External"/><Relationship Id="rId9" Type="http://schemas.openxmlformats.org/officeDocument/2006/relationships/hyperlink" Target="https://www.sap.com/india/products/artificial-intelligence/ai-assistant.html" TargetMode="External"/><Relationship Id="rId15" Type="http://schemas.openxmlformats.org/officeDocument/2006/relationships/hyperlink" Target="https://opencv.org/blog/nvidia-ai-deep-learning-projects/" TargetMode="External"/><Relationship Id="rId14" Type="http://schemas.openxmlformats.org/officeDocument/2006/relationships/hyperlink" Target="https://pages.community.sap.com/topics/conversational-ai" TargetMode="External"/><Relationship Id="rId17" Type="http://schemas.openxmlformats.org/officeDocument/2006/relationships/hyperlink" Target="https://images.nvidia.com/content/pdf/infographic/dgx-analytics-sap-joint-solution-brief-r6-hr.pdf" TargetMode="External"/><Relationship Id="rId16" Type="http://schemas.openxmlformats.org/officeDocument/2006/relationships/hyperlink" Target="https://viso.ai/deep-learning/nvidia-worlds-most-valuable-company/" TargetMode="External"/><Relationship Id="rId5" Type="http://schemas.openxmlformats.org/officeDocument/2006/relationships/hyperlink" Target="https://openai.com/api/pricing/" TargetMode="External"/><Relationship Id="rId19" Type="http://schemas.openxmlformats.org/officeDocument/2006/relationships/hyperlink" Target="https://cloud.google.com/products/ai" TargetMode="External"/><Relationship Id="rId6" Type="http://schemas.openxmlformats.org/officeDocument/2006/relationships/hyperlink" Target="https://www.designgurus.io/answers/detail/what-are-the-disadvantages-of-openai" TargetMode="External"/><Relationship Id="rId18" Type="http://schemas.openxmlformats.org/officeDocument/2006/relationships/hyperlink" Target="https://www.nvidia.com/en-us/training/" TargetMode="External"/><Relationship Id="rId7" Type="http://schemas.openxmlformats.org/officeDocument/2006/relationships/hyperlink" Target="https://www.sap.com/products/artificial-intelligence/ai-foundation-os/document-ai.html" TargetMode="External"/><Relationship Id="rId8" Type="http://schemas.openxmlformats.org/officeDocument/2006/relationships/hyperlink" Target="https://developers.sap.com/tutorials/cp-aibus-dox-ui.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news.sap.com/2024/05/ibm-and-sap-generative-ai-new-value-generation-partnership/" TargetMode="External"/><Relationship Id="rId4" Type="http://schemas.openxmlformats.org/officeDocument/2006/relationships/hyperlink" Target="https://newsroom.ibm.com/2023-05-02-SAP-to-Embed-IBM-Watson-Artificial-Intelligence-into-SAP-R-Solutions" TargetMode="External"/><Relationship Id="rId5" Type="http://schemas.openxmlformats.org/officeDocument/2006/relationships/hyperlink" Target="https://community.sap.com/t5/technology-blog-posts-by-sap/bringing-machine-learning-tensorflow-to-the-enterprise-with-sap-hana/m-p/13352336" TargetMode="External"/><Relationship Id="rId6" Type="http://schemas.openxmlformats.org/officeDocument/2006/relationships/hyperlink" Target="https://community.sap.com/t5/technology-blog-posts-by-sap/sap-ai-core-is-all-you-need/ba-p/13687784" TargetMode="External"/><Relationship Id="rId7" Type="http://schemas.openxmlformats.org/officeDocument/2006/relationships/hyperlink" Target="https://help.sap.com/docs/SAP_DATA_INTELLIGENCE_ON-PREMISE/f66004fabfae4cd4974b54b6dd41993d/207104a8d47645418962bdb9480166c1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hcltech.com/knowledge-library/understanding-ai-force-hcltechs-genai-powered-solution-suite?utm_source=chatgpt.com" TargetMode="External"/><Relationship Id="rId11" Type="http://schemas.openxmlformats.org/officeDocument/2006/relationships/hyperlink" Target="https://www.hcltech.com/knowledge-library/understanding-ai-force-hcltechs-genai-powered-solution-suite?utm_source=chatgpt.com" TargetMode="External"/><Relationship Id="rId10" Type="http://schemas.openxmlformats.org/officeDocument/2006/relationships/hyperlink" Target="https://www.hcltech.com/knowledge-library/understanding-ai-force-hcltechs-genai-powered-solution-suite?utm_source=chatgpt.com" TargetMode="External"/><Relationship Id="rId21" Type="http://schemas.openxmlformats.org/officeDocument/2006/relationships/hyperlink" Target="https://www.hcltech.com/knowledge-library/understanding-ai-force-hcltechs-genai-powered-solution-suite?utm_source=chatgpt.com" TargetMode="External"/><Relationship Id="rId13" Type="http://schemas.openxmlformats.org/officeDocument/2006/relationships/hyperlink" Target="https://www.hcltech.com/knowledge-library/understanding-ai-force-hcltechs-genai-powered-solution-suite?utm_source=chatgpt.com" TargetMode="External"/><Relationship Id="rId12" Type="http://schemas.openxmlformats.org/officeDocument/2006/relationships/hyperlink" Target="https://www.hcltech.com/knowledge-library/understanding-ai-force-hcltechs-genai-powered-solution-suite?utm_source=chatgpt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hcltech.com/knowledge-library/understanding-ai-force-hcltechs-genai-powered-solution-suite?utm_source=chatgpt.com" TargetMode="External"/><Relationship Id="rId4" Type="http://schemas.openxmlformats.org/officeDocument/2006/relationships/hyperlink" Target="https://www.hcltech.com/knowledge-library/understanding-ai-force-hcltechs-genai-powered-solution-suite?utm_source=chatgpt.com" TargetMode="External"/><Relationship Id="rId9" Type="http://schemas.openxmlformats.org/officeDocument/2006/relationships/hyperlink" Target="https://www.hcltech.com/knowledge-library/understanding-ai-force-hcltechs-genai-powered-solution-suite?utm_source=chatgpt.com" TargetMode="External"/><Relationship Id="rId15" Type="http://schemas.openxmlformats.org/officeDocument/2006/relationships/hyperlink" Target="https://www.hcltech.com/knowledge-library/understanding-ai-force-hcltechs-genai-powered-solution-suite?utm_source=chatgpt.com" TargetMode="External"/><Relationship Id="rId14" Type="http://schemas.openxmlformats.org/officeDocument/2006/relationships/hyperlink" Target="https://www.hcltech.com/knowledge-library/understanding-ai-force-hcltechs-genai-powered-solution-suite?utm_source=chatgpt.com" TargetMode="External"/><Relationship Id="rId17" Type="http://schemas.openxmlformats.org/officeDocument/2006/relationships/hyperlink" Target="https://cloud.google.com/solutions/sap/docs/abap-sdk/on-premises-or-any-cloud/latest/quickstart-call-vertex-ai-agent?utm_source=chatgpt.com" TargetMode="External"/><Relationship Id="rId16" Type="http://schemas.openxmlformats.org/officeDocument/2006/relationships/hyperlink" Target="https://www.hcltech.com/knowledge-library/understanding-ai-force-hcltechs-genai-powered-solution-suite?utm_source=chatgpt.com" TargetMode="External"/><Relationship Id="rId5" Type="http://schemas.openxmlformats.org/officeDocument/2006/relationships/hyperlink" Target="https://workik.com/abap-code-generator?utm_source=chatgpt.com" TargetMode="External"/><Relationship Id="rId19" Type="http://schemas.openxmlformats.org/officeDocument/2006/relationships/hyperlink" Target="https://cloud.google.com/solutions/sap/docs/abap-sdk/on-premises-or-any-cloud/latest/quickstart-call-vertex-ai-agent?utm_source=chatgpt.com" TargetMode="External"/><Relationship Id="rId6" Type="http://schemas.openxmlformats.org/officeDocument/2006/relationships/hyperlink" Target="https://workik.com/abap-code-generator?utm_source=chatgpt.com" TargetMode="External"/><Relationship Id="rId18" Type="http://schemas.openxmlformats.org/officeDocument/2006/relationships/hyperlink" Target="https://cloud.google.com/solutions/sap/docs/abap-sdk/on-premises-or-any-cloud/latest/quickstart-call-vertex-ai-agent?utm_source=chatgpt.com" TargetMode="External"/><Relationship Id="rId7" Type="http://schemas.openxmlformats.org/officeDocument/2006/relationships/hyperlink" Target="https://www.hcltech.com/press-releases/hcltech-launches-ai-force-accelerate-time-value-software-development-and-engineering?utm_source=chatgpt.com" TargetMode="External"/><Relationship Id="rId8" Type="http://schemas.openxmlformats.org/officeDocument/2006/relationships/hyperlink" Target="https://www.hcltech.com/press-releases/hcltech-launches-ai-force-accelerate-time-value-software-development-and-engineering?utm_source=chatgpt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hcltech.com/blogs/agentic-ai-transforming-sap-for-the-future?utm_source=chatgpt.com" TargetMode="External"/><Relationship Id="rId4" Type="http://schemas.openxmlformats.org/officeDocument/2006/relationships/hyperlink" Target="https://www.hcltech.com/blogs/agentic-ai-transforming-sap-for-the-future?utm_source=chatgpt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hcltech.com/blogs/agentic-ai-transforming-sap-for-the-future?utm_source=chatgpt.com" TargetMode="External"/><Relationship Id="rId4" Type="http://schemas.openxmlformats.org/officeDocument/2006/relationships/hyperlink" Target="https://www.hcltech.com/blogs/agentic-ai-transforming-sap-for-the-future?utm_source=chatgpt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hcltech.com/trends-and-insights/revolutionizing-digital-transformation-ai?utm_source=chatgpt.com" TargetMode="External"/><Relationship Id="rId4" Type="http://schemas.openxmlformats.org/officeDocument/2006/relationships/hyperlink" Target="https://www.hcltech.com/trends-and-insights/revolutionizing-digital-transformation-ai?utm_source=chatgpt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0" Type="http://schemas.openxmlformats.org/officeDocument/2006/relationships/hyperlink" Target="https://en.wikipedia.org/wiki/Pegasystems?utm_source=chatgpt.com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Pegasystems?utm_source=chatgpt.com" TargetMode="External"/><Relationship Id="rId4" Type="http://schemas.openxmlformats.org/officeDocument/2006/relationships/hyperlink" Target="https://en.wikipedia.org/wiki/Pegasystems?utm_source=chatgpt.com" TargetMode="External"/><Relationship Id="rId9" Type="http://schemas.openxmlformats.org/officeDocument/2006/relationships/hyperlink" Target="https://en.wikipedia.org/wiki/Pegasystems?utm_source=chatgpt.com" TargetMode="External"/><Relationship Id="rId5" Type="http://schemas.openxmlformats.org/officeDocument/2006/relationships/hyperlink" Target="https://en.wikipedia.org/wiki/Pegasystems?utm_source=chatgpt.com" TargetMode="External"/><Relationship Id="rId6" Type="http://schemas.openxmlformats.org/officeDocument/2006/relationships/hyperlink" Target="https://en.wikipedia.org/wiki/Pegasystems?utm_source=chatgpt.com" TargetMode="External"/><Relationship Id="rId7" Type="http://schemas.openxmlformats.org/officeDocument/2006/relationships/hyperlink" Target="https://en.wikipedia.org/wiki/Pegasystems?utm_source=chatgpt.com" TargetMode="External"/><Relationship Id="rId8" Type="http://schemas.openxmlformats.org/officeDocument/2006/relationships/hyperlink" Target="https://en.wikipedia.org/wiki/Pegasystems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"/>
          <p:cNvSpPr txBox="1"/>
          <p:nvPr>
            <p:ph type="ctrTitle"/>
          </p:nvPr>
        </p:nvSpPr>
        <p:spPr>
          <a:xfrm>
            <a:off x="165300" y="744575"/>
            <a:ext cx="8856000" cy="42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Abhinav Kumar V</a:t>
            </a:r>
            <a:br>
              <a:rPr lang="en" sz="5800"/>
            </a:br>
            <a:r>
              <a:rPr lang="en" sz="5800"/>
              <a:t>Intern 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 sz="2744"/>
              <a:t>I researched full use cases for AI Force, Vertex AI ABAP SDK &amp; Pega GenAI covering technical and business automation areas and I further explored and built GenAI Integration &amp; Agentic LLM Framework for SAP ABAP Development.</a:t>
            </a:r>
            <a:endParaRPr sz="27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855"/>
            </a:br>
            <a:r>
              <a:rPr b="1" lang="en" sz="2522"/>
              <a:t>GitHub Link:</a:t>
            </a:r>
            <a:r>
              <a:rPr lang="en" sz="2522"/>
              <a:t> https://github.com/abhinavuser/sap_ai_integration</a:t>
            </a:r>
            <a:endParaRPr sz="2522"/>
          </a:p>
        </p:txBody>
      </p:sp>
      <p:sp>
        <p:nvSpPr>
          <p:cNvPr id="239" name="Google Shape;23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 &amp; Process Modeling Accelerator</a:t>
            </a:r>
            <a:endParaRPr/>
          </a:p>
        </p:txBody>
      </p:sp>
      <p:sp>
        <p:nvSpPr>
          <p:cNvPr id="301" name="Google Shape;30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700">
                <a:solidFill>
                  <a:schemeClr val="dk1"/>
                </a:solidFill>
              </a:rPr>
              <a:t>What it does</a:t>
            </a:r>
            <a:r>
              <a:rPr lang="en" sz="1700">
                <a:solidFill>
                  <a:schemeClr val="dk1"/>
                </a:solidFill>
              </a:rPr>
              <a:t>: GenAI-powered Blueprint tool converts natural language descriptions into BPMN workflows automatically.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700">
                <a:solidFill>
                  <a:schemeClr val="dk1"/>
                </a:solidFill>
              </a:rPr>
              <a:t>Metric</a:t>
            </a:r>
            <a:r>
              <a:rPr lang="en" sz="1700">
                <a:solidFill>
                  <a:schemeClr val="dk1"/>
                </a:solidFill>
              </a:rPr>
              <a:t>: &gt; 50,000 blueprints generated since April 2024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HCLTech</a:t>
            </a:r>
            <a:r>
              <a:rPr lang="en" sz="1700">
                <a:solidFill>
                  <a:schemeClr val="dk1"/>
                </a:solidFill>
              </a:rPr>
              <a:t>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b="1" lang="en" sz="1700">
                <a:solidFill>
                  <a:schemeClr val="dk1"/>
                </a:solidFill>
              </a:rPr>
              <a:t>Deployment</a:t>
            </a:r>
            <a:r>
              <a:rPr lang="en" sz="1700">
                <a:solidFill>
                  <a:schemeClr val="dk1"/>
                </a:solidFill>
              </a:rPr>
              <a:t>: Accessible via Pega’s low-code interface; integrates with enterprise data and rules engines.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302" name="Google Shape;3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Invoice &amp; Finance Processing / KYC Automation</a:t>
            </a:r>
            <a:endParaRPr/>
          </a:p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1700">
                <a:solidFill>
                  <a:schemeClr val="dk1"/>
                </a:solidFill>
              </a:rPr>
              <a:t>What it does</a:t>
            </a:r>
            <a:r>
              <a:rPr lang="en" sz="1700">
                <a:solidFill>
                  <a:schemeClr val="dk1"/>
                </a:solidFill>
              </a:rPr>
              <a:t>: Automates invoice triage, KYC onboarding, dispute resolution using case logic, routing, and AI‑based decisioning.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1700">
                <a:solidFill>
                  <a:schemeClr val="dk1"/>
                </a:solidFill>
              </a:rPr>
              <a:t>Metric</a:t>
            </a:r>
            <a:r>
              <a:rPr lang="en" sz="1700">
                <a:solidFill>
                  <a:schemeClr val="dk1"/>
                </a:solidFill>
              </a:rPr>
              <a:t>: ~70% faster KYC onboarding, dramatic reduction in manual case handoffs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HCLTech</a:t>
            </a:r>
            <a:r>
              <a:rPr lang="en" sz="1700">
                <a:solidFill>
                  <a:schemeClr val="dk1"/>
                </a:solidFill>
              </a:rPr>
              <a:t>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1700">
                <a:solidFill>
                  <a:schemeClr val="dk1"/>
                </a:solidFill>
              </a:rPr>
              <a:t>Integration</a:t>
            </a:r>
            <a:r>
              <a:rPr lang="en" sz="1700">
                <a:solidFill>
                  <a:schemeClr val="dk1"/>
                </a:solidFill>
              </a:rPr>
              <a:t>: Extracts doc fields, routes cases, decision logic in Pega case manager.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309" name="Google Shape;30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 &amp; Chatbots (Voice/Messaging AI)</a:t>
            </a:r>
            <a:endParaRPr/>
          </a:p>
        </p:txBody>
      </p:sp>
      <p:sp>
        <p:nvSpPr>
          <p:cNvPr id="315" name="Google Shape;31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">
                <a:solidFill>
                  <a:schemeClr val="dk1"/>
                </a:solidFill>
              </a:rPr>
              <a:t>What it does</a:t>
            </a:r>
            <a:r>
              <a:rPr lang="en">
                <a:solidFill>
                  <a:schemeClr val="dk1"/>
                </a:solidFill>
              </a:rPr>
              <a:t>: Real-time intent detection, live agent assist, knowledge lookup from SAP Service Cloud, automated transcript‑driven responses.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">
                <a:solidFill>
                  <a:schemeClr val="dk1"/>
                </a:solidFill>
              </a:rPr>
              <a:t>Deployment</a:t>
            </a:r>
            <a:r>
              <a:rPr lang="en">
                <a:solidFill>
                  <a:schemeClr val="dk1"/>
                </a:solidFill>
              </a:rPr>
              <a:t>: Embedded within Pega Customer Service architecture; ties into messaging channels and SAP ticketing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HCLTech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316" name="Google Shape;31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Vendor Management &amp; Supply Chain Workflow</a:t>
            </a:r>
            <a:endParaRPr/>
          </a:p>
        </p:txBody>
      </p:sp>
      <p:sp>
        <p:nvSpPr>
          <p:cNvPr id="322" name="Google Shape;32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1700">
                <a:solidFill>
                  <a:schemeClr val="dk1"/>
                </a:solidFill>
              </a:rPr>
              <a:t>What it does</a:t>
            </a:r>
            <a:r>
              <a:rPr lang="en" sz="1700">
                <a:solidFill>
                  <a:schemeClr val="dk1"/>
                </a:solidFill>
              </a:rPr>
              <a:t>: Automates vendor intake, invoice routing, inventory alerts, supplier onboarding via Pega business flows.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1700">
                <a:solidFill>
                  <a:schemeClr val="dk1"/>
                </a:solidFill>
              </a:rPr>
              <a:t>Integration</a:t>
            </a:r>
            <a:r>
              <a:rPr lang="en" sz="1700">
                <a:solidFill>
                  <a:schemeClr val="dk1"/>
                </a:solidFill>
              </a:rPr>
              <a:t>: Connectors with ERP and SCM systems; rules-based automation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HCLTech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323" name="Google Shape;32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28"/>
          <p:cNvSpPr txBox="1"/>
          <p:nvPr>
            <p:ph idx="4294967295" type="title"/>
          </p:nvPr>
        </p:nvSpPr>
        <p:spPr>
          <a:xfrm>
            <a:off x="719998" y="1398850"/>
            <a:ext cx="760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10</a:t>
            </a:r>
            <a:endParaRPr sz="6400"/>
          </a:p>
        </p:txBody>
      </p:sp>
      <p:sp>
        <p:nvSpPr>
          <p:cNvPr id="330" name="Google Shape;330;p28"/>
          <p:cNvSpPr txBox="1"/>
          <p:nvPr>
            <p:ph type="ctrTitle"/>
          </p:nvPr>
        </p:nvSpPr>
        <p:spPr>
          <a:xfrm>
            <a:off x="720000" y="2384276"/>
            <a:ext cx="7351800" cy="26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Vertex AI (ABAP SDK)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Vertex AI SDK for ABAP</a:t>
            </a:r>
            <a:endParaRPr/>
          </a:p>
        </p:txBody>
      </p:sp>
      <p:sp>
        <p:nvSpPr>
          <p:cNvPr id="336" name="Google Shape;33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ABAP SDK v1.10+, supports Vertex AI + Gmail/PDF ingestion, BigQuery ML, function‑calling, retrieval‑augmented workflows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github.com+5googlecloudcommunity.com+5Google Developer forums+5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Automatically parse orders from PDF or Gmail, extract structured fields, invoke SAP BAPI or function modules via SDK chain; full RAG pipelines demo in demo‑hpro guide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github.com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Uses Vertex Vision and Gemini multimodal models called via ABAP SDK, plus structure‑output mapping to JSON and back into ABAP entities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github.com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Supports multi-agent orchestration via Vertex AI Agent Engine, function‑calling chaining from ABAP, enables image‑based inspection triggers or anomaly detection workflows via custom models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10"/>
              </a:rPr>
              <a:t>googlecloudcommunity.com</a:t>
            </a:r>
            <a:r>
              <a:rPr lang="en" sz="1200" u="sng">
                <a:solidFill>
                  <a:schemeClr val="hlink"/>
                </a:solidFill>
                <a:hlinkClick r:id="rId11"/>
              </a:rPr>
              <a:t>+1cloud.google.com+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RAG‑powered chat assistants built in ABAP using Gemini models + structured enterprise KB retrieved from SAP and BigQuery, integrated with SAP Service Cloud or Service tickets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13"/>
              </a:rPr>
              <a:t>medium.com</a:t>
            </a:r>
            <a:r>
              <a:rPr lang="en" sz="1200" u="sng">
                <a:solidFill>
                  <a:schemeClr val="hlink"/>
                </a:solidFill>
                <a:hlinkClick r:id="rId14"/>
              </a:rPr>
              <a:t>github.com</a:t>
            </a:r>
            <a:r>
              <a:rPr lang="en" sz="1200" u="sng">
                <a:solidFill>
                  <a:schemeClr val="hlink"/>
                </a:solidFill>
                <a:hlinkClick r:id="rId15"/>
              </a:rPr>
              <a:t>Google Developer forums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Build demand forecasting with BigQuery ML via ABAP SDK; integrate SAP Datasphere → BigQuery → Vertex for ML predictions and feature store access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17"/>
              </a:rPr>
              <a:t>googlecloudcommunity.com</a:t>
            </a:r>
            <a:r>
              <a:rPr lang="en" sz="1200" u="sng">
                <a:solidFill>
                  <a:schemeClr val="hlink"/>
                </a:solidFill>
                <a:hlinkClick r:id="rId18"/>
              </a:rPr>
              <a:t>Google Developer forums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37" name="Google Shape;3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Processing Automation (Business Flow)</a:t>
            </a:r>
            <a:endParaRPr/>
          </a:p>
        </p:txBody>
      </p:sp>
      <p:sp>
        <p:nvSpPr>
          <p:cNvPr id="343" name="Google Shape;34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What it does</a:t>
            </a:r>
            <a:r>
              <a:rPr lang="en" sz="1700">
                <a:solidFill>
                  <a:schemeClr val="dk1"/>
                </a:solidFill>
              </a:rPr>
              <a:t>: Automates order intake from unstructured sources (PDFs, emails), extracts structured data via text‑bison or Gemini, triggers SAP BAPI invocation, end-to-end ABAP-native automation.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Integration</a:t>
            </a:r>
            <a:r>
              <a:rPr lang="en" sz="1700">
                <a:solidFill>
                  <a:schemeClr val="dk1"/>
                </a:solidFill>
              </a:rPr>
              <a:t>: Gmail/PDF ingestion → Vertex AI → ABAP function call via SDK; full RAG pipeline support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community.sap.com</a:t>
            </a:r>
            <a:r>
              <a:rPr lang="en" sz="1700" u="sng">
                <a:solidFill>
                  <a:schemeClr val="hlink"/>
                </a:solidFill>
                <a:hlinkClick r:id="rId5"/>
              </a:rPr>
              <a:t>HCLTech</a:t>
            </a:r>
            <a:r>
              <a:rPr lang="en" sz="1700">
                <a:solidFill>
                  <a:schemeClr val="dk1"/>
                </a:solidFill>
              </a:rPr>
              <a:t>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Outcome</a:t>
            </a:r>
            <a:r>
              <a:rPr lang="en" sz="1700">
                <a:solidFill>
                  <a:schemeClr val="dk1"/>
                </a:solidFill>
              </a:rPr>
              <a:t>: Streamlines order entry, reduces manual data entry errors, scalable pipeline.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4" name="Google Shape;34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Document Parsing / OCR</a:t>
            </a:r>
            <a:endParaRPr/>
          </a:p>
        </p:txBody>
      </p:sp>
      <p:sp>
        <p:nvSpPr>
          <p:cNvPr id="350" name="Google Shape;35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it does</a:t>
            </a:r>
            <a:r>
              <a:rPr lang="en">
                <a:solidFill>
                  <a:schemeClr val="dk1"/>
                </a:solidFill>
              </a:rPr>
              <a:t>: Uses Vertex Vision + Gemini to parse documents/images; offers JSON output mapped back to ABAP structures for further workflow automation.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Integration</a:t>
            </a:r>
            <a:r>
              <a:rPr lang="en">
                <a:solidFill>
                  <a:schemeClr val="dk1"/>
                </a:solidFill>
              </a:rPr>
              <a:t>: ABAP SDK bridges Vision APIs and backend modeling for document Q&amp;A workflows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community.sap.com</a:t>
            </a:r>
            <a:r>
              <a:rPr lang="en" u="sng">
                <a:solidFill>
                  <a:schemeClr val="hlink"/>
                </a:solidFill>
                <a:hlinkClick r:id="rId5"/>
              </a:rPr>
              <a:t>HCLTech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351" name="Google Shape;35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Service Chatbots &amp; Agent‑Assist</a:t>
            </a:r>
            <a:endParaRPr/>
          </a:p>
        </p:txBody>
      </p:sp>
      <p:sp>
        <p:nvSpPr>
          <p:cNvPr id="357" name="Google Shape;3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it does</a:t>
            </a:r>
            <a:r>
              <a:rPr lang="en">
                <a:solidFill>
                  <a:schemeClr val="dk1"/>
                </a:solidFill>
              </a:rPr>
              <a:t>: Deploys RAG-based assistant within SAP Service Cloud; chats with knowledge from SAP/BigQuery, supports live agent suggestions and FAQs.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Integration</a:t>
            </a:r>
            <a:r>
              <a:rPr lang="en">
                <a:solidFill>
                  <a:schemeClr val="dk1"/>
                </a:solidFill>
              </a:rPr>
              <a:t>: Gemini models invoked via ABAP SDK; data retrieved from SAP/BigQuery via ABAP‑enabled RAG pipelines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community.sap.com</a:t>
            </a:r>
            <a:r>
              <a:rPr lang="en" u="sng">
                <a:solidFill>
                  <a:schemeClr val="hlink"/>
                </a:solidFill>
                <a:hlinkClick r:id="rId5"/>
              </a:rPr>
              <a:t>HCLTech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358" name="Google Shape;35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Maintenance &amp; Quality Inspection</a:t>
            </a:r>
            <a:endParaRPr/>
          </a:p>
        </p:txBody>
      </p:sp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What it does</a:t>
            </a:r>
            <a:r>
              <a:rPr lang="en" sz="1900">
                <a:solidFill>
                  <a:schemeClr val="dk1"/>
                </a:solidFill>
              </a:rPr>
              <a:t>: Chains Vision, anomaly detection, reinforcement learning workflows triggered via ABAP agent engine; enables advanced IoT or image-driven maintenance automation.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Integration</a:t>
            </a:r>
            <a:r>
              <a:rPr lang="en" sz="1900">
                <a:solidFill>
                  <a:schemeClr val="dk1"/>
                </a:solidFill>
              </a:rPr>
              <a:t>: Vertex models called by ABAP agents; triggers maintenance notifications or workflows</a:t>
            </a:r>
            <a:r>
              <a:rPr lang="en" sz="19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900" u="sng">
                <a:solidFill>
                  <a:schemeClr val="hlink"/>
                </a:solidFill>
                <a:hlinkClick r:id="rId4"/>
              </a:rPr>
              <a:t>HCLTech</a:t>
            </a:r>
            <a:r>
              <a:rPr lang="en" sz="1900">
                <a:solidFill>
                  <a:schemeClr val="dk1"/>
                </a:solidFill>
              </a:rPr>
              <a:t>.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365" name="Google Shape;36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5" name="Google Shape;245;p16"/>
          <p:cNvGraphicFramePr/>
          <p:nvPr/>
        </p:nvGraphicFramePr>
        <p:xfrm>
          <a:off x="365550" y="57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{7FB96AF5-13C0-4151-8997-5D18219F7866}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Use Case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AI Force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Pega GenAI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Vertex AI (ABAP SDK)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ABAP code &amp; DevOps productivity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Deep support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Not suited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Not primary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Root-cause &amp; incident triage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Knowledge-graph AI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Limited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Basic anomaly detection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Order processing automation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Limited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Boosters-enabled workflows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Email/PDF → Sales Order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Invoice &amp; finance processing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Case triage, dispute bots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Forecasting, document processing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Customer service &amp; chatbots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Voice/Messaging AI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RAG-based FAQ assistant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Supply chain &amp; inventory forecasting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Limited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Forecasting + vector RAG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Multimodal document parsing (OCR)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Knowledge Buddy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Gemini + OCR pipelines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Quality inspection / asset mgmt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Autonomous inspection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Limited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Predictive maintenance &amp; alerts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Anomaly forecasting, RL in LE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Process modeling (BPMN)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No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Blueprint auto-generation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100"/>
                        <a:t>Suggestive, not auto</a:t>
                      </a:r>
                      <a:endParaRPr b="1" sz="1100"/>
                    </a:p>
                  </a:txBody>
                  <a:tcPr marT="9525" marB="9525" marR="9525" marL="952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6" name="Google Shape;246;p16"/>
          <p:cNvSpPr txBox="1"/>
          <p:nvPr>
            <p:ph type="title"/>
          </p:nvPr>
        </p:nvSpPr>
        <p:spPr>
          <a:xfrm>
            <a:off x="884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Use Cases Comparison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Experience &amp; DevOps Flow Integration</a:t>
            </a:r>
            <a:endParaRPr/>
          </a:p>
        </p:txBody>
      </p:sp>
      <p:sp>
        <p:nvSpPr>
          <p:cNvPr id="371" name="Google Shape;3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What it does</a:t>
            </a:r>
            <a:r>
              <a:rPr lang="en" sz="1900">
                <a:solidFill>
                  <a:schemeClr val="dk1"/>
                </a:solidFill>
              </a:rPr>
              <a:t>: Supports ABAP developer workflows AI-assisted code generation, refactoring, test scaffolding, knowledge retrieval from SAP context.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Integration</a:t>
            </a:r>
            <a:r>
              <a:rPr lang="en" sz="1900">
                <a:solidFill>
                  <a:schemeClr val="dk1"/>
                </a:solidFill>
              </a:rPr>
              <a:t>: ABAP SDK integration with RAG components, internal knowledge graphs, and Vertex model chains for contextual developer suggestion.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372" name="Google Shape;3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Platform for the Use cases</a:t>
            </a:r>
            <a:endParaRPr/>
          </a:p>
        </p:txBody>
      </p: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1. ABAP Code &amp; DevOps Productivity (Technical)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AI Force: Integrates in IDEs and pipelines to flag errors, suggest refactoring, auto-generate unit tests, enhance code quality delivering a 38% faster development rate and 50% acceleration in modernization 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medium.com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5"/>
              </a:rPr>
              <a:t>hcltech.com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reddit.com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9"/>
              </a:rPr>
              <a:t>pega.com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11"/>
              </a:rPr>
              <a:t>hcltech.com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13"/>
              </a:rPr>
              <a:t>reddit.com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15"/>
              </a:rPr>
              <a:t>medium.com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17"/>
              </a:rPr>
              <a:t>googlecloudcommunity.com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19"/>
              </a:rPr>
              <a:t>en.wikipedia.org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21"/>
              </a:rPr>
              <a:t>arxiv.org</a:t>
            </a:r>
            <a:r>
              <a:rPr lang="en" sz="1300">
                <a:solidFill>
                  <a:schemeClr val="dk1"/>
                </a:solidFill>
              </a:rPr>
              <a:t>,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2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23"/>
              </a:rPr>
              <a:t>arxiv.org</a:t>
            </a:r>
            <a:r>
              <a:rPr lang="en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Pega: Not designed for code-level tasks focus is business flows and case logic.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Vertex AI: While the ABAP SDK supports function calls, it's not geared for code automation this is a noticeable gap.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2. Incident Triage &amp; Root Cause </a:t>
            </a:r>
            <a:r>
              <a:rPr b="1" lang="en" sz="1300">
                <a:solidFill>
                  <a:schemeClr val="dk1"/>
                </a:solidFill>
              </a:rPr>
              <a:t>(Technical) 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AI Force: Builds knowledge graphs from SAP logs and IT data, enabling automatic resolution ("50% self-healing") and reduces MTTR by up to 20% (</a:t>
            </a:r>
            <a:r>
              <a:rPr lang="en" sz="1300" u="sng">
                <a:solidFill>
                  <a:schemeClr val="hlink"/>
                </a:solidFill>
                <a:hlinkClick r:id="rId24"/>
              </a:rPr>
              <a:t>googlecloudcommunity.com</a:t>
            </a:r>
            <a:r>
              <a:rPr lang="en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Pega: Limited could route cases but lacks root-cause intelligence.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Vertex AI: Offers anomaly detection via TensorFlow models; useful but lacks the dynamic graph contextual awareness found in AI Force.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36"/>
          <p:cNvSpPr txBox="1"/>
          <p:nvPr/>
        </p:nvSpPr>
        <p:spPr>
          <a:xfrm>
            <a:off x="0" y="244075"/>
            <a:ext cx="9144000" cy="4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3. Order Processing Automation </a:t>
            </a:r>
            <a:r>
              <a:rPr b="1" lang="en" sz="1350">
                <a:solidFill>
                  <a:schemeClr val="dk1"/>
                </a:solidFill>
              </a:rPr>
              <a:t>(Business)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AI Force: Not explicitly applied to order intake from unstructured sources.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Pega: Uses boosters and integration connectors but works above SAP handles document-driven business flows.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Vertex AI: With ABAP SDK, polls Gmail/PDF, invokes text-bison, extracts fields, invokes BAPI all inside SAP. Fully supported by Google documentation (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medium.com</a:t>
            </a:r>
            <a:r>
              <a:rPr lang="en" sz="1350">
                <a:solidFill>
                  <a:schemeClr val="dk1"/>
                </a:solidFill>
              </a:rPr>
              <a:t>).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4. Invoice &amp; Finance Processing </a:t>
            </a:r>
            <a:r>
              <a:rPr b="1" lang="en" sz="1350">
                <a:solidFill>
                  <a:schemeClr val="dk1"/>
                </a:solidFill>
              </a:rPr>
              <a:t>(Business)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AI Force: No explicit finance use case built for engineering/ops.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Pega: Automates invoice case triage, KYC onboarding, dispute resolution banks achieved ~70% faster KYC (</a:t>
            </a:r>
            <a:r>
              <a:rPr lang="en" sz="1350" u="sng">
                <a:solidFill>
                  <a:schemeClr val="hlink"/>
                </a:solidFill>
                <a:hlinkClick r:id="rId4"/>
              </a:rPr>
              <a:t>hcltech.com</a:t>
            </a:r>
            <a:r>
              <a:rPr lang="en" sz="1350">
                <a:solidFill>
                  <a:schemeClr val="dk1"/>
                </a:solidFill>
              </a:rPr>
              <a:t>,</a:t>
            </a:r>
            <a:r>
              <a:rPr lang="en" sz="135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50" u="sng">
                <a:solidFill>
                  <a:schemeClr val="hlink"/>
                </a:solidFill>
                <a:hlinkClick r:id="rId6"/>
              </a:rPr>
              <a:t>pega.com</a:t>
            </a:r>
            <a:r>
              <a:rPr lang="en" sz="1350">
                <a:solidFill>
                  <a:schemeClr val="dk1"/>
                </a:solidFill>
              </a:rPr>
              <a:t>).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Vertex AI: Uses OCR pipelines and forecasting with BigQuery ML for enhanced financial trend prediction 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5. Customer Service &amp; Chatbots </a:t>
            </a:r>
            <a:r>
              <a:rPr b="1" lang="en" sz="1350">
                <a:solidFill>
                  <a:schemeClr val="dk1"/>
                </a:solidFill>
              </a:rPr>
              <a:t>(Business)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AI Force: Not applied, tools focus on DevOps.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Pega: Voice/Messaging AI provides real-time agent assist, intent recognition, sourcing from SAP Service Cloud 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Vertex AI: Prescriptive chat using RAG-powered knowledge assistants for FAQs using SAP content via ABAP SDK (</a:t>
            </a:r>
            <a:r>
              <a:rPr lang="en" sz="1350" u="sng">
                <a:solidFill>
                  <a:schemeClr val="hlink"/>
                </a:solidFill>
                <a:hlinkClick r:id="rId7"/>
              </a:rPr>
              <a:t>cloud.google.com</a:t>
            </a:r>
            <a:r>
              <a:rPr lang="en" sz="1350">
                <a:solidFill>
                  <a:schemeClr val="dk1"/>
                </a:solidFill>
              </a:rPr>
              <a:t>).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37"/>
          <p:cNvSpPr txBox="1"/>
          <p:nvPr/>
        </p:nvSpPr>
        <p:spPr>
          <a:xfrm>
            <a:off x="0" y="0"/>
            <a:ext cx="9081600" cy="47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6. Supply Chain &amp; Inventory Forecasting (Business)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AI Force: Does not address business-level supply chain AI.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Pega: Offers processes like Vendor Managed Inventory, but less focus on ML optimization (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hcltech.com</a:t>
            </a:r>
            <a:r>
              <a:rPr lang="en" sz="1350">
                <a:solidFill>
                  <a:schemeClr val="dk1"/>
                </a:solidFill>
              </a:rPr>
              <a:t>,</a:t>
            </a:r>
            <a:r>
              <a:rPr lang="en" sz="135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50" u="sng">
                <a:solidFill>
                  <a:schemeClr val="hlink"/>
                </a:solidFill>
                <a:hlinkClick r:id="rId5"/>
              </a:rPr>
              <a:t>pega.com</a:t>
            </a:r>
            <a:r>
              <a:rPr lang="en" sz="1350">
                <a:solidFill>
                  <a:schemeClr val="dk1"/>
                </a:solidFill>
              </a:rPr>
              <a:t>).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Vertex AI: Uses SAP Datasphere + BigQuery + Vertex to forecast demand and optimize inventory, reference architecture in SAP Dev blog (</a:t>
            </a:r>
            <a:r>
              <a:rPr lang="en" sz="1350" u="sng">
                <a:solidFill>
                  <a:schemeClr val="hlink"/>
                </a:solidFill>
                <a:hlinkClick r:id="rId6"/>
              </a:rPr>
              <a:t>community.sap.com</a:t>
            </a:r>
            <a:r>
              <a:rPr lang="en" sz="1350">
                <a:solidFill>
                  <a:schemeClr val="dk1"/>
                </a:solidFill>
              </a:rPr>
              <a:t>).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7. Multimodal Document Parsing (OCR) </a:t>
            </a:r>
            <a:r>
              <a:rPr b="1" lang="en" sz="1300">
                <a:solidFill>
                  <a:schemeClr val="dk1"/>
                </a:solidFill>
              </a:rPr>
              <a:t>(Technical)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AI Force: No OCR-first functionality.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Pega: Knowledge Buddy performs doc Q&amp;A, but limited multimodal handling.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Vertex AI: Integrates OCR pipelines and Gemini for image parsing via ABAP SDK accurate parsing of invoices, logs, images (</a:t>
            </a:r>
            <a:r>
              <a:rPr lang="en" sz="1350" u="sng">
                <a:solidFill>
                  <a:schemeClr val="hlink"/>
                </a:solidFill>
                <a:hlinkClick r:id="rId7"/>
              </a:rPr>
              <a:t>sap.com</a:t>
            </a:r>
            <a:r>
              <a:rPr lang="en" sz="1350">
                <a:solidFill>
                  <a:schemeClr val="dk1"/>
                </a:solidFill>
              </a:rPr>
              <a:t>,</a:t>
            </a:r>
            <a:r>
              <a:rPr lang="en" sz="1350">
                <a:solidFill>
                  <a:schemeClr val="dk1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50" u="sng">
                <a:solidFill>
                  <a:schemeClr val="hlink"/>
                </a:solidFill>
                <a:hlinkClick r:id="rId9"/>
              </a:rPr>
              <a:t>en.wikipedia.org</a:t>
            </a:r>
            <a:r>
              <a:rPr lang="en" sz="1350">
                <a:solidFill>
                  <a:schemeClr val="dk1"/>
                </a:solidFill>
              </a:rPr>
              <a:t>).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chemeClr val="dk1"/>
                </a:solidFill>
              </a:rPr>
              <a:t>8. Quality Inspection / Asset Management </a:t>
            </a:r>
            <a:r>
              <a:rPr b="1" lang="en" sz="1300">
                <a:solidFill>
                  <a:schemeClr val="dk1"/>
                </a:solidFill>
              </a:rPr>
              <a:t>(Technical)</a:t>
            </a:r>
            <a:endParaRPr b="1"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AI Force: In SAP QM, auto-generates inspection lots from image insights and reduces CoQ by ~$24M (</a:t>
            </a:r>
            <a:r>
              <a:rPr lang="en" sz="1350" u="sng">
                <a:solidFill>
                  <a:schemeClr val="hlink"/>
                </a:solidFill>
                <a:hlinkClick r:id="rId10"/>
              </a:rPr>
              <a:t>hcltech.com</a:t>
            </a:r>
            <a:r>
              <a:rPr lang="en" sz="1350">
                <a:solidFill>
                  <a:schemeClr val="dk1"/>
                </a:solidFill>
              </a:rPr>
              <a:t>).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Pega: Not focused on physical asset ingestion or image-based detection.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Vertex AI: Capable via Vision APIs, but requires custom ABAP connectors; no standard solution.</a:t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38"/>
          <p:cNvSpPr txBox="1"/>
          <p:nvPr/>
        </p:nvSpPr>
        <p:spPr>
          <a:xfrm>
            <a:off x="0" y="0"/>
            <a:ext cx="9144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9. Predictive Maintenance &amp; Alerts </a:t>
            </a:r>
            <a:r>
              <a:rPr b="1" lang="en" sz="1300">
                <a:solidFill>
                  <a:schemeClr val="dk1"/>
                </a:solidFill>
              </a:rPr>
              <a:t>(Technical)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AI Force: Not focused on field operations or sensor-driven maintenance.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Pega: No predictive maintenance capabilities.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Vertex AI: Supports anomaly detection in LE, and recent reinforcement learning frameworks achieve 95% accuracy and 60% time savings in warehouse orchestration 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arxiv.org</a:t>
            </a:r>
            <a:r>
              <a:rPr lang="en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10. Process Modeling (BPMN) </a:t>
            </a:r>
            <a:r>
              <a:rPr b="1" lang="en" sz="1350">
                <a:solidFill>
                  <a:schemeClr val="dk1"/>
                </a:solidFill>
              </a:rPr>
              <a:t>(Business)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AI Force: Not relevant to BPMN generation.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Pega: Blueprint uses GenAI to generate BPMN workflows (~50k blueprints to date) {@cite turn0search11 turn0search6}.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Vertex AI: Can suggest process flows via RAG but lacks generation of BPMN models out of the box.</a:t>
            </a:r>
            <a:endParaRPr b="1" sz="1300">
              <a:solidFill>
                <a:schemeClr val="dk1"/>
              </a:solidFill>
            </a:endParaRPr>
          </a:p>
        </p:txBody>
      </p:sp>
      <p:graphicFrame>
        <p:nvGraphicFramePr>
          <p:cNvPr id="398" name="Google Shape;398;p38"/>
          <p:cNvGraphicFramePr/>
          <p:nvPr/>
        </p:nvGraphicFramePr>
        <p:xfrm>
          <a:off x="-25" y="291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{7FB96AF5-13C0-4151-8997-5D18219F7866}</a:tableStyleId>
              </a:tblPr>
              <a:tblGrid>
                <a:gridCol w="4572000"/>
                <a:gridCol w="4572000"/>
              </a:tblGrid>
              <a:tr h="338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Platform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Major Drawback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6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AI Force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Tech-only focus; no business-user use; heavy IT integration needed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Pega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separate licensing + sync; BPM-heavy &amp; SAP interface overhead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6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Vertex AI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Requires full Google Cloud infra, embedding setup, possible latency issues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/>
          <p:nvPr>
            <p:ph idx="4294967295" type="subTitle"/>
          </p:nvPr>
        </p:nvSpPr>
        <p:spPr>
          <a:xfrm>
            <a:off x="318593" y="0"/>
            <a:ext cx="5532600" cy="4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Annexure</a:t>
            </a:r>
            <a:endParaRPr/>
          </a:p>
        </p:txBody>
      </p:sp>
      <p:sp>
        <p:nvSpPr>
          <p:cNvPr id="404" name="Google Shape;404;p39"/>
          <p:cNvSpPr txBox="1"/>
          <p:nvPr/>
        </p:nvSpPr>
        <p:spPr>
          <a:xfrm>
            <a:off x="0" y="366569"/>
            <a:ext cx="91440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2200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https://help.openai.com/en/articles/9260256-chatgpt-capabilities-overview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https://taptwicedigital.com/stats/openai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https://openai.com/api/pricing/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https://www.designgurus.io/answers/detail/what-are-the-disadvantages-of-openai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https://www.sap.com/products/artificial-intelligence/ai-foundation-os/document-ai.html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https://developers.sap.com/tutorials/cp-aibus-dox-ui..html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https://www.sap.com/india/products/artificial-intelligence/ai-assistant.html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https://help.sap.com/docs/joule/serviceguide/what-is-joule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https://www.crescenseinc.com/insights/sap-microsoft-collaboration-generative-ai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https://techcommunity.microsoft.com/blog/sapapplications/streamlining-sap-processes-with-azure-openai-copilot-studio-and-power-platform/4164338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https://pages.community.sap.com/topics/cloud-analytics/ai-for-planning-and-analytics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https://pages.community.sap.com/topics/conversational-ai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https://opencv.org/blog/nvidia-ai-deep-learning-projects/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https://viso.ai/deep-learning/nvidia-worlds-most-valuable-company/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https://images.nvidia.com/content/pdf/infographic/dgx-analytics-sap-joint-solution-brief-r6-hr.pdf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rgbClr val="2200CC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https://www.nvidia.com/en-us/training/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19"/>
              </a:rPr>
              <a:t>https://cloud.google.com/products/ai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20"/>
              </a:rPr>
              <a:t>https://blog.cloudanalogy.com/new-features-and-capabilities-added-to-the-google-cloud-platform/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u="sng">
                <a:solidFill>
                  <a:schemeClr val="hlink"/>
                </a:solidFill>
                <a:hlinkClick r:id="rId21"/>
              </a:rPr>
              <a:t>https://cloud.google.com/vertex-ai/generative-ai/docs/models/evaluation-overview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/>
          <p:nvPr>
            <p:ph idx="4294967295" type="subTitle"/>
          </p:nvPr>
        </p:nvSpPr>
        <p:spPr>
          <a:xfrm>
            <a:off x="639200" y="59725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Annexure</a:t>
            </a:r>
            <a:endParaRPr/>
          </a:p>
        </p:txBody>
      </p:sp>
      <p:sp>
        <p:nvSpPr>
          <p:cNvPr id="410" name="Google Shape;410;p40"/>
          <p:cNvSpPr txBox="1"/>
          <p:nvPr/>
        </p:nvSpPr>
        <p:spPr>
          <a:xfrm>
            <a:off x="384150" y="1777325"/>
            <a:ext cx="8375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- IBM Watson Integration announced at SAP Sapphire: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https://news.sap.com/2024/05/ibm-and-sap-generative-ai-new-value-generation-partnership/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https://newsroom.ibm.com/2023-05-02-SAP-to-Embed-IBM-Watson-Artificial-Intelligence-into-SAP-R-Solutions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Tensorflow Integration: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https://community.sap.com/t5/technology-blog-posts-by-sap/bringing-machine-learning-tensorflow-to-the-enterprise-with-sap-hana/m-p/13352336</a:t>
            </a:r>
            <a:r>
              <a:rPr lang="en"/>
              <a:t> (HANA 2.0 SP2 onwards)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https://community.sap.com/t5/technology-blog-posts-by-sap/sap-ai-core-is-all-you-need/ba-p/13687784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(Series detailing various SAP AI core integrations and possibilities)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PyTorch Integration (Data Intelligence Platform)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https://help.sap.com/docs/SAP_DATA_INTELLIGENCE_ON-PREMISE/f66004fabfae4cd4974b54b6dd41993d/207104a8d47645418962bdb9480166c1.html</a:t>
            </a:r>
            <a:endParaRPr/>
          </a:p>
        </p:txBody>
      </p:sp>
      <p:sp>
        <p:nvSpPr>
          <p:cNvPr id="411" name="Google Shape;41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"/>
          <p:cNvSpPr txBox="1"/>
          <p:nvPr>
            <p:ph type="ctrTitle"/>
          </p:nvPr>
        </p:nvSpPr>
        <p:spPr>
          <a:xfrm>
            <a:off x="311700" y="2070750"/>
            <a:ext cx="8520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Black"/>
                <a:ea typeface="Montserrat Black"/>
                <a:cs typeface="Montserrat Black"/>
                <a:sym typeface="Montserrat Black"/>
              </a:rPr>
              <a:t>THANKS!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7"/>
          <p:cNvSpPr txBox="1"/>
          <p:nvPr>
            <p:ph idx="4294967295" type="title"/>
          </p:nvPr>
        </p:nvSpPr>
        <p:spPr>
          <a:xfrm>
            <a:off x="719998" y="1398850"/>
            <a:ext cx="760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08</a:t>
            </a:r>
            <a:endParaRPr sz="6400"/>
          </a:p>
        </p:txBody>
      </p:sp>
      <p:sp>
        <p:nvSpPr>
          <p:cNvPr id="253" name="Google Shape;253;p17"/>
          <p:cNvSpPr txBox="1"/>
          <p:nvPr>
            <p:ph type="ctrTitle"/>
          </p:nvPr>
        </p:nvSpPr>
        <p:spPr>
          <a:xfrm>
            <a:off x="720000" y="2384276"/>
            <a:ext cx="7351800" cy="26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HCL AI Force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4300"/>
            </a:br>
            <a:endParaRPr sz="4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 Force - DevOps / Code Productivity</a:t>
            </a:r>
            <a:endParaRPr/>
          </a:p>
        </p:txBody>
      </p:sp>
      <p:sp>
        <p:nvSpPr>
          <p:cNvPr id="259" name="Google Shape;25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18"/>
          <p:cNvSpPr txBox="1"/>
          <p:nvPr>
            <p:ph idx="1" type="body"/>
          </p:nvPr>
        </p:nvSpPr>
        <p:spPr>
          <a:xfrm>
            <a:off x="122700" y="1017725"/>
            <a:ext cx="870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Use case:</a:t>
            </a:r>
            <a:r>
              <a:rPr lang="en" sz="1200">
                <a:solidFill>
                  <a:schemeClr val="dk1"/>
                </a:solidFill>
              </a:rPr>
              <a:t> ABAP Code &amp; DevOps Productivity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Improves code generation, refactoring, unit‑test generation, clone detection, SQL generation/summarization, security assessment, change‑impact analysis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HCLTech+1HCLTech+1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Reddit+4Workik+4Reddit+4</a:t>
            </a:r>
            <a:br>
              <a:rPr lang="en" sz="1200" u="sng">
                <a:solidFill>
                  <a:schemeClr val="hlink"/>
                </a:solidFill>
                <a:hlinkClick r:id="rId6"/>
              </a:rPr>
            </a:br>
            <a:endParaRPr sz="1200" u="sng">
              <a:solidFill>
                <a:schemeClr val="hlink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Pilot customer results: </a:t>
            </a:r>
            <a:r>
              <a:rPr b="1" lang="en" sz="1200">
                <a:solidFill>
                  <a:schemeClr val="dk1"/>
                </a:solidFill>
              </a:rPr>
              <a:t>~38% faster development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~50% acceleration in modernization</a:t>
            </a:r>
            <a:r>
              <a:rPr lang="en" sz="1200">
                <a:solidFill>
                  <a:schemeClr val="dk1"/>
                </a:solidFill>
              </a:rPr>
              <a:t> (per internal HCLTech benchmarks)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HCLTech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HCLTech</a:t>
            </a:r>
            <a:br>
              <a:rPr lang="en" sz="1200" u="sng">
                <a:solidFill>
                  <a:schemeClr val="hlink"/>
                </a:solidFill>
                <a:hlinkClick r:id="rId10"/>
              </a:rPr>
            </a:br>
            <a:endParaRPr sz="1200" u="sng">
              <a:solidFill>
                <a:schemeClr val="hlink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Plugins available for </a:t>
            </a:r>
            <a:r>
              <a:rPr b="1" lang="en" sz="1200">
                <a:solidFill>
                  <a:schemeClr val="dk1"/>
                </a:solidFill>
              </a:rPr>
              <a:t>Eclipse, VS Code, JetBrains</a:t>
            </a:r>
            <a:r>
              <a:rPr lang="en" sz="1200">
                <a:solidFill>
                  <a:schemeClr val="dk1"/>
                </a:solidFill>
              </a:rPr>
              <a:t>, integrated with GitHub Copilot/Azure OpenAI backend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12"/>
              </a:rPr>
              <a:t>HCLTech</a:t>
            </a:r>
            <a:br>
              <a:rPr lang="en" sz="1200" u="sng">
                <a:solidFill>
                  <a:schemeClr val="hlink"/>
                </a:solidFill>
                <a:hlinkClick r:id="rId13"/>
              </a:rPr>
            </a:br>
            <a:endParaRPr sz="1200" u="sng">
              <a:solidFill>
                <a:schemeClr val="hlink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Data lineage, dependency graphs, FinOps dashboards, impact analytics — contextual visualization for code→requirements→test→defects ﬂows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15"/>
              </a:rPr>
              <a:t>Reddit+6HCLTech+6news.sap.com+6</a:t>
            </a:r>
            <a:br>
              <a:rPr lang="en" sz="1200" u="sng">
                <a:solidFill>
                  <a:schemeClr val="hlink"/>
                </a:solidFill>
                <a:hlinkClick r:id="rId16"/>
              </a:rPr>
            </a:br>
            <a:endParaRPr sz="1200" u="sng">
              <a:solidFill>
                <a:schemeClr val="hlink"/>
              </a:solidFill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Use case:</a:t>
            </a:r>
            <a:r>
              <a:rPr lang="en" sz="1200">
                <a:solidFill>
                  <a:schemeClr val="dk1"/>
                </a:solidFill>
              </a:rPr>
              <a:t> Incident Triage &amp; Root‑Cause Analysis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Builds ontology‑based knowledge graph tracking requirements, code, errors, test failures, logs; performs root‑cause mapping across artifacts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18"/>
              </a:rPr>
              <a:t>cloud.google.com+1arxiv.org+1</a:t>
            </a:r>
            <a:br>
              <a:rPr lang="en" sz="1200" u="sng">
                <a:solidFill>
                  <a:schemeClr val="hlink"/>
                </a:solidFill>
                <a:hlinkClick r:id="rId19"/>
              </a:rPr>
            </a:br>
            <a:endParaRPr sz="1200" u="sng">
              <a:solidFill>
                <a:schemeClr val="hlink"/>
              </a:solidFill>
            </a:endParaRPr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Enables “self‑healing” automation workflows: auto‑ticket resolution or suggestions, reducing MTTR by </a:t>
            </a:r>
            <a:r>
              <a:rPr b="1" lang="en" sz="1200">
                <a:solidFill>
                  <a:schemeClr val="dk1"/>
                </a:solidFill>
              </a:rPr>
              <a:t>up to 20%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hlinkClick r:id="rId2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chemeClr val="hlink"/>
                </a:solidFill>
                <a:hlinkClick r:id="rId21"/>
              </a:rPr>
              <a:t>HCLTech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Inspection / Asset Management</a:t>
            </a:r>
            <a:endParaRPr/>
          </a:p>
        </p:txBody>
      </p:sp>
      <p:sp>
        <p:nvSpPr>
          <p:cNvPr id="266" name="Google Shape;26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What it does</a:t>
            </a:r>
            <a:r>
              <a:rPr lang="en" sz="1700">
                <a:solidFill>
                  <a:schemeClr val="dk1"/>
                </a:solidFill>
              </a:rPr>
              <a:t>: Visual-product inspection powered by AI Vision + GenAI quality assistant; automatically generates inspection lots and diagnoses quality deviations.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Metric</a:t>
            </a:r>
            <a:r>
              <a:rPr lang="en" sz="1700">
                <a:solidFill>
                  <a:schemeClr val="dk1"/>
                </a:solidFill>
              </a:rPr>
              <a:t>: ~$24 million reduction in Cost of Quality (CoQ); increased throughput and compliance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HCLTech</a:t>
            </a:r>
            <a:r>
              <a:rPr lang="en" sz="1700">
                <a:solidFill>
                  <a:schemeClr val="dk1"/>
                </a:solidFill>
              </a:rPr>
              <a:t>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Deployment</a:t>
            </a:r>
            <a:r>
              <a:rPr lang="en" sz="1700">
                <a:solidFill>
                  <a:schemeClr val="dk1"/>
                </a:solidFill>
              </a:rPr>
              <a:t>: Works with SAP QM and agentic AI; edges cases via inspection assistant.</a:t>
            </a:r>
            <a:endParaRPr sz="2400"/>
          </a:p>
        </p:txBody>
      </p:sp>
      <p:sp>
        <p:nvSpPr>
          <p:cNvPr id="267" name="Google Shape;26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Supply Chain Forecasting &amp; Predictive Maintenance</a:t>
            </a:r>
            <a:endParaRPr/>
          </a:p>
        </p:txBody>
      </p:sp>
      <p:sp>
        <p:nvSpPr>
          <p:cNvPr id="273" name="Google Shape;2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What it does</a:t>
            </a:r>
            <a:r>
              <a:rPr lang="en" sz="1700">
                <a:solidFill>
                  <a:schemeClr val="dk1"/>
                </a:solidFill>
              </a:rPr>
              <a:t>: Combines AI-driven demand forecasting, anomaly detection, and prescriptive insights for supply chain and asset maintenance.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Tech</a:t>
            </a:r>
            <a:r>
              <a:rPr lang="en" sz="1700">
                <a:solidFill>
                  <a:schemeClr val="dk1"/>
                </a:solidFill>
              </a:rPr>
              <a:t>: Leverages digital twins, knowledge graphs, and AI workflows interfacing with SAP and OT systems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HCLTech</a:t>
            </a:r>
            <a:r>
              <a:rPr lang="en" sz="1700">
                <a:solidFill>
                  <a:schemeClr val="dk1"/>
                </a:solidFill>
              </a:rPr>
              <a:t>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Outcome</a:t>
            </a:r>
            <a:r>
              <a:rPr lang="en" sz="1700">
                <a:solidFill>
                  <a:schemeClr val="dk1"/>
                </a:solidFill>
              </a:rPr>
              <a:t>: Improved demand planning, real-time anomaly detection, fewer disruptions.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Transformation &amp; Migration</a:t>
            </a:r>
            <a:endParaRPr/>
          </a:p>
        </p:txBody>
      </p:sp>
      <p:sp>
        <p:nvSpPr>
          <p:cNvPr id="280" name="Google Shape;28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What it does</a:t>
            </a:r>
            <a:r>
              <a:rPr lang="en" sz="1700">
                <a:solidFill>
                  <a:schemeClr val="dk1"/>
                </a:solidFill>
              </a:rPr>
              <a:t>: Assists with S/4HANA migrations legacy code remediation, mapping, automated test validation, configuration harmonization.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Metric</a:t>
            </a:r>
            <a:r>
              <a:rPr lang="en" sz="1700">
                <a:solidFill>
                  <a:schemeClr val="dk1"/>
                </a:solidFill>
              </a:rPr>
              <a:t>: Enables code conversion to target SAP instance within hours or days versus months; reduces risk</a:t>
            </a:r>
            <a:r>
              <a:rPr lang="en" sz="17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700" u="sng">
                <a:solidFill>
                  <a:schemeClr val="hlink"/>
                </a:solidFill>
                <a:hlinkClick r:id="rId4"/>
              </a:rPr>
              <a:t>HCLTech</a:t>
            </a:r>
            <a:r>
              <a:rPr lang="en" sz="1700">
                <a:solidFill>
                  <a:schemeClr val="dk1"/>
                </a:solidFill>
              </a:rPr>
              <a:t>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Deployment</a:t>
            </a:r>
            <a:r>
              <a:rPr lang="en" sz="1700">
                <a:solidFill>
                  <a:schemeClr val="dk1"/>
                </a:solidFill>
              </a:rPr>
              <a:t>: In HCL migration factory toolset, leveraging AI Force modules + secure ABAP coder.</a:t>
            </a:r>
            <a:endParaRPr b="1" sz="2300">
              <a:solidFill>
                <a:schemeClr val="dk1"/>
              </a:solidFill>
            </a:endParaRPr>
          </a:p>
        </p:txBody>
      </p:sp>
      <p:sp>
        <p:nvSpPr>
          <p:cNvPr id="281" name="Google Shape;2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2"/>
          <p:cNvSpPr txBox="1"/>
          <p:nvPr>
            <p:ph idx="4294967295" type="title"/>
          </p:nvPr>
        </p:nvSpPr>
        <p:spPr>
          <a:xfrm>
            <a:off x="719998" y="1398850"/>
            <a:ext cx="760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09</a:t>
            </a:r>
            <a:endParaRPr sz="6400"/>
          </a:p>
        </p:txBody>
      </p:sp>
      <p:sp>
        <p:nvSpPr>
          <p:cNvPr id="288" name="Google Shape;288;p22"/>
          <p:cNvSpPr txBox="1"/>
          <p:nvPr>
            <p:ph type="ctrTitle"/>
          </p:nvPr>
        </p:nvSpPr>
        <p:spPr>
          <a:xfrm>
            <a:off x="720000" y="2384276"/>
            <a:ext cx="7351800" cy="26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Pega GenAI</a:t>
            </a:r>
            <a:endParaRPr sz="4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4300"/>
            </a:br>
            <a:endParaRPr sz="4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flow automation</a:t>
            </a:r>
            <a:endParaRPr/>
          </a:p>
        </p:txBody>
      </p:sp>
      <p:sp>
        <p:nvSpPr>
          <p:cNvPr id="294" name="Google Shape;29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Use case:</a:t>
            </a:r>
            <a:r>
              <a:rPr lang="en" sz="1300">
                <a:solidFill>
                  <a:schemeClr val="dk1"/>
                </a:solidFill>
              </a:rPr>
              <a:t> BPMN / Process Modeling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Pega GenAI Blueprint</a:t>
            </a:r>
            <a:r>
              <a:rPr lang="en" sz="1300">
                <a:solidFill>
                  <a:schemeClr val="dk1"/>
                </a:solidFill>
              </a:rPr>
              <a:t> accelerator can generate full BPMN workflows from natural language descriptions; over </a:t>
            </a:r>
            <a:r>
              <a:rPr b="1" lang="en" sz="1300">
                <a:solidFill>
                  <a:schemeClr val="dk1"/>
                </a:solidFill>
              </a:rPr>
              <a:t>50,000 blueprints</a:t>
            </a:r>
            <a:r>
              <a:rPr lang="en" sz="1300">
                <a:solidFill>
                  <a:schemeClr val="dk1"/>
                </a:solidFill>
              </a:rPr>
              <a:t> generated since April 2024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en.wikipedia.org</a:t>
            </a:r>
            <a:br>
              <a:rPr lang="en" sz="1300" u="sng">
                <a:solidFill>
                  <a:schemeClr val="hlink"/>
                </a:solidFill>
                <a:hlinkClick r:id="rId5"/>
              </a:rPr>
            </a:br>
            <a:endParaRPr sz="1300" u="sng">
              <a:solidFill>
                <a:schemeClr val="hlink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Use case:</a:t>
            </a:r>
            <a:r>
              <a:rPr lang="en" sz="1300">
                <a:solidFill>
                  <a:schemeClr val="dk1"/>
                </a:solidFill>
              </a:rPr>
              <a:t> Invoice &amp; Finance Processing / KYC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Business‑flow-based automation: case routing, triage, KYC onboarding, dispute resolution; some banks reported </a:t>
            </a:r>
            <a:r>
              <a:rPr b="1" lang="en" sz="1300">
                <a:solidFill>
                  <a:schemeClr val="dk1"/>
                </a:solidFill>
              </a:rPr>
              <a:t>~70% faster onboarding</a:t>
            </a:r>
            <a:r>
              <a:rPr lang="en" sz="1300">
                <a:solidFill>
                  <a:schemeClr val="dk1"/>
                </a:solidFill>
              </a:rPr>
              <a:t> and reduced manual processing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7"/>
              </a:rPr>
              <a:t>en.wikipedia.org</a:t>
            </a:r>
            <a:br>
              <a:rPr lang="en" sz="1300" u="sng">
                <a:solidFill>
                  <a:schemeClr val="hlink"/>
                </a:solidFill>
                <a:hlinkClick r:id="rId8"/>
              </a:rPr>
            </a:br>
            <a:endParaRPr sz="1300" u="sng">
              <a:solidFill>
                <a:schemeClr val="hlink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Use case:</a:t>
            </a:r>
            <a:r>
              <a:rPr lang="en" sz="1300">
                <a:solidFill>
                  <a:schemeClr val="dk1"/>
                </a:solidFill>
              </a:rPr>
              <a:t> Customer Service Chatbots &amp; Agent Assist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300">
                <a:solidFill>
                  <a:schemeClr val="dk1"/>
                </a:solidFill>
              </a:rPr>
              <a:t>Pega Voice AI / Messaging AI</a:t>
            </a:r>
            <a:r>
              <a:rPr lang="en" sz="1300">
                <a:solidFill>
                  <a:schemeClr val="dk1"/>
                </a:solidFill>
              </a:rPr>
              <a:t> provide real‑time intent recognition, live agent assist, automatic knowledge lookup from SAP Service Cloud. Live transcription and suggestions reduce manual effort</a:t>
            </a:r>
            <a:r>
              <a:rPr lang="en" sz="13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300" u="sng">
                <a:solidFill>
                  <a:schemeClr val="hlink"/>
                </a:solidFill>
                <a:hlinkClick r:id="rId10"/>
              </a:rPr>
              <a:t>en.wikipedia.org</a:t>
            </a:r>
            <a:r>
              <a:rPr b="1" lang="en" sz="1900">
                <a:solidFill>
                  <a:schemeClr val="dk1"/>
                </a:solidFill>
              </a:rPr>
              <a:t>.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95" name="Google Shape;29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