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5143500" type="screen16x9"/>
  <p:notesSz cx="6858000" cy="9144000"/>
  <p:embeddedFontLst>
    <p:embeddedFont>
      <p:font typeface="Merriweather" panose="00000500000000000000" pitchFamily="2" charset="0"/>
      <p:regular r:id="rId40"/>
      <p:bold r:id="rId41"/>
      <p:italic r:id="rId42"/>
      <p:boldItalic r:id="rId43"/>
    </p:embeddedFont>
    <p:embeddedFont>
      <p:font typeface="Proxima Nova Extrabold" panose="020B0604020202020204" charset="0"/>
      <p:bold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3adbb71e6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3adbb71e6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3adbb71e6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3adbb71e6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3adbb71e6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3adbb71e6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3adbb71e6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3adbb71e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3adbb71e6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3adbb71e6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3adbb71e6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3adbb71e6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3adbb71e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3adbb71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3adbb71e6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3adbb71e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3adbb71e6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3adbb71e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3adbb71e6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3adbb71e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8fb60ef6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8fb60ef6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3adbb71e6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3adbb71e6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3adbb71e6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3adbb71e6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3adbb71e6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23adbb71e6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3adbb71e6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3adbb71e6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3adbb71e6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3adbb71e6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3adbb71e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3adbb71e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3adbb71e6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3adbb71e6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3adbb71e6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3adbb71e6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3adbb71e6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3adbb71e6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3adbb71e6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3adbb71e6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8fb60ef6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8fb60ef6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3c140a12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3c140a12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3c140a12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3c140a12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3c140a12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3c140a12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3c140a12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3c140a12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23c140a12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23c140a12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23c140a12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23c140a12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3c140a12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3c140a12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3c140a12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3c140a12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3adbb71e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3adbb71e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3adbb71e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3adbb71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49fa51b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49fa51b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3adbb71e6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3adbb71e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3adbb71e6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3adbb71e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3adbb71e6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3adbb71e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s://deepai.org/machine-learning-glossary-and-terms/convolutional-neural-network"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hyperlink" Target="https://deepai.org/machine-learning-glossary-and-terms/neural-networ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Real_number" TargetMode="External"/><Relationship Id="rId3" Type="http://schemas.openxmlformats.org/officeDocument/2006/relationships/hyperlink" Target="https://en.wikipedia.org/wiki/Biological_neural_network" TargetMode="External"/><Relationship Id="rId7" Type="http://schemas.openxmlformats.org/officeDocument/2006/relationships/hyperlink" Target="https://en.wikipedia.org/wiki/Synaps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en.wikipedia.org/wiki/Neuron" TargetMode="External"/><Relationship Id="rId5" Type="http://schemas.openxmlformats.org/officeDocument/2006/relationships/hyperlink" Target="https://en.wikipedia.org/wiki/Artificial_neuron" TargetMode="External"/><Relationship Id="rId10" Type="http://schemas.openxmlformats.org/officeDocument/2006/relationships/image" Target="../media/image3.png"/><Relationship Id="rId4" Type="http://schemas.openxmlformats.org/officeDocument/2006/relationships/hyperlink" Target="https://en.wikipedia.org/wiki/Brain" TargetMode="External"/><Relationship Id="rId9" Type="http://schemas.openxmlformats.org/officeDocument/2006/relationships/hyperlink" Target="https://en.wikipedia.org/wiki/Weight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rtificial_neuron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en.wikipedia.org/wiki/Neur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Loss_function" TargetMode="External"/><Relationship Id="rId7" Type="http://schemas.openxmlformats.org/officeDocument/2006/relationships/hyperlink" Target="https://en.wikipedia.org/wiki/Artificial_neural_network#cite_note-55"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en.wikipedia.org/wiki/Statistical_estimation" TargetMode="External"/><Relationship Id="rId5" Type="http://schemas.openxmlformats.org/officeDocument/2006/relationships/hyperlink" Target="https://en.wikipedia.org/wiki/Mathematical_optimization" TargetMode="External"/><Relationship Id="rId4" Type="http://schemas.openxmlformats.org/officeDocument/2006/relationships/hyperlink" Target="https://en.wikipedia.org/wiki/Statisti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392347"/>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dirty="0">
                <a:latin typeface="Merriweather"/>
                <a:ea typeface="Merriweather"/>
                <a:cs typeface="Merriweather"/>
                <a:sym typeface="Merriweather"/>
              </a:rPr>
              <a:t>PROJECT WORK-II PRESENTATION</a:t>
            </a:r>
            <a:endParaRPr sz="3080" dirty="0">
              <a:latin typeface="Merriweather"/>
              <a:ea typeface="Merriweather"/>
              <a:cs typeface="Merriweather"/>
              <a:sym typeface="Merriweather"/>
            </a:endParaRPr>
          </a:p>
        </p:txBody>
      </p:sp>
      <p:sp>
        <p:nvSpPr>
          <p:cNvPr id="86" name="Google Shape;86;p13"/>
          <p:cNvSpPr txBox="1">
            <a:spLocks noGrp="1"/>
          </p:cNvSpPr>
          <p:nvPr>
            <p:ph type="subTitle" idx="1"/>
          </p:nvPr>
        </p:nvSpPr>
        <p:spPr>
          <a:xfrm>
            <a:off x="992750" y="3321550"/>
            <a:ext cx="8530200" cy="18645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 sz="1900" b="1" u="sng" dirty="0">
                <a:latin typeface="Merriweather"/>
                <a:ea typeface="Merriweather"/>
                <a:cs typeface="Merriweather"/>
                <a:sym typeface="Merriweather"/>
              </a:rPr>
              <a:t>GUIDED BY</a:t>
            </a:r>
            <a:r>
              <a:rPr lang="en" sz="1900" dirty="0">
                <a:latin typeface="Merriweather"/>
                <a:ea typeface="Merriweather"/>
                <a:cs typeface="Merriweather"/>
                <a:sym typeface="Merriweather"/>
              </a:rPr>
              <a:t>-                                                                       </a:t>
            </a:r>
            <a:r>
              <a:rPr lang="en" sz="1900" b="1" u="sng" dirty="0">
                <a:latin typeface="Merriweather"/>
                <a:ea typeface="Merriweather"/>
                <a:cs typeface="Merriweather"/>
                <a:sym typeface="Merriweather"/>
              </a:rPr>
              <a:t>MADE BY</a:t>
            </a:r>
            <a:r>
              <a:rPr lang="en" sz="1900" dirty="0">
                <a:latin typeface="Merriweather"/>
                <a:ea typeface="Merriweather"/>
                <a:cs typeface="Merriweather"/>
                <a:sym typeface="Merriweather"/>
              </a:rPr>
              <a:t>-</a:t>
            </a:r>
            <a:endParaRPr sz="1900" dirty="0">
              <a:latin typeface="Merriweather"/>
              <a:ea typeface="Merriweather"/>
              <a:cs typeface="Merriweather"/>
              <a:sym typeface="Merriweather"/>
            </a:endParaRPr>
          </a:p>
          <a:p>
            <a:pPr marL="0" lvl="0" indent="0" algn="just" rtl="0">
              <a:spcBef>
                <a:spcPts val="0"/>
              </a:spcBef>
              <a:spcAft>
                <a:spcPts val="0"/>
              </a:spcAft>
              <a:buNone/>
            </a:pPr>
            <a:endParaRPr sz="1900" dirty="0">
              <a:latin typeface="Merriweather"/>
              <a:ea typeface="Merriweather"/>
              <a:cs typeface="Merriweather"/>
              <a:sym typeface="Merriweather"/>
            </a:endParaRPr>
          </a:p>
          <a:p>
            <a:pPr marL="0" lvl="0" indent="0" algn="just" rtl="0">
              <a:spcBef>
                <a:spcPts val="0"/>
              </a:spcBef>
              <a:spcAft>
                <a:spcPts val="0"/>
              </a:spcAft>
              <a:buNone/>
            </a:pPr>
            <a:r>
              <a:rPr lang="en" sz="1900" dirty="0">
                <a:latin typeface="Merriweather"/>
                <a:ea typeface="Merriweather"/>
                <a:cs typeface="Merriweather"/>
                <a:sym typeface="Merriweather"/>
              </a:rPr>
              <a:t>MR. ASHISH KUMAWAT                                               ABHINAV MUKERJI</a:t>
            </a:r>
            <a:endParaRPr sz="1900" dirty="0">
              <a:latin typeface="Merriweather"/>
              <a:ea typeface="Merriweather"/>
              <a:cs typeface="Merriweather"/>
              <a:sym typeface="Merriweather"/>
            </a:endParaRPr>
          </a:p>
          <a:p>
            <a:pPr marL="0" lvl="0" indent="0" algn="just" rtl="0">
              <a:spcBef>
                <a:spcPts val="0"/>
              </a:spcBef>
              <a:spcAft>
                <a:spcPts val="0"/>
              </a:spcAft>
              <a:buNone/>
            </a:pPr>
            <a:r>
              <a:rPr lang="en" sz="1900" dirty="0">
                <a:latin typeface="Merriweather"/>
                <a:ea typeface="Merriweather"/>
                <a:cs typeface="Merriweather"/>
                <a:sym typeface="Merriweather"/>
              </a:rPr>
              <a:t>(MEDI-CAPS UNIVERSITY)                                        EN18CS301006   </a:t>
            </a:r>
          </a:p>
          <a:p>
            <a:pPr marL="0" lvl="0" indent="0" algn="just" rtl="0">
              <a:spcBef>
                <a:spcPts val="0"/>
              </a:spcBef>
              <a:spcAft>
                <a:spcPts val="0"/>
              </a:spcAft>
              <a:buNone/>
            </a:pPr>
            <a:r>
              <a:rPr lang="en" sz="1900" dirty="0">
                <a:latin typeface="Merriweather"/>
                <a:ea typeface="Merriweather"/>
                <a:cs typeface="Merriweather"/>
                <a:sym typeface="Merriweather"/>
              </a:rPr>
              <a:t>                                     </a:t>
            </a:r>
            <a:endParaRPr sz="1900" dirty="0">
              <a:latin typeface="Merriweather"/>
              <a:ea typeface="Merriweather"/>
              <a:cs typeface="Merriweather"/>
              <a:sym typeface="Merriweather"/>
            </a:endParaRPr>
          </a:p>
          <a:p>
            <a:pPr marL="0" lvl="0" indent="0" algn="just" rtl="0">
              <a:spcBef>
                <a:spcPts val="0"/>
              </a:spcBef>
              <a:spcAft>
                <a:spcPts val="0"/>
              </a:spcAft>
              <a:buNone/>
            </a:pPr>
            <a:r>
              <a:rPr lang="en" sz="1900" dirty="0">
                <a:latin typeface="Merriweather"/>
                <a:ea typeface="Merriweather"/>
                <a:cs typeface="Merriweather"/>
                <a:sym typeface="Merriweather"/>
              </a:rPr>
              <a:t>DR. SAURABH DAS                                                                   CS-A                                        </a:t>
            </a:r>
            <a:endParaRPr sz="1900" dirty="0">
              <a:latin typeface="Merriweather"/>
              <a:ea typeface="Merriweather"/>
              <a:cs typeface="Merriweather"/>
              <a:sym typeface="Merriweather"/>
            </a:endParaRPr>
          </a:p>
          <a:p>
            <a:pPr marL="0" lvl="0" indent="0" algn="just" rtl="0">
              <a:spcBef>
                <a:spcPts val="0"/>
              </a:spcBef>
              <a:spcAft>
                <a:spcPts val="0"/>
              </a:spcAft>
              <a:buNone/>
            </a:pPr>
            <a:r>
              <a:rPr lang="en" sz="1900" dirty="0">
                <a:latin typeface="Merriweather"/>
                <a:ea typeface="Merriweather"/>
                <a:cs typeface="Merriweather"/>
                <a:sym typeface="Merriweather"/>
              </a:rPr>
              <a:t>(IIT INDORE)                                                                      8</a:t>
            </a:r>
            <a:r>
              <a:rPr lang="en" sz="1900" baseline="30000" dirty="0">
                <a:latin typeface="Merriweather"/>
                <a:ea typeface="Merriweather"/>
                <a:cs typeface="Merriweather"/>
                <a:sym typeface="Merriweather"/>
              </a:rPr>
              <a:t>th</a:t>
            </a:r>
            <a:r>
              <a:rPr lang="en" sz="1900" dirty="0">
                <a:latin typeface="Merriweather"/>
                <a:ea typeface="Merriweather"/>
                <a:cs typeface="Merriweather"/>
                <a:sym typeface="Merriweather"/>
              </a:rPr>
              <a:t> SEM (EVEN)</a:t>
            </a:r>
            <a:endParaRPr sz="1900" dirty="0">
              <a:latin typeface="Merriweather"/>
              <a:ea typeface="Merriweather"/>
              <a:cs typeface="Merriweather"/>
              <a:sym typeface="Merriweather"/>
            </a:endParaRPr>
          </a:p>
          <a:p>
            <a:pPr marL="0" lvl="0" indent="0" algn="just" rtl="0">
              <a:spcBef>
                <a:spcPts val="0"/>
              </a:spcBef>
              <a:spcAft>
                <a:spcPts val="0"/>
              </a:spcAft>
              <a:buNone/>
            </a:pPr>
            <a:r>
              <a:rPr lang="en" sz="1900" dirty="0">
                <a:latin typeface="Merriweather"/>
                <a:ea typeface="Merriweather"/>
                <a:cs typeface="Merriweather"/>
                <a:sym typeface="Merriweather"/>
              </a:rPr>
              <a:t>                                                             </a:t>
            </a:r>
            <a:endParaRPr sz="1900" dirty="0">
              <a:latin typeface="Merriweather"/>
              <a:ea typeface="Merriweather"/>
              <a:cs typeface="Merriweather"/>
              <a:sym typeface="Merriweather"/>
            </a:endParaRPr>
          </a:p>
        </p:txBody>
      </p:sp>
      <p:sp>
        <p:nvSpPr>
          <p:cNvPr id="87" name="Google Shape;87;p13"/>
          <p:cNvSpPr txBox="1"/>
          <p:nvPr/>
        </p:nvSpPr>
        <p:spPr>
          <a:xfrm>
            <a:off x="3757700" y="2487188"/>
            <a:ext cx="30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latin typeface="Roboto"/>
                <a:ea typeface="Roboto"/>
                <a:cs typeface="Roboto"/>
                <a:sym typeface="Roboto"/>
              </a:rPr>
              <a:t>SESSION: 2022-23</a:t>
            </a:r>
            <a:endParaRPr b="1" dirty="0">
              <a:solidFill>
                <a:schemeClr val="lt1"/>
              </a:solidFill>
              <a:latin typeface="Roboto"/>
              <a:ea typeface="Roboto"/>
              <a:cs typeface="Roboto"/>
              <a:sym typeface="Roboto"/>
            </a:endParaRPr>
          </a:p>
        </p:txBody>
      </p:sp>
      <p:sp>
        <p:nvSpPr>
          <p:cNvPr id="88" name="Google Shape;88;p13"/>
          <p:cNvSpPr txBox="1"/>
          <p:nvPr/>
        </p:nvSpPr>
        <p:spPr>
          <a:xfrm>
            <a:off x="1478750" y="2828950"/>
            <a:ext cx="682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a:solidFill>
                  <a:schemeClr val="lt1"/>
                </a:solidFill>
                <a:latin typeface="Roboto"/>
                <a:ea typeface="Roboto"/>
                <a:cs typeface="Roboto"/>
                <a:sym typeface="Roboto"/>
              </a:rPr>
              <a:t>TOPIC</a:t>
            </a:r>
            <a:r>
              <a:rPr lang="en" sz="2000" b="1">
                <a:solidFill>
                  <a:schemeClr val="lt1"/>
                </a:solidFill>
                <a:latin typeface="Roboto"/>
                <a:ea typeface="Roboto"/>
                <a:cs typeface="Roboto"/>
                <a:sym typeface="Roboto"/>
              </a:rPr>
              <a:t>: ATTENTION MECHANISM IN DEEP LEARNING</a:t>
            </a:r>
            <a:endParaRPr sz="2000" b="1">
              <a:solidFill>
                <a:schemeClr val="lt1"/>
              </a:solidFill>
              <a:latin typeface="Roboto"/>
              <a:ea typeface="Roboto"/>
              <a:cs typeface="Roboto"/>
              <a:sym typeface="Roboto"/>
            </a:endParaRPr>
          </a:p>
        </p:txBody>
      </p:sp>
      <p:pic>
        <p:nvPicPr>
          <p:cNvPr id="89" name="Google Shape;89;p13"/>
          <p:cNvPicPr preferRelativeResize="0"/>
          <p:nvPr/>
        </p:nvPicPr>
        <p:blipFill>
          <a:blip r:embed="rId3">
            <a:alphaModFix/>
          </a:blip>
          <a:stretch>
            <a:fillRect/>
          </a:stretch>
        </p:blipFill>
        <p:spPr>
          <a:xfrm>
            <a:off x="3877413" y="1231150"/>
            <a:ext cx="1389186" cy="1256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854874" y="366700"/>
            <a:ext cx="7434250" cy="3941050"/>
          </a:xfrm>
          <a:prstGeom prst="rect">
            <a:avLst/>
          </a:prstGeom>
          <a:noFill/>
          <a:ln>
            <a:noFill/>
          </a:ln>
        </p:spPr>
      </p:pic>
      <p:pic>
        <p:nvPicPr>
          <p:cNvPr id="164" name="Google Shape;164;p24"/>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ACTIVATION FUNCTION IN ANN</a:t>
            </a:r>
            <a:endParaRPr b="1">
              <a:latin typeface="Merriweather"/>
              <a:ea typeface="Merriweather"/>
              <a:cs typeface="Merriweather"/>
              <a:sym typeface="Merriweather"/>
            </a:endParaRPr>
          </a:p>
        </p:txBody>
      </p:sp>
      <p:sp>
        <p:nvSpPr>
          <p:cNvPr id="170" name="Google Shape;170;p25"/>
          <p:cNvSpPr txBox="1">
            <a:spLocks noGrp="1"/>
          </p:cNvSpPr>
          <p:nvPr>
            <p:ph type="body" idx="1"/>
          </p:nvPr>
        </p:nvSpPr>
        <p:spPr>
          <a:xfrm>
            <a:off x="311700" y="1229875"/>
            <a:ext cx="8667900" cy="3720900"/>
          </a:xfrm>
          <a:prstGeom prst="rect">
            <a:avLst/>
          </a:prstGeom>
        </p:spPr>
        <p:txBody>
          <a:bodyPr spcFirstLastPara="1" wrap="square" lIns="91425" tIns="91425" rIns="91425" bIns="91425" anchor="t" anchorCtr="0">
            <a:normAutofit lnSpcReduction="20000"/>
          </a:bodyPr>
          <a:lstStyle/>
          <a:p>
            <a:pPr marL="0" lvl="0" indent="0" algn="just" rtl="0">
              <a:spcBef>
                <a:spcPts val="1200"/>
              </a:spcBef>
              <a:spcAft>
                <a:spcPts val="0"/>
              </a:spcAft>
              <a:buNone/>
            </a:pPr>
            <a:r>
              <a:rPr lang="en" sz="1769">
                <a:solidFill>
                  <a:srgbClr val="1D2129"/>
                </a:solidFill>
                <a:latin typeface="Merriweather"/>
                <a:ea typeface="Merriweather"/>
                <a:cs typeface="Merriweather"/>
                <a:sym typeface="Merriweather"/>
              </a:rPr>
              <a:t>An activation function is a function used in artificial neural networks which outputs a small value for small inputs, and a larger value if its inputs exceed a threshold. If the inputs are large enough, the activation function "fires", otherwise it does nothing. In other words, an activation function is like a gate that checks that an incoming value is greater than a critical number.</a:t>
            </a:r>
            <a:endParaRPr sz="1769">
              <a:solidFill>
                <a:srgbClr val="1D2129"/>
              </a:solidFill>
              <a:latin typeface="Merriweather"/>
              <a:ea typeface="Merriweather"/>
              <a:cs typeface="Merriweather"/>
              <a:sym typeface="Merriweather"/>
            </a:endParaRPr>
          </a:p>
          <a:p>
            <a:pPr marL="0" lvl="0" indent="0" algn="just" rtl="0">
              <a:spcBef>
                <a:spcPts val="1200"/>
              </a:spcBef>
              <a:spcAft>
                <a:spcPts val="0"/>
              </a:spcAft>
              <a:buNone/>
            </a:pPr>
            <a:r>
              <a:rPr lang="en" sz="1769">
                <a:solidFill>
                  <a:srgbClr val="1D2129"/>
                </a:solidFill>
                <a:latin typeface="Merriweather"/>
                <a:ea typeface="Merriweather"/>
                <a:cs typeface="Merriweather"/>
                <a:sym typeface="Merriweather"/>
              </a:rPr>
              <a:t>Activation functions are useful because they add non-linearities into neural networks, allowing the neural networks to learn powerful operations. If the activation functions were to be removed from a feedforward neural network, the entire network could be refactored to a simple linear operation or matrix transformation on its input, and it would no longer be capable of performing complex tasks such as image recognition.</a:t>
            </a:r>
            <a:endParaRPr sz="1769">
              <a:solidFill>
                <a:srgbClr val="1D2129"/>
              </a:solidFill>
              <a:latin typeface="Merriweather"/>
              <a:ea typeface="Merriweather"/>
              <a:cs typeface="Merriweather"/>
              <a:sym typeface="Merriweather"/>
            </a:endParaRPr>
          </a:p>
          <a:p>
            <a:pPr marL="0" lvl="0" indent="0" algn="just" rtl="0">
              <a:spcBef>
                <a:spcPts val="1200"/>
              </a:spcBef>
              <a:spcAft>
                <a:spcPts val="0"/>
              </a:spcAft>
              <a:buNone/>
            </a:pPr>
            <a:endParaRPr sz="1100">
              <a:solidFill>
                <a:srgbClr val="000000"/>
              </a:solidFill>
              <a:latin typeface="Merriweather"/>
              <a:ea typeface="Merriweather"/>
              <a:cs typeface="Merriweather"/>
              <a:sym typeface="Merriweather"/>
            </a:endParaRPr>
          </a:p>
          <a:p>
            <a:pPr marL="0" lvl="0" indent="0" algn="just" rtl="0">
              <a:spcBef>
                <a:spcPts val="0"/>
              </a:spcBef>
              <a:spcAft>
                <a:spcPts val="1200"/>
              </a:spcAft>
              <a:buNone/>
            </a:pPr>
            <a:endParaRPr sz="1300">
              <a:solidFill>
                <a:srgbClr val="FFFFFF"/>
              </a:solidFill>
              <a:latin typeface="Merriweather"/>
              <a:ea typeface="Merriweather"/>
              <a:cs typeface="Merriweather"/>
              <a:sym typeface="Merriweather"/>
            </a:endParaRPr>
          </a:p>
        </p:txBody>
      </p:sp>
      <p:pic>
        <p:nvPicPr>
          <p:cNvPr id="171" name="Google Shape;171;p25"/>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2385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VARIANTS OF ACTIVATION FUNCTION</a:t>
            </a:r>
            <a:endParaRPr b="1">
              <a:latin typeface="Merriweather"/>
              <a:ea typeface="Merriweather"/>
              <a:cs typeface="Merriweather"/>
              <a:sym typeface="Merriweather"/>
            </a:endParaRPr>
          </a:p>
        </p:txBody>
      </p:sp>
      <p:sp>
        <p:nvSpPr>
          <p:cNvPr id="177" name="Google Shape;177;p26"/>
          <p:cNvSpPr txBox="1">
            <a:spLocks noGrp="1"/>
          </p:cNvSpPr>
          <p:nvPr>
            <p:ph type="body" idx="1"/>
          </p:nvPr>
        </p:nvSpPr>
        <p:spPr>
          <a:xfrm>
            <a:off x="311700" y="762950"/>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2" b="1">
                <a:solidFill>
                  <a:srgbClr val="202122"/>
                </a:solidFill>
                <a:latin typeface="Merriweather"/>
                <a:ea typeface="Merriweather"/>
                <a:cs typeface="Merriweather"/>
                <a:sym typeface="Merriweather"/>
              </a:rPr>
              <a:t>1). Linear Function :-</a:t>
            </a:r>
            <a:endParaRPr sz="1302" b="1">
              <a:solidFill>
                <a:srgbClr val="202122"/>
              </a:solidFill>
              <a:latin typeface="Merriweather"/>
              <a:ea typeface="Merriweather"/>
              <a:cs typeface="Merriweather"/>
              <a:sym typeface="Merriweather"/>
            </a:endParaRPr>
          </a:p>
          <a:p>
            <a:pPr marL="685800" lvl="0" indent="-311308" algn="l" rtl="0">
              <a:lnSpc>
                <a:spcPct val="138000"/>
              </a:lnSpc>
              <a:spcBef>
                <a:spcPts val="800"/>
              </a:spcBef>
              <a:spcAft>
                <a:spcPts val="0"/>
              </a:spcAft>
              <a:buClr>
                <a:srgbClr val="202122"/>
              </a:buClr>
              <a:buSzPts val="1303"/>
              <a:buFont typeface="Arial"/>
              <a:buChar char="●"/>
            </a:pPr>
            <a:r>
              <a:rPr lang="en" sz="1302" b="1">
                <a:solidFill>
                  <a:srgbClr val="202122"/>
                </a:solidFill>
                <a:latin typeface="Merriweather"/>
                <a:ea typeface="Merriweather"/>
                <a:cs typeface="Merriweather"/>
                <a:sym typeface="Merriweather"/>
              </a:rPr>
              <a:t>Equation : </a:t>
            </a:r>
            <a:r>
              <a:rPr lang="en" sz="1302">
                <a:solidFill>
                  <a:srgbClr val="202122"/>
                </a:solidFill>
                <a:latin typeface="Merriweather"/>
                <a:ea typeface="Merriweather"/>
                <a:cs typeface="Merriweather"/>
                <a:sym typeface="Merriweather"/>
              </a:rPr>
              <a:t>Linear function has the equation similar to as of a straight line i.e. </a:t>
            </a:r>
            <a:r>
              <a:rPr lang="en" sz="1302" b="1">
                <a:solidFill>
                  <a:srgbClr val="202122"/>
                </a:solidFill>
                <a:latin typeface="Merriweather"/>
                <a:ea typeface="Merriweather"/>
                <a:cs typeface="Merriweather"/>
                <a:sym typeface="Merriweather"/>
              </a:rPr>
              <a:t>y = ax</a:t>
            </a:r>
            <a:endParaRPr sz="1302" b="1">
              <a:solidFill>
                <a:srgbClr val="202122"/>
              </a:solidFill>
              <a:latin typeface="Merriweather"/>
              <a:ea typeface="Merriweather"/>
              <a:cs typeface="Merriweather"/>
              <a:sym typeface="Merriweather"/>
            </a:endParaRPr>
          </a:p>
          <a:p>
            <a:pPr marL="685800" lvl="0" indent="-311308" algn="l" rtl="0">
              <a:lnSpc>
                <a:spcPct val="138000"/>
              </a:lnSpc>
              <a:spcBef>
                <a:spcPts val="0"/>
              </a:spcBef>
              <a:spcAft>
                <a:spcPts val="0"/>
              </a:spcAft>
              <a:buClr>
                <a:srgbClr val="202122"/>
              </a:buClr>
              <a:buSzPts val="1303"/>
              <a:buFont typeface="Merriweather"/>
              <a:buChar char="●"/>
            </a:pPr>
            <a:r>
              <a:rPr lang="en" sz="1302">
                <a:solidFill>
                  <a:srgbClr val="202122"/>
                </a:solidFill>
                <a:latin typeface="Merriweather"/>
                <a:ea typeface="Merriweather"/>
                <a:cs typeface="Merriweather"/>
                <a:sym typeface="Merriweather"/>
              </a:rPr>
              <a:t>No matter how many layers we have, if all are linear in nature, the final activation function of last layer is nothing but just a linear function of the input of first layer.</a:t>
            </a:r>
            <a:endParaRPr sz="1302">
              <a:solidFill>
                <a:srgbClr val="202122"/>
              </a:solidFill>
              <a:latin typeface="Merriweather"/>
              <a:ea typeface="Merriweather"/>
              <a:cs typeface="Merriweather"/>
              <a:sym typeface="Merriweather"/>
            </a:endParaRPr>
          </a:p>
          <a:p>
            <a:pPr marL="685800" lvl="0" indent="-311308" algn="l" rtl="0">
              <a:lnSpc>
                <a:spcPct val="138000"/>
              </a:lnSpc>
              <a:spcBef>
                <a:spcPts val="0"/>
              </a:spcBef>
              <a:spcAft>
                <a:spcPts val="0"/>
              </a:spcAft>
              <a:buClr>
                <a:srgbClr val="202122"/>
              </a:buClr>
              <a:buSzPts val="1303"/>
              <a:buFont typeface="Arial"/>
              <a:buChar char="●"/>
            </a:pPr>
            <a:r>
              <a:rPr lang="en" sz="1302" b="1">
                <a:solidFill>
                  <a:srgbClr val="202122"/>
                </a:solidFill>
                <a:latin typeface="Merriweather"/>
                <a:ea typeface="Merriweather"/>
                <a:cs typeface="Merriweather"/>
                <a:sym typeface="Merriweather"/>
              </a:rPr>
              <a:t>Range :</a:t>
            </a:r>
            <a:r>
              <a:rPr lang="en" sz="1302">
                <a:solidFill>
                  <a:srgbClr val="202122"/>
                </a:solidFill>
                <a:latin typeface="Merriweather"/>
                <a:ea typeface="Merriweather"/>
                <a:cs typeface="Merriweather"/>
                <a:sym typeface="Merriweather"/>
              </a:rPr>
              <a:t> -inf to +inf</a:t>
            </a:r>
            <a:endParaRPr sz="1302">
              <a:solidFill>
                <a:srgbClr val="202122"/>
              </a:solidFill>
              <a:latin typeface="Merriweather"/>
              <a:ea typeface="Merriweather"/>
              <a:cs typeface="Merriweather"/>
              <a:sym typeface="Merriweather"/>
            </a:endParaRPr>
          </a:p>
          <a:p>
            <a:pPr marL="685800" lvl="0" indent="-311308" algn="l" rtl="0">
              <a:lnSpc>
                <a:spcPct val="138000"/>
              </a:lnSpc>
              <a:spcBef>
                <a:spcPts val="0"/>
              </a:spcBef>
              <a:spcAft>
                <a:spcPts val="0"/>
              </a:spcAft>
              <a:buClr>
                <a:srgbClr val="202122"/>
              </a:buClr>
              <a:buSzPts val="1303"/>
              <a:buFont typeface="Arial"/>
              <a:buChar char="●"/>
            </a:pPr>
            <a:r>
              <a:rPr lang="en" sz="1302" b="1">
                <a:solidFill>
                  <a:srgbClr val="202122"/>
                </a:solidFill>
                <a:latin typeface="Merriweather"/>
                <a:ea typeface="Merriweather"/>
                <a:cs typeface="Merriweather"/>
                <a:sym typeface="Merriweather"/>
              </a:rPr>
              <a:t>Uses : Linear activation function</a:t>
            </a:r>
            <a:r>
              <a:rPr lang="en" sz="1302">
                <a:solidFill>
                  <a:srgbClr val="202122"/>
                </a:solidFill>
                <a:latin typeface="Merriweather"/>
                <a:ea typeface="Merriweather"/>
                <a:cs typeface="Merriweather"/>
                <a:sym typeface="Merriweather"/>
              </a:rPr>
              <a:t> is used at just one place i.e. output layer.</a:t>
            </a:r>
            <a:endParaRPr sz="1302">
              <a:solidFill>
                <a:srgbClr val="202122"/>
              </a:solidFill>
              <a:latin typeface="Merriweather"/>
              <a:ea typeface="Merriweather"/>
              <a:cs typeface="Merriweather"/>
              <a:sym typeface="Merriweather"/>
            </a:endParaRPr>
          </a:p>
          <a:p>
            <a:pPr marL="685800" lvl="0" indent="-311308" algn="l" rtl="0">
              <a:lnSpc>
                <a:spcPct val="138000"/>
              </a:lnSpc>
              <a:spcBef>
                <a:spcPts val="0"/>
              </a:spcBef>
              <a:spcAft>
                <a:spcPts val="0"/>
              </a:spcAft>
              <a:buClr>
                <a:srgbClr val="202122"/>
              </a:buClr>
              <a:buSzPts val="1303"/>
              <a:buFont typeface="Arial"/>
              <a:buChar char="●"/>
            </a:pPr>
            <a:r>
              <a:rPr lang="en" sz="1302" b="1">
                <a:solidFill>
                  <a:srgbClr val="202122"/>
                </a:solidFill>
                <a:latin typeface="Merriweather"/>
                <a:ea typeface="Merriweather"/>
                <a:cs typeface="Merriweather"/>
                <a:sym typeface="Merriweather"/>
              </a:rPr>
              <a:t>Issues : </a:t>
            </a:r>
            <a:r>
              <a:rPr lang="en" sz="1302">
                <a:solidFill>
                  <a:srgbClr val="202122"/>
                </a:solidFill>
                <a:latin typeface="Merriweather"/>
                <a:ea typeface="Merriweather"/>
                <a:cs typeface="Merriweather"/>
                <a:sym typeface="Merriweather"/>
              </a:rPr>
              <a:t>If we will differentiate linear function to bring non-linearity, result will no more depend on </a:t>
            </a:r>
            <a:r>
              <a:rPr lang="en" sz="1302" i="1">
                <a:solidFill>
                  <a:srgbClr val="202122"/>
                </a:solidFill>
                <a:latin typeface="Merriweather"/>
                <a:ea typeface="Merriweather"/>
                <a:cs typeface="Merriweather"/>
                <a:sym typeface="Merriweather"/>
              </a:rPr>
              <a:t>input “x”</a:t>
            </a:r>
            <a:r>
              <a:rPr lang="en" sz="1302">
                <a:solidFill>
                  <a:srgbClr val="202122"/>
                </a:solidFill>
                <a:latin typeface="Merriweather"/>
                <a:ea typeface="Merriweather"/>
                <a:cs typeface="Merriweather"/>
                <a:sym typeface="Merriweather"/>
              </a:rPr>
              <a:t> and function will become constant, it won’t introduce any ground-breaking behavior to our algorithm.</a:t>
            </a:r>
            <a:endParaRPr sz="1302">
              <a:solidFill>
                <a:srgbClr val="202122"/>
              </a:solidFill>
              <a:latin typeface="Merriweather"/>
              <a:ea typeface="Merriweather"/>
              <a:cs typeface="Merriweather"/>
              <a:sym typeface="Merriweather"/>
            </a:endParaRPr>
          </a:p>
          <a:p>
            <a:pPr marL="0" lvl="0" indent="0" algn="l" rtl="0">
              <a:lnSpc>
                <a:spcPct val="95000"/>
              </a:lnSpc>
              <a:spcBef>
                <a:spcPts val="3600"/>
              </a:spcBef>
              <a:spcAft>
                <a:spcPts val="1200"/>
              </a:spcAft>
              <a:buSzPts val="1018"/>
              <a:buNone/>
            </a:pPr>
            <a:endParaRPr sz="1765">
              <a:solidFill>
                <a:srgbClr val="202122"/>
              </a:solidFill>
              <a:latin typeface="Merriweather"/>
              <a:ea typeface="Merriweather"/>
              <a:cs typeface="Merriweather"/>
              <a:sym typeface="Merriweather"/>
            </a:endParaRPr>
          </a:p>
        </p:txBody>
      </p:sp>
      <p:pic>
        <p:nvPicPr>
          <p:cNvPr id="178" name="Google Shape;178;p26"/>
          <p:cNvPicPr preferRelativeResize="0"/>
          <p:nvPr/>
        </p:nvPicPr>
        <p:blipFill>
          <a:blip r:embed="rId3">
            <a:alphaModFix/>
          </a:blip>
          <a:stretch>
            <a:fillRect/>
          </a:stretch>
        </p:blipFill>
        <p:spPr>
          <a:xfrm>
            <a:off x="5266775" y="3016625"/>
            <a:ext cx="2853299" cy="1856125"/>
          </a:xfrm>
          <a:prstGeom prst="rect">
            <a:avLst/>
          </a:prstGeom>
          <a:noFill/>
          <a:ln>
            <a:noFill/>
          </a:ln>
        </p:spPr>
      </p:pic>
      <p:pic>
        <p:nvPicPr>
          <p:cNvPr id="179" name="Google Shape;179;p26"/>
          <p:cNvPicPr preferRelativeResize="0"/>
          <p:nvPr/>
        </p:nvPicPr>
        <p:blipFill>
          <a:blip r:embed="rId4">
            <a:alphaModFix/>
          </a:blip>
          <a:stretch>
            <a:fillRect/>
          </a:stretch>
        </p:blipFill>
        <p:spPr>
          <a:xfrm>
            <a:off x="0" y="4483600"/>
            <a:ext cx="2582374" cy="65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body" idx="1"/>
          </p:nvPr>
        </p:nvSpPr>
        <p:spPr>
          <a:xfrm>
            <a:off x="311700" y="267900"/>
            <a:ext cx="8625000" cy="430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300" b="1">
                <a:solidFill>
                  <a:srgbClr val="202122"/>
                </a:solidFill>
                <a:latin typeface="Merriweather"/>
                <a:ea typeface="Merriweather"/>
                <a:cs typeface="Merriweather"/>
                <a:sym typeface="Merriweather"/>
              </a:rPr>
              <a:t>2). Sigmoid Function :-</a:t>
            </a:r>
            <a:endParaRPr sz="1300" b="1">
              <a:solidFill>
                <a:srgbClr val="202122"/>
              </a:solidFill>
              <a:latin typeface="Merriweather"/>
              <a:ea typeface="Merriweather"/>
              <a:cs typeface="Merriweather"/>
              <a:sym typeface="Merriweather"/>
            </a:endParaRPr>
          </a:p>
          <a:p>
            <a:pPr marL="685800" lvl="0" indent="-311150" algn="l" rtl="0">
              <a:lnSpc>
                <a:spcPct val="158000"/>
              </a:lnSpc>
              <a:spcBef>
                <a:spcPts val="800"/>
              </a:spcBef>
              <a:spcAft>
                <a:spcPts val="0"/>
              </a:spcAft>
              <a:buClr>
                <a:srgbClr val="202122"/>
              </a:buClr>
              <a:buSzPts val="1300"/>
              <a:buFont typeface="Arial"/>
              <a:buChar char="●"/>
            </a:pPr>
            <a:r>
              <a:rPr lang="en" sz="1300">
                <a:solidFill>
                  <a:srgbClr val="202122"/>
                </a:solidFill>
                <a:latin typeface="Merriweather"/>
                <a:ea typeface="Merriweather"/>
                <a:cs typeface="Merriweather"/>
                <a:sym typeface="Merriweather"/>
              </a:rPr>
              <a:t>It is a function which is plotted as </a:t>
            </a:r>
            <a:r>
              <a:rPr lang="en" sz="1300" b="1">
                <a:solidFill>
                  <a:srgbClr val="202122"/>
                </a:solidFill>
                <a:latin typeface="Merriweather"/>
                <a:ea typeface="Merriweather"/>
                <a:cs typeface="Merriweather"/>
                <a:sym typeface="Merriweather"/>
              </a:rPr>
              <a:t>‘S’</a:t>
            </a:r>
            <a:r>
              <a:rPr lang="en" sz="1300">
                <a:solidFill>
                  <a:srgbClr val="202122"/>
                </a:solidFill>
                <a:latin typeface="Merriweather"/>
                <a:ea typeface="Merriweather"/>
                <a:cs typeface="Merriweather"/>
                <a:sym typeface="Merriweather"/>
              </a:rPr>
              <a:t> shaped graph.</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Equation :</a:t>
            </a:r>
            <a:br>
              <a:rPr lang="en" sz="1300" b="1">
                <a:solidFill>
                  <a:srgbClr val="202122"/>
                </a:solidFill>
                <a:latin typeface="Merriweather"/>
                <a:ea typeface="Merriweather"/>
                <a:cs typeface="Merriweather"/>
                <a:sym typeface="Merriweather"/>
              </a:rPr>
            </a:br>
            <a:r>
              <a:rPr lang="en" sz="1300">
                <a:solidFill>
                  <a:srgbClr val="202122"/>
                </a:solidFill>
                <a:latin typeface="Merriweather"/>
                <a:ea typeface="Merriweather"/>
                <a:cs typeface="Merriweather"/>
                <a:sym typeface="Merriweather"/>
              </a:rPr>
              <a:t>A = 1/(1 + e</a:t>
            </a:r>
            <a:r>
              <a:rPr lang="en" sz="950">
                <a:solidFill>
                  <a:srgbClr val="202122"/>
                </a:solidFill>
                <a:latin typeface="Merriweather"/>
                <a:ea typeface="Merriweather"/>
                <a:cs typeface="Merriweather"/>
                <a:sym typeface="Merriweather"/>
              </a:rPr>
              <a:t>-x</a:t>
            </a:r>
            <a:r>
              <a:rPr lang="en" sz="1300">
                <a:solidFill>
                  <a:srgbClr val="202122"/>
                </a:solidFill>
                <a:latin typeface="Merriweather"/>
                <a:ea typeface="Merriweather"/>
                <a:cs typeface="Merriweather"/>
                <a:sym typeface="Merriweather"/>
              </a:rPr>
              <a:t>)</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Nature :</a:t>
            </a:r>
            <a:r>
              <a:rPr lang="en" sz="1300">
                <a:solidFill>
                  <a:srgbClr val="202122"/>
                </a:solidFill>
                <a:latin typeface="Merriweather"/>
                <a:ea typeface="Merriweather"/>
                <a:cs typeface="Merriweather"/>
                <a:sym typeface="Merriweather"/>
              </a:rPr>
              <a:t> Non-linear. Notice that X values lies between -2 to 2, Y values are very steep. This means, small changes in x would also bring about large changes in the value of Y.</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Value Range : </a:t>
            </a:r>
            <a:r>
              <a:rPr lang="en" sz="1300">
                <a:solidFill>
                  <a:srgbClr val="202122"/>
                </a:solidFill>
                <a:latin typeface="Merriweather"/>
                <a:ea typeface="Merriweather"/>
                <a:cs typeface="Merriweather"/>
                <a:sym typeface="Merriweather"/>
              </a:rPr>
              <a:t>0 to 1</a:t>
            </a:r>
            <a:endParaRPr sz="1300">
              <a:solidFill>
                <a:srgbClr val="202122"/>
              </a:solidFill>
              <a:latin typeface="Merriweather"/>
              <a:ea typeface="Merriweather"/>
              <a:cs typeface="Merriweather"/>
              <a:sym typeface="Merriweather"/>
            </a:endParaRPr>
          </a:p>
          <a:p>
            <a:pPr marL="0" lvl="0" indent="0" algn="l" rtl="0">
              <a:lnSpc>
                <a:spcPct val="158000"/>
              </a:lnSpc>
              <a:spcBef>
                <a:spcPts val="3600"/>
              </a:spcBef>
              <a:spcAft>
                <a:spcPts val="0"/>
              </a:spcAft>
              <a:buNone/>
            </a:pPr>
            <a:r>
              <a:rPr lang="en" sz="1300" b="1">
                <a:solidFill>
                  <a:srgbClr val="202122"/>
                </a:solidFill>
                <a:latin typeface="Merriweather"/>
                <a:ea typeface="Merriweather"/>
                <a:cs typeface="Merriweather"/>
                <a:sym typeface="Merriweather"/>
              </a:rPr>
              <a:t>3). Tanh Function :- </a:t>
            </a:r>
            <a:r>
              <a:rPr lang="en" sz="1300">
                <a:solidFill>
                  <a:srgbClr val="202122"/>
                </a:solidFill>
                <a:latin typeface="Merriweather"/>
                <a:ea typeface="Merriweather"/>
                <a:cs typeface="Merriweather"/>
                <a:sym typeface="Merriweather"/>
              </a:rPr>
              <a:t>The activation that works almost always better than sigmoid function is Tanh function also known as </a:t>
            </a:r>
            <a:r>
              <a:rPr lang="en" sz="1300" b="1">
                <a:solidFill>
                  <a:srgbClr val="202122"/>
                </a:solidFill>
                <a:latin typeface="Merriweather"/>
                <a:ea typeface="Merriweather"/>
                <a:cs typeface="Merriweather"/>
                <a:sym typeface="Merriweather"/>
              </a:rPr>
              <a:t>Tangent Hyperbolic function</a:t>
            </a:r>
            <a:r>
              <a:rPr lang="en" sz="1300">
                <a:solidFill>
                  <a:srgbClr val="202122"/>
                </a:solidFill>
                <a:latin typeface="Merriweather"/>
                <a:ea typeface="Merriweather"/>
                <a:cs typeface="Merriweather"/>
                <a:sym typeface="Merriweather"/>
              </a:rPr>
              <a:t>. It’s actually mathematically shifted version of the sigmoid function. Both are similar and can be derived from each other.</a:t>
            </a:r>
            <a:endParaRPr sz="1300">
              <a:solidFill>
                <a:srgbClr val="202122"/>
              </a:solidFill>
              <a:latin typeface="Merriweather"/>
              <a:ea typeface="Merriweather"/>
              <a:cs typeface="Merriweather"/>
              <a:sym typeface="Merriweather"/>
            </a:endParaRPr>
          </a:p>
          <a:p>
            <a:pPr marL="0" lvl="0" indent="0" algn="l" rtl="0">
              <a:spcBef>
                <a:spcPts val="3600"/>
              </a:spcBef>
              <a:spcAft>
                <a:spcPts val="1200"/>
              </a:spcAft>
              <a:buNone/>
            </a:pPr>
            <a:endParaRPr>
              <a:solidFill>
                <a:srgbClr val="202122"/>
              </a:solidFill>
              <a:latin typeface="Merriweather"/>
              <a:ea typeface="Merriweather"/>
              <a:cs typeface="Merriweather"/>
              <a:sym typeface="Merriweather"/>
            </a:endParaRPr>
          </a:p>
        </p:txBody>
      </p:sp>
      <p:pic>
        <p:nvPicPr>
          <p:cNvPr id="185" name="Google Shape;185;p27"/>
          <p:cNvPicPr preferRelativeResize="0"/>
          <p:nvPr/>
        </p:nvPicPr>
        <p:blipFill>
          <a:blip r:embed="rId3">
            <a:alphaModFix/>
          </a:blip>
          <a:stretch>
            <a:fillRect/>
          </a:stretch>
        </p:blipFill>
        <p:spPr>
          <a:xfrm>
            <a:off x="6265025" y="267900"/>
            <a:ext cx="1864548" cy="1243026"/>
          </a:xfrm>
          <a:prstGeom prst="rect">
            <a:avLst/>
          </a:prstGeom>
          <a:noFill/>
          <a:ln>
            <a:noFill/>
          </a:ln>
        </p:spPr>
      </p:pic>
      <p:pic>
        <p:nvPicPr>
          <p:cNvPr id="186" name="Google Shape;186;p27"/>
          <p:cNvPicPr preferRelativeResize="0"/>
          <p:nvPr/>
        </p:nvPicPr>
        <p:blipFill>
          <a:blip r:embed="rId4">
            <a:alphaModFix/>
          </a:blip>
          <a:stretch>
            <a:fillRect/>
          </a:stretch>
        </p:blipFill>
        <p:spPr>
          <a:xfrm>
            <a:off x="3459950" y="3509975"/>
            <a:ext cx="2122875" cy="1373975"/>
          </a:xfrm>
          <a:prstGeom prst="rect">
            <a:avLst/>
          </a:prstGeom>
          <a:noFill/>
          <a:ln>
            <a:noFill/>
          </a:ln>
        </p:spPr>
      </p:pic>
      <p:pic>
        <p:nvPicPr>
          <p:cNvPr id="187" name="Google Shape;187;p27"/>
          <p:cNvPicPr preferRelativeResize="0"/>
          <p:nvPr/>
        </p:nvPicPr>
        <p:blipFill>
          <a:blip r:embed="rId5">
            <a:alphaModFix/>
          </a:blip>
          <a:stretch>
            <a:fillRect/>
          </a:stretch>
        </p:blipFill>
        <p:spPr>
          <a:xfrm>
            <a:off x="0" y="4424075"/>
            <a:ext cx="2582374" cy="65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body" idx="1"/>
          </p:nvPr>
        </p:nvSpPr>
        <p:spPr>
          <a:xfrm>
            <a:off x="311700" y="417900"/>
            <a:ext cx="8520600" cy="4151100"/>
          </a:xfrm>
          <a:prstGeom prst="rect">
            <a:avLst/>
          </a:prstGeom>
        </p:spPr>
        <p:txBody>
          <a:bodyPr spcFirstLastPara="1" wrap="square" lIns="91425" tIns="91425" rIns="91425" bIns="91425" anchor="t" anchorCtr="0">
            <a:normAutofit lnSpcReduction="10000"/>
          </a:bodyPr>
          <a:lstStyle/>
          <a:p>
            <a:pPr marL="0" lvl="0" indent="0" algn="l" rtl="0">
              <a:lnSpc>
                <a:spcPct val="158000"/>
              </a:lnSpc>
              <a:spcBef>
                <a:spcPts val="0"/>
              </a:spcBef>
              <a:spcAft>
                <a:spcPts val="0"/>
              </a:spcAft>
              <a:buNone/>
            </a:pPr>
            <a:r>
              <a:rPr lang="en" sz="1300" b="1">
                <a:solidFill>
                  <a:srgbClr val="202122"/>
                </a:solidFill>
                <a:latin typeface="Merriweather"/>
                <a:ea typeface="Merriweather"/>
                <a:cs typeface="Merriweather"/>
                <a:sym typeface="Merriweather"/>
              </a:rPr>
              <a:t>4). RELU :- </a:t>
            </a:r>
            <a:r>
              <a:rPr lang="en" sz="1300">
                <a:solidFill>
                  <a:srgbClr val="202122"/>
                </a:solidFill>
                <a:latin typeface="Merriweather"/>
                <a:ea typeface="Merriweather"/>
                <a:cs typeface="Merriweather"/>
                <a:sym typeface="Merriweather"/>
              </a:rPr>
              <a:t>Stands for </a:t>
            </a:r>
            <a:r>
              <a:rPr lang="en" sz="1300" i="1">
                <a:solidFill>
                  <a:srgbClr val="202122"/>
                </a:solidFill>
                <a:latin typeface="Merriweather"/>
                <a:ea typeface="Merriweather"/>
                <a:cs typeface="Merriweather"/>
                <a:sym typeface="Merriweather"/>
              </a:rPr>
              <a:t>Rectified linear unit</a:t>
            </a:r>
            <a:r>
              <a:rPr lang="en" sz="1300">
                <a:solidFill>
                  <a:srgbClr val="202122"/>
                </a:solidFill>
                <a:latin typeface="Merriweather"/>
                <a:ea typeface="Merriweather"/>
                <a:cs typeface="Merriweather"/>
                <a:sym typeface="Merriweather"/>
              </a:rPr>
              <a:t>. It is the most widely used activation function. Chiefly implemented in </a:t>
            </a:r>
            <a:r>
              <a:rPr lang="en" sz="1300" i="1">
                <a:solidFill>
                  <a:srgbClr val="202122"/>
                </a:solidFill>
                <a:latin typeface="Merriweather"/>
                <a:ea typeface="Merriweather"/>
                <a:cs typeface="Merriweather"/>
                <a:sym typeface="Merriweather"/>
              </a:rPr>
              <a:t>hidden layers</a:t>
            </a:r>
            <a:r>
              <a:rPr lang="en" sz="1300">
                <a:solidFill>
                  <a:srgbClr val="202122"/>
                </a:solidFill>
                <a:latin typeface="Merriweather"/>
                <a:ea typeface="Merriweather"/>
                <a:cs typeface="Merriweather"/>
                <a:sym typeface="Merriweather"/>
              </a:rPr>
              <a:t> of Neural network.</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360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Equation :-</a:t>
            </a:r>
            <a:r>
              <a:rPr lang="en" sz="1300">
                <a:solidFill>
                  <a:srgbClr val="202122"/>
                </a:solidFill>
                <a:latin typeface="Merriweather"/>
                <a:ea typeface="Merriweather"/>
                <a:cs typeface="Merriweather"/>
                <a:sym typeface="Merriweather"/>
              </a:rPr>
              <a:t> </a:t>
            </a:r>
            <a:r>
              <a:rPr lang="en" sz="1300" b="1" i="1">
                <a:solidFill>
                  <a:srgbClr val="202122"/>
                </a:solidFill>
                <a:latin typeface="Merriweather"/>
                <a:ea typeface="Merriweather"/>
                <a:cs typeface="Merriweather"/>
                <a:sym typeface="Merriweather"/>
              </a:rPr>
              <a:t>A(x) = max(0,x)</a:t>
            </a:r>
            <a:r>
              <a:rPr lang="en" sz="1300">
                <a:solidFill>
                  <a:srgbClr val="202122"/>
                </a:solidFill>
                <a:latin typeface="Merriweather"/>
                <a:ea typeface="Merriweather"/>
                <a:cs typeface="Merriweather"/>
                <a:sym typeface="Merriweather"/>
              </a:rPr>
              <a:t>. It gives an output x if x is positive and 0 otherwise.</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Value Range :- </a:t>
            </a:r>
            <a:r>
              <a:rPr lang="en" sz="1300">
                <a:solidFill>
                  <a:srgbClr val="202122"/>
                </a:solidFill>
                <a:latin typeface="Merriweather"/>
                <a:ea typeface="Merriweather"/>
                <a:cs typeface="Merriweather"/>
                <a:sym typeface="Merriweather"/>
              </a:rPr>
              <a:t>[0, inf)</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Nature :- </a:t>
            </a:r>
            <a:r>
              <a:rPr lang="en" sz="1300">
                <a:solidFill>
                  <a:srgbClr val="202122"/>
                </a:solidFill>
                <a:latin typeface="Merriweather"/>
                <a:ea typeface="Merriweather"/>
                <a:cs typeface="Merriweather"/>
                <a:sym typeface="Merriweather"/>
              </a:rPr>
              <a:t>non-linear, which means we can easily backpropagate the errors and have multiple layers of neurons being activated by the ReLU function.</a:t>
            </a:r>
            <a:endParaRPr sz="1300">
              <a:solidFill>
                <a:srgbClr val="202122"/>
              </a:solidFill>
              <a:latin typeface="Merriweather"/>
              <a:ea typeface="Merriweather"/>
              <a:cs typeface="Merriweather"/>
              <a:sym typeface="Merriweather"/>
            </a:endParaRPr>
          </a:p>
          <a:p>
            <a:pPr marL="685800" lvl="0" indent="-311150" algn="l" rtl="0">
              <a:lnSpc>
                <a:spcPct val="158000"/>
              </a:lnSpc>
              <a:spcBef>
                <a:spcPts val="0"/>
              </a:spcBef>
              <a:spcAft>
                <a:spcPts val="0"/>
              </a:spcAft>
              <a:buClr>
                <a:srgbClr val="202122"/>
              </a:buClr>
              <a:buSzPts val="1300"/>
              <a:buFont typeface="Arial"/>
              <a:buChar char="●"/>
            </a:pPr>
            <a:r>
              <a:rPr lang="en" sz="1300" b="1">
                <a:solidFill>
                  <a:srgbClr val="202122"/>
                </a:solidFill>
                <a:latin typeface="Merriweather"/>
                <a:ea typeface="Merriweather"/>
                <a:cs typeface="Merriweather"/>
                <a:sym typeface="Merriweather"/>
              </a:rPr>
              <a:t>Uses :- </a:t>
            </a:r>
            <a:r>
              <a:rPr lang="en" sz="1300">
                <a:solidFill>
                  <a:srgbClr val="202122"/>
                </a:solidFill>
                <a:latin typeface="Merriweather"/>
                <a:ea typeface="Merriweather"/>
                <a:cs typeface="Merriweather"/>
                <a:sym typeface="Merriweather"/>
              </a:rPr>
              <a:t>ReLu is less computationally expensive than tanh and sigmoid because it involves simpler mathematical operations. At a time only a few neurons are activated making the network sparse making it efficient and easy for computation.</a:t>
            </a:r>
            <a:endParaRPr sz="1300">
              <a:solidFill>
                <a:srgbClr val="202122"/>
              </a:solidFill>
              <a:latin typeface="Merriweather"/>
              <a:ea typeface="Merriweather"/>
              <a:cs typeface="Merriweather"/>
              <a:sym typeface="Merriweather"/>
            </a:endParaRPr>
          </a:p>
          <a:p>
            <a:pPr marL="0" lvl="0" indent="0" algn="l" rtl="0">
              <a:spcBef>
                <a:spcPts val="3600"/>
              </a:spcBef>
              <a:spcAft>
                <a:spcPts val="1200"/>
              </a:spcAft>
              <a:buNone/>
            </a:pPr>
            <a:endParaRPr>
              <a:solidFill>
                <a:srgbClr val="202122"/>
              </a:solidFill>
              <a:latin typeface="Merriweather"/>
              <a:ea typeface="Merriweather"/>
              <a:cs typeface="Merriweather"/>
              <a:sym typeface="Merriweather"/>
            </a:endParaRPr>
          </a:p>
        </p:txBody>
      </p:sp>
      <p:pic>
        <p:nvPicPr>
          <p:cNvPr id="193" name="Google Shape;193;p28"/>
          <p:cNvPicPr preferRelativeResize="0"/>
          <p:nvPr/>
        </p:nvPicPr>
        <p:blipFill>
          <a:blip r:embed="rId3">
            <a:alphaModFix/>
          </a:blip>
          <a:stretch>
            <a:fillRect/>
          </a:stretch>
        </p:blipFill>
        <p:spPr>
          <a:xfrm>
            <a:off x="3846900" y="3268725"/>
            <a:ext cx="2057400" cy="1602125"/>
          </a:xfrm>
          <a:prstGeom prst="rect">
            <a:avLst/>
          </a:prstGeom>
          <a:noFill/>
          <a:ln>
            <a:noFill/>
          </a:ln>
        </p:spPr>
      </p:pic>
      <p:pic>
        <p:nvPicPr>
          <p:cNvPr id="194" name="Google Shape;194;p28"/>
          <p:cNvPicPr preferRelativeResize="0"/>
          <p:nvPr/>
        </p:nvPicPr>
        <p:blipFill>
          <a:blip r:embed="rId4">
            <a:alphaModFix/>
          </a:blip>
          <a:stretch>
            <a:fillRect/>
          </a:stretch>
        </p:blipFill>
        <p:spPr>
          <a:xfrm>
            <a:off x="0" y="4424075"/>
            <a:ext cx="2582374" cy="65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body" idx="1"/>
          </p:nvPr>
        </p:nvSpPr>
        <p:spPr>
          <a:xfrm>
            <a:off x="311700" y="235750"/>
            <a:ext cx="8571600" cy="400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202122"/>
                </a:solidFill>
                <a:latin typeface="Merriweather"/>
                <a:ea typeface="Merriweather"/>
                <a:cs typeface="Merriweather"/>
                <a:sym typeface="Merriweather"/>
              </a:rPr>
              <a:t>5). Softmax Function :- </a:t>
            </a:r>
            <a:r>
              <a:rPr lang="en" sz="1400">
                <a:solidFill>
                  <a:srgbClr val="202122"/>
                </a:solidFill>
                <a:latin typeface="Merriweather"/>
                <a:ea typeface="Merriweather"/>
                <a:cs typeface="Merriweather"/>
                <a:sym typeface="Merriweather"/>
              </a:rPr>
              <a:t>The softmax function is also a type of sigmoid function but is handy when we are trying to handle classification problems.</a:t>
            </a:r>
            <a:endParaRPr sz="1400">
              <a:solidFill>
                <a:srgbClr val="202122"/>
              </a:solidFill>
              <a:latin typeface="Merriweather"/>
              <a:ea typeface="Merriweather"/>
              <a:cs typeface="Merriweather"/>
              <a:sym typeface="Merriweather"/>
            </a:endParaRPr>
          </a:p>
          <a:p>
            <a:pPr marL="685800" lvl="0" indent="-317500" algn="just" rtl="0">
              <a:lnSpc>
                <a:spcPct val="158000"/>
              </a:lnSpc>
              <a:spcBef>
                <a:spcPts val="800"/>
              </a:spcBef>
              <a:spcAft>
                <a:spcPts val="0"/>
              </a:spcAft>
              <a:buClr>
                <a:srgbClr val="202122"/>
              </a:buClr>
              <a:buSzPts val="1400"/>
              <a:buFont typeface="Arial"/>
              <a:buChar char="●"/>
            </a:pPr>
            <a:r>
              <a:rPr lang="en" sz="1400" b="1">
                <a:solidFill>
                  <a:srgbClr val="202122"/>
                </a:solidFill>
                <a:latin typeface="Merriweather"/>
                <a:ea typeface="Merriweather"/>
                <a:cs typeface="Merriweather"/>
                <a:sym typeface="Merriweather"/>
              </a:rPr>
              <a:t>Nature :- </a:t>
            </a:r>
            <a:r>
              <a:rPr lang="en" sz="1400">
                <a:solidFill>
                  <a:srgbClr val="202122"/>
                </a:solidFill>
                <a:latin typeface="Merriweather"/>
                <a:ea typeface="Merriweather"/>
                <a:cs typeface="Merriweather"/>
                <a:sym typeface="Merriweather"/>
              </a:rPr>
              <a:t>non-linear</a:t>
            </a:r>
            <a:endParaRPr sz="1400">
              <a:solidFill>
                <a:srgbClr val="202122"/>
              </a:solidFill>
              <a:latin typeface="Merriweather"/>
              <a:ea typeface="Merriweather"/>
              <a:cs typeface="Merriweather"/>
              <a:sym typeface="Merriweather"/>
            </a:endParaRPr>
          </a:p>
          <a:p>
            <a:pPr marL="685800" lvl="0" indent="-317500" algn="just" rtl="0">
              <a:lnSpc>
                <a:spcPct val="158000"/>
              </a:lnSpc>
              <a:spcBef>
                <a:spcPts val="0"/>
              </a:spcBef>
              <a:spcAft>
                <a:spcPts val="0"/>
              </a:spcAft>
              <a:buClr>
                <a:srgbClr val="202122"/>
              </a:buClr>
              <a:buSzPts val="1400"/>
              <a:buFont typeface="Arial"/>
              <a:buChar char="●"/>
            </a:pPr>
            <a:r>
              <a:rPr lang="en" sz="1400" b="1">
                <a:solidFill>
                  <a:srgbClr val="202122"/>
                </a:solidFill>
                <a:latin typeface="Merriweather"/>
                <a:ea typeface="Merriweather"/>
                <a:cs typeface="Merriweather"/>
                <a:sym typeface="Merriweather"/>
              </a:rPr>
              <a:t>Uses :- </a:t>
            </a:r>
            <a:r>
              <a:rPr lang="en" sz="1400">
                <a:solidFill>
                  <a:srgbClr val="202122"/>
                </a:solidFill>
                <a:latin typeface="Merriweather"/>
                <a:ea typeface="Merriweather"/>
                <a:cs typeface="Merriweather"/>
                <a:sym typeface="Merriweather"/>
              </a:rPr>
              <a:t>Usually used when trying to handle multiple classes. The softmax function would squeeze the outputs for each class between 0 and 1 and would also divide by the sum of the outputs.</a:t>
            </a:r>
            <a:endParaRPr sz="1400">
              <a:solidFill>
                <a:srgbClr val="202122"/>
              </a:solidFill>
              <a:latin typeface="Merriweather"/>
              <a:ea typeface="Merriweather"/>
              <a:cs typeface="Merriweather"/>
              <a:sym typeface="Merriweather"/>
            </a:endParaRPr>
          </a:p>
          <a:p>
            <a:pPr marL="685800" lvl="0" indent="-317500" algn="just" rtl="0">
              <a:lnSpc>
                <a:spcPct val="158000"/>
              </a:lnSpc>
              <a:spcBef>
                <a:spcPts val="0"/>
              </a:spcBef>
              <a:spcAft>
                <a:spcPts val="0"/>
              </a:spcAft>
              <a:buClr>
                <a:srgbClr val="202122"/>
              </a:buClr>
              <a:buSzPts val="1400"/>
              <a:buFont typeface="Arial"/>
              <a:buChar char="●"/>
            </a:pPr>
            <a:r>
              <a:rPr lang="en" sz="1400" b="1">
                <a:solidFill>
                  <a:srgbClr val="202122"/>
                </a:solidFill>
                <a:latin typeface="Merriweather"/>
                <a:ea typeface="Merriweather"/>
                <a:cs typeface="Merriweather"/>
                <a:sym typeface="Merriweather"/>
              </a:rPr>
              <a:t>Output:- </a:t>
            </a:r>
            <a:r>
              <a:rPr lang="en" sz="1400">
                <a:solidFill>
                  <a:srgbClr val="202122"/>
                </a:solidFill>
                <a:latin typeface="Merriweather"/>
                <a:ea typeface="Merriweather"/>
                <a:cs typeface="Merriweather"/>
                <a:sym typeface="Merriweather"/>
              </a:rPr>
              <a:t>The softmax function is ideally used in the output layer of the classifier where we are actually trying to attain the probabilities to define the class of each input.</a:t>
            </a:r>
            <a:br>
              <a:rPr lang="en" sz="1400">
                <a:solidFill>
                  <a:srgbClr val="202122"/>
                </a:solidFill>
                <a:latin typeface="Merriweather"/>
                <a:ea typeface="Merriweather"/>
                <a:cs typeface="Merriweather"/>
                <a:sym typeface="Merriweather"/>
              </a:rPr>
            </a:br>
            <a:r>
              <a:rPr lang="en" sz="1400" b="1">
                <a:solidFill>
                  <a:srgbClr val="202122"/>
                </a:solidFill>
                <a:latin typeface="Merriweather"/>
                <a:ea typeface="Merriweather"/>
                <a:cs typeface="Merriweather"/>
                <a:sym typeface="Merriweather"/>
              </a:rPr>
              <a:t>CHOOSING THE RIGHT ACTIVATION FUNCTION</a:t>
            </a:r>
            <a:endParaRPr sz="1400" b="1">
              <a:solidFill>
                <a:srgbClr val="202122"/>
              </a:solidFill>
              <a:latin typeface="Merriweather"/>
              <a:ea typeface="Merriweather"/>
              <a:cs typeface="Merriweather"/>
              <a:sym typeface="Merriweather"/>
            </a:endParaRPr>
          </a:p>
          <a:p>
            <a:pPr marL="685800" lvl="0" indent="-317500" algn="just" rtl="0">
              <a:lnSpc>
                <a:spcPct val="158000"/>
              </a:lnSpc>
              <a:spcBef>
                <a:spcPts val="0"/>
              </a:spcBef>
              <a:spcAft>
                <a:spcPts val="0"/>
              </a:spcAft>
              <a:buClr>
                <a:srgbClr val="202122"/>
              </a:buClr>
              <a:buSzPts val="1400"/>
              <a:buFont typeface="Merriweather"/>
              <a:buChar char="●"/>
            </a:pPr>
            <a:r>
              <a:rPr lang="en" sz="1400">
                <a:solidFill>
                  <a:srgbClr val="202122"/>
                </a:solidFill>
                <a:latin typeface="Merriweather"/>
                <a:ea typeface="Merriweather"/>
                <a:cs typeface="Merriweather"/>
                <a:sym typeface="Merriweather"/>
              </a:rPr>
              <a:t>The basic rule of thumb is if you really don’t know what activation function to use, then simply use </a:t>
            </a:r>
            <a:r>
              <a:rPr lang="en" sz="1400" i="1">
                <a:solidFill>
                  <a:srgbClr val="202122"/>
                </a:solidFill>
                <a:latin typeface="Merriweather"/>
                <a:ea typeface="Merriweather"/>
                <a:cs typeface="Merriweather"/>
                <a:sym typeface="Merriweather"/>
              </a:rPr>
              <a:t>RELU</a:t>
            </a:r>
            <a:r>
              <a:rPr lang="en" sz="1400">
                <a:solidFill>
                  <a:srgbClr val="202122"/>
                </a:solidFill>
                <a:latin typeface="Merriweather"/>
                <a:ea typeface="Merriweather"/>
                <a:cs typeface="Merriweather"/>
                <a:sym typeface="Merriweather"/>
              </a:rPr>
              <a:t> as it is a general activation function and is used in most cases these days. If your output is for binary classification then, </a:t>
            </a:r>
            <a:r>
              <a:rPr lang="en" sz="1400" i="1">
                <a:solidFill>
                  <a:srgbClr val="202122"/>
                </a:solidFill>
                <a:latin typeface="Merriweather"/>
                <a:ea typeface="Merriweather"/>
                <a:cs typeface="Merriweather"/>
                <a:sym typeface="Merriweather"/>
              </a:rPr>
              <a:t>sigmoid function</a:t>
            </a:r>
            <a:r>
              <a:rPr lang="en" sz="1400">
                <a:solidFill>
                  <a:srgbClr val="202122"/>
                </a:solidFill>
                <a:latin typeface="Merriweather"/>
                <a:ea typeface="Merriweather"/>
                <a:cs typeface="Merriweather"/>
                <a:sym typeface="Merriweather"/>
              </a:rPr>
              <a:t> is very natural choice for output layer.</a:t>
            </a:r>
            <a:endParaRPr sz="1400">
              <a:solidFill>
                <a:srgbClr val="202122"/>
              </a:solidFill>
              <a:latin typeface="Merriweather"/>
              <a:ea typeface="Merriweather"/>
              <a:cs typeface="Merriweather"/>
              <a:sym typeface="Merriweather"/>
            </a:endParaRPr>
          </a:p>
          <a:p>
            <a:pPr marL="0" lvl="0" indent="0" algn="just" rtl="0">
              <a:spcBef>
                <a:spcPts val="3600"/>
              </a:spcBef>
              <a:spcAft>
                <a:spcPts val="1200"/>
              </a:spcAft>
              <a:buNone/>
            </a:pPr>
            <a:endParaRPr sz="1900">
              <a:solidFill>
                <a:srgbClr val="202122"/>
              </a:solidFill>
              <a:latin typeface="Merriweather"/>
              <a:ea typeface="Merriweather"/>
              <a:cs typeface="Merriweather"/>
              <a:sym typeface="Merriweather"/>
            </a:endParaRPr>
          </a:p>
        </p:txBody>
      </p:sp>
      <p:pic>
        <p:nvPicPr>
          <p:cNvPr id="200" name="Google Shape;200;p29"/>
          <p:cNvPicPr preferRelativeResize="0"/>
          <p:nvPr/>
        </p:nvPicPr>
        <p:blipFill>
          <a:blip r:embed="rId3">
            <a:alphaModFix/>
          </a:blip>
          <a:stretch>
            <a:fillRect/>
          </a:stretch>
        </p:blipFill>
        <p:spPr>
          <a:xfrm>
            <a:off x="0" y="4424075"/>
            <a:ext cx="2582374" cy="65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Weights in ANN	</a:t>
            </a:r>
            <a:endParaRPr b="1">
              <a:latin typeface="Merriweather"/>
              <a:ea typeface="Merriweather"/>
              <a:cs typeface="Merriweather"/>
              <a:sym typeface="Merriweather"/>
            </a:endParaRPr>
          </a:p>
        </p:txBody>
      </p:sp>
      <p:sp>
        <p:nvSpPr>
          <p:cNvPr id="206" name="Google Shape;206;p30"/>
          <p:cNvSpPr txBox="1">
            <a:spLocks noGrp="1"/>
          </p:cNvSpPr>
          <p:nvPr>
            <p:ph type="body" idx="1"/>
          </p:nvPr>
        </p:nvSpPr>
        <p:spPr>
          <a:xfrm>
            <a:off x="311700" y="1229875"/>
            <a:ext cx="59511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a:solidFill>
                  <a:srgbClr val="1D2129"/>
                </a:solidFill>
                <a:highlight>
                  <a:srgbClr val="FFFFFF"/>
                </a:highlight>
                <a:latin typeface="Merriweather"/>
                <a:ea typeface="Merriweather"/>
                <a:cs typeface="Merriweather"/>
                <a:sym typeface="Merriweather"/>
              </a:rPr>
              <a:t>What is Weight (Artificial Neural Network)?</a:t>
            </a:r>
            <a:endParaRPr sz="1700">
              <a:solidFill>
                <a:srgbClr val="1D2129"/>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r>
              <a:rPr lang="en" sz="1700">
                <a:solidFill>
                  <a:srgbClr val="1D2129"/>
                </a:solidFill>
                <a:highlight>
                  <a:srgbClr val="FFFFFF"/>
                </a:highlight>
                <a:latin typeface="Merriweather"/>
                <a:ea typeface="Merriweather"/>
                <a:cs typeface="Merriweather"/>
                <a:sym typeface="Merriweather"/>
              </a:rPr>
              <a:t>Weight is the parameter within a neural network that transforms input data within the network's hidden layers. A neural network is a series of nodes, or neurons. Within each node is a set of inputs, weight, and a bias value. As an input enters the node, it gets multiplied by a weight value and the resulting output is either observed, or passed to the next layer in the neural network. Often the weights of a neural network are contained within the hidden layers of the network.</a:t>
            </a:r>
            <a:endParaRPr sz="1700">
              <a:solidFill>
                <a:srgbClr val="1D2129"/>
              </a:solidFill>
              <a:highlight>
                <a:srgbClr val="FFFFFF"/>
              </a:highlight>
              <a:latin typeface="Merriweather"/>
              <a:ea typeface="Merriweather"/>
              <a:cs typeface="Merriweather"/>
              <a:sym typeface="Merriweather"/>
            </a:endParaRPr>
          </a:p>
          <a:p>
            <a:pPr marL="0" lvl="0" indent="0" algn="l" rtl="0">
              <a:spcBef>
                <a:spcPts val="1200"/>
              </a:spcBef>
              <a:spcAft>
                <a:spcPts val="1200"/>
              </a:spcAft>
              <a:buNone/>
            </a:pPr>
            <a:endParaRPr sz="1700">
              <a:solidFill>
                <a:srgbClr val="1D2129"/>
              </a:solidFill>
              <a:highlight>
                <a:srgbClr val="FFFFFF"/>
              </a:highlight>
              <a:latin typeface="Merriweather"/>
              <a:ea typeface="Merriweather"/>
              <a:cs typeface="Merriweather"/>
              <a:sym typeface="Merriweather"/>
            </a:endParaRPr>
          </a:p>
        </p:txBody>
      </p:sp>
      <p:pic>
        <p:nvPicPr>
          <p:cNvPr id="207" name="Google Shape;207;p30"/>
          <p:cNvPicPr preferRelativeResize="0"/>
          <p:nvPr/>
        </p:nvPicPr>
        <p:blipFill>
          <a:blip r:embed="rId3">
            <a:alphaModFix/>
          </a:blip>
          <a:stretch>
            <a:fillRect/>
          </a:stretch>
        </p:blipFill>
        <p:spPr>
          <a:xfrm>
            <a:off x="5820825" y="1017800"/>
            <a:ext cx="3323174" cy="1869275"/>
          </a:xfrm>
          <a:prstGeom prst="rect">
            <a:avLst/>
          </a:prstGeom>
          <a:noFill/>
          <a:ln>
            <a:noFill/>
          </a:ln>
        </p:spPr>
      </p:pic>
      <p:pic>
        <p:nvPicPr>
          <p:cNvPr id="208" name="Google Shape;208;p30"/>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WHY CNN OVER ANN?</a:t>
            </a:r>
            <a:endParaRPr b="1">
              <a:latin typeface="Merriweather"/>
              <a:ea typeface="Merriweather"/>
              <a:cs typeface="Merriweather"/>
              <a:sym typeface="Merriweather"/>
            </a:endParaRPr>
          </a:p>
        </p:txBody>
      </p:sp>
      <p:sp>
        <p:nvSpPr>
          <p:cNvPr id="214" name="Google Shape;214;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900">
                <a:solidFill>
                  <a:srgbClr val="292929"/>
                </a:solidFill>
                <a:highlight>
                  <a:srgbClr val="FFFFFF"/>
                </a:highlight>
                <a:latin typeface="Merriweather"/>
                <a:ea typeface="Merriweather"/>
                <a:cs typeface="Merriweather"/>
                <a:sym typeface="Merriweather"/>
              </a:rPr>
              <a:t>A ConvNet is able to </a:t>
            </a:r>
            <a:r>
              <a:rPr lang="en" sz="1900" b="1">
                <a:solidFill>
                  <a:srgbClr val="292929"/>
                </a:solidFill>
                <a:highlight>
                  <a:srgbClr val="FFFFFF"/>
                </a:highlight>
                <a:latin typeface="Merriweather"/>
                <a:ea typeface="Merriweather"/>
                <a:cs typeface="Merriweather"/>
                <a:sym typeface="Merriweather"/>
              </a:rPr>
              <a:t>successfully capture the Spatial and Temporal dependencies</a:t>
            </a:r>
            <a:r>
              <a:rPr lang="en" sz="1900">
                <a:solidFill>
                  <a:srgbClr val="292929"/>
                </a:solidFill>
                <a:highlight>
                  <a:srgbClr val="FFFFFF"/>
                </a:highlight>
                <a:latin typeface="Merriweather"/>
                <a:ea typeface="Merriweather"/>
                <a:cs typeface="Merriweather"/>
                <a:sym typeface="Merriweather"/>
              </a:rPr>
              <a:t> in an image through the application of relevant filters. The architecture performs a better fitting to the image dataset due to the reduction in the number of parameters involved and reusability of weights. In other words, the network can be trained to understand the sophistication of the image better.</a:t>
            </a:r>
            <a:endParaRPr sz="2200">
              <a:latin typeface="Merriweather"/>
              <a:ea typeface="Merriweather"/>
              <a:cs typeface="Merriweather"/>
              <a:sym typeface="Merriweather"/>
            </a:endParaRPr>
          </a:p>
        </p:txBody>
      </p:sp>
      <p:pic>
        <p:nvPicPr>
          <p:cNvPr id="215" name="Google Shape;215;p31"/>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CNN</a:t>
            </a:r>
            <a:endParaRPr b="1">
              <a:latin typeface="Merriweather"/>
              <a:ea typeface="Merriweather"/>
              <a:cs typeface="Merriweather"/>
              <a:sym typeface="Merriweather"/>
            </a:endParaRPr>
          </a:p>
        </p:txBody>
      </p:sp>
      <p:sp>
        <p:nvSpPr>
          <p:cNvPr id="221" name="Google Shape;221;p32"/>
          <p:cNvSpPr txBox="1">
            <a:spLocks noGrp="1"/>
          </p:cNvSpPr>
          <p:nvPr>
            <p:ph type="body" idx="1"/>
          </p:nvPr>
        </p:nvSpPr>
        <p:spPr>
          <a:xfrm>
            <a:off x="311700" y="1093000"/>
            <a:ext cx="8520600" cy="360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a:solidFill>
                  <a:srgbClr val="292929"/>
                </a:solidFill>
                <a:highlight>
                  <a:srgbClr val="FFFFFF"/>
                </a:highlight>
                <a:latin typeface="Merriweather"/>
                <a:ea typeface="Merriweather"/>
                <a:cs typeface="Merriweather"/>
                <a:sym typeface="Merriweather"/>
              </a:rPr>
              <a:t>A </a:t>
            </a:r>
            <a:r>
              <a:rPr lang="en" sz="1900" b="1">
                <a:solidFill>
                  <a:srgbClr val="292929"/>
                </a:solidFill>
                <a:highlight>
                  <a:srgbClr val="FFFFFF"/>
                </a:highlight>
                <a:latin typeface="Merriweather"/>
                <a:ea typeface="Merriweather"/>
                <a:cs typeface="Merriweather"/>
                <a:sym typeface="Merriweather"/>
              </a:rPr>
              <a:t>Convolutional Neural Network (ConvNet/CNN)</a:t>
            </a:r>
            <a:r>
              <a:rPr lang="en" sz="1900">
                <a:solidFill>
                  <a:srgbClr val="292929"/>
                </a:solidFill>
                <a:highlight>
                  <a:srgbClr val="FFFFFF"/>
                </a:highlight>
                <a:latin typeface="Merriweather"/>
                <a:ea typeface="Merriweather"/>
                <a:cs typeface="Merriweather"/>
                <a:sym typeface="Merriweather"/>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sz="1900">
              <a:solidFill>
                <a:srgbClr val="292929"/>
              </a:solidFill>
              <a:highlight>
                <a:srgbClr val="FFFFFF"/>
              </a:highlight>
              <a:latin typeface="Merriweather"/>
              <a:ea typeface="Merriweather"/>
              <a:cs typeface="Merriweather"/>
              <a:sym typeface="Merriweather"/>
            </a:endParaRPr>
          </a:p>
          <a:p>
            <a:pPr marL="0" lvl="0" indent="0" algn="just" rtl="0">
              <a:spcBef>
                <a:spcPts val="1200"/>
              </a:spcBef>
              <a:spcAft>
                <a:spcPts val="1200"/>
              </a:spcAft>
              <a:buNone/>
            </a:pPr>
            <a:endParaRPr sz="1900">
              <a:solidFill>
                <a:srgbClr val="292929"/>
              </a:solidFill>
              <a:highlight>
                <a:srgbClr val="FFFFFF"/>
              </a:highlight>
              <a:latin typeface="Merriweather"/>
              <a:ea typeface="Merriweather"/>
              <a:cs typeface="Merriweather"/>
              <a:sym typeface="Merriweather"/>
            </a:endParaRPr>
          </a:p>
        </p:txBody>
      </p:sp>
      <p:pic>
        <p:nvPicPr>
          <p:cNvPr id="222" name="Google Shape;222;p32"/>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body" idx="1"/>
          </p:nvPr>
        </p:nvSpPr>
        <p:spPr>
          <a:xfrm>
            <a:off x="216450" y="372625"/>
            <a:ext cx="4776900" cy="4770900"/>
          </a:xfrm>
          <a:prstGeom prst="rect">
            <a:avLst/>
          </a:prstGeom>
        </p:spPr>
        <p:txBody>
          <a:bodyPr spcFirstLastPara="1" wrap="square" lIns="91425" tIns="91425" rIns="91425" bIns="91425" anchor="t" anchorCtr="0">
            <a:normAutofit fontScale="55000" lnSpcReduction="10000"/>
          </a:bodyPr>
          <a:lstStyle/>
          <a:p>
            <a:pPr marL="0" lvl="0" indent="0" algn="just" rtl="0">
              <a:lnSpc>
                <a:spcPct val="218181"/>
              </a:lnSpc>
              <a:spcBef>
                <a:spcPts val="3000"/>
              </a:spcBef>
              <a:spcAft>
                <a:spcPts val="0"/>
              </a:spcAft>
              <a:buNone/>
            </a:pPr>
            <a:r>
              <a:rPr lang="en" sz="2144">
                <a:solidFill>
                  <a:srgbClr val="292929"/>
                </a:solidFill>
                <a:highlight>
                  <a:srgbClr val="FFFFFF"/>
                </a:highlight>
                <a:latin typeface="Merriweather"/>
                <a:ea typeface="Merriweather"/>
                <a:cs typeface="Merriweather"/>
                <a:sym typeface="Merriweather"/>
              </a:rPr>
              <a:t>In the figure, we have an RGB image which has been separated by its three color planes — Red, Green, and Blue. There are a number of such color spaces in which images exist — Grayscale, RGB, HSV, CMYK, etc.You can imagine how computationally intensive things would get once the images reach dimensions, say 8K (7680×4320). </a:t>
            </a:r>
            <a:r>
              <a:rPr lang="en" sz="2144">
                <a:solidFill>
                  <a:srgbClr val="292929"/>
                </a:solidFill>
                <a:highlight>
                  <a:srgbClr val="E9F2FD"/>
                </a:highlight>
                <a:latin typeface="Merriweather"/>
                <a:ea typeface="Merriweather"/>
                <a:cs typeface="Merriweather"/>
                <a:sym typeface="Merriweather"/>
              </a:rPr>
              <a:t>The role of the ConvNet is to reduce the images into a form which is easier to process, without losing features which are critical for getting a good prediction</a:t>
            </a:r>
            <a:r>
              <a:rPr lang="en" sz="2144">
                <a:solidFill>
                  <a:srgbClr val="292929"/>
                </a:solidFill>
                <a:highlight>
                  <a:srgbClr val="FFFFFF"/>
                </a:highlight>
                <a:latin typeface="Merriweather"/>
                <a:ea typeface="Merriweather"/>
                <a:cs typeface="Merriweather"/>
                <a:sym typeface="Merriweather"/>
              </a:rPr>
              <a:t>. This is important when we are to design an architecture which is not only good at learning features but also is scalable to massive datasets.</a:t>
            </a:r>
            <a:endParaRPr sz="2144">
              <a:solidFill>
                <a:srgbClr val="292929"/>
              </a:solidFill>
              <a:highlight>
                <a:srgbClr val="FFFFFF"/>
              </a:highlight>
              <a:latin typeface="Merriweather"/>
              <a:ea typeface="Merriweather"/>
              <a:cs typeface="Merriweather"/>
              <a:sym typeface="Merriweather"/>
            </a:endParaRPr>
          </a:p>
          <a:p>
            <a:pPr marL="0" lvl="0" indent="0" algn="just" rtl="0">
              <a:spcBef>
                <a:spcPts val="0"/>
              </a:spcBef>
              <a:spcAft>
                <a:spcPts val="0"/>
              </a:spcAft>
              <a:buNone/>
            </a:pPr>
            <a:endParaRPr>
              <a:latin typeface="Merriweather"/>
              <a:ea typeface="Merriweather"/>
              <a:cs typeface="Merriweather"/>
              <a:sym typeface="Merriweather"/>
            </a:endParaRPr>
          </a:p>
          <a:p>
            <a:pPr marL="0" lvl="0" indent="0" algn="just" rtl="0">
              <a:spcBef>
                <a:spcPts val="1200"/>
              </a:spcBef>
              <a:spcAft>
                <a:spcPts val="1200"/>
              </a:spcAft>
              <a:buNone/>
            </a:pPr>
            <a:endParaRPr>
              <a:latin typeface="Merriweather"/>
              <a:ea typeface="Merriweather"/>
              <a:cs typeface="Merriweather"/>
              <a:sym typeface="Merriweather"/>
            </a:endParaRPr>
          </a:p>
        </p:txBody>
      </p:sp>
      <p:pic>
        <p:nvPicPr>
          <p:cNvPr id="228" name="Google Shape;228;p33"/>
          <p:cNvPicPr preferRelativeResize="0"/>
          <p:nvPr/>
        </p:nvPicPr>
        <p:blipFill>
          <a:blip r:embed="rId3">
            <a:alphaModFix/>
          </a:blip>
          <a:stretch>
            <a:fillRect/>
          </a:stretch>
        </p:blipFill>
        <p:spPr>
          <a:xfrm>
            <a:off x="5274475" y="889400"/>
            <a:ext cx="3726650" cy="2710300"/>
          </a:xfrm>
          <a:prstGeom prst="rect">
            <a:avLst/>
          </a:prstGeom>
          <a:noFill/>
          <a:ln>
            <a:noFill/>
          </a:ln>
        </p:spPr>
      </p:pic>
      <p:pic>
        <p:nvPicPr>
          <p:cNvPr id="229" name="Google Shape;229;p33"/>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149668"/>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200" b="1" dirty="0">
                <a:latin typeface="Merriweather"/>
                <a:ea typeface="Merriweather"/>
                <a:cs typeface="Merriweather"/>
                <a:sym typeface="Merriweather"/>
              </a:rPr>
              <a:t>OFFER LETTER FOR PROJECT WORK-II</a:t>
            </a:r>
            <a:endParaRPr dirty="0">
              <a:latin typeface="Merriweather"/>
              <a:ea typeface="Merriweather"/>
              <a:cs typeface="Merriweather"/>
              <a:sym typeface="Merriweather"/>
            </a:endParaRPr>
          </a:p>
        </p:txBody>
      </p:sp>
      <p:pic>
        <p:nvPicPr>
          <p:cNvPr id="96" name="Google Shape;96;p14"/>
          <p:cNvPicPr preferRelativeResize="0"/>
          <p:nvPr/>
        </p:nvPicPr>
        <p:blipFill>
          <a:blip r:embed="rId3">
            <a:alphaModFix/>
          </a:blip>
          <a:stretch>
            <a:fillRect/>
          </a:stretch>
        </p:blipFill>
        <p:spPr>
          <a:xfrm>
            <a:off x="1857154" y="843400"/>
            <a:ext cx="4677292" cy="3554267"/>
          </a:xfrm>
          <a:prstGeom prst="rect">
            <a:avLst/>
          </a:prstGeom>
          <a:noFill/>
          <a:ln>
            <a:noFill/>
          </a:ln>
        </p:spPr>
      </p:pic>
      <p:pic>
        <p:nvPicPr>
          <p:cNvPr id="97" name="Google Shape;97;p14"/>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311700" y="578650"/>
            <a:ext cx="8201563" cy="3904950"/>
          </a:xfrm>
          <a:prstGeom prst="rect">
            <a:avLst/>
          </a:prstGeom>
          <a:noFill/>
          <a:ln>
            <a:noFill/>
          </a:ln>
          <a:effectLst>
            <a:outerShdw blurRad="342900" dist="304800" dir="5460000" algn="bl" rotWithShape="0">
              <a:srgbClr val="000000">
                <a:alpha val="50000"/>
              </a:srgbClr>
            </a:outerShdw>
          </a:effectLst>
        </p:spPr>
      </p:pic>
      <p:pic>
        <p:nvPicPr>
          <p:cNvPr id="235" name="Google Shape;235;p34"/>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CNN PADDING</a:t>
            </a:r>
            <a:endParaRPr b="1">
              <a:latin typeface="Merriweather"/>
              <a:ea typeface="Merriweather"/>
              <a:cs typeface="Merriweather"/>
              <a:sym typeface="Merriweather"/>
            </a:endParaRPr>
          </a:p>
        </p:txBody>
      </p:sp>
      <p:sp>
        <p:nvSpPr>
          <p:cNvPr id="241" name="Google Shape;241;p35"/>
          <p:cNvSpPr txBox="1">
            <a:spLocks noGrp="1"/>
          </p:cNvSpPr>
          <p:nvPr>
            <p:ph type="body" idx="1"/>
          </p:nvPr>
        </p:nvSpPr>
        <p:spPr>
          <a:xfrm>
            <a:off x="311700" y="951250"/>
            <a:ext cx="8520600" cy="3339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500" b="1">
                <a:solidFill>
                  <a:srgbClr val="202122"/>
                </a:solidFill>
                <a:latin typeface="Merriweather"/>
                <a:ea typeface="Merriweather"/>
                <a:cs typeface="Merriweather"/>
                <a:sym typeface="Merriweather"/>
              </a:rPr>
              <a:t>Problem with Simple Convolution Layers</a:t>
            </a:r>
            <a:endParaRPr sz="1500" b="1">
              <a:solidFill>
                <a:srgbClr val="202122"/>
              </a:solidFill>
              <a:latin typeface="Merriweather"/>
              <a:ea typeface="Merriweather"/>
              <a:cs typeface="Merriweather"/>
              <a:sym typeface="Merriweather"/>
            </a:endParaRPr>
          </a:p>
          <a:p>
            <a:pPr marL="685800" lvl="0" indent="-330200" algn="just" rtl="0">
              <a:lnSpc>
                <a:spcPct val="138000"/>
              </a:lnSpc>
              <a:spcBef>
                <a:spcPts val="0"/>
              </a:spcBef>
              <a:spcAft>
                <a:spcPts val="0"/>
              </a:spcAft>
              <a:buClr>
                <a:srgbClr val="202122"/>
              </a:buClr>
              <a:buSzPts val="1600"/>
              <a:buFont typeface="Arial"/>
              <a:buChar char="●"/>
            </a:pPr>
            <a:r>
              <a:rPr lang="en" sz="1600">
                <a:solidFill>
                  <a:srgbClr val="202122"/>
                </a:solidFill>
                <a:latin typeface="Merriweather"/>
                <a:ea typeface="Merriweather"/>
                <a:cs typeface="Merriweather"/>
                <a:sym typeface="Merriweather"/>
              </a:rPr>
              <a:t>For a gray scale (n x n) image and (f x f) filter/kernel, the dimensions of the image resulting from a convolution operation is </a:t>
            </a:r>
            <a:r>
              <a:rPr lang="en" sz="1600" b="1">
                <a:solidFill>
                  <a:srgbClr val="202122"/>
                </a:solidFill>
                <a:latin typeface="Merriweather"/>
                <a:ea typeface="Merriweather"/>
                <a:cs typeface="Merriweather"/>
                <a:sym typeface="Merriweather"/>
              </a:rPr>
              <a:t>(n – f + 1) x (n – f + 1)</a:t>
            </a:r>
            <a:r>
              <a:rPr lang="en" sz="1600">
                <a:solidFill>
                  <a:srgbClr val="202122"/>
                </a:solidFill>
                <a:latin typeface="Merriweather"/>
                <a:ea typeface="Merriweather"/>
                <a:cs typeface="Merriweather"/>
                <a:sym typeface="Merriweather"/>
              </a:rPr>
              <a:t>. </a:t>
            </a:r>
            <a:br>
              <a:rPr lang="en" sz="1600">
                <a:solidFill>
                  <a:srgbClr val="202122"/>
                </a:solidFill>
                <a:latin typeface="Merriweather"/>
                <a:ea typeface="Merriweather"/>
                <a:cs typeface="Merriweather"/>
                <a:sym typeface="Merriweather"/>
              </a:rPr>
            </a:br>
            <a:r>
              <a:rPr lang="en" sz="1600">
                <a:solidFill>
                  <a:srgbClr val="202122"/>
                </a:solidFill>
                <a:latin typeface="Merriweather"/>
                <a:ea typeface="Merriweather"/>
                <a:cs typeface="Merriweather"/>
                <a:sym typeface="Merriweather"/>
              </a:rPr>
              <a:t>For example, for an (8 x 8) image and (3 x 3) filter, the output resulting after convolution operation would be of size (6 x 6). Thus, the image shrinks every time a convolution operation is performed. This places an upper limit to the number of times such an operation could be performed before the image reduces to nothing thereby precluding us from building deeper networks.</a:t>
            </a:r>
            <a:endParaRPr sz="1600">
              <a:solidFill>
                <a:srgbClr val="202122"/>
              </a:solidFill>
              <a:latin typeface="Merriweather"/>
              <a:ea typeface="Merriweather"/>
              <a:cs typeface="Merriweather"/>
              <a:sym typeface="Merriweather"/>
            </a:endParaRPr>
          </a:p>
          <a:p>
            <a:pPr marL="685800" lvl="0" indent="-330200" algn="just" rtl="0">
              <a:lnSpc>
                <a:spcPct val="138000"/>
              </a:lnSpc>
              <a:spcBef>
                <a:spcPts val="0"/>
              </a:spcBef>
              <a:spcAft>
                <a:spcPts val="0"/>
              </a:spcAft>
              <a:buClr>
                <a:srgbClr val="202122"/>
              </a:buClr>
              <a:buSzPts val="1600"/>
              <a:buFont typeface="Merriweather"/>
              <a:buChar char="●"/>
            </a:pPr>
            <a:r>
              <a:rPr lang="en" sz="1600">
                <a:solidFill>
                  <a:srgbClr val="202122"/>
                </a:solidFill>
                <a:latin typeface="Merriweather"/>
                <a:ea typeface="Merriweather"/>
                <a:cs typeface="Merriweather"/>
                <a:sym typeface="Merriweather"/>
              </a:rPr>
              <a:t>Also, the pixels on the corners and the edges are used much less than those in the middle. </a:t>
            </a:r>
            <a:br>
              <a:rPr lang="en" sz="1600">
                <a:solidFill>
                  <a:srgbClr val="202122"/>
                </a:solidFill>
                <a:latin typeface="Merriweather"/>
                <a:ea typeface="Merriweather"/>
                <a:cs typeface="Merriweather"/>
                <a:sym typeface="Merriweather"/>
              </a:rPr>
            </a:br>
            <a:endParaRPr sz="1600">
              <a:solidFill>
                <a:srgbClr val="202122"/>
              </a:solidFill>
              <a:latin typeface="Merriweather"/>
              <a:ea typeface="Merriweather"/>
              <a:cs typeface="Merriweather"/>
              <a:sym typeface="Merriweather"/>
            </a:endParaRPr>
          </a:p>
          <a:p>
            <a:pPr marL="0" lvl="0" indent="0" algn="just" rtl="0">
              <a:lnSpc>
                <a:spcPct val="95000"/>
              </a:lnSpc>
              <a:spcBef>
                <a:spcPts val="3600"/>
              </a:spcBef>
              <a:spcAft>
                <a:spcPts val="1200"/>
              </a:spcAft>
              <a:buNone/>
            </a:pPr>
            <a:endParaRPr sz="2100">
              <a:solidFill>
                <a:srgbClr val="202122"/>
              </a:solidFill>
              <a:latin typeface="Merriweather"/>
              <a:ea typeface="Merriweather"/>
              <a:cs typeface="Merriweather"/>
              <a:sym typeface="Merriweather"/>
            </a:endParaRPr>
          </a:p>
        </p:txBody>
      </p:sp>
      <p:pic>
        <p:nvPicPr>
          <p:cNvPr id="242" name="Google Shape;242;p35"/>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body" idx="1"/>
          </p:nvPr>
        </p:nvSpPr>
        <p:spPr>
          <a:xfrm>
            <a:off x="4464850" y="96425"/>
            <a:ext cx="4088100" cy="4236600"/>
          </a:xfrm>
          <a:prstGeom prst="rect">
            <a:avLst/>
          </a:prstGeom>
        </p:spPr>
        <p:txBody>
          <a:bodyPr spcFirstLastPara="1" wrap="square" lIns="91425" tIns="91425" rIns="91425" bIns="91425" anchor="t" anchorCtr="0">
            <a:noAutofit/>
          </a:bodyPr>
          <a:lstStyle/>
          <a:p>
            <a:pPr marL="457200" lvl="0" indent="0" algn="l" rtl="0">
              <a:lnSpc>
                <a:spcPct val="158000"/>
              </a:lnSpc>
              <a:spcBef>
                <a:spcPts val="0"/>
              </a:spcBef>
              <a:spcAft>
                <a:spcPts val="0"/>
              </a:spcAft>
              <a:buNone/>
            </a:pPr>
            <a:r>
              <a:rPr lang="en" sz="1600">
                <a:solidFill>
                  <a:srgbClr val="202122"/>
                </a:solidFill>
                <a:latin typeface="Merriweather"/>
                <a:ea typeface="Merriweather"/>
                <a:cs typeface="Merriweather"/>
                <a:sym typeface="Merriweather"/>
              </a:rPr>
              <a:t>Clearly, pixel A is touched in just one convolution operation and pixel B is touched in 3 convolution operations, while pixel C is touched in 9 convolution operations. In general, pixels in the middle are used more often than pixels on corners and edges. Consequently, the information on the borders of images is not preserved as well as the information in the middle.</a:t>
            </a:r>
            <a:endParaRPr sz="1600">
              <a:solidFill>
                <a:srgbClr val="202122"/>
              </a:solidFill>
              <a:latin typeface="Merriweather"/>
              <a:ea typeface="Merriweather"/>
              <a:cs typeface="Merriweather"/>
              <a:sym typeface="Merriweather"/>
            </a:endParaRPr>
          </a:p>
          <a:p>
            <a:pPr marL="0" lvl="0" indent="0" algn="l" rtl="0">
              <a:spcBef>
                <a:spcPts val="3600"/>
              </a:spcBef>
              <a:spcAft>
                <a:spcPts val="1200"/>
              </a:spcAft>
              <a:buNone/>
            </a:pPr>
            <a:endParaRPr sz="2000">
              <a:solidFill>
                <a:srgbClr val="202122"/>
              </a:solidFill>
              <a:latin typeface="Merriweather"/>
              <a:ea typeface="Merriweather"/>
              <a:cs typeface="Merriweather"/>
              <a:sym typeface="Merriweather"/>
            </a:endParaRPr>
          </a:p>
        </p:txBody>
      </p:sp>
      <p:pic>
        <p:nvPicPr>
          <p:cNvPr id="248" name="Google Shape;248;p36"/>
          <p:cNvPicPr preferRelativeResize="0"/>
          <p:nvPr/>
        </p:nvPicPr>
        <p:blipFill>
          <a:blip r:embed="rId3">
            <a:alphaModFix/>
          </a:blip>
          <a:stretch>
            <a:fillRect/>
          </a:stretch>
        </p:blipFill>
        <p:spPr>
          <a:xfrm>
            <a:off x="46525" y="44824"/>
            <a:ext cx="4418326" cy="4525241"/>
          </a:xfrm>
          <a:prstGeom prst="rect">
            <a:avLst/>
          </a:prstGeom>
          <a:noFill/>
          <a:ln>
            <a:noFill/>
          </a:ln>
        </p:spPr>
      </p:pic>
      <p:pic>
        <p:nvPicPr>
          <p:cNvPr id="249" name="Google Shape;249;p36"/>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body" idx="1"/>
          </p:nvPr>
        </p:nvSpPr>
        <p:spPr>
          <a:xfrm>
            <a:off x="311700" y="364325"/>
            <a:ext cx="8520600" cy="42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a:solidFill>
                  <a:srgbClr val="202122"/>
                </a:solidFill>
                <a:latin typeface="Merriweather"/>
                <a:ea typeface="Merriweather"/>
                <a:cs typeface="Merriweather"/>
                <a:sym typeface="Merriweather"/>
              </a:rPr>
              <a:t>1) Valid Padding: </a:t>
            </a:r>
            <a:r>
              <a:rPr lang="en" sz="1300">
                <a:solidFill>
                  <a:srgbClr val="202122"/>
                </a:solidFill>
                <a:latin typeface="Merriweather"/>
                <a:ea typeface="Merriweather"/>
                <a:cs typeface="Merriweather"/>
                <a:sym typeface="Merriweather"/>
              </a:rPr>
              <a:t>It implies no padding at all. The input image is left in its valid/unaltered shape. </a:t>
            </a:r>
            <a:endParaRPr sz="1300">
              <a:solidFill>
                <a:srgbClr val="202122"/>
              </a:solidFill>
              <a:latin typeface="Merriweather"/>
              <a:ea typeface="Merriweather"/>
              <a:cs typeface="Merriweather"/>
              <a:sym typeface="Merriweather"/>
            </a:endParaRPr>
          </a:p>
          <a:p>
            <a:pPr marL="0" lvl="0" indent="0" algn="l" rtl="0">
              <a:spcBef>
                <a:spcPts val="1200"/>
              </a:spcBef>
              <a:spcAft>
                <a:spcPts val="0"/>
              </a:spcAft>
              <a:buNone/>
            </a:pPr>
            <a:r>
              <a:rPr lang="en" sz="1300" b="1">
                <a:solidFill>
                  <a:srgbClr val="202122"/>
                </a:solidFill>
                <a:latin typeface="Merriweather"/>
                <a:ea typeface="Merriweather"/>
                <a:cs typeface="Merriweather"/>
                <a:sym typeface="Merriweather"/>
              </a:rPr>
              <a:t>2) Same Padding: </a:t>
            </a:r>
            <a:r>
              <a:rPr lang="en" sz="1300">
                <a:solidFill>
                  <a:srgbClr val="202122"/>
                </a:solidFill>
                <a:latin typeface="Merriweather"/>
                <a:ea typeface="Merriweather"/>
                <a:cs typeface="Merriweather"/>
                <a:sym typeface="Merriweather"/>
              </a:rPr>
              <a:t>In this case, we add ‘p’ padding layers such that the output image has the same dimensions as the input image.</a:t>
            </a:r>
            <a:endParaRPr sz="1300">
              <a:solidFill>
                <a:srgbClr val="202122"/>
              </a:solidFill>
              <a:latin typeface="Merriweather"/>
              <a:ea typeface="Merriweather"/>
              <a:cs typeface="Merriweather"/>
              <a:sym typeface="Merriweather"/>
            </a:endParaRPr>
          </a:p>
          <a:p>
            <a:pPr marL="0" lvl="0" indent="0" algn="l" rtl="0">
              <a:spcBef>
                <a:spcPts val="1200"/>
              </a:spcBef>
              <a:spcAft>
                <a:spcPts val="1200"/>
              </a:spcAft>
              <a:buNone/>
            </a:pPr>
            <a:endParaRPr sz="1300">
              <a:solidFill>
                <a:srgbClr val="202122"/>
              </a:solidFill>
              <a:latin typeface="Merriweather"/>
              <a:ea typeface="Merriweather"/>
              <a:cs typeface="Merriweather"/>
              <a:sym typeface="Merriweather"/>
            </a:endParaRPr>
          </a:p>
        </p:txBody>
      </p:sp>
      <p:pic>
        <p:nvPicPr>
          <p:cNvPr id="255" name="Google Shape;255;p37"/>
          <p:cNvPicPr preferRelativeResize="0"/>
          <p:nvPr/>
        </p:nvPicPr>
        <p:blipFill>
          <a:blip r:embed="rId3">
            <a:alphaModFix/>
          </a:blip>
          <a:stretch>
            <a:fillRect/>
          </a:stretch>
        </p:blipFill>
        <p:spPr>
          <a:xfrm>
            <a:off x="1725225" y="1240700"/>
            <a:ext cx="5475674" cy="3444051"/>
          </a:xfrm>
          <a:prstGeom prst="rect">
            <a:avLst/>
          </a:prstGeom>
          <a:noFill/>
          <a:ln>
            <a:noFill/>
          </a:ln>
        </p:spPr>
      </p:pic>
      <p:pic>
        <p:nvPicPr>
          <p:cNvPr id="256" name="Google Shape;256;p37"/>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STRIDE IN CNN</a:t>
            </a:r>
            <a:endParaRPr b="1">
              <a:latin typeface="Merriweather"/>
              <a:ea typeface="Merriweather"/>
              <a:cs typeface="Merriweather"/>
              <a:sym typeface="Merriweather"/>
            </a:endParaRPr>
          </a:p>
        </p:txBody>
      </p:sp>
      <p:sp>
        <p:nvSpPr>
          <p:cNvPr id="262" name="Google Shape;262;p38"/>
          <p:cNvSpPr txBox="1">
            <a:spLocks noGrp="1"/>
          </p:cNvSpPr>
          <p:nvPr>
            <p:ph type="body" idx="1"/>
          </p:nvPr>
        </p:nvSpPr>
        <p:spPr>
          <a:xfrm>
            <a:off x="4329125" y="953500"/>
            <a:ext cx="4575600" cy="41256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 sz="1925">
                <a:solidFill>
                  <a:srgbClr val="1D2129"/>
                </a:solidFill>
                <a:highlight>
                  <a:srgbClr val="FFFFFF"/>
                </a:highlight>
                <a:latin typeface="Merriweather"/>
                <a:ea typeface="Merriweather"/>
                <a:cs typeface="Merriweather"/>
                <a:sym typeface="Merriweather"/>
              </a:rPr>
              <a:t>Stride is a component of </a:t>
            </a:r>
            <a:r>
              <a:rPr lang="en" sz="1925">
                <a:solidFill>
                  <a:schemeClr val="hlink"/>
                </a:solidFill>
                <a:highlight>
                  <a:srgbClr val="FFFFFF"/>
                </a:highlight>
                <a:uFill>
                  <a:noFill/>
                </a:uFill>
                <a:latin typeface="Merriweather"/>
                <a:ea typeface="Merriweather"/>
                <a:cs typeface="Merriweather"/>
                <a:sym typeface="Merriweather"/>
                <a:hlinkClick r:id="rId3"/>
              </a:rPr>
              <a:t>convolutional neural networks</a:t>
            </a:r>
            <a:r>
              <a:rPr lang="en" sz="1925">
                <a:solidFill>
                  <a:srgbClr val="1D2129"/>
                </a:solidFill>
                <a:highlight>
                  <a:srgbClr val="FFFFFF"/>
                </a:highlight>
                <a:latin typeface="Merriweather"/>
                <a:ea typeface="Merriweather"/>
                <a:cs typeface="Merriweather"/>
                <a:sym typeface="Merriweather"/>
              </a:rPr>
              <a:t>, or </a:t>
            </a:r>
            <a:r>
              <a:rPr lang="en" sz="1925">
                <a:solidFill>
                  <a:schemeClr val="hlink"/>
                </a:solidFill>
                <a:highlight>
                  <a:srgbClr val="FFFFFF"/>
                </a:highlight>
                <a:uFill>
                  <a:noFill/>
                </a:uFill>
                <a:latin typeface="Merriweather"/>
                <a:ea typeface="Merriweather"/>
                <a:cs typeface="Merriweather"/>
                <a:sym typeface="Merriweather"/>
                <a:hlinkClick r:id="rId4"/>
              </a:rPr>
              <a:t>neural networks</a:t>
            </a:r>
            <a:r>
              <a:rPr lang="en" sz="1925">
                <a:solidFill>
                  <a:srgbClr val="1D2129"/>
                </a:solidFill>
                <a:highlight>
                  <a:srgbClr val="FFFFFF"/>
                </a:highlight>
                <a:latin typeface="Merriweather"/>
                <a:ea typeface="Merriweather"/>
                <a:cs typeface="Merriweather"/>
                <a:sym typeface="Merriweather"/>
              </a:rPr>
              <a:t> tuned for the compression of images and video data. Stride is a parameter of the neural network's filter that modifies the amount of movement over the image or video. For example, if a neural network's stride is set to 1, the filter will move one pixel, or unit,  at a time. The size of the filter affects the encoded output volume, so stride is often set to a whole integer, rather than a fraction or decimal.</a:t>
            </a:r>
            <a:endParaRPr sz="1925">
              <a:solidFill>
                <a:srgbClr val="1D2129"/>
              </a:solidFill>
              <a:highlight>
                <a:srgbClr val="FFFFFF"/>
              </a:highlight>
              <a:latin typeface="Merriweather"/>
              <a:ea typeface="Merriweather"/>
              <a:cs typeface="Merriweather"/>
              <a:sym typeface="Merriweather"/>
            </a:endParaRPr>
          </a:p>
          <a:p>
            <a:pPr marL="0" lvl="0" indent="0" algn="l" rtl="0">
              <a:spcBef>
                <a:spcPts val="1200"/>
              </a:spcBef>
              <a:spcAft>
                <a:spcPts val="0"/>
              </a:spcAft>
              <a:buNone/>
            </a:pPr>
            <a:endParaRPr sz="1100">
              <a:solidFill>
                <a:srgbClr val="1D2129"/>
              </a:solidFill>
              <a:highlight>
                <a:srgbClr val="FFFFFF"/>
              </a:highlight>
              <a:latin typeface="Merriweather"/>
              <a:ea typeface="Merriweather"/>
              <a:cs typeface="Merriweather"/>
              <a:sym typeface="Merriweather"/>
            </a:endParaRPr>
          </a:p>
          <a:p>
            <a:pPr marL="0" lvl="0" indent="0" algn="l" rtl="0">
              <a:spcBef>
                <a:spcPts val="0"/>
              </a:spcBef>
              <a:spcAft>
                <a:spcPts val="1200"/>
              </a:spcAft>
              <a:buNone/>
            </a:pPr>
            <a:endParaRPr>
              <a:latin typeface="Merriweather"/>
              <a:ea typeface="Merriweather"/>
              <a:cs typeface="Merriweather"/>
              <a:sym typeface="Merriweather"/>
            </a:endParaRPr>
          </a:p>
        </p:txBody>
      </p:sp>
      <p:pic>
        <p:nvPicPr>
          <p:cNvPr id="263" name="Google Shape;263;p38"/>
          <p:cNvPicPr preferRelativeResize="0"/>
          <p:nvPr/>
        </p:nvPicPr>
        <p:blipFill rotWithShape="1">
          <a:blip r:embed="rId5">
            <a:alphaModFix/>
          </a:blip>
          <a:srcRect r="59216"/>
          <a:stretch/>
        </p:blipFill>
        <p:spPr>
          <a:xfrm>
            <a:off x="382200" y="1017800"/>
            <a:ext cx="1947076" cy="1896850"/>
          </a:xfrm>
          <a:prstGeom prst="rect">
            <a:avLst/>
          </a:prstGeom>
          <a:noFill/>
          <a:ln>
            <a:noFill/>
          </a:ln>
        </p:spPr>
      </p:pic>
      <p:pic>
        <p:nvPicPr>
          <p:cNvPr id="264" name="Google Shape;264;p38"/>
          <p:cNvPicPr preferRelativeResize="0"/>
          <p:nvPr/>
        </p:nvPicPr>
        <p:blipFill rotWithShape="1">
          <a:blip r:embed="rId5">
            <a:alphaModFix/>
          </a:blip>
          <a:srcRect l="53997" r="14372"/>
          <a:stretch/>
        </p:blipFill>
        <p:spPr>
          <a:xfrm>
            <a:off x="2539625" y="2403875"/>
            <a:ext cx="1789501" cy="2247900"/>
          </a:xfrm>
          <a:prstGeom prst="rect">
            <a:avLst/>
          </a:prstGeom>
          <a:noFill/>
          <a:ln>
            <a:noFill/>
          </a:ln>
        </p:spPr>
      </p:pic>
      <p:pic>
        <p:nvPicPr>
          <p:cNvPr id="265" name="Google Shape;265;p38"/>
          <p:cNvPicPr preferRelativeResize="0"/>
          <p:nvPr/>
        </p:nvPicPr>
        <p:blipFill rotWithShape="1">
          <a:blip r:embed="rId6">
            <a:alphaModFix/>
          </a:blip>
          <a:srcRect/>
          <a:stretch/>
        </p:blipFill>
        <p:spPr>
          <a:xfrm>
            <a:off x="0" y="4483600"/>
            <a:ext cx="2582374" cy="65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RNN (Recurrent Neural Networks)	</a:t>
            </a:r>
            <a:endParaRPr b="1">
              <a:latin typeface="Merriweather"/>
              <a:ea typeface="Merriweather"/>
              <a:cs typeface="Merriweather"/>
              <a:sym typeface="Merriweather"/>
            </a:endParaRPr>
          </a:p>
        </p:txBody>
      </p:sp>
      <p:sp>
        <p:nvSpPr>
          <p:cNvPr id="271" name="Google Shape;271;p39"/>
          <p:cNvSpPr txBox="1">
            <a:spLocks noGrp="1"/>
          </p:cNvSpPr>
          <p:nvPr>
            <p:ph type="body" idx="1"/>
          </p:nvPr>
        </p:nvSpPr>
        <p:spPr>
          <a:xfrm>
            <a:off x="311700" y="1081200"/>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300">
                <a:solidFill>
                  <a:srgbClr val="525252"/>
                </a:solidFill>
                <a:highlight>
                  <a:srgbClr val="FFFFFF"/>
                </a:highlight>
                <a:latin typeface="Merriweather"/>
                <a:ea typeface="Merriweather"/>
                <a:cs typeface="Merriweather"/>
                <a:sym typeface="Merriweather"/>
              </a:rPr>
              <a:t>A recurrent neural network (RNN) is a type of artificial neural network which uses sequential data or time series data. </a:t>
            </a:r>
            <a:endParaRPr sz="1300">
              <a:solidFill>
                <a:srgbClr val="525252"/>
              </a:solidFill>
              <a:highlight>
                <a:srgbClr val="FFFFFF"/>
              </a:highlight>
              <a:latin typeface="Merriweather"/>
              <a:ea typeface="Merriweather"/>
              <a:cs typeface="Merriweather"/>
              <a:sym typeface="Merriweather"/>
            </a:endParaRPr>
          </a:p>
          <a:p>
            <a:pPr marL="0" lvl="0" indent="0" algn="just" rtl="0">
              <a:spcBef>
                <a:spcPts val="1200"/>
              </a:spcBef>
              <a:spcAft>
                <a:spcPts val="0"/>
              </a:spcAft>
              <a:buNone/>
            </a:pPr>
            <a:r>
              <a:rPr lang="en" sz="1300">
                <a:solidFill>
                  <a:srgbClr val="525252"/>
                </a:solidFill>
                <a:highlight>
                  <a:srgbClr val="FFFFFF"/>
                </a:highlight>
                <a:latin typeface="Merriweather"/>
                <a:ea typeface="Merriweather"/>
                <a:cs typeface="Merriweather"/>
                <a:sym typeface="Merriweather"/>
              </a:rPr>
              <a:t>These deep learning algorithms are commonly used for ordinal or temporal problems, such as language translation, natural language processing (nlp), speech recognition, and image captioning; they are incorporated into popular applications such as Siri, voice search, and Google Translate.</a:t>
            </a:r>
            <a:endParaRPr sz="1300">
              <a:solidFill>
                <a:srgbClr val="525252"/>
              </a:solidFill>
              <a:highlight>
                <a:srgbClr val="FFFFFF"/>
              </a:highlight>
              <a:latin typeface="Merriweather"/>
              <a:ea typeface="Merriweather"/>
              <a:cs typeface="Merriweather"/>
              <a:sym typeface="Merriweather"/>
            </a:endParaRPr>
          </a:p>
          <a:p>
            <a:pPr marL="0" lvl="0" indent="0" algn="just" rtl="0">
              <a:spcBef>
                <a:spcPts val="1200"/>
              </a:spcBef>
              <a:spcAft>
                <a:spcPts val="1200"/>
              </a:spcAft>
              <a:buNone/>
            </a:pPr>
            <a:r>
              <a:rPr lang="en" sz="1300">
                <a:solidFill>
                  <a:srgbClr val="525252"/>
                </a:solidFill>
                <a:highlight>
                  <a:srgbClr val="FFFFFF"/>
                </a:highlight>
                <a:latin typeface="Merriweather"/>
                <a:ea typeface="Merriweather"/>
                <a:cs typeface="Merriweather"/>
                <a:sym typeface="Merriweather"/>
              </a:rPr>
              <a:t>They are distinguished by their “memory” as they take information from prior inputs to influence the current input and output</a:t>
            </a:r>
            <a:endParaRPr sz="1300">
              <a:solidFill>
                <a:srgbClr val="525252"/>
              </a:solidFill>
              <a:highlight>
                <a:srgbClr val="FFFFFF"/>
              </a:highlight>
              <a:latin typeface="Merriweather"/>
              <a:ea typeface="Merriweather"/>
              <a:cs typeface="Merriweather"/>
              <a:sym typeface="Merriweather"/>
            </a:endParaRPr>
          </a:p>
        </p:txBody>
      </p:sp>
      <p:pic>
        <p:nvPicPr>
          <p:cNvPr id="272" name="Google Shape;272;p39"/>
          <p:cNvPicPr preferRelativeResize="0"/>
          <p:nvPr/>
        </p:nvPicPr>
        <p:blipFill>
          <a:blip r:embed="rId3">
            <a:alphaModFix/>
          </a:blip>
          <a:stretch>
            <a:fillRect/>
          </a:stretch>
        </p:blipFill>
        <p:spPr>
          <a:xfrm>
            <a:off x="2022731" y="2922275"/>
            <a:ext cx="6174742" cy="1646600"/>
          </a:xfrm>
          <a:prstGeom prst="rect">
            <a:avLst/>
          </a:prstGeom>
          <a:noFill/>
          <a:ln>
            <a:noFill/>
          </a:ln>
        </p:spPr>
      </p:pic>
      <p:pic>
        <p:nvPicPr>
          <p:cNvPr id="273" name="Google Shape;273;p39"/>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0"/>
          <p:cNvPicPr preferRelativeResize="0"/>
          <p:nvPr/>
        </p:nvPicPr>
        <p:blipFill>
          <a:blip r:embed="rId3">
            <a:alphaModFix/>
          </a:blip>
          <a:stretch>
            <a:fillRect/>
          </a:stretch>
        </p:blipFill>
        <p:spPr>
          <a:xfrm>
            <a:off x="152400" y="409600"/>
            <a:ext cx="8839202" cy="4077608"/>
          </a:xfrm>
          <a:prstGeom prst="rect">
            <a:avLst/>
          </a:prstGeom>
          <a:noFill/>
          <a:ln>
            <a:noFill/>
          </a:ln>
        </p:spPr>
      </p:pic>
      <p:pic>
        <p:nvPicPr>
          <p:cNvPr id="279" name="Google Shape;279;p40"/>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311700" y="1957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LONG SHORT TERM MEMORY (LSTM)</a:t>
            </a:r>
            <a:endParaRPr b="1">
              <a:latin typeface="Merriweather"/>
              <a:ea typeface="Merriweather"/>
              <a:cs typeface="Merriweather"/>
              <a:sym typeface="Merriweather"/>
            </a:endParaRPr>
          </a:p>
        </p:txBody>
      </p:sp>
      <p:sp>
        <p:nvSpPr>
          <p:cNvPr id="285" name="Google Shape;285;p41"/>
          <p:cNvSpPr txBox="1">
            <a:spLocks noGrp="1"/>
          </p:cNvSpPr>
          <p:nvPr>
            <p:ph type="body" idx="1"/>
          </p:nvPr>
        </p:nvSpPr>
        <p:spPr>
          <a:xfrm>
            <a:off x="183125" y="932075"/>
            <a:ext cx="4767600" cy="4050600"/>
          </a:xfrm>
          <a:prstGeom prst="rect">
            <a:avLst/>
          </a:prstGeom>
        </p:spPr>
        <p:txBody>
          <a:bodyPr spcFirstLastPara="1" wrap="square" lIns="91425" tIns="91425" rIns="91425" bIns="91425" anchor="t" anchorCtr="0">
            <a:noAutofit/>
          </a:bodyPr>
          <a:lstStyle/>
          <a:p>
            <a:pPr marL="0" lvl="0" indent="0" algn="l" rtl="0">
              <a:lnSpc>
                <a:spcPct val="153333"/>
              </a:lnSpc>
              <a:spcBef>
                <a:spcPts val="0"/>
              </a:spcBef>
              <a:spcAft>
                <a:spcPts val="0"/>
              </a:spcAft>
              <a:buSzPts val="935"/>
              <a:buNone/>
            </a:pPr>
            <a:r>
              <a:rPr lang="en" sz="1062">
                <a:solidFill>
                  <a:srgbClr val="222222"/>
                </a:solidFill>
                <a:highlight>
                  <a:srgbClr val="FFFFFF"/>
                </a:highlight>
                <a:latin typeface="Merriweather"/>
                <a:ea typeface="Merriweather"/>
                <a:cs typeface="Merriweather"/>
                <a:sym typeface="Merriweather"/>
              </a:rPr>
              <a:t>When we arrange our calendar for the day, we prioritize our appointments right? If in case we need to make some space for anything important we know which meeting could be canceled to accommodate a possible meeting.Turns out that an RNN doesn’t do so. In order to add a new information, it transforms the existing information completely by applying a function. Because of this, the entire information is modified, on the whole, i. e. there is no consideration for </a:t>
            </a:r>
            <a:r>
              <a:rPr lang="en" sz="1062" i="1">
                <a:solidFill>
                  <a:srgbClr val="222222"/>
                </a:solidFill>
                <a:highlight>
                  <a:srgbClr val="FFFFFF"/>
                </a:highlight>
                <a:latin typeface="Merriweather"/>
                <a:ea typeface="Merriweather"/>
                <a:cs typeface="Merriweather"/>
                <a:sym typeface="Merriweather"/>
              </a:rPr>
              <a:t>‘important’ </a:t>
            </a:r>
            <a:r>
              <a:rPr lang="en" sz="1062">
                <a:solidFill>
                  <a:srgbClr val="222222"/>
                </a:solidFill>
                <a:highlight>
                  <a:srgbClr val="FFFFFF"/>
                </a:highlight>
                <a:latin typeface="Merriweather"/>
                <a:ea typeface="Merriweather"/>
                <a:cs typeface="Merriweather"/>
                <a:sym typeface="Merriweather"/>
              </a:rPr>
              <a:t>information and </a:t>
            </a:r>
            <a:r>
              <a:rPr lang="en" sz="1062" i="1">
                <a:solidFill>
                  <a:srgbClr val="222222"/>
                </a:solidFill>
                <a:highlight>
                  <a:srgbClr val="FFFFFF"/>
                </a:highlight>
                <a:latin typeface="Merriweather"/>
                <a:ea typeface="Merriweather"/>
                <a:cs typeface="Merriweather"/>
                <a:sym typeface="Merriweather"/>
              </a:rPr>
              <a:t>‘not so important’</a:t>
            </a:r>
            <a:r>
              <a:rPr lang="en" sz="1062">
                <a:solidFill>
                  <a:srgbClr val="222222"/>
                </a:solidFill>
                <a:highlight>
                  <a:srgbClr val="FFFFFF"/>
                </a:highlight>
                <a:latin typeface="Merriweather"/>
                <a:ea typeface="Merriweather"/>
                <a:cs typeface="Merriweather"/>
                <a:sym typeface="Merriweather"/>
              </a:rPr>
              <a:t> information.LSTMs on the other hand, make small modifications to the information by multiplications and additions. With LSTMs, the information flows through a mechanism known as cell states. This way, LSTMs can selectively remember or forget things. The information at a particular cell state has three different dependencies.</a:t>
            </a:r>
            <a:endParaRPr sz="1062">
              <a:solidFill>
                <a:srgbClr val="222222"/>
              </a:solidFill>
              <a:highlight>
                <a:srgbClr val="FFFFFF"/>
              </a:highlight>
              <a:latin typeface="Merriweather"/>
              <a:ea typeface="Merriweather"/>
              <a:cs typeface="Merriweather"/>
              <a:sym typeface="Merriweather"/>
            </a:endParaRPr>
          </a:p>
          <a:p>
            <a:pPr marL="0" lvl="0" indent="0" algn="l" rtl="0">
              <a:lnSpc>
                <a:spcPct val="85000"/>
              </a:lnSpc>
              <a:spcBef>
                <a:spcPts val="1200"/>
              </a:spcBef>
              <a:spcAft>
                <a:spcPts val="1200"/>
              </a:spcAft>
              <a:buSzPts val="935"/>
              <a:buNone/>
            </a:pPr>
            <a:endParaRPr sz="1445">
              <a:latin typeface="Merriweather"/>
              <a:ea typeface="Merriweather"/>
              <a:cs typeface="Merriweather"/>
              <a:sym typeface="Merriweather"/>
            </a:endParaRPr>
          </a:p>
        </p:txBody>
      </p:sp>
      <p:pic>
        <p:nvPicPr>
          <p:cNvPr id="286" name="Google Shape;286;p41"/>
          <p:cNvPicPr preferRelativeResize="0"/>
          <p:nvPr/>
        </p:nvPicPr>
        <p:blipFill rotWithShape="1">
          <a:blip r:embed="rId3">
            <a:alphaModFix/>
          </a:blip>
          <a:srcRect l="22857" t="20117" r="25638" b="22188"/>
          <a:stretch/>
        </p:blipFill>
        <p:spPr>
          <a:xfrm>
            <a:off x="4950725" y="1146575"/>
            <a:ext cx="4047450" cy="2550300"/>
          </a:xfrm>
          <a:prstGeom prst="rect">
            <a:avLst/>
          </a:prstGeom>
          <a:noFill/>
          <a:ln>
            <a:noFill/>
          </a:ln>
        </p:spPr>
      </p:pic>
      <p:pic>
        <p:nvPicPr>
          <p:cNvPr id="287" name="Google Shape;287;p41"/>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GRU	</a:t>
            </a:r>
            <a:endParaRPr b="1">
              <a:latin typeface="Merriweather"/>
              <a:ea typeface="Merriweather"/>
              <a:cs typeface="Merriweather"/>
              <a:sym typeface="Merriweather"/>
            </a:endParaRPr>
          </a:p>
        </p:txBody>
      </p:sp>
      <p:sp>
        <p:nvSpPr>
          <p:cNvPr id="293" name="Google Shape;293;p42"/>
          <p:cNvSpPr txBox="1">
            <a:spLocks noGrp="1"/>
          </p:cNvSpPr>
          <p:nvPr>
            <p:ph type="body" idx="1"/>
          </p:nvPr>
        </p:nvSpPr>
        <p:spPr>
          <a:xfrm>
            <a:off x="311700" y="945375"/>
            <a:ext cx="5760600" cy="4019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500">
                <a:solidFill>
                  <a:srgbClr val="0C0C0C"/>
                </a:solidFill>
                <a:highlight>
                  <a:srgbClr val="FFFFFF"/>
                </a:highlight>
                <a:latin typeface="Merriweather"/>
                <a:ea typeface="Merriweather"/>
                <a:cs typeface="Merriweather"/>
                <a:sym typeface="Merriweather"/>
              </a:rPr>
              <a:t>The workflow of the Gated Recurrent Unit, in short GRU, is the same as the RNN but the difference is in the operation and gates associated with each GRU unit. To solve the problem faced by standard RNN, GRU incorporates the two gate operating mechanisms called Update gate and Reset gate.</a:t>
            </a:r>
            <a:endParaRPr sz="1500">
              <a:solidFill>
                <a:srgbClr val="0C0C0C"/>
              </a:solidFill>
              <a:highlight>
                <a:srgbClr val="FFFFFF"/>
              </a:highlight>
              <a:latin typeface="Merriweather"/>
              <a:ea typeface="Merriweather"/>
              <a:cs typeface="Merriweather"/>
              <a:sym typeface="Merriweather"/>
            </a:endParaRPr>
          </a:p>
          <a:p>
            <a:pPr marL="0" lvl="0" indent="0" algn="just" rtl="0">
              <a:lnSpc>
                <a:spcPct val="120000"/>
              </a:lnSpc>
              <a:spcBef>
                <a:spcPts val="1400"/>
              </a:spcBef>
              <a:spcAft>
                <a:spcPts val="0"/>
              </a:spcAft>
              <a:buNone/>
            </a:pPr>
            <a:r>
              <a:rPr lang="en" sz="1300" b="1">
                <a:solidFill>
                  <a:srgbClr val="0C0C0C"/>
                </a:solidFill>
                <a:highlight>
                  <a:srgbClr val="FFFFFF"/>
                </a:highlight>
                <a:latin typeface="Merriweather"/>
                <a:ea typeface="Merriweather"/>
                <a:cs typeface="Merriweather"/>
                <a:sym typeface="Merriweather"/>
              </a:rPr>
              <a:t>Update gate- </a:t>
            </a:r>
            <a:r>
              <a:rPr lang="en" sz="1500">
                <a:solidFill>
                  <a:srgbClr val="0C0C0C"/>
                </a:solidFill>
                <a:highlight>
                  <a:srgbClr val="FFFFFF"/>
                </a:highlight>
                <a:latin typeface="Merriweather"/>
                <a:ea typeface="Merriweather"/>
                <a:cs typeface="Merriweather"/>
                <a:sym typeface="Merriweather"/>
              </a:rPr>
              <a:t>The update gate is responsible for determining the amount of previous information that needs to pass along the next state.</a:t>
            </a:r>
            <a:endParaRPr sz="1500">
              <a:solidFill>
                <a:srgbClr val="0C0C0C"/>
              </a:solidFill>
              <a:highlight>
                <a:srgbClr val="FFFFFF"/>
              </a:highlight>
              <a:latin typeface="Merriweather"/>
              <a:ea typeface="Merriweather"/>
              <a:cs typeface="Merriweather"/>
              <a:sym typeface="Merriweather"/>
            </a:endParaRPr>
          </a:p>
          <a:p>
            <a:pPr marL="0" lvl="0" indent="0" algn="just" rtl="0">
              <a:lnSpc>
                <a:spcPct val="120000"/>
              </a:lnSpc>
              <a:spcBef>
                <a:spcPts val="1400"/>
              </a:spcBef>
              <a:spcAft>
                <a:spcPts val="0"/>
              </a:spcAft>
              <a:buNone/>
            </a:pPr>
            <a:r>
              <a:rPr lang="en" sz="1300" b="1">
                <a:solidFill>
                  <a:srgbClr val="0C0C0C"/>
                </a:solidFill>
                <a:highlight>
                  <a:srgbClr val="FFFFFF"/>
                </a:highlight>
                <a:latin typeface="Merriweather"/>
                <a:ea typeface="Merriweather"/>
                <a:cs typeface="Merriweather"/>
                <a:sym typeface="Merriweather"/>
              </a:rPr>
              <a:t>Reset gate- </a:t>
            </a:r>
            <a:r>
              <a:rPr lang="en" sz="1500">
                <a:solidFill>
                  <a:srgbClr val="0C0C0C"/>
                </a:solidFill>
                <a:highlight>
                  <a:srgbClr val="FFFFFF"/>
                </a:highlight>
                <a:latin typeface="Merriweather"/>
                <a:ea typeface="Merriweather"/>
                <a:cs typeface="Merriweather"/>
                <a:sym typeface="Merriweather"/>
              </a:rPr>
              <a:t>The reset gate is used from the model to decide how much of the past information is needed to neglect; in short, it decides whether the previous cell state is important or not.      </a:t>
            </a:r>
            <a:endParaRPr sz="1500">
              <a:solidFill>
                <a:srgbClr val="0C0C0C"/>
              </a:solidFill>
              <a:highlight>
                <a:srgbClr val="FFFFFF"/>
              </a:highlight>
              <a:latin typeface="Merriweather"/>
              <a:ea typeface="Merriweather"/>
              <a:cs typeface="Merriweather"/>
              <a:sym typeface="Merriweather"/>
            </a:endParaRPr>
          </a:p>
          <a:p>
            <a:pPr marL="0" lvl="0" indent="0" algn="just" rtl="0">
              <a:spcBef>
                <a:spcPts val="400"/>
              </a:spcBef>
              <a:spcAft>
                <a:spcPts val="1200"/>
              </a:spcAft>
              <a:buNone/>
            </a:pPr>
            <a:endParaRPr sz="1500">
              <a:solidFill>
                <a:srgbClr val="0C0C0C"/>
              </a:solidFill>
              <a:highlight>
                <a:srgbClr val="FFFFFF"/>
              </a:highlight>
              <a:latin typeface="Merriweather"/>
              <a:ea typeface="Merriweather"/>
              <a:cs typeface="Merriweather"/>
              <a:sym typeface="Merriweather"/>
            </a:endParaRPr>
          </a:p>
        </p:txBody>
      </p:sp>
      <p:pic>
        <p:nvPicPr>
          <p:cNvPr id="294" name="Google Shape;294;p42"/>
          <p:cNvPicPr preferRelativeResize="0"/>
          <p:nvPr/>
        </p:nvPicPr>
        <p:blipFill rotWithShape="1">
          <a:blip r:embed="rId3">
            <a:alphaModFix/>
          </a:blip>
          <a:srcRect l="49359" t="22997" r="16746" b="26680"/>
          <a:stretch/>
        </p:blipFill>
        <p:spPr>
          <a:xfrm>
            <a:off x="6072300" y="1360900"/>
            <a:ext cx="2971700" cy="2481675"/>
          </a:xfrm>
          <a:prstGeom prst="rect">
            <a:avLst/>
          </a:prstGeom>
          <a:noFill/>
          <a:ln>
            <a:noFill/>
          </a:ln>
        </p:spPr>
      </p:pic>
      <p:pic>
        <p:nvPicPr>
          <p:cNvPr id="295" name="Google Shape;295;p42"/>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p:nvPr>
        </p:nvSpPr>
        <p:spPr>
          <a:xfrm>
            <a:off x="311700" y="2195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Encoder &amp; Decoder</a:t>
            </a:r>
            <a:endParaRPr b="1">
              <a:latin typeface="Merriweather"/>
              <a:ea typeface="Merriweather"/>
              <a:cs typeface="Merriweather"/>
              <a:sym typeface="Merriweather"/>
            </a:endParaRPr>
          </a:p>
        </p:txBody>
      </p:sp>
      <p:sp>
        <p:nvSpPr>
          <p:cNvPr id="301" name="Google Shape;301;p43"/>
          <p:cNvSpPr txBox="1">
            <a:spLocks noGrp="1"/>
          </p:cNvSpPr>
          <p:nvPr>
            <p:ph type="body" idx="1"/>
          </p:nvPr>
        </p:nvSpPr>
        <p:spPr>
          <a:xfrm>
            <a:off x="238200" y="739800"/>
            <a:ext cx="8594100" cy="3663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Encoder Block</a:t>
            </a:r>
            <a:endParaRPr sz="1500">
              <a:solidFill>
                <a:srgbClr val="292929"/>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encoder part is an LSTM cell. It is fed in the input-sequence over time and it tries to encapsulate all its information and store it in its final internal states hₜ (hidden state) and cₜ (cell state). The internal states are then passed onto the decoder part, which it will use to try to produce the target-sequence. This is the ‘context vector’ which we were earlier referring to.</a:t>
            </a:r>
            <a:endParaRPr sz="1500">
              <a:solidFill>
                <a:srgbClr val="292929"/>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The Decoder Block</a:t>
            </a:r>
            <a:endParaRPr sz="1500">
              <a:solidFill>
                <a:srgbClr val="292929"/>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0"/>
              </a:spcAft>
              <a:buSzPts val="935"/>
              <a:buNone/>
            </a:pPr>
            <a:r>
              <a:rPr lang="en" sz="1500">
                <a:solidFill>
                  <a:srgbClr val="292929"/>
                </a:solidFill>
                <a:highlight>
                  <a:srgbClr val="FFFFFF"/>
                </a:highlight>
                <a:latin typeface="Merriweather"/>
                <a:ea typeface="Merriweather"/>
                <a:cs typeface="Merriweather"/>
                <a:sym typeface="Merriweather"/>
              </a:rPr>
              <a:t>Unlike encoders, decoders unfold a vector representing the sequence state and return something meaningful for us like text, tags, or labels. An essential distinction with encoders is that decoders require both, the hidden state and the output from the previous state. When the decoder starts processing, there’s no previous output, so we use a special token &lt;start&gt; for those cases. Let’s make it clearer with the example below, which shows how machine translation works:</a:t>
            </a:r>
            <a:endParaRPr sz="1500">
              <a:solidFill>
                <a:srgbClr val="292929"/>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0"/>
              </a:spcAft>
              <a:buSzPts val="935"/>
              <a:buNone/>
            </a:pPr>
            <a:endParaRPr sz="1500">
              <a:solidFill>
                <a:srgbClr val="292929"/>
              </a:solidFill>
              <a:highlight>
                <a:srgbClr val="FFFFFF"/>
              </a:highlight>
              <a:latin typeface="Merriweather"/>
              <a:ea typeface="Merriweather"/>
              <a:cs typeface="Merriweather"/>
              <a:sym typeface="Merriweather"/>
            </a:endParaRPr>
          </a:p>
          <a:p>
            <a:pPr marL="0" lvl="0" indent="0" algn="l" rtl="0">
              <a:lnSpc>
                <a:spcPct val="105000"/>
              </a:lnSpc>
              <a:spcBef>
                <a:spcPts val="1200"/>
              </a:spcBef>
              <a:spcAft>
                <a:spcPts val="1200"/>
              </a:spcAft>
              <a:buSzPts val="935"/>
              <a:buNone/>
            </a:pPr>
            <a:endParaRPr sz="1500">
              <a:solidFill>
                <a:srgbClr val="292929"/>
              </a:solidFill>
              <a:highlight>
                <a:srgbClr val="FFFFFF"/>
              </a:highlight>
              <a:latin typeface="Merriweather"/>
              <a:ea typeface="Merriweather"/>
              <a:cs typeface="Merriweather"/>
              <a:sym typeface="Merriweather"/>
            </a:endParaRPr>
          </a:p>
        </p:txBody>
      </p:sp>
      <p:pic>
        <p:nvPicPr>
          <p:cNvPr id="302" name="Google Shape;302;p43"/>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113225" y="137113"/>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200" b="1" dirty="0">
                <a:latin typeface="Merriweather"/>
                <a:ea typeface="Merriweather"/>
                <a:cs typeface="Merriweather"/>
                <a:sym typeface="Merriweather"/>
              </a:rPr>
              <a:t>PROJECT WORK-II COMPLETION CERTIFICATE</a:t>
            </a:r>
            <a:endParaRPr dirty="0">
              <a:latin typeface="Merriweather"/>
              <a:ea typeface="Merriweather"/>
              <a:cs typeface="Merriweather"/>
              <a:sym typeface="Merriweather"/>
            </a:endParaRPr>
          </a:p>
          <a:p>
            <a:pPr marL="0" lvl="0" indent="0" algn="l" rtl="0">
              <a:spcBef>
                <a:spcPts val="0"/>
              </a:spcBef>
              <a:spcAft>
                <a:spcPts val="0"/>
              </a:spcAft>
              <a:buNone/>
            </a:pPr>
            <a:endParaRPr dirty="0"/>
          </a:p>
        </p:txBody>
      </p:sp>
      <p:pic>
        <p:nvPicPr>
          <p:cNvPr id="109" name="Google Shape;109;p16"/>
          <p:cNvPicPr preferRelativeResize="0"/>
          <p:nvPr/>
        </p:nvPicPr>
        <p:blipFill>
          <a:blip r:embed="rId3">
            <a:alphaModFix/>
          </a:blip>
          <a:stretch>
            <a:fillRect/>
          </a:stretch>
        </p:blipFill>
        <p:spPr>
          <a:xfrm>
            <a:off x="2059518" y="1157620"/>
            <a:ext cx="4502110" cy="3378938"/>
          </a:xfrm>
          <a:prstGeom prst="rect">
            <a:avLst/>
          </a:prstGeom>
          <a:noFill/>
          <a:ln>
            <a:noFill/>
          </a:ln>
        </p:spPr>
      </p:pic>
      <p:pic>
        <p:nvPicPr>
          <p:cNvPr id="111" name="Google Shape;111;p16"/>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DRAWBACKS</a:t>
            </a:r>
            <a:endParaRPr b="1">
              <a:latin typeface="Merriweather"/>
              <a:ea typeface="Merriweather"/>
              <a:cs typeface="Merriweather"/>
              <a:sym typeface="Merriweather"/>
            </a:endParaRPr>
          </a:p>
        </p:txBody>
      </p:sp>
      <p:sp>
        <p:nvSpPr>
          <p:cNvPr id="308" name="Google Shape;308;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erriweather"/>
              <a:buAutoNum type="arabicPeriod"/>
            </a:pPr>
            <a:r>
              <a:rPr lang="en">
                <a:latin typeface="Merriweather"/>
                <a:ea typeface="Merriweather"/>
                <a:cs typeface="Merriweather"/>
                <a:sym typeface="Merriweather"/>
              </a:rPr>
              <a:t>Long sentences face the problem of context remembrance.</a:t>
            </a:r>
            <a:endParaRPr>
              <a:latin typeface="Merriweather"/>
              <a:ea typeface="Merriweather"/>
              <a:cs typeface="Merriweather"/>
              <a:sym typeface="Merriweather"/>
            </a:endParaRPr>
          </a:p>
          <a:p>
            <a:pPr marL="457200" lvl="0" indent="-342900" algn="l" rtl="0">
              <a:spcBef>
                <a:spcPts val="0"/>
              </a:spcBef>
              <a:spcAft>
                <a:spcPts val="0"/>
              </a:spcAft>
              <a:buSzPts val="1800"/>
              <a:buFont typeface="Merriweather"/>
              <a:buAutoNum type="arabicPeriod"/>
            </a:pPr>
            <a:r>
              <a:rPr lang="en">
                <a:latin typeface="Merriweather"/>
                <a:ea typeface="Merriweather"/>
                <a:cs typeface="Merriweather"/>
                <a:sym typeface="Merriweather"/>
              </a:rPr>
              <a:t>There is reduction of Bleu score on increasing the sentence length.</a:t>
            </a:r>
            <a:endParaRPr>
              <a:latin typeface="Merriweather"/>
              <a:ea typeface="Merriweather"/>
              <a:cs typeface="Merriweather"/>
              <a:sym typeface="Merriweather"/>
            </a:endParaRPr>
          </a:p>
          <a:p>
            <a:pPr marL="457200" lvl="0" indent="-342900" algn="l" rtl="0">
              <a:spcBef>
                <a:spcPts val="0"/>
              </a:spcBef>
              <a:spcAft>
                <a:spcPts val="0"/>
              </a:spcAft>
              <a:buSzPts val="1800"/>
              <a:buFont typeface="Merriweather"/>
              <a:buAutoNum type="arabicPeriod"/>
            </a:pPr>
            <a:r>
              <a:rPr lang="en">
                <a:latin typeface="Merriweather"/>
                <a:ea typeface="Merriweather"/>
                <a:cs typeface="Merriweather"/>
                <a:sym typeface="Merriweather"/>
              </a:rPr>
              <a:t>W context vector mostly holds the context of last few words only.</a:t>
            </a:r>
            <a:endParaRPr>
              <a:latin typeface="Merriweather"/>
              <a:ea typeface="Merriweather"/>
              <a:cs typeface="Merriweather"/>
              <a:sym typeface="Merriweather"/>
            </a:endParaRPr>
          </a:p>
          <a:p>
            <a:pPr marL="457200" lvl="0" indent="0" algn="l" rtl="0">
              <a:spcBef>
                <a:spcPts val="1200"/>
              </a:spcBef>
              <a:spcAft>
                <a:spcPts val="1200"/>
              </a:spcAft>
              <a:buNone/>
            </a:pPr>
            <a:endParaRPr>
              <a:latin typeface="Merriweather"/>
              <a:ea typeface="Merriweather"/>
              <a:cs typeface="Merriweather"/>
              <a:sym typeface="Merriweather"/>
            </a:endParaRPr>
          </a:p>
        </p:txBody>
      </p:sp>
      <p:pic>
        <p:nvPicPr>
          <p:cNvPr id="309" name="Google Shape;309;p44"/>
          <p:cNvPicPr preferRelativeResize="0"/>
          <p:nvPr/>
        </p:nvPicPr>
        <p:blipFill>
          <a:blip r:embed="rId3">
            <a:alphaModFix/>
          </a:blip>
          <a:stretch>
            <a:fillRect/>
          </a:stretch>
        </p:blipFill>
        <p:spPr>
          <a:xfrm>
            <a:off x="2078825" y="2284250"/>
            <a:ext cx="4323176" cy="2199350"/>
          </a:xfrm>
          <a:prstGeom prst="rect">
            <a:avLst/>
          </a:prstGeom>
          <a:noFill/>
          <a:ln>
            <a:noFill/>
          </a:ln>
        </p:spPr>
      </p:pic>
      <p:pic>
        <p:nvPicPr>
          <p:cNvPr id="310" name="Google Shape;310;p44"/>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ATTENTION MECHANISM</a:t>
            </a:r>
            <a:endParaRPr b="1">
              <a:latin typeface="Merriweather"/>
              <a:ea typeface="Merriweather"/>
              <a:cs typeface="Merriweather"/>
              <a:sym typeface="Merriweather"/>
            </a:endParaRPr>
          </a:p>
        </p:txBody>
      </p:sp>
      <p:sp>
        <p:nvSpPr>
          <p:cNvPr id="316" name="Google Shape;316;p45"/>
          <p:cNvSpPr txBox="1">
            <a:spLocks noGrp="1"/>
          </p:cNvSpPr>
          <p:nvPr>
            <p:ph type="body" idx="1"/>
          </p:nvPr>
        </p:nvSpPr>
        <p:spPr>
          <a:xfrm>
            <a:off x="311700" y="1229875"/>
            <a:ext cx="8520600" cy="320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latin typeface="Merriweather"/>
                <a:ea typeface="Merriweather"/>
                <a:cs typeface="Merriweather"/>
                <a:sym typeface="Merriweather"/>
              </a:rPr>
              <a:t>A potential issue with this encoder–decoder approach is that a neural network needs to be able to compress all the necessary information of a source sentence into a fixed-length vector. This may make it difficult for the neural network to cope with long sentences, especially those that are longer than the sentences in the training corpus.In order to address this issue, we introduce an extension to the encoder–decoder model which learns to align and translate jointly. </a:t>
            </a:r>
            <a:endParaRPr>
              <a:latin typeface="Merriweather"/>
              <a:ea typeface="Merriweather"/>
              <a:cs typeface="Merriweather"/>
              <a:sym typeface="Merriweather"/>
            </a:endParaRPr>
          </a:p>
          <a:p>
            <a:pPr marL="0" lvl="0" indent="0" algn="just" rtl="0">
              <a:spcBef>
                <a:spcPts val="1200"/>
              </a:spcBef>
              <a:spcAft>
                <a:spcPts val="1200"/>
              </a:spcAft>
              <a:buNone/>
            </a:pPr>
            <a:r>
              <a:rPr lang="en">
                <a:latin typeface="Merriweather"/>
                <a:ea typeface="Merriweather"/>
                <a:cs typeface="Merriweather"/>
                <a:sym typeface="Merriweather"/>
              </a:rPr>
              <a:t>Each time the proposed model generates a word in a translation, it (soft-)searches for a set of positions in a source sentence where the most relevant information is concentrated. The model then predicts a target word based on the context vectors associated with these source positions and all the previous generated target words.</a:t>
            </a:r>
            <a:endParaRPr>
              <a:latin typeface="Merriweather"/>
              <a:ea typeface="Merriweather"/>
              <a:cs typeface="Merriweather"/>
              <a:sym typeface="Merriweather"/>
            </a:endParaRPr>
          </a:p>
        </p:txBody>
      </p:sp>
      <p:pic>
        <p:nvPicPr>
          <p:cNvPr id="317" name="Google Shape;317;p45"/>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6"/>
          <p:cNvSpPr txBox="1">
            <a:spLocks noGrp="1"/>
          </p:cNvSpPr>
          <p:nvPr>
            <p:ph type="body" idx="1"/>
          </p:nvPr>
        </p:nvSpPr>
        <p:spPr>
          <a:xfrm>
            <a:off x="311700" y="75025"/>
            <a:ext cx="8592900" cy="45969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latin typeface="Merriweather"/>
                <a:ea typeface="Merriweather"/>
                <a:cs typeface="Merriweather"/>
                <a:sym typeface="Merriweather"/>
              </a:rPr>
              <a:t>The most important distinguishing feature of this approach from the basic encoder–decoder is that it does not attempt to encode a whole input sentence into a single fixed-length vector. Instead, it encodes the input sentence into a sequence of vectors and chooses a subset of these vectors adaptively while decoding the translation. This frees a neural translation model from having to squash all the information of a source sentence, regardless of its length, into a fixed-length vector. We show this allows a model to cope better with long sentences. In this paper, we show that the proposed approach of jointly learning to align and translate achieves significantly improved translation performance over the basic encoder–decoder approach. </a:t>
            </a:r>
            <a:endParaRPr>
              <a:latin typeface="Merriweather"/>
              <a:ea typeface="Merriweather"/>
              <a:cs typeface="Merriweather"/>
              <a:sym typeface="Merriweather"/>
            </a:endParaRPr>
          </a:p>
          <a:p>
            <a:pPr marL="0" lvl="0" indent="0" algn="just" rtl="0">
              <a:spcBef>
                <a:spcPts val="1200"/>
              </a:spcBef>
              <a:spcAft>
                <a:spcPts val="1200"/>
              </a:spcAft>
              <a:buNone/>
            </a:pPr>
            <a:r>
              <a:rPr lang="en">
                <a:latin typeface="Merriweather"/>
                <a:ea typeface="Merriweather"/>
                <a:cs typeface="Merriweather"/>
                <a:sym typeface="Merriweather"/>
              </a:rPr>
              <a:t>The improvement is more apparent with longer sentences, but can be observed with sentences of any length. On the task of English-to-French translation, the proposed approach achieves, with a single model, a translation performance comparable, or close, to the conventional phrase-based system. Furthermore, qualitative analysis reveals that the proposed model finds a linguistically plausible (soft-)alignment between a source sentence and the corresponding target sentence. </a:t>
            </a:r>
            <a:endParaRPr>
              <a:latin typeface="Merriweather"/>
              <a:ea typeface="Merriweather"/>
              <a:cs typeface="Merriweather"/>
              <a:sym typeface="Merriweather"/>
            </a:endParaRPr>
          </a:p>
        </p:txBody>
      </p:sp>
      <p:pic>
        <p:nvPicPr>
          <p:cNvPr id="323" name="Google Shape;323;p46"/>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body" idx="1"/>
          </p:nvPr>
        </p:nvSpPr>
        <p:spPr>
          <a:xfrm>
            <a:off x="235750" y="760800"/>
            <a:ext cx="8786700" cy="323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latin typeface="Merriweather"/>
                <a:ea typeface="Merriweather"/>
                <a:cs typeface="Merriweather"/>
                <a:sym typeface="Merriweather"/>
              </a:rPr>
              <a:t> In a new model architecture, we define each conditional probability as: </a:t>
            </a:r>
            <a:endParaRPr>
              <a:latin typeface="Merriweather"/>
              <a:ea typeface="Merriweather"/>
              <a:cs typeface="Merriweather"/>
              <a:sym typeface="Merriweather"/>
            </a:endParaRPr>
          </a:p>
          <a:p>
            <a:pPr marL="0" lvl="0" indent="0" algn="l" rtl="0">
              <a:spcBef>
                <a:spcPts val="1200"/>
              </a:spcBef>
              <a:spcAft>
                <a:spcPts val="0"/>
              </a:spcAft>
              <a:buNone/>
            </a:pPr>
            <a:r>
              <a:rPr lang="en">
                <a:latin typeface="Merriweather"/>
                <a:ea typeface="Merriweather"/>
                <a:cs typeface="Merriweather"/>
                <a:sym typeface="Merriweather"/>
              </a:rPr>
              <a:t>p(yi |y1, . . . , yi−1, x) = g(yi−1, si , ci), </a:t>
            </a:r>
            <a:endParaRPr>
              <a:latin typeface="Merriweather"/>
              <a:ea typeface="Merriweather"/>
              <a:cs typeface="Merriweather"/>
              <a:sym typeface="Merriweather"/>
            </a:endParaRPr>
          </a:p>
          <a:p>
            <a:pPr marL="0" lvl="0" indent="0" algn="l" rtl="0">
              <a:spcBef>
                <a:spcPts val="1200"/>
              </a:spcBef>
              <a:spcAft>
                <a:spcPts val="0"/>
              </a:spcAft>
              <a:buNone/>
            </a:pPr>
            <a:r>
              <a:rPr lang="en">
                <a:latin typeface="Merriweather"/>
                <a:ea typeface="Merriweather"/>
                <a:cs typeface="Merriweather"/>
                <a:sym typeface="Merriweather"/>
              </a:rPr>
              <a:t>where si is an RNN hidden state for time i, computed by </a:t>
            </a:r>
            <a:endParaRPr>
              <a:latin typeface="Merriweather"/>
              <a:ea typeface="Merriweather"/>
              <a:cs typeface="Merriweather"/>
              <a:sym typeface="Merriweather"/>
            </a:endParaRPr>
          </a:p>
          <a:p>
            <a:pPr marL="0" lvl="0" indent="0" algn="l" rtl="0">
              <a:spcBef>
                <a:spcPts val="1200"/>
              </a:spcBef>
              <a:spcAft>
                <a:spcPts val="0"/>
              </a:spcAft>
              <a:buNone/>
            </a:pPr>
            <a:r>
              <a:rPr lang="en">
                <a:latin typeface="Merriweather"/>
                <a:ea typeface="Merriweather"/>
                <a:cs typeface="Merriweather"/>
                <a:sym typeface="Merriweather"/>
              </a:rPr>
              <a:t>si = f(si−1, yi−1, ci). </a:t>
            </a:r>
            <a:endParaRPr>
              <a:latin typeface="Merriweather"/>
              <a:ea typeface="Merriweather"/>
              <a:cs typeface="Merriweather"/>
              <a:sym typeface="Merriweather"/>
            </a:endParaRPr>
          </a:p>
          <a:p>
            <a:pPr marL="0" lvl="0" indent="0" algn="l" rtl="0">
              <a:spcBef>
                <a:spcPts val="1200"/>
              </a:spcBef>
              <a:spcAft>
                <a:spcPts val="1200"/>
              </a:spcAft>
              <a:buNone/>
            </a:pPr>
            <a:r>
              <a:rPr lang="en">
                <a:latin typeface="Merriweather"/>
                <a:ea typeface="Merriweather"/>
                <a:cs typeface="Merriweather"/>
                <a:sym typeface="Merriweather"/>
              </a:rPr>
              <a:t>It should be noted that unlike the existing encoder–decoder approach, here the probability is conditioned on a distinct context vector ci for each target word yi . The context vector ci depends on a sequence of annotations (h1, · · · , hTx ) to which an encoder maps the input sentence. Each annotation hi contains information about the whole input sequence with a strong focus on the parts surrounding the i-th word of the input sequence. We explain in detail how the annotations are computed in the next section. The context vector ci is, then, computed as a weighted sum of these annotations hi :</a:t>
            </a:r>
            <a:endParaRPr>
              <a:latin typeface="Merriweather"/>
              <a:ea typeface="Merriweather"/>
              <a:cs typeface="Merriweather"/>
              <a:sym typeface="Merriweather"/>
            </a:endParaRPr>
          </a:p>
        </p:txBody>
      </p:sp>
      <p:pic>
        <p:nvPicPr>
          <p:cNvPr id="329" name="Google Shape;329;p47"/>
          <p:cNvPicPr preferRelativeResize="0"/>
          <p:nvPr/>
        </p:nvPicPr>
        <p:blipFill>
          <a:blip r:embed="rId3">
            <a:alphaModFix/>
          </a:blip>
          <a:stretch>
            <a:fillRect/>
          </a:stretch>
        </p:blipFill>
        <p:spPr>
          <a:xfrm>
            <a:off x="3745100" y="3924450"/>
            <a:ext cx="1844010" cy="841625"/>
          </a:xfrm>
          <a:prstGeom prst="rect">
            <a:avLst/>
          </a:prstGeom>
          <a:noFill/>
          <a:ln>
            <a:noFill/>
          </a:ln>
        </p:spPr>
      </p:pic>
      <p:sp>
        <p:nvSpPr>
          <p:cNvPr id="330" name="Google Shape;330;p47"/>
          <p:cNvSpPr txBox="1"/>
          <p:nvPr/>
        </p:nvSpPr>
        <p:spPr>
          <a:xfrm>
            <a:off x="332175" y="203600"/>
            <a:ext cx="5368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u="sng">
                <a:solidFill>
                  <a:schemeClr val="dk1"/>
                </a:solidFill>
                <a:latin typeface="Merriweather"/>
                <a:ea typeface="Merriweather"/>
                <a:cs typeface="Merriweather"/>
                <a:sym typeface="Merriweather"/>
              </a:rPr>
              <a:t>DECODER</a:t>
            </a:r>
            <a:endParaRPr sz="2700" b="1" u="sng">
              <a:solidFill>
                <a:schemeClr val="dk1"/>
              </a:solidFill>
              <a:latin typeface="Merriweather"/>
              <a:ea typeface="Merriweather"/>
              <a:cs typeface="Merriweather"/>
              <a:sym typeface="Merriweather"/>
            </a:endParaRPr>
          </a:p>
        </p:txBody>
      </p:sp>
      <p:pic>
        <p:nvPicPr>
          <p:cNvPr id="331" name="Google Shape;331;p47"/>
          <p:cNvPicPr preferRelativeResize="0"/>
          <p:nvPr/>
        </p:nvPicPr>
        <p:blipFill>
          <a:blip r:embed="rId4">
            <a:alphaModFix/>
          </a:blip>
          <a:stretch>
            <a:fillRect/>
          </a:stretch>
        </p:blipFill>
        <p:spPr>
          <a:xfrm>
            <a:off x="7178450" y="109077"/>
            <a:ext cx="1844000" cy="2248373"/>
          </a:xfrm>
          <a:prstGeom prst="rect">
            <a:avLst/>
          </a:prstGeom>
          <a:noFill/>
          <a:ln>
            <a:noFill/>
          </a:ln>
        </p:spPr>
      </p:pic>
      <p:pic>
        <p:nvPicPr>
          <p:cNvPr id="332" name="Google Shape;332;p47"/>
          <p:cNvPicPr preferRelativeResize="0"/>
          <p:nvPr/>
        </p:nvPicPr>
        <p:blipFill rotWithShape="1">
          <a:blip r:embed="rId5">
            <a:alphaModFix/>
          </a:blip>
          <a:srcRect/>
          <a:stretch/>
        </p:blipFill>
        <p:spPr>
          <a:xfrm>
            <a:off x="0" y="4483600"/>
            <a:ext cx="2582374" cy="659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body" idx="1"/>
          </p:nvPr>
        </p:nvSpPr>
        <p:spPr>
          <a:xfrm>
            <a:off x="311700" y="353625"/>
            <a:ext cx="8520600" cy="4215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700">
                <a:latin typeface="Merriweather"/>
                <a:ea typeface="Merriweather"/>
                <a:cs typeface="Merriweather"/>
                <a:sym typeface="Merriweather"/>
              </a:rPr>
              <a:t> The weight αij of each annotation hj is computed by:</a:t>
            </a:r>
            <a:endParaRPr sz="1700">
              <a:latin typeface="Merriweather"/>
              <a:ea typeface="Merriweather"/>
              <a:cs typeface="Merriweather"/>
              <a:sym typeface="Merriweather"/>
            </a:endParaRPr>
          </a:p>
          <a:p>
            <a:pPr marL="0" lvl="0" indent="0" algn="just" rtl="0">
              <a:spcBef>
                <a:spcPts val="1200"/>
              </a:spcBef>
              <a:spcAft>
                <a:spcPts val="0"/>
              </a:spcAft>
              <a:buNone/>
            </a:pPr>
            <a:endParaRPr sz="1700">
              <a:latin typeface="Merriweather"/>
              <a:ea typeface="Merriweather"/>
              <a:cs typeface="Merriweather"/>
              <a:sym typeface="Merriweather"/>
            </a:endParaRPr>
          </a:p>
          <a:p>
            <a:pPr marL="0" lvl="0" indent="0" algn="just" rtl="0">
              <a:spcBef>
                <a:spcPts val="1200"/>
              </a:spcBef>
              <a:spcAft>
                <a:spcPts val="0"/>
              </a:spcAft>
              <a:buNone/>
            </a:pPr>
            <a:endParaRPr sz="1700">
              <a:latin typeface="Merriweather"/>
              <a:ea typeface="Merriweather"/>
              <a:cs typeface="Merriweather"/>
              <a:sym typeface="Merriweather"/>
            </a:endParaRPr>
          </a:p>
          <a:p>
            <a:pPr marL="0" lvl="0" indent="0" algn="just" rtl="0">
              <a:spcBef>
                <a:spcPts val="1200"/>
              </a:spcBef>
              <a:spcAft>
                <a:spcPts val="0"/>
              </a:spcAft>
              <a:buNone/>
            </a:pPr>
            <a:r>
              <a:rPr lang="en" sz="1700">
                <a:latin typeface="Merriweather"/>
                <a:ea typeface="Merriweather"/>
                <a:cs typeface="Merriweather"/>
                <a:sym typeface="Merriweather"/>
              </a:rPr>
              <a:t> Where, </a:t>
            </a:r>
            <a:endParaRPr sz="1700">
              <a:latin typeface="Merriweather"/>
              <a:ea typeface="Merriweather"/>
              <a:cs typeface="Merriweather"/>
              <a:sym typeface="Merriweather"/>
            </a:endParaRPr>
          </a:p>
          <a:p>
            <a:pPr marL="0" lvl="0" indent="0" algn="just" rtl="0">
              <a:spcBef>
                <a:spcPts val="1200"/>
              </a:spcBef>
              <a:spcAft>
                <a:spcPts val="1200"/>
              </a:spcAft>
              <a:buNone/>
            </a:pPr>
            <a:r>
              <a:rPr lang="en" sz="1700">
                <a:latin typeface="Merriweather"/>
                <a:ea typeface="Merriweather"/>
                <a:cs typeface="Merriweather"/>
                <a:sym typeface="Merriweather"/>
              </a:rPr>
              <a:t> is an alignment model which scores how well the inputs around position j and the output at position i match. The score is based on the RNN hidden state si−1 and the j-th annotation hj of the input sentence. We parametrize the alignment model a as a feedforward neural network which is jointly trained with all the other components of the proposed system</a:t>
            </a:r>
            <a:endParaRPr sz="1700">
              <a:latin typeface="Merriweather"/>
              <a:ea typeface="Merriweather"/>
              <a:cs typeface="Merriweather"/>
              <a:sym typeface="Merriweather"/>
            </a:endParaRPr>
          </a:p>
        </p:txBody>
      </p:sp>
      <p:pic>
        <p:nvPicPr>
          <p:cNvPr id="338" name="Google Shape;338;p48"/>
          <p:cNvPicPr preferRelativeResize="0"/>
          <p:nvPr/>
        </p:nvPicPr>
        <p:blipFill>
          <a:blip r:embed="rId3">
            <a:alphaModFix/>
          </a:blip>
          <a:stretch>
            <a:fillRect/>
          </a:stretch>
        </p:blipFill>
        <p:spPr>
          <a:xfrm>
            <a:off x="3257550" y="829850"/>
            <a:ext cx="2628900" cy="933450"/>
          </a:xfrm>
          <a:prstGeom prst="rect">
            <a:avLst/>
          </a:prstGeom>
          <a:noFill/>
          <a:ln>
            <a:noFill/>
          </a:ln>
        </p:spPr>
      </p:pic>
      <p:pic>
        <p:nvPicPr>
          <p:cNvPr id="339" name="Google Shape;339;p48"/>
          <p:cNvPicPr preferRelativeResize="0"/>
          <p:nvPr/>
        </p:nvPicPr>
        <p:blipFill>
          <a:blip r:embed="rId4">
            <a:alphaModFix/>
          </a:blip>
          <a:stretch>
            <a:fillRect/>
          </a:stretch>
        </p:blipFill>
        <p:spPr>
          <a:xfrm>
            <a:off x="3710000" y="1763300"/>
            <a:ext cx="1947525" cy="401250"/>
          </a:xfrm>
          <a:prstGeom prst="rect">
            <a:avLst/>
          </a:prstGeom>
          <a:noFill/>
          <a:ln>
            <a:noFill/>
          </a:ln>
        </p:spPr>
      </p:pic>
      <p:pic>
        <p:nvPicPr>
          <p:cNvPr id="340" name="Google Shape;340;p48"/>
          <p:cNvPicPr preferRelativeResize="0"/>
          <p:nvPr/>
        </p:nvPicPr>
        <p:blipFill rotWithShape="1">
          <a:blip r:embed="rId5">
            <a:alphaModFix/>
          </a:blip>
          <a:srcRect/>
          <a:stretch/>
        </p:blipFill>
        <p:spPr>
          <a:xfrm>
            <a:off x="0" y="4483600"/>
            <a:ext cx="2582374" cy="659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latin typeface="Merriweather"/>
                <a:ea typeface="Merriweather"/>
                <a:cs typeface="Merriweather"/>
                <a:sym typeface="Merriweather"/>
              </a:rPr>
              <a:t>ENCODER</a:t>
            </a:r>
            <a:endParaRPr b="1" u="sng">
              <a:latin typeface="Merriweather"/>
              <a:ea typeface="Merriweather"/>
              <a:cs typeface="Merriweather"/>
              <a:sym typeface="Merriweather"/>
            </a:endParaRPr>
          </a:p>
        </p:txBody>
      </p:sp>
      <p:sp>
        <p:nvSpPr>
          <p:cNvPr id="346" name="Google Shape;346;p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latin typeface="Merriweather"/>
                <a:ea typeface="Merriweather"/>
                <a:cs typeface="Merriweather"/>
                <a:sym typeface="Merriweather"/>
              </a:rPr>
              <a:t>The usual RNN, as described, reads an input sequence x in order starting from the first symbol x1 to the last one xTx . However, in the proposed scheme, we would like the annotation of each word to summarize not only the preceding words, but also the following words. Hence, we propose to use a bidirectional RNN (BiRNN, Schuster and Paliwal, 1997), which has been successfully used recently in speech recognition.</a:t>
            </a:r>
            <a:endParaRPr sz="1700">
              <a:latin typeface="Merriweather"/>
              <a:ea typeface="Merriweather"/>
              <a:cs typeface="Merriweather"/>
              <a:sym typeface="Merriweather"/>
            </a:endParaRPr>
          </a:p>
          <a:p>
            <a:pPr marL="0" lvl="0" indent="0" algn="l" rtl="0">
              <a:spcBef>
                <a:spcPts val="1200"/>
              </a:spcBef>
              <a:spcAft>
                <a:spcPts val="1200"/>
              </a:spcAft>
              <a:buNone/>
            </a:pPr>
            <a:endParaRPr sz="1700">
              <a:latin typeface="Merriweather"/>
              <a:ea typeface="Merriweather"/>
              <a:cs typeface="Merriweather"/>
              <a:sym typeface="Merriweather"/>
            </a:endParaRPr>
          </a:p>
        </p:txBody>
      </p:sp>
      <p:pic>
        <p:nvPicPr>
          <p:cNvPr id="347" name="Google Shape;347;p49"/>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latin typeface="Merriweather"/>
                <a:ea typeface="Merriweather"/>
                <a:cs typeface="Merriweather"/>
                <a:sym typeface="Merriweather"/>
              </a:rPr>
              <a:t>BLEU SCORE IMPACT</a:t>
            </a:r>
            <a:endParaRPr b="1" u="sng">
              <a:latin typeface="Merriweather"/>
              <a:ea typeface="Merriweather"/>
              <a:cs typeface="Merriweather"/>
              <a:sym typeface="Merriweather"/>
            </a:endParaRPr>
          </a:p>
        </p:txBody>
      </p:sp>
      <p:sp>
        <p:nvSpPr>
          <p:cNvPr id="353" name="Google Shape;353;p5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4" name="Google Shape;354;p50"/>
          <p:cNvPicPr preferRelativeResize="0"/>
          <p:nvPr/>
        </p:nvPicPr>
        <p:blipFill>
          <a:blip r:embed="rId3">
            <a:alphaModFix/>
          </a:blip>
          <a:stretch>
            <a:fillRect/>
          </a:stretch>
        </p:blipFill>
        <p:spPr>
          <a:xfrm>
            <a:off x="82150" y="909125"/>
            <a:ext cx="8979699" cy="3518175"/>
          </a:xfrm>
          <a:prstGeom prst="rect">
            <a:avLst/>
          </a:prstGeom>
          <a:noFill/>
          <a:ln>
            <a:noFill/>
          </a:ln>
        </p:spPr>
      </p:pic>
      <p:pic>
        <p:nvPicPr>
          <p:cNvPr id="355" name="Google Shape;355;p50"/>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359"/>
        <p:cNvGrpSpPr/>
        <p:nvPr/>
      </p:nvGrpSpPr>
      <p:grpSpPr>
        <a:xfrm>
          <a:off x="0" y="0"/>
          <a:ext cx="0" cy="0"/>
          <a:chOff x="0" y="0"/>
          <a:chExt cx="0" cy="0"/>
        </a:xfrm>
      </p:grpSpPr>
      <p:sp>
        <p:nvSpPr>
          <p:cNvPr id="360" name="Google Shape;360;p51"/>
          <p:cNvSpPr txBox="1">
            <a:spLocks noGrp="1"/>
          </p:cNvSpPr>
          <p:nvPr>
            <p:ph type="body" idx="1"/>
          </p:nvPr>
        </p:nvSpPr>
        <p:spPr>
          <a:xfrm>
            <a:off x="2327575" y="1851425"/>
            <a:ext cx="5473500" cy="474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5700">
                <a:latin typeface="Proxima Nova Extrabold"/>
                <a:ea typeface="Proxima Nova Extrabold"/>
                <a:cs typeface="Proxima Nova Extrabold"/>
                <a:sym typeface="Proxima Nova Extrabold"/>
              </a:rPr>
              <a:t>THANK YOU !</a:t>
            </a:r>
            <a:endParaRPr sz="5700">
              <a:latin typeface="Proxima Nova Extrabold"/>
              <a:ea typeface="Proxima Nova Extrabold"/>
              <a:cs typeface="Proxima Nova Extrabold"/>
              <a:sym typeface="Proxima Nova Extrabold"/>
            </a:endParaRPr>
          </a:p>
        </p:txBody>
      </p:sp>
      <p:pic>
        <p:nvPicPr>
          <p:cNvPr id="361" name="Google Shape;361;p51"/>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1314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WHAT IS ANN?</a:t>
            </a:r>
            <a:endParaRPr b="1">
              <a:latin typeface="Merriweather"/>
              <a:ea typeface="Merriweather"/>
              <a:cs typeface="Merriweather"/>
              <a:sym typeface="Merriweather"/>
            </a:endParaRPr>
          </a:p>
        </p:txBody>
      </p:sp>
      <p:sp>
        <p:nvSpPr>
          <p:cNvPr id="123" name="Google Shape;123;p18"/>
          <p:cNvSpPr txBox="1">
            <a:spLocks noGrp="1"/>
          </p:cNvSpPr>
          <p:nvPr>
            <p:ph type="body" idx="1"/>
          </p:nvPr>
        </p:nvSpPr>
        <p:spPr>
          <a:xfrm>
            <a:off x="215275" y="664200"/>
            <a:ext cx="8928600" cy="3986400"/>
          </a:xfrm>
          <a:prstGeom prst="rect">
            <a:avLst/>
          </a:prstGeom>
        </p:spPr>
        <p:txBody>
          <a:bodyPr spcFirstLastPara="1" wrap="square" lIns="91425" tIns="91425" rIns="91425" bIns="91425" anchor="t" anchorCtr="0">
            <a:noAutofit/>
          </a:bodyPr>
          <a:lstStyle/>
          <a:p>
            <a:pPr marL="0" lvl="0" indent="0" algn="just" rtl="0">
              <a:spcBef>
                <a:spcPts val="500"/>
              </a:spcBef>
              <a:spcAft>
                <a:spcPts val="0"/>
              </a:spcAft>
              <a:buNone/>
            </a:pPr>
            <a:r>
              <a:rPr lang="en" sz="1450" b="1" dirty="0">
                <a:solidFill>
                  <a:srgbClr val="202122"/>
                </a:solidFill>
                <a:latin typeface="Merriweather"/>
                <a:ea typeface="Merriweather"/>
                <a:cs typeface="Merriweather"/>
                <a:sym typeface="Merriweather"/>
              </a:rPr>
              <a:t>Artificial neural networks</a:t>
            </a:r>
            <a:r>
              <a:rPr lang="en" sz="1450" dirty="0">
                <a:solidFill>
                  <a:srgbClr val="202122"/>
                </a:solidFill>
                <a:latin typeface="Merriweather"/>
                <a:ea typeface="Merriweather"/>
                <a:cs typeface="Merriweather"/>
                <a:sym typeface="Merriweather"/>
              </a:rPr>
              <a:t> (</a:t>
            </a:r>
            <a:r>
              <a:rPr lang="en" sz="1450" b="1" dirty="0">
                <a:solidFill>
                  <a:srgbClr val="202122"/>
                </a:solidFill>
                <a:latin typeface="Merriweather"/>
                <a:ea typeface="Merriweather"/>
                <a:cs typeface="Merriweather"/>
                <a:sym typeface="Merriweather"/>
              </a:rPr>
              <a:t>ANNs</a:t>
            </a:r>
            <a:r>
              <a:rPr lang="en" sz="1450" dirty="0">
                <a:solidFill>
                  <a:srgbClr val="202122"/>
                </a:solidFill>
                <a:latin typeface="Merriweather"/>
                <a:ea typeface="Merriweather"/>
                <a:cs typeface="Merriweather"/>
                <a:sym typeface="Merriweather"/>
              </a:rPr>
              <a:t>), usually simply called </a:t>
            </a:r>
            <a:r>
              <a:rPr lang="en" sz="1450" b="1" dirty="0">
                <a:solidFill>
                  <a:srgbClr val="202122"/>
                </a:solidFill>
                <a:latin typeface="Merriweather"/>
                <a:ea typeface="Merriweather"/>
                <a:cs typeface="Merriweather"/>
                <a:sym typeface="Merriweather"/>
              </a:rPr>
              <a:t>neural networks</a:t>
            </a:r>
            <a:r>
              <a:rPr lang="en" sz="1450" dirty="0">
                <a:solidFill>
                  <a:srgbClr val="202122"/>
                </a:solidFill>
                <a:latin typeface="Merriweather"/>
                <a:ea typeface="Merriweather"/>
                <a:cs typeface="Merriweather"/>
                <a:sym typeface="Merriweather"/>
              </a:rPr>
              <a:t> (</a:t>
            </a:r>
            <a:r>
              <a:rPr lang="en" sz="1450" b="1" dirty="0">
                <a:solidFill>
                  <a:srgbClr val="202122"/>
                </a:solidFill>
                <a:latin typeface="Merriweather"/>
                <a:ea typeface="Merriweather"/>
                <a:cs typeface="Merriweather"/>
                <a:sym typeface="Merriweather"/>
              </a:rPr>
              <a:t>NNs</a:t>
            </a:r>
            <a:r>
              <a:rPr lang="en" sz="1450" dirty="0">
                <a:solidFill>
                  <a:srgbClr val="202122"/>
                </a:solidFill>
                <a:latin typeface="Merriweather"/>
                <a:ea typeface="Merriweather"/>
                <a:cs typeface="Merriweather"/>
                <a:sym typeface="Merriweather"/>
              </a:rPr>
              <a:t>), are computing systems inspired by the </a:t>
            </a:r>
            <a:r>
              <a:rPr lang="en" sz="1450" dirty="0">
                <a:solidFill>
                  <a:srgbClr val="20212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biological neural networks</a:t>
            </a:r>
            <a:r>
              <a:rPr lang="en" sz="1450" dirty="0">
                <a:solidFill>
                  <a:srgbClr val="202122"/>
                </a:solidFill>
                <a:latin typeface="Merriweather"/>
                <a:ea typeface="Merriweather"/>
                <a:cs typeface="Merriweather"/>
                <a:sym typeface="Merriweather"/>
              </a:rPr>
              <a:t> that constitute animal </a:t>
            </a:r>
            <a:r>
              <a:rPr lang="en" sz="1450" dirty="0">
                <a:solidFill>
                  <a:srgbClr val="202122"/>
                </a:solidFill>
                <a:uFill>
                  <a:noFill/>
                </a:u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brains</a:t>
            </a:r>
            <a:r>
              <a:rPr lang="en" sz="1450" dirty="0">
                <a:solidFill>
                  <a:srgbClr val="202122"/>
                </a:solidFill>
                <a:latin typeface="Merriweather"/>
                <a:ea typeface="Merriweather"/>
                <a:cs typeface="Merriweather"/>
                <a:sym typeface="Merriweather"/>
              </a:rPr>
              <a:t>.</a:t>
            </a:r>
            <a:endParaRPr sz="1450" dirty="0">
              <a:solidFill>
                <a:srgbClr val="202122"/>
              </a:solidFill>
              <a:latin typeface="Merriweather"/>
              <a:ea typeface="Merriweather"/>
              <a:cs typeface="Merriweather"/>
              <a:sym typeface="Merriweather"/>
            </a:endParaRPr>
          </a:p>
          <a:p>
            <a:pPr marL="0" lvl="0" indent="0" algn="just" rtl="0">
              <a:spcBef>
                <a:spcPts val="500"/>
              </a:spcBef>
              <a:spcAft>
                <a:spcPts val="0"/>
              </a:spcAft>
              <a:buNone/>
            </a:pPr>
            <a:r>
              <a:rPr lang="en" sz="1450" dirty="0">
                <a:solidFill>
                  <a:srgbClr val="202122"/>
                </a:solidFill>
                <a:latin typeface="Merriweather"/>
                <a:ea typeface="Merriweather"/>
                <a:cs typeface="Merriweather"/>
                <a:sym typeface="Merriweather"/>
              </a:rPr>
              <a:t>An ANN is based on a collection of connected units or nodes called </a:t>
            </a:r>
            <a:r>
              <a:rPr lang="en" sz="1450" dirty="0">
                <a:solidFill>
                  <a:srgbClr val="202122"/>
                </a:solidFill>
                <a:uFill>
                  <a:noFill/>
                </a:uFill>
                <a:latin typeface="Merriweather"/>
                <a:ea typeface="Merriweather"/>
                <a:cs typeface="Merriweather"/>
                <a:sym typeface="Merriweather"/>
                <a:hlinkClick r:id="rId5">
                  <a:extLst>
                    <a:ext uri="{A12FA001-AC4F-418D-AE19-62706E023703}">
                      <ahyp:hlinkClr xmlns:ahyp="http://schemas.microsoft.com/office/drawing/2018/hyperlinkcolor" val="tx"/>
                    </a:ext>
                  </a:extLst>
                </a:hlinkClick>
              </a:rPr>
              <a:t>artificial neurons</a:t>
            </a:r>
            <a:r>
              <a:rPr lang="en" sz="1450" dirty="0">
                <a:solidFill>
                  <a:srgbClr val="202122"/>
                </a:solidFill>
                <a:latin typeface="Merriweather"/>
                <a:ea typeface="Merriweather"/>
                <a:cs typeface="Merriweather"/>
                <a:sym typeface="Merriweather"/>
              </a:rPr>
              <a:t>, which loosely model the </a:t>
            </a:r>
            <a:r>
              <a:rPr lang="en" sz="1450" dirty="0">
                <a:solidFill>
                  <a:srgbClr val="202122"/>
                </a:solidFill>
                <a:uFill>
                  <a:noFill/>
                </a:uFill>
                <a:latin typeface="Merriweather"/>
                <a:ea typeface="Merriweather"/>
                <a:cs typeface="Merriweather"/>
                <a:sym typeface="Merriweather"/>
                <a:hlinkClick r:id="rId6">
                  <a:extLst>
                    <a:ext uri="{A12FA001-AC4F-418D-AE19-62706E023703}">
                      <ahyp:hlinkClr xmlns:ahyp="http://schemas.microsoft.com/office/drawing/2018/hyperlinkcolor" val="tx"/>
                    </a:ext>
                  </a:extLst>
                </a:hlinkClick>
              </a:rPr>
              <a:t>neurons</a:t>
            </a:r>
            <a:r>
              <a:rPr lang="en" sz="1450" dirty="0">
                <a:solidFill>
                  <a:srgbClr val="202122"/>
                </a:solidFill>
                <a:latin typeface="Merriweather"/>
                <a:ea typeface="Merriweather"/>
                <a:cs typeface="Merriweather"/>
                <a:sym typeface="Merriweather"/>
              </a:rPr>
              <a:t> in a biological brain. Each connection, like the </a:t>
            </a:r>
            <a:r>
              <a:rPr lang="en" sz="1450" dirty="0">
                <a:solidFill>
                  <a:srgbClr val="202122"/>
                </a:solidFill>
                <a:uFill>
                  <a:noFill/>
                </a:uFill>
                <a:latin typeface="Merriweather"/>
                <a:ea typeface="Merriweather"/>
                <a:cs typeface="Merriweather"/>
                <a:sym typeface="Merriweather"/>
                <a:hlinkClick r:id="rId7">
                  <a:extLst>
                    <a:ext uri="{A12FA001-AC4F-418D-AE19-62706E023703}">
                      <ahyp:hlinkClr xmlns:ahyp="http://schemas.microsoft.com/office/drawing/2018/hyperlinkcolor" val="tx"/>
                    </a:ext>
                  </a:extLst>
                </a:hlinkClick>
              </a:rPr>
              <a:t>synapses</a:t>
            </a:r>
            <a:r>
              <a:rPr lang="en" sz="1450" dirty="0">
                <a:solidFill>
                  <a:srgbClr val="202122"/>
                </a:solidFill>
                <a:latin typeface="Merriweather"/>
                <a:ea typeface="Merriweather"/>
                <a:cs typeface="Merriweather"/>
                <a:sym typeface="Merriweather"/>
              </a:rPr>
              <a:t> in a biological brain, can transmit a signal to other neurons. An artificial neuron receives a signal then processes it and can signal neurons connected to it. </a:t>
            </a:r>
            <a:endParaRPr sz="1450" dirty="0">
              <a:solidFill>
                <a:srgbClr val="202122"/>
              </a:solidFill>
              <a:latin typeface="Merriweather"/>
              <a:ea typeface="Merriweather"/>
              <a:cs typeface="Merriweather"/>
              <a:sym typeface="Merriweather"/>
            </a:endParaRPr>
          </a:p>
          <a:p>
            <a:pPr marL="0" lvl="0" indent="0" algn="just" rtl="0">
              <a:spcBef>
                <a:spcPts val="500"/>
              </a:spcBef>
              <a:spcAft>
                <a:spcPts val="0"/>
              </a:spcAft>
              <a:buNone/>
            </a:pPr>
            <a:r>
              <a:rPr lang="en" sz="1450" dirty="0">
                <a:solidFill>
                  <a:srgbClr val="202122"/>
                </a:solidFill>
                <a:latin typeface="Merriweather"/>
                <a:ea typeface="Merriweather"/>
                <a:cs typeface="Merriweather"/>
                <a:sym typeface="Merriweather"/>
              </a:rPr>
              <a:t>The "signal" at a connection is a </a:t>
            </a:r>
            <a:r>
              <a:rPr lang="en" sz="1450" dirty="0">
                <a:solidFill>
                  <a:srgbClr val="202122"/>
                </a:solidFill>
                <a:uFill>
                  <a:noFill/>
                </a:uFill>
                <a:latin typeface="Merriweather"/>
                <a:ea typeface="Merriweather"/>
                <a:cs typeface="Merriweather"/>
                <a:sym typeface="Merriweather"/>
                <a:hlinkClick r:id="rId8">
                  <a:extLst>
                    <a:ext uri="{A12FA001-AC4F-418D-AE19-62706E023703}">
                      <ahyp:hlinkClr xmlns:ahyp="http://schemas.microsoft.com/office/drawing/2018/hyperlinkcolor" val="tx"/>
                    </a:ext>
                  </a:extLst>
                </a:hlinkClick>
              </a:rPr>
              <a:t>real number</a:t>
            </a:r>
            <a:r>
              <a:rPr lang="en" sz="1450" dirty="0">
                <a:solidFill>
                  <a:srgbClr val="202122"/>
                </a:solidFill>
                <a:latin typeface="Merriweather"/>
                <a:ea typeface="Merriweather"/>
                <a:cs typeface="Merriweather"/>
                <a:sym typeface="Merriweather"/>
              </a:rPr>
              <a:t>, and the output of each neuron is computed by some non-linear function of the sum of its inputs. The connections are called </a:t>
            </a:r>
            <a:r>
              <a:rPr lang="en" sz="1450" i="1" dirty="0">
                <a:solidFill>
                  <a:srgbClr val="202122"/>
                </a:solidFill>
                <a:latin typeface="Merriweather"/>
                <a:ea typeface="Merriweather"/>
                <a:cs typeface="Merriweather"/>
                <a:sym typeface="Merriweather"/>
              </a:rPr>
              <a:t>edges</a:t>
            </a:r>
            <a:r>
              <a:rPr lang="en" sz="1450" dirty="0">
                <a:solidFill>
                  <a:srgbClr val="202122"/>
                </a:solidFill>
                <a:latin typeface="Merriweather"/>
                <a:ea typeface="Merriweather"/>
                <a:cs typeface="Merriweather"/>
                <a:sym typeface="Merriweather"/>
              </a:rPr>
              <a:t>. Neurons and edges typically have a </a:t>
            </a:r>
            <a:r>
              <a:rPr lang="en" sz="1450" i="1" dirty="0">
                <a:solidFill>
                  <a:srgbClr val="202122"/>
                </a:solidFill>
                <a:uFill>
                  <a:noFill/>
                </a:uFill>
                <a:latin typeface="Merriweather"/>
                <a:ea typeface="Merriweather"/>
                <a:cs typeface="Merriweather"/>
                <a:sym typeface="Merriweather"/>
                <a:hlinkClick r:id="rId9">
                  <a:extLst>
                    <a:ext uri="{A12FA001-AC4F-418D-AE19-62706E023703}">
                      <ahyp:hlinkClr xmlns:ahyp="http://schemas.microsoft.com/office/drawing/2018/hyperlinkcolor" val="tx"/>
                    </a:ext>
                  </a:extLst>
                </a:hlinkClick>
              </a:rPr>
              <a:t>weight</a:t>
            </a:r>
            <a:r>
              <a:rPr lang="en" sz="1450" dirty="0">
                <a:solidFill>
                  <a:srgbClr val="202122"/>
                </a:solidFill>
                <a:latin typeface="Merriweather"/>
                <a:ea typeface="Merriweather"/>
                <a:cs typeface="Merriweather"/>
                <a:sym typeface="Merriweather"/>
              </a:rPr>
              <a:t> that adjusts as learning proceeds. The weight increases or decreases the strength of the signal at a connection. </a:t>
            </a:r>
            <a:endParaRPr sz="1450" dirty="0">
              <a:solidFill>
                <a:srgbClr val="202122"/>
              </a:solidFill>
              <a:latin typeface="Merriweather"/>
              <a:ea typeface="Merriweather"/>
              <a:cs typeface="Merriweather"/>
              <a:sym typeface="Merriweather"/>
            </a:endParaRPr>
          </a:p>
          <a:p>
            <a:pPr marL="0" lvl="0" indent="0" algn="just" rtl="0">
              <a:spcBef>
                <a:spcPts val="500"/>
              </a:spcBef>
              <a:spcAft>
                <a:spcPts val="0"/>
              </a:spcAft>
              <a:buNone/>
            </a:pPr>
            <a:r>
              <a:rPr lang="en" sz="1450" dirty="0">
                <a:solidFill>
                  <a:srgbClr val="202122"/>
                </a:solidFill>
                <a:latin typeface="Merriweather"/>
                <a:ea typeface="Merriweather"/>
                <a:cs typeface="Merriweather"/>
                <a:sym typeface="Merriweather"/>
              </a:rPr>
              <a:t>Neurons may have a threshold such that a signal is sent only if the aggregate signal crosses that threshold. Typically, neurons are aggregated into layers. Different layers may perform different transformations on their inputs. Signals travel from the first layer (the input layer), to the last layer (the output layer), possibly after traversing the layers multiple times.</a:t>
            </a:r>
            <a:endParaRPr sz="1450" dirty="0">
              <a:solidFill>
                <a:srgbClr val="202122"/>
              </a:solidFill>
              <a:latin typeface="Merriweather"/>
              <a:ea typeface="Merriweather"/>
              <a:cs typeface="Merriweather"/>
              <a:sym typeface="Merriweather"/>
            </a:endParaRPr>
          </a:p>
          <a:p>
            <a:pPr marL="0" lvl="0" indent="0" algn="just" rtl="0">
              <a:spcBef>
                <a:spcPts val="500"/>
              </a:spcBef>
              <a:spcAft>
                <a:spcPts val="0"/>
              </a:spcAft>
              <a:buNone/>
            </a:pPr>
            <a:endParaRPr sz="1500" dirty="0">
              <a:solidFill>
                <a:srgbClr val="202122"/>
              </a:solidFill>
              <a:latin typeface="Merriweather"/>
              <a:ea typeface="Merriweather"/>
              <a:cs typeface="Merriweather"/>
              <a:sym typeface="Merriweather"/>
            </a:endParaRPr>
          </a:p>
          <a:p>
            <a:pPr marL="0" lvl="0" indent="0" algn="just" rtl="0">
              <a:spcBef>
                <a:spcPts val="0"/>
              </a:spcBef>
              <a:spcAft>
                <a:spcPts val="1200"/>
              </a:spcAft>
              <a:buNone/>
            </a:pPr>
            <a:endParaRPr sz="2200" dirty="0">
              <a:solidFill>
                <a:srgbClr val="202122"/>
              </a:solidFill>
              <a:latin typeface="Merriweather"/>
              <a:ea typeface="Merriweather"/>
              <a:cs typeface="Merriweather"/>
              <a:sym typeface="Merriweather"/>
            </a:endParaRPr>
          </a:p>
        </p:txBody>
      </p:sp>
      <p:pic>
        <p:nvPicPr>
          <p:cNvPr id="124" name="Google Shape;124;p18"/>
          <p:cNvPicPr preferRelativeResize="0"/>
          <p:nvPr/>
        </p:nvPicPr>
        <p:blipFill rotWithShape="1">
          <a:blip r:embed="rId10">
            <a:alphaModFix/>
          </a:blip>
          <a:srcRect/>
          <a:stretch/>
        </p:blipFill>
        <p:spPr>
          <a:xfrm>
            <a:off x="0" y="4483600"/>
            <a:ext cx="2582374" cy="65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666750" y="595313"/>
            <a:ext cx="7810500" cy="3952875"/>
          </a:xfrm>
          <a:prstGeom prst="rect">
            <a:avLst/>
          </a:prstGeom>
          <a:noFill/>
          <a:ln>
            <a:noFill/>
          </a:ln>
        </p:spPr>
      </p:pic>
      <p:pic>
        <p:nvPicPr>
          <p:cNvPr id="130" name="Google Shape;130;p19"/>
          <p:cNvPicPr preferRelativeResize="0"/>
          <p:nvPr/>
        </p:nvPicPr>
        <p:blipFill rotWithShape="1">
          <a:blip r:embed="rId4">
            <a:alphaModFix/>
          </a:blip>
          <a:srcRect/>
          <a:stretch/>
        </p:blipFill>
        <p:spPr>
          <a:xfrm>
            <a:off x="0" y="4483600"/>
            <a:ext cx="2582374" cy="65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3030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DEEP LEARNING</a:t>
            </a:r>
            <a:endParaRPr b="1">
              <a:latin typeface="Merriweather"/>
              <a:ea typeface="Merriweather"/>
              <a:cs typeface="Merriweather"/>
              <a:sym typeface="Merriweather"/>
            </a:endParaRPr>
          </a:p>
        </p:txBody>
      </p:sp>
      <p:sp>
        <p:nvSpPr>
          <p:cNvPr id="136" name="Google Shape;136;p20"/>
          <p:cNvSpPr txBox="1">
            <a:spLocks noGrp="1"/>
          </p:cNvSpPr>
          <p:nvPr>
            <p:ph type="body" idx="1"/>
          </p:nvPr>
        </p:nvSpPr>
        <p:spPr>
          <a:xfrm>
            <a:off x="311700" y="910825"/>
            <a:ext cx="8520600" cy="42327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 sz="1500">
                <a:solidFill>
                  <a:srgbClr val="212121"/>
                </a:solidFill>
                <a:highlight>
                  <a:srgbClr val="FFFFFF"/>
                </a:highlight>
                <a:latin typeface="Merriweather"/>
                <a:ea typeface="Merriweather"/>
                <a:cs typeface="Merriweather"/>
                <a:sym typeface="Merriweather"/>
              </a:rPr>
              <a:t>Deep learning is a machine learning technique that teaches computers to do what comes naturally to humans: learn by example. Deep learning is a key technology behind driverless cars, enabling them to recognize a stop sign, or to distinguish a pedestrian from a lamppost. </a:t>
            </a:r>
            <a:endParaRPr sz="1500">
              <a:solidFill>
                <a:srgbClr val="212121"/>
              </a:solidFill>
              <a:highlight>
                <a:srgbClr val="FFFFFF"/>
              </a:highlight>
              <a:latin typeface="Merriweather"/>
              <a:ea typeface="Merriweather"/>
              <a:cs typeface="Merriweather"/>
              <a:sym typeface="Merriweather"/>
            </a:endParaRPr>
          </a:p>
          <a:p>
            <a:pPr marL="0" lvl="0" indent="0" algn="just" rtl="0">
              <a:spcBef>
                <a:spcPts val="1200"/>
              </a:spcBef>
              <a:spcAft>
                <a:spcPts val="0"/>
              </a:spcAft>
              <a:buNone/>
            </a:pPr>
            <a:r>
              <a:rPr lang="en" sz="1500">
                <a:solidFill>
                  <a:srgbClr val="212121"/>
                </a:solidFill>
                <a:highlight>
                  <a:srgbClr val="FFFFFF"/>
                </a:highlight>
                <a:latin typeface="Merriweather"/>
                <a:ea typeface="Merriweather"/>
                <a:cs typeface="Merriweather"/>
                <a:sym typeface="Merriweather"/>
              </a:rPr>
              <a:t>It is the key to voice control in consumer devices like phones, tablets, TVs, and hands-free speakers. Deep learning is getting lots of attention lately and for good reason. It’s achieving results that were not possible before.</a:t>
            </a:r>
            <a:endParaRPr sz="1500">
              <a:solidFill>
                <a:srgbClr val="212121"/>
              </a:solidFill>
              <a:highlight>
                <a:srgbClr val="FFFFFF"/>
              </a:highlight>
              <a:latin typeface="Merriweather"/>
              <a:ea typeface="Merriweather"/>
              <a:cs typeface="Merriweather"/>
              <a:sym typeface="Merriweather"/>
            </a:endParaRPr>
          </a:p>
          <a:p>
            <a:pPr marL="0" lvl="0" indent="0" algn="just" rtl="0">
              <a:spcBef>
                <a:spcPts val="1200"/>
              </a:spcBef>
              <a:spcAft>
                <a:spcPts val="0"/>
              </a:spcAft>
              <a:buNone/>
            </a:pPr>
            <a:r>
              <a:rPr lang="en" sz="1583">
                <a:solidFill>
                  <a:srgbClr val="212121"/>
                </a:solidFill>
                <a:highlight>
                  <a:srgbClr val="FFFFFF"/>
                </a:highlight>
                <a:latin typeface="Merriweather"/>
                <a:ea typeface="Merriweather"/>
                <a:cs typeface="Merriweather"/>
                <a:sym typeface="Merriweather"/>
              </a:rPr>
              <a:t>there are two main reasons it has only recently become useful:</a:t>
            </a:r>
            <a:endParaRPr sz="1583">
              <a:solidFill>
                <a:srgbClr val="212121"/>
              </a:solidFill>
              <a:highlight>
                <a:srgbClr val="FFFFFF"/>
              </a:highlight>
              <a:latin typeface="Merriweather"/>
              <a:ea typeface="Merriweather"/>
              <a:cs typeface="Merriweather"/>
              <a:sym typeface="Merriweather"/>
            </a:endParaRPr>
          </a:p>
          <a:p>
            <a:pPr marL="685800" lvl="0" indent="-321597" algn="just" rtl="0">
              <a:spcBef>
                <a:spcPts val="1700"/>
              </a:spcBef>
              <a:spcAft>
                <a:spcPts val="0"/>
              </a:spcAft>
              <a:buClr>
                <a:srgbClr val="212121"/>
              </a:buClr>
              <a:buSzPct val="100000"/>
              <a:buAutoNum type="arabicPeriod"/>
            </a:pPr>
            <a:r>
              <a:rPr lang="en" sz="1583">
                <a:solidFill>
                  <a:srgbClr val="212121"/>
                </a:solidFill>
                <a:highlight>
                  <a:srgbClr val="FFFFFF"/>
                </a:highlight>
                <a:latin typeface="Merriweather"/>
                <a:ea typeface="Merriweather"/>
                <a:cs typeface="Merriweather"/>
                <a:sym typeface="Merriweather"/>
              </a:rPr>
              <a:t>Deep learning requires large amounts of </a:t>
            </a:r>
            <a:r>
              <a:rPr lang="en" sz="1583" b="1">
                <a:solidFill>
                  <a:srgbClr val="212121"/>
                </a:solidFill>
                <a:highlight>
                  <a:srgbClr val="FFFFFF"/>
                </a:highlight>
                <a:latin typeface="Merriweather"/>
                <a:ea typeface="Merriweather"/>
                <a:cs typeface="Merriweather"/>
                <a:sym typeface="Merriweather"/>
              </a:rPr>
              <a:t>labeled data</a:t>
            </a:r>
            <a:r>
              <a:rPr lang="en" sz="1583">
                <a:solidFill>
                  <a:srgbClr val="212121"/>
                </a:solidFill>
                <a:highlight>
                  <a:srgbClr val="FFFFFF"/>
                </a:highlight>
                <a:latin typeface="Merriweather"/>
                <a:ea typeface="Merriweather"/>
                <a:cs typeface="Merriweather"/>
                <a:sym typeface="Merriweather"/>
              </a:rPr>
              <a:t>. For example, driverless car development requires millions of images and thousands of hours of video.</a:t>
            </a:r>
            <a:endParaRPr sz="1583">
              <a:solidFill>
                <a:srgbClr val="212121"/>
              </a:solidFill>
              <a:highlight>
                <a:srgbClr val="FFFFFF"/>
              </a:highlight>
              <a:latin typeface="Merriweather"/>
              <a:ea typeface="Merriweather"/>
              <a:cs typeface="Merriweather"/>
              <a:sym typeface="Merriweather"/>
            </a:endParaRPr>
          </a:p>
          <a:p>
            <a:pPr marL="685800" lvl="0" indent="-321597" algn="just" rtl="0">
              <a:spcBef>
                <a:spcPts val="0"/>
              </a:spcBef>
              <a:spcAft>
                <a:spcPts val="0"/>
              </a:spcAft>
              <a:buClr>
                <a:srgbClr val="212121"/>
              </a:buClr>
              <a:buSzPct val="100000"/>
              <a:buAutoNum type="arabicPeriod"/>
            </a:pPr>
            <a:r>
              <a:rPr lang="en" sz="1583">
                <a:solidFill>
                  <a:srgbClr val="212121"/>
                </a:solidFill>
                <a:highlight>
                  <a:srgbClr val="FFFFFF"/>
                </a:highlight>
                <a:latin typeface="Merriweather"/>
                <a:ea typeface="Merriweather"/>
                <a:cs typeface="Merriweather"/>
                <a:sym typeface="Merriweather"/>
              </a:rPr>
              <a:t>Deep learning requires substantial </a:t>
            </a:r>
            <a:r>
              <a:rPr lang="en" sz="1583" b="1">
                <a:solidFill>
                  <a:srgbClr val="212121"/>
                </a:solidFill>
                <a:highlight>
                  <a:srgbClr val="FFFFFF"/>
                </a:highlight>
                <a:latin typeface="Merriweather"/>
                <a:ea typeface="Merriweather"/>
                <a:cs typeface="Merriweather"/>
                <a:sym typeface="Merriweather"/>
              </a:rPr>
              <a:t>computing power</a:t>
            </a:r>
            <a:r>
              <a:rPr lang="en" sz="1583">
                <a:solidFill>
                  <a:srgbClr val="212121"/>
                </a:solidFill>
                <a:highlight>
                  <a:srgbClr val="FFFFFF"/>
                </a:highlight>
                <a:latin typeface="Merriweather"/>
                <a:ea typeface="Merriweather"/>
                <a:cs typeface="Merriweather"/>
                <a:sym typeface="Merriweather"/>
              </a:rPr>
              <a:t>. High-performance GPUs have a parallel architecture that is efficient for deep learning. When combined with clusters or cloud computing, this enables development teams to reduce training time for a deep learning network from weeks to hours or less.</a:t>
            </a:r>
            <a:endParaRPr sz="1583">
              <a:solidFill>
                <a:srgbClr val="212121"/>
              </a:solidFill>
              <a:highlight>
                <a:srgbClr val="FFFFFF"/>
              </a:highlight>
              <a:latin typeface="Merriweather"/>
              <a:ea typeface="Merriweather"/>
              <a:cs typeface="Merriweather"/>
              <a:sym typeface="Merriweather"/>
            </a:endParaRPr>
          </a:p>
          <a:p>
            <a:pPr marL="0" lvl="0" indent="0" algn="just" rtl="0">
              <a:spcBef>
                <a:spcPts val="2100"/>
              </a:spcBef>
              <a:spcAft>
                <a:spcPts val="1200"/>
              </a:spcAft>
              <a:buNone/>
            </a:pPr>
            <a:endParaRPr sz="1500">
              <a:solidFill>
                <a:srgbClr val="212121"/>
              </a:solidFill>
              <a:highlight>
                <a:srgbClr val="FFFFFF"/>
              </a:highlight>
              <a:latin typeface="Merriweather"/>
              <a:ea typeface="Merriweather"/>
              <a:cs typeface="Merriweather"/>
              <a:sym typeface="Merriweather"/>
            </a:endParaRPr>
          </a:p>
        </p:txBody>
      </p:sp>
      <p:pic>
        <p:nvPicPr>
          <p:cNvPr id="137" name="Google Shape;137;p20"/>
          <p:cNvPicPr preferRelativeResize="0"/>
          <p:nvPr/>
        </p:nvPicPr>
        <p:blipFill rotWithShape="1">
          <a:blip r:embed="rId3">
            <a:alphaModFix/>
          </a:blip>
          <a:srcRect/>
          <a:stretch/>
        </p:blipFill>
        <p:spPr>
          <a:xfrm>
            <a:off x="0" y="4483600"/>
            <a:ext cx="2582374" cy="65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ARTIFICIAL NEURON</a:t>
            </a:r>
            <a:endParaRPr b="1">
              <a:latin typeface="Merriweather"/>
              <a:ea typeface="Merriweather"/>
              <a:cs typeface="Merriweather"/>
              <a:sym typeface="Merriweather"/>
            </a:endParaRPr>
          </a:p>
        </p:txBody>
      </p:sp>
      <p:sp>
        <p:nvSpPr>
          <p:cNvPr id="143" name="Google Shape;143;p21"/>
          <p:cNvSpPr txBox="1">
            <a:spLocks noGrp="1"/>
          </p:cNvSpPr>
          <p:nvPr>
            <p:ph type="body" idx="1"/>
          </p:nvPr>
        </p:nvSpPr>
        <p:spPr>
          <a:xfrm>
            <a:off x="311700" y="1101300"/>
            <a:ext cx="8520600" cy="3339000"/>
          </a:xfrm>
          <a:prstGeom prst="rect">
            <a:avLst/>
          </a:prstGeom>
        </p:spPr>
        <p:txBody>
          <a:bodyPr spcFirstLastPara="1" wrap="square" lIns="91425" tIns="91425" rIns="91425" bIns="91425" anchor="t" anchorCtr="0">
            <a:noAutofit/>
          </a:bodyPr>
          <a:lstStyle/>
          <a:p>
            <a:pPr marL="0" lvl="0" indent="0" algn="just" rtl="0">
              <a:spcBef>
                <a:spcPts val="500"/>
              </a:spcBef>
              <a:spcAft>
                <a:spcPts val="0"/>
              </a:spcAft>
              <a:buNone/>
            </a:pPr>
            <a:r>
              <a:rPr lang="en" sz="1550">
                <a:solidFill>
                  <a:srgbClr val="202122"/>
                </a:solidFill>
                <a:latin typeface="Merriweather"/>
                <a:ea typeface="Merriweather"/>
                <a:cs typeface="Merriweather"/>
                <a:sym typeface="Merriweather"/>
              </a:rPr>
              <a:t>ANNs are composed of </a:t>
            </a:r>
            <a:r>
              <a:rPr lang="en" sz="1550">
                <a:solidFill>
                  <a:srgbClr val="20212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artificial neurons</a:t>
            </a:r>
            <a:r>
              <a:rPr lang="en" sz="1550">
                <a:solidFill>
                  <a:srgbClr val="202122"/>
                </a:solidFill>
                <a:latin typeface="Merriweather"/>
                <a:ea typeface="Merriweather"/>
                <a:cs typeface="Merriweather"/>
                <a:sym typeface="Merriweather"/>
              </a:rPr>
              <a:t> which are conceptually derived from biological </a:t>
            </a:r>
            <a:r>
              <a:rPr lang="en" sz="1550">
                <a:solidFill>
                  <a:srgbClr val="202122"/>
                </a:solidFill>
                <a:uFill>
                  <a:noFill/>
                </a:u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neurons</a:t>
            </a:r>
            <a:r>
              <a:rPr lang="en" sz="1550">
                <a:solidFill>
                  <a:srgbClr val="202122"/>
                </a:solidFill>
                <a:latin typeface="Merriweather"/>
                <a:ea typeface="Merriweather"/>
                <a:cs typeface="Merriweather"/>
                <a:sym typeface="Merriweather"/>
              </a:rPr>
              <a:t>. Each artificial neuron has inputs and produces a single output which can be sent to multiple other neurons.The inputs can be the feature values of a sample of external data, such as images or documents, or they can be the outputs of other neurons. The outputs of the final </a:t>
            </a:r>
            <a:r>
              <a:rPr lang="en" sz="1550" i="1">
                <a:solidFill>
                  <a:srgbClr val="202122"/>
                </a:solidFill>
                <a:latin typeface="Merriweather"/>
                <a:ea typeface="Merriweather"/>
                <a:cs typeface="Merriweather"/>
                <a:sym typeface="Merriweather"/>
              </a:rPr>
              <a:t>output neurons</a:t>
            </a:r>
            <a:r>
              <a:rPr lang="en" sz="1550">
                <a:solidFill>
                  <a:srgbClr val="202122"/>
                </a:solidFill>
                <a:latin typeface="Merriweather"/>
                <a:ea typeface="Merriweather"/>
                <a:cs typeface="Merriweather"/>
                <a:sym typeface="Merriweather"/>
              </a:rPr>
              <a:t> of the neural net accomplish the task, such as recognizing an object in an image.</a:t>
            </a:r>
            <a:endParaRPr sz="1550">
              <a:solidFill>
                <a:srgbClr val="202122"/>
              </a:solidFill>
              <a:latin typeface="Merriweather"/>
              <a:ea typeface="Merriweather"/>
              <a:cs typeface="Merriweather"/>
              <a:sym typeface="Merriweather"/>
            </a:endParaRPr>
          </a:p>
          <a:p>
            <a:pPr marL="0" lvl="0" indent="0" algn="just" rtl="0">
              <a:spcBef>
                <a:spcPts val="500"/>
              </a:spcBef>
              <a:spcAft>
                <a:spcPts val="0"/>
              </a:spcAft>
              <a:buNone/>
            </a:pPr>
            <a:r>
              <a:rPr lang="en" sz="1550">
                <a:solidFill>
                  <a:srgbClr val="202122"/>
                </a:solidFill>
                <a:latin typeface="Merriweather"/>
                <a:ea typeface="Merriweather"/>
                <a:cs typeface="Merriweather"/>
                <a:sym typeface="Merriweather"/>
              </a:rPr>
              <a:t>To find the output of the neuron, First we must take the weighted sum of all the inputs, weighted by the </a:t>
            </a:r>
            <a:r>
              <a:rPr lang="en" sz="1550" i="1">
                <a:solidFill>
                  <a:srgbClr val="202122"/>
                </a:solidFill>
                <a:latin typeface="Merriweather"/>
                <a:ea typeface="Merriweather"/>
                <a:cs typeface="Merriweather"/>
                <a:sym typeface="Merriweather"/>
              </a:rPr>
              <a:t>weights</a:t>
            </a:r>
            <a:r>
              <a:rPr lang="en" sz="1550">
                <a:solidFill>
                  <a:srgbClr val="202122"/>
                </a:solidFill>
                <a:latin typeface="Merriweather"/>
                <a:ea typeface="Merriweather"/>
                <a:cs typeface="Merriweather"/>
                <a:sym typeface="Merriweather"/>
              </a:rPr>
              <a:t> of the </a:t>
            </a:r>
            <a:r>
              <a:rPr lang="en" sz="1550" i="1">
                <a:solidFill>
                  <a:srgbClr val="202122"/>
                </a:solidFill>
                <a:latin typeface="Merriweather"/>
                <a:ea typeface="Merriweather"/>
                <a:cs typeface="Merriweather"/>
                <a:sym typeface="Merriweather"/>
              </a:rPr>
              <a:t>connections</a:t>
            </a:r>
            <a:r>
              <a:rPr lang="en" sz="1550">
                <a:solidFill>
                  <a:srgbClr val="202122"/>
                </a:solidFill>
                <a:latin typeface="Merriweather"/>
                <a:ea typeface="Merriweather"/>
                <a:cs typeface="Merriweather"/>
                <a:sym typeface="Merriweather"/>
              </a:rPr>
              <a:t> from the inputs to the neuron. We add a </a:t>
            </a:r>
            <a:r>
              <a:rPr lang="en" sz="1550" i="1">
                <a:solidFill>
                  <a:srgbClr val="202122"/>
                </a:solidFill>
                <a:latin typeface="Merriweather"/>
                <a:ea typeface="Merriweather"/>
                <a:cs typeface="Merriweather"/>
                <a:sym typeface="Merriweather"/>
              </a:rPr>
              <a:t>bias</a:t>
            </a:r>
            <a:r>
              <a:rPr lang="en" sz="1550">
                <a:solidFill>
                  <a:srgbClr val="202122"/>
                </a:solidFill>
                <a:latin typeface="Merriweather"/>
                <a:ea typeface="Merriweather"/>
                <a:cs typeface="Merriweather"/>
                <a:sym typeface="Merriweather"/>
              </a:rPr>
              <a:t> term to this sum.This weighted sum is sometimes called the </a:t>
            </a:r>
            <a:r>
              <a:rPr lang="en" sz="1550" i="1">
                <a:solidFill>
                  <a:srgbClr val="202122"/>
                </a:solidFill>
                <a:latin typeface="Merriweather"/>
                <a:ea typeface="Merriweather"/>
                <a:cs typeface="Merriweather"/>
                <a:sym typeface="Merriweather"/>
              </a:rPr>
              <a:t>activation</a:t>
            </a:r>
            <a:r>
              <a:rPr lang="en" sz="1550">
                <a:solidFill>
                  <a:srgbClr val="202122"/>
                </a:solidFill>
                <a:latin typeface="Merriweather"/>
                <a:ea typeface="Merriweather"/>
                <a:cs typeface="Merriweather"/>
                <a:sym typeface="Merriweather"/>
              </a:rPr>
              <a:t>. The initial inputs are external data, such as images and documents. The ultimate outputs accomplish the task, such as recognizing an object in an image.</a:t>
            </a:r>
            <a:endParaRPr sz="1550">
              <a:solidFill>
                <a:srgbClr val="202122"/>
              </a:solidFill>
              <a:latin typeface="Merriweather"/>
              <a:ea typeface="Merriweather"/>
              <a:cs typeface="Merriweather"/>
              <a:sym typeface="Merriweather"/>
            </a:endParaRPr>
          </a:p>
          <a:p>
            <a:pPr marL="0" lvl="0" indent="0" algn="just" rtl="0">
              <a:spcBef>
                <a:spcPts val="500"/>
              </a:spcBef>
              <a:spcAft>
                <a:spcPts val="1200"/>
              </a:spcAft>
              <a:buNone/>
            </a:pPr>
            <a:endParaRPr sz="2300">
              <a:solidFill>
                <a:srgbClr val="202122"/>
              </a:solidFill>
              <a:latin typeface="Merriweather"/>
              <a:ea typeface="Merriweather"/>
              <a:cs typeface="Merriweather"/>
              <a:sym typeface="Merriweather"/>
            </a:endParaRPr>
          </a:p>
        </p:txBody>
      </p:sp>
      <p:pic>
        <p:nvPicPr>
          <p:cNvPr id="144" name="Google Shape;144;p21"/>
          <p:cNvPicPr preferRelativeResize="0"/>
          <p:nvPr/>
        </p:nvPicPr>
        <p:blipFill rotWithShape="1">
          <a:blip r:embed="rId5">
            <a:alphaModFix/>
          </a:blip>
          <a:srcRect/>
          <a:stretch/>
        </p:blipFill>
        <p:spPr>
          <a:xfrm>
            <a:off x="0" y="4483600"/>
            <a:ext cx="2582374" cy="65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l="7780" t="1883" r="-5896"/>
          <a:stretch/>
        </p:blipFill>
        <p:spPr>
          <a:xfrm>
            <a:off x="385775" y="162750"/>
            <a:ext cx="8310526" cy="4639850"/>
          </a:xfrm>
          <a:prstGeom prst="rect">
            <a:avLst/>
          </a:prstGeom>
          <a:noFill/>
          <a:ln>
            <a:noFill/>
          </a:ln>
        </p:spPr>
      </p:pic>
      <p:pic>
        <p:nvPicPr>
          <p:cNvPr id="150" name="Google Shape;150;p22"/>
          <p:cNvPicPr preferRelativeResize="0"/>
          <p:nvPr/>
        </p:nvPicPr>
        <p:blipFill rotWithShape="1">
          <a:blip r:embed="rId4">
            <a:alphaModFix/>
          </a:blip>
          <a:srcRect l="9004" t="7878" r="27179" b="25913"/>
          <a:stretch/>
        </p:blipFill>
        <p:spPr>
          <a:xfrm>
            <a:off x="6534300" y="3500050"/>
            <a:ext cx="1673875" cy="1302550"/>
          </a:xfrm>
          <a:prstGeom prst="rect">
            <a:avLst/>
          </a:prstGeom>
          <a:noFill/>
          <a:ln>
            <a:noFill/>
          </a:ln>
        </p:spPr>
      </p:pic>
      <p:pic>
        <p:nvPicPr>
          <p:cNvPr id="151" name="Google Shape;151;p22"/>
          <p:cNvPicPr preferRelativeResize="0"/>
          <p:nvPr/>
        </p:nvPicPr>
        <p:blipFill rotWithShape="1">
          <a:blip r:embed="rId5">
            <a:alphaModFix/>
          </a:blip>
          <a:srcRect/>
          <a:stretch/>
        </p:blipFill>
        <p:spPr>
          <a:xfrm>
            <a:off x="0" y="4483600"/>
            <a:ext cx="2582374" cy="6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Merriweather"/>
                <a:ea typeface="Merriweather"/>
                <a:cs typeface="Merriweather"/>
                <a:sym typeface="Merriweather"/>
              </a:rPr>
              <a:t>LEARNING</a:t>
            </a:r>
            <a:endParaRPr b="1">
              <a:latin typeface="Merriweather"/>
              <a:ea typeface="Merriweather"/>
              <a:cs typeface="Merriweather"/>
              <a:sym typeface="Merriweather"/>
            </a:endParaRPr>
          </a:p>
        </p:txBody>
      </p:sp>
      <p:sp>
        <p:nvSpPr>
          <p:cNvPr id="157" name="Google Shape;157;p23"/>
          <p:cNvSpPr txBox="1">
            <a:spLocks noGrp="1"/>
          </p:cNvSpPr>
          <p:nvPr>
            <p:ph type="body" idx="1"/>
          </p:nvPr>
        </p:nvSpPr>
        <p:spPr>
          <a:xfrm>
            <a:off x="311700" y="932250"/>
            <a:ext cx="8520600" cy="32589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550">
                <a:solidFill>
                  <a:srgbClr val="202122"/>
                </a:solidFill>
                <a:latin typeface="Merriweather"/>
                <a:ea typeface="Merriweather"/>
                <a:cs typeface="Merriweather"/>
                <a:sym typeface="Merriweather"/>
              </a:rPr>
              <a:t>Learning is the adaptation of the network to better handle a task by considering sample observations. Learning involves adjusting the weights (and optional thresholds) of the network to improve the accuracy of the result. This is done by minimizing the observed errors. Learning is complete when examining additional observations does not usefully reduce the error rate. Even after learning, the error rate typically does not reach 0. If after learning, the error rate is too high, the network typically must be redesigned. Practically this is done by defining a </a:t>
            </a:r>
            <a:r>
              <a:rPr lang="en" sz="1550">
                <a:solidFill>
                  <a:srgbClr val="20212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cost function</a:t>
            </a:r>
            <a:r>
              <a:rPr lang="en" sz="1550">
                <a:solidFill>
                  <a:srgbClr val="202122"/>
                </a:solidFill>
                <a:latin typeface="Merriweather"/>
                <a:ea typeface="Merriweather"/>
                <a:cs typeface="Merriweather"/>
                <a:sym typeface="Merriweather"/>
              </a:rPr>
              <a:t> that is evaluated periodically during learning. As long as its output continues to decline, learning continues. The cost is frequently defined as a </a:t>
            </a:r>
            <a:r>
              <a:rPr lang="en" sz="1550">
                <a:solidFill>
                  <a:srgbClr val="202122"/>
                </a:solidFill>
                <a:uFill>
                  <a:noFill/>
                </a:u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statistic</a:t>
            </a:r>
            <a:r>
              <a:rPr lang="en" sz="1550">
                <a:solidFill>
                  <a:srgbClr val="202122"/>
                </a:solidFill>
                <a:latin typeface="Merriweather"/>
                <a:ea typeface="Merriweather"/>
                <a:cs typeface="Merriweather"/>
                <a:sym typeface="Merriweather"/>
              </a:rPr>
              <a:t> whose value can only be approximated. Learning attempts to reduce the total of the differences across the observations. Most learning models can be viewed as a straightforward application of </a:t>
            </a:r>
            <a:r>
              <a:rPr lang="en" sz="1550">
                <a:solidFill>
                  <a:srgbClr val="202122"/>
                </a:solidFill>
                <a:uFill>
                  <a:noFill/>
                </a:uFill>
                <a:latin typeface="Merriweather"/>
                <a:ea typeface="Merriweather"/>
                <a:cs typeface="Merriweather"/>
                <a:sym typeface="Merriweather"/>
                <a:hlinkClick r:id="rId5">
                  <a:extLst>
                    <a:ext uri="{A12FA001-AC4F-418D-AE19-62706E023703}">
                      <ahyp:hlinkClr xmlns:ahyp="http://schemas.microsoft.com/office/drawing/2018/hyperlinkcolor" val="tx"/>
                    </a:ext>
                  </a:extLst>
                </a:hlinkClick>
              </a:rPr>
              <a:t>optimization</a:t>
            </a:r>
            <a:r>
              <a:rPr lang="en" sz="1550">
                <a:solidFill>
                  <a:srgbClr val="202122"/>
                </a:solidFill>
                <a:latin typeface="Merriweather"/>
                <a:ea typeface="Merriweather"/>
                <a:cs typeface="Merriweather"/>
                <a:sym typeface="Merriweather"/>
              </a:rPr>
              <a:t> theory and </a:t>
            </a:r>
            <a:r>
              <a:rPr lang="en" sz="1550">
                <a:solidFill>
                  <a:srgbClr val="202122"/>
                </a:solidFill>
                <a:uFill>
                  <a:noFill/>
                </a:uFill>
                <a:latin typeface="Merriweather"/>
                <a:ea typeface="Merriweather"/>
                <a:cs typeface="Merriweather"/>
                <a:sym typeface="Merriweather"/>
                <a:hlinkClick r:id="rId6">
                  <a:extLst>
                    <a:ext uri="{A12FA001-AC4F-418D-AE19-62706E023703}">
                      <ahyp:hlinkClr xmlns:ahyp="http://schemas.microsoft.com/office/drawing/2018/hyperlinkcolor" val="tx"/>
                    </a:ext>
                  </a:extLst>
                </a:hlinkClick>
              </a:rPr>
              <a:t>statistical estimation</a:t>
            </a:r>
            <a:r>
              <a:rPr lang="en" sz="1550">
                <a:solidFill>
                  <a:srgbClr val="202122"/>
                </a:solidFill>
                <a:latin typeface="Merriweather"/>
                <a:ea typeface="Merriweather"/>
                <a:cs typeface="Merriweather"/>
                <a:sym typeface="Merriweather"/>
              </a:rPr>
              <a:t>.</a:t>
            </a:r>
            <a:r>
              <a:rPr lang="en" sz="1900" baseline="30000">
                <a:solidFill>
                  <a:srgbClr val="202122"/>
                </a:solidFill>
                <a:uFill>
                  <a:noFill/>
                </a:uFill>
                <a:latin typeface="Merriweather"/>
                <a:ea typeface="Merriweather"/>
                <a:cs typeface="Merriweather"/>
                <a:sym typeface="Merriweather"/>
                <a:hlinkClick r:id="rId7">
                  <a:extLst>
                    <a:ext uri="{A12FA001-AC4F-418D-AE19-62706E023703}">
                      <ahyp:hlinkClr xmlns:ahyp="http://schemas.microsoft.com/office/drawing/2018/hyperlinkcolor" val="tx"/>
                    </a:ext>
                  </a:extLst>
                </a:hlinkClick>
              </a:rPr>
              <a:t>[</a:t>
            </a:r>
            <a:endParaRPr sz="2300">
              <a:solidFill>
                <a:srgbClr val="202122"/>
              </a:solidFill>
              <a:latin typeface="Merriweather"/>
              <a:ea typeface="Merriweather"/>
              <a:cs typeface="Merriweather"/>
              <a:sym typeface="Merriweather"/>
            </a:endParaRPr>
          </a:p>
        </p:txBody>
      </p:sp>
      <p:pic>
        <p:nvPicPr>
          <p:cNvPr id="158" name="Google Shape;158;p23"/>
          <p:cNvPicPr preferRelativeResize="0"/>
          <p:nvPr/>
        </p:nvPicPr>
        <p:blipFill rotWithShape="1">
          <a:blip r:embed="rId8">
            <a:alphaModFix/>
          </a:blip>
          <a:srcRect/>
          <a:stretch/>
        </p:blipFill>
        <p:spPr>
          <a:xfrm>
            <a:off x="0" y="4483600"/>
            <a:ext cx="2582374" cy="6599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3551</Words>
  <Application>Microsoft Office PowerPoint</Application>
  <PresentationFormat>On-screen Show (16:9)</PresentationFormat>
  <Paragraphs>111</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Merriweather</vt:lpstr>
      <vt:lpstr>Roboto</vt:lpstr>
      <vt:lpstr>Arial</vt:lpstr>
      <vt:lpstr>Proxima Nova Extrabold</vt:lpstr>
      <vt:lpstr>Geometric</vt:lpstr>
      <vt:lpstr>PROJECT WORK-II PRESENTATION</vt:lpstr>
      <vt:lpstr>OFFER LETTER FOR PROJECT WORK-II</vt:lpstr>
      <vt:lpstr>PROJECT WORK-II COMPLETION CERTIFICATE </vt:lpstr>
      <vt:lpstr>WHAT IS ANN?</vt:lpstr>
      <vt:lpstr>PowerPoint Presentation</vt:lpstr>
      <vt:lpstr>DEEP LEARNING</vt:lpstr>
      <vt:lpstr>ARTIFICIAL NEURON</vt:lpstr>
      <vt:lpstr>PowerPoint Presentation</vt:lpstr>
      <vt:lpstr>LEARNING</vt:lpstr>
      <vt:lpstr>PowerPoint Presentation</vt:lpstr>
      <vt:lpstr>ACTIVATION FUNCTION IN ANN</vt:lpstr>
      <vt:lpstr>VARIANTS OF ACTIVATION FUNCTION</vt:lpstr>
      <vt:lpstr>PowerPoint Presentation</vt:lpstr>
      <vt:lpstr>PowerPoint Presentation</vt:lpstr>
      <vt:lpstr>PowerPoint Presentation</vt:lpstr>
      <vt:lpstr>Weights in ANN </vt:lpstr>
      <vt:lpstr>WHY CNN OVER ANN?</vt:lpstr>
      <vt:lpstr>CNN</vt:lpstr>
      <vt:lpstr>PowerPoint Presentation</vt:lpstr>
      <vt:lpstr>PowerPoint Presentation</vt:lpstr>
      <vt:lpstr>CNN PADDING</vt:lpstr>
      <vt:lpstr>PowerPoint Presentation</vt:lpstr>
      <vt:lpstr>PowerPoint Presentation</vt:lpstr>
      <vt:lpstr>STRIDE IN CNN</vt:lpstr>
      <vt:lpstr>RNN (Recurrent Neural Networks) </vt:lpstr>
      <vt:lpstr>PowerPoint Presentation</vt:lpstr>
      <vt:lpstr>LONG SHORT TERM MEMORY (LSTM)</vt:lpstr>
      <vt:lpstr>GRU </vt:lpstr>
      <vt:lpstr>Encoder &amp; Decoder</vt:lpstr>
      <vt:lpstr>DRAWBACKS</vt:lpstr>
      <vt:lpstr>ATTENTION MECHANISM</vt:lpstr>
      <vt:lpstr>PowerPoint Presentation</vt:lpstr>
      <vt:lpstr>PowerPoint Presentation</vt:lpstr>
      <vt:lpstr>PowerPoint Presentation</vt:lpstr>
      <vt:lpstr>ENCODER</vt:lpstr>
      <vt:lpstr>BLEU SCORE 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WORK-II PRESENTATION</dc:title>
  <cp:lastModifiedBy>Abhinav Mukerji</cp:lastModifiedBy>
  <cp:revision>3</cp:revision>
  <dcterms:modified xsi:type="dcterms:W3CDTF">2022-05-10T04:50:22Z</dcterms:modified>
</cp:coreProperties>
</file>