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95" r:id="rId5"/>
    <p:sldId id="296" r:id="rId6"/>
    <p:sldId id="273" r:id="rId7"/>
    <p:sldId id="280" r:id="rId8"/>
    <p:sldId id="297" r:id="rId9"/>
    <p:sldId id="274" r:id="rId10"/>
    <p:sldId id="282" r:id="rId11"/>
    <p:sldId id="284" r:id="rId12"/>
    <p:sldId id="275" r:id="rId13"/>
    <p:sldId id="283" r:id="rId14"/>
    <p:sldId id="285" r:id="rId15"/>
    <p:sldId id="276" r:id="rId16"/>
    <p:sldId id="286" r:id="rId17"/>
    <p:sldId id="292" r:id="rId18"/>
    <p:sldId id="277" r:id="rId19"/>
    <p:sldId id="288" r:id="rId20"/>
    <p:sldId id="287" r:id="rId21"/>
    <p:sldId id="278" r:id="rId22"/>
    <p:sldId id="289" r:id="rId23"/>
    <p:sldId id="294" r:id="rId24"/>
    <p:sldId id="290" r:id="rId25"/>
    <p:sldId id="291" r:id="rId26"/>
    <p:sldId id="279"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60"/>
  </p:normalViewPr>
  <p:slideViewPr>
    <p:cSldViewPr snapToGrid="0">
      <p:cViewPr varScale="1">
        <p:scale>
          <a:sx n="67" d="100"/>
          <a:sy n="67" d="100"/>
        </p:scale>
        <p:origin x="8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8083-CC05-8070-CB31-2A5F4C8EA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902DC5-0554-DA52-D2CD-A1AC4D93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129E6F-D14B-B989-D0A7-75C1A08298BB}"/>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73ECFB50-BFB5-82DF-1CC3-5CA79393A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D31E9D-8F2E-FECD-302B-87AE3C27D803}"/>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121043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D49A-B240-993D-B3A4-646AF96B68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22ECDE-0084-54CB-4555-C16901B9B2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ACF63-7089-3564-AFB3-C9B032BF028D}"/>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F9952617-08D7-937D-41CE-F61694109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FE5C3-541D-930F-9623-7658FC61B0E8}"/>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392047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2418A0-6040-DB76-4390-CB6AB7DE74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A6507B-D7A3-2DBA-39EF-497AF22A3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2CE90-31CC-A2B1-B567-20ED9BF96992}"/>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923646C5-EB14-7779-6436-296E5F603E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6CB91-92B5-D743-BDE5-0C4FF95B87CA}"/>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45890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3CFF-7CF0-E3A7-6C0E-4469CBC14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05D6AC-F50C-666A-71D4-C99A7E6E16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E41F0-F17A-9723-12EE-525FBD6FF7D1}"/>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E9FB0C8C-9ED1-1E48-D16C-94A5EDA2D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A3A2E-EDCA-EA1E-1026-58FE7E44FD4D}"/>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116279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251B-9234-075E-52E0-07C07219A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B9AE7B-0E62-439D-FFFF-3773D7ED7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B49CD-C719-8E91-A7C0-4DFE6F23CA10}"/>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F9C2CCBC-7F4C-0BD4-447F-E0D025E831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83EA1-CABF-317A-3551-5B136DF4D097}"/>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1528113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C1E5-5F7D-0EFE-B5AA-779E615709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EDBF0-380C-052B-645A-88065836F6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97F189-4662-798B-F6D1-71749F9C6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47FA40-0DFB-4EB8-8836-E8844532B468}"/>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6" name="Footer Placeholder 5">
            <a:extLst>
              <a:ext uri="{FF2B5EF4-FFF2-40B4-BE49-F238E27FC236}">
                <a16:creationId xmlns:a16="http://schemas.microsoft.com/office/drawing/2014/main" id="{69A2A615-C94D-D0E9-F933-0643B7A705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630612-721C-B6E6-E792-C961125858E0}"/>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342744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243A-3F5D-2271-BB43-774AF7D06E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89479-89AE-5A0B-BA56-F5154DCD5A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B9303A-CB04-3421-0CD3-4380AA7968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99432E-9919-9377-BEB6-BD3166603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383C3D-0F7D-C515-1DB4-3ABDE2D98D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94D1AA-4E39-6127-8403-E49E9B5BFF58}"/>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8" name="Footer Placeholder 7">
            <a:extLst>
              <a:ext uri="{FF2B5EF4-FFF2-40B4-BE49-F238E27FC236}">
                <a16:creationId xmlns:a16="http://schemas.microsoft.com/office/drawing/2014/main" id="{20D187F8-F2A6-589E-B0D3-D6E834E848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B6CDC4-E81D-335E-4196-8E72B0E2F832}"/>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106016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E7A7-FA9B-0B10-C8F5-2393B4CB09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F8B8AA-1693-A5E5-EF20-2EFCC4E5B17B}"/>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4" name="Footer Placeholder 3">
            <a:extLst>
              <a:ext uri="{FF2B5EF4-FFF2-40B4-BE49-F238E27FC236}">
                <a16:creationId xmlns:a16="http://schemas.microsoft.com/office/drawing/2014/main" id="{4ED8BE5A-891A-697D-F2BF-F288826362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DAEFC0-DDDD-2064-9C16-6E8257EEA51E}"/>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203984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0C53F9-7A87-EFC9-57D0-42406DDD38FD}"/>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3" name="Footer Placeholder 2">
            <a:extLst>
              <a:ext uri="{FF2B5EF4-FFF2-40B4-BE49-F238E27FC236}">
                <a16:creationId xmlns:a16="http://schemas.microsoft.com/office/drawing/2014/main" id="{3B024121-5DF3-15B1-B77E-D4DFAA0D23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8955D5-EEB6-F037-DB80-EC0614027547}"/>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350285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8F15-B5C2-E763-9CE4-E923DFB6B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3B6355-10D5-24D6-2130-5A15DC3A7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E4854E-7754-866F-DA23-D36DDD1A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24D5A-31FA-2173-389E-8AB197069B4D}"/>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6" name="Footer Placeholder 5">
            <a:extLst>
              <a:ext uri="{FF2B5EF4-FFF2-40B4-BE49-F238E27FC236}">
                <a16:creationId xmlns:a16="http://schemas.microsoft.com/office/drawing/2014/main" id="{1B7E2FC6-1937-6245-8E42-61C7166816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39907-84DF-CB79-E4E0-65AD7FE0B0D3}"/>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247638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55B0-96FE-EAEB-AA80-8B6CFE6BB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A07314-9420-6B8A-18FE-135772B1A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87AA8F-5C49-C671-1E76-A6A0081B9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842E0-3873-9A56-110F-51BEF18163F1}"/>
              </a:ext>
            </a:extLst>
          </p:cNvPr>
          <p:cNvSpPr>
            <a:spLocks noGrp="1"/>
          </p:cNvSpPr>
          <p:nvPr>
            <p:ph type="dt" sz="half" idx="10"/>
          </p:nvPr>
        </p:nvSpPr>
        <p:spPr/>
        <p:txBody>
          <a:bodyPr/>
          <a:lstStyle/>
          <a:p>
            <a:fld id="{5EB4F466-58DF-4478-9784-C6FF25C9D9A6}" type="datetimeFigureOut">
              <a:rPr lang="en-IN" smtClean="0"/>
              <a:t>28-05-2024</a:t>
            </a:fld>
            <a:endParaRPr lang="en-IN"/>
          </a:p>
        </p:txBody>
      </p:sp>
      <p:sp>
        <p:nvSpPr>
          <p:cNvPr id="6" name="Footer Placeholder 5">
            <a:extLst>
              <a:ext uri="{FF2B5EF4-FFF2-40B4-BE49-F238E27FC236}">
                <a16:creationId xmlns:a16="http://schemas.microsoft.com/office/drawing/2014/main" id="{53394434-2474-4F40-59FE-C2879D66C4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174E9-A227-CC1C-C05B-E63F542E86D1}"/>
              </a:ext>
            </a:extLst>
          </p:cNvPr>
          <p:cNvSpPr>
            <a:spLocks noGrp="1"/>
          </p:cNvSpPr>
          <p:nvPr>
            <p:ph type="sldNum" sz="quarter" idx="12"/>
          </p:nvPr>
        </p:nvSpPr>
        <p:spPr/>
        <p:txBody>
          <a:bodyPr/>
          <a:lstStyle/>
          <a:p>
            <a:fld id="{E65339E7-3461-40A1-B41B-235EF19EF656}" type="slidenum">
              <a:rPr lang="en-IN" smtClean="0"/>
              <a:t>‹#›</a:t>
            </a:fld>
            <a:endParaRPr lang="en-IN"/>
          </a:p>
        </p:txBody>
      </p:sp>
    </p:spTree>
    <p:extLst>
      <p:ext uri="{BB962C8B-B14F-4D97-AF65-F5344CB8AC3E}">
        <p14:creationId xmlns:p14="http://schemas.microsoft.com/office/powerpoint/2010/main" val="39284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01227-29DA-3F5E-A73E-E6FADCE4D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B60D17-ADD3-9744-FDA4-F9A1582BE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6AF5A8-6232-39E0-FDFD-B2C06F0E3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4F466-58DF-4478-9784-C6FF25C9D9A6}" type="datetimeFigureOut">
              <a:rPr lang="en-IN" smtClean="0"/>
              <a:t>28-05-2024</a:t>
            </a:fld>
            <a:endParaRPr lang="en-IN"/>
          </a:p>
        </p:txBody>
      </p:sp>
      <p:sp>
        <p:nvSpPr>
          <p:cNvPr id="5" name="Footer Placeholder 4">
            <a:extLst>
              <a:ext uri="{FF2B5EF4-FFF2-40B4-BE49-F238E27FC236}">
                <a16:creationId xmlns:a16="http://schemas.microsoft.com/office/drawing/2014/main" id="{4AA0A482-FAC5-9D0B-21F0-3D0DC3DF94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B5061E-9E1C-0CA3-CA50-0C747EFC7C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339E7-3461-40A1-B41B-235EF19EF656}" type="slidenum">
              <a:rPr lang="en-IN" smtClean="0"/>
              <a:t>‹#›</a:t>
            </a:fld>
            <a:endParaRPr lang="en-IN"/>
          </a:p>
        </p:txBody>
      </p:sp>
    </p:spTree>
    <p:extLst>
      <p:ext uri="{BB962C8B-B14F-4D97-AF65-F5344CB8AC3E}">
        <p14:creationId xmlns:p14="http://schemas.microsoft.com/office/powerpoint/2010/main" val="4041162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ggingface.co/datasets/metaeval/offensive-humo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641F-1960-4813-AF66-87AF10DB6254}"/>
              </a:ext>
            </a:extLst>
          </p:cNvPr>
          <p:cNvSpPr>
            <a:spLocks noGrp="1"/>
          </p:cNvSpPr>
          <p:nvPr>
            <p:ph type="ctrTitle"/>
          </p:nvPr>
        </p:nvSpPr>
        <p:spPr>
          <a:xfrm>
            <a:off x="1523999" y="2411256"/>
            <a:ext cx="9777413" cy="1655763"/>
          </a:xfrm>
        </p:spPr>
        <p:txBody>
          <a:bodyPr>
            <a:normAutofit fontScale="90000"/>
          </a:bodyPr>
          <a:lstStyle/>
          <a:p>
            <a:r>
              <a:rPr lang="en-US" dirty="0"/>
              <a:t>21AIE314</a:t>
            </a:r>
            <a:br>
              <a:rPr lang="en-US" dirty="0"/>
            </a:br>
            <a:r>
              <a:rPr lang="en-US" dirty="0"/>
              <a:t>AI in Natural Language Processing</a:t>
            </a:r>
            <a:endParaRPr lang="en-IN" dirty="0"/>
          </a:p>
        </p:txBody>
      </p:sp>
      <p:sp>
        <p:nvSpPr>
          <p:cNvPr id="3" name="Subtitle 2">
            <a:extLst>
              <a:ext uri="{FF2B5EF4-FFF2-40B4-BE49-F238E27FC236}">
                <a16:creationId xmlns:a16="http://schemas.microsoft.com/office/drawing/2014/main" id="{E2CB971C-A99E-4D1D-8BB7-08A29F1355DB}"/>
              </a:ext>
            </a:extLst>
          </p:cNvPr>
          <p:cNvSpPr>
            <a:spLocks noGrp="1"/>
          </p:cNvSpPr>
          <p:nvPr>
            <p:ph type="subTitle" idx="1"/>
          </p:nvPr>
        </p:nvSpPr>
        <p:spPr>
          <a:xfrm>
            <a:off x="1524000" y="4534367"/>
            <a:ext cx="9144000" cy="1655762"/>
          </a:xfrm>
        </p:spPr>
        <p:txBody>
          <a:bodyPr/>
          <a:lstStyle/>
          <a:p>
            <a:r>
              <a:rPr lang="it-IT" dirty="0"/>
              <a:t>Course Instructor – Dr. Sachin Kumar</a:t>
            </a:r>
          </a:p>
          <a:p>
            <a:r>
              <a:rPr lang="en-US" dirty="0"/>
              <a:t>Batch B Group 13</a:t>
            </a:r>
          </a:p>
          <a:p>
            <a:r>
              <a:rPr lang="en-US" dirty="0"/>
              <a:t>Project title : Offensive </a:t>
            </a:r>
            <a:r>
              <a:rPr lang="en-US" dirty="0" err="1"/>
              <a:t>Humour</a:t>
            </a:r>
            <a:r>
              <a:rPr lang="en-US" dirty="0"/>
              <a:t> Detection</a:t>
            </a:r>
            <a:endParaRPr lang="en-IN" dirty="0"/>
          </a:p>
        </p:txBody>
      </p:sp>
      <p:sp>
        <p:nvSpPr>
          <p:cNvPr id="8" name="AutoShape 6" descr="Amrita University: Courses, Fees ...">
            <a:extLst>
              <a:ext uri="{FF2B5EF4-FFF2-40B4-BE49-F238E27FC236}">
                <a16:creationId xmlns:a16="http://schemas.microsoft.com/office/drawing/2014/main" id="{13349D2B-6FC2-4326-8F2D-CBC09F7FACB0}"/>
              </a:ext>
            </a:extLst>
          </p:cNvPr>
          <p:cNvSpPr>
            <a:spLocks noChangeAspect="1" noChangeArrowheads="1"/>
          </p:cNvSpPr>
          <p:nvPr/>
        </p:nvSpPr>
        <p:spPr bwMode="auto">
          <a:xfrm>
            <a:off x="3334871" y="667871"/>
            <a:ext cx="2913529" cy="29135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Amrita University: Courses, Fees ...">
            <a:extLst>
              <a:ext uri="{FF2B5EF4-FFF2-40B4-BE49-F238E27FC236}">
                <a16:creationId xmlns:a16="http://schemas.microsoft.com/office/drawing/2014/main" id="{10B0EEA9-9229-40E8-8077-E5D53A5F9FEA}"/>
              </a:ext>
            </a:extLst>
          </p:cNvPr>
          <p:cNvSpPr>
            <a:spLocks noChangeAspect="1" noChangeArrowheads="1"/>
          </p:cNvSpPr>
          <p:nvPr/>
        </p:nvSpPr>
        <p:spPr bwMode="auto">
          <a:xfrm>
            <a:off x="4536142" y="-1640541"/>
            <a:ext cx="3765176" cy="3765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0" descr="Amrita University: Courses, Fees ...">
            <a:extLst>
              <a:ext uri="{FF2B5EF4-FFF2-40B4-BE49-F238E27FC236}">
                <a16:creationId xmlns:a16="http://schemas.microsoft.com/office/drawing/2014/main" id="{9BB688E1-801F-4733-ABE1-EAD0874169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6" name="Picture 12" descr="Bioinvasion - Newsletter of the Environmental Information System (ENVIS)  Centre | Intranet Amrita Vishwa Vidyapeetham - Coimbatore Campus">
            <a:extLst>
              <a:ext uri="{FF2B5EF4-FFF2-40B4-BE49-F238E27FC236}">
                <a16:creationId xmlns:a16="http://schemas.microsoft.com/office/drawing/2014/main" id="{C503D8BD-CBB4-483B-9047-2A1E5D043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659" y="592946"/>
            <a:ext cx="5871882" cy="1529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5767C8-61BA-6EFF-B579-7F88E94DE567}"/>
              </a:ext>
            </a:extLst>
          </p:cNvPr>
          <p:cNvGraphicFramePr>
            <a:graphicFrameLocks noGrp="1"/>
          </p:cNvGraphicFramePr>
          <p:nvPr>
            <p:extLst>
              <p:ext uri="{D42A27DB-BD31-4B8C-83A1-F6EECF244321}">
                <p14:modId xmlns:p14="http://schemas.microsoft.com/office/powerpoint/2010/main" val="2047850227"/>
              </p:ext>
            </p:extLst>
          </p:nvPr>
        </p:nvGraphicFramePr>
        <p:xfrm>
          <a:off x="1373187" y="1378588"/>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Model\Accuracy</a:t>
                      </a:r>
                      <a:endParaRPr lang="en-IN" dirty="0"/>
                    </a:p>
                  </a:txBody>
                  <a:tcPr/>
                </a:tc>
                <a:tc>
                  <a:txBody>
                    <a:bodyPr/>
                    <a:lstStyle/>
                    <a:p>
                      <a:pPr algn="ctr"/>
                      <a:r>
                        <a:rPr lang="en-US" dirty="0"/>
                        <a:t>Class-0</a:t>
                      </a:r>
                      <a:endParaRPr lang="en-IN" dirty="0"/>
                    </a:p>
                  </a:txBody>
                  <a:tcPr/>
                </a:tc>
                <a:tc>
                  <a:txBody>
                    <a:bodyPr/>
                    <a:lstStyle/>
                    <a:p>
                      <a:pPr algn="ctr"/>
                      <a:r>
                        <a:rPr lang="en-US" dirty="0"/>
                        <a:t>Class-1</a:t>
                      </a:r>
                      <a:endParaRPr lang="en-IN" dirty="0"/>
                    </a:p>
                  </a:txBody>
                  <a:tcPr/>
                </a:tc>
                <a:tc>
                  <a:txBody>
                    <a:bodyPr/>
                    <a:lstStyle/>
                    <a:p>
                      <a:pPr algn="ctr"/>
                      <a:r>
                        <a:rPr lang="en-US" dirty="0"/>
                        <a:t>Class-2</a:t>
                      </a:r>
                      <a:endParaRPr lang="en-IN" dirty="0"/>
                    </a:p>
                  </a:txBody>
                  <a:tcPr/>
                </a:tc>
                <a:tc>
                  <a:txBody>
                    <a:bodyPr/>
                    <a:lstStyle/>
                    <a:p>
                      <a:pPr algn="ctr"/>
                      <a:r>
                        <a:rPr lang="en-US" dirty="0"/>
                        <a:t>Class - 3</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0.83</a:t>
                      </a:r>
                      <a:endParaRPr lang="en-IN" dirty="0"/>
                    </a:p>
                  </a:txBody>
                  <a:tcPr/>
                </a:tc>
                <a:tc>
                  <a:txBody>
                    <a:bodyPr/>
                    <a:lstStyle/>
                    <a:p>
                      <a:pPr algn="ctr"/>
                      <a:r>
                        <a:rPr lang="en-US" dirty="0"/>
                        <a:t>0.58</a:t>
                      </a:r>
                      <a:endParaRPr lang="en-IN" dirty="0"/>
                    </a:p>
                  </a:txBody>
                  <a:tcPr/>
                </a:tc>
                <a:tc>
                  <a:txBody>
                    <a:bodyPr/>
                    <a:lstStyle/>
                    <a:p>
                      <a:pPr algn="ctr"/>
                      <a:r>
                        <a:rPr lang="en-US" dirty="0"/>
                        <a:t>0.63</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0.92</a:t>
                      </a:r>
                      <a:endParaRPr lang="en-IN" dirty="0"/>
                    </a:p>
                  </a:txBody>
                  <a:tcPr/>
                </a:tc>
                <a:tc>
                  <a:txBody>
                    <a:bodyPr/>
                    <a:lstStyle/>
                    <a:p>
                      <a:pPr algn="ctr"/>
                      <a:r>
                        <a:rPr lang="en-US" dirty="0"/>
                        <a:t>0.38</a:t>
                      </a:r>
                      <a:endParaRPr lang="en-IN" dirty="0"/>
                    </a:p>
                  </a:txBody>
                  <a:tcPr/>
                </a:tc>
                <a:tc>
                  <a:txBody>
                    <a:bodyPr/>
                    <a:lstStyle/>
                    <a:p>
                      <a:pPr algn="ctr"/>
                      <a:r>
                        <a:rPr lang="en-US" dirty="0"/>
                        <a:t>0.39</a:t>
                      </a:r>
                      <a:endParaRPr lang="en-IN" dirty="0"/>
                    </a:p>
                  </a:txBody>
                  <a:tcPr/>
                </a:tc>
                <a:tc>
                  <a:txBody>
                    <a:bodyPr/>
                    <a:lstStyle/>
                    <a:p>
                      <a:pPr algn="ctr"/>
                      <a:r>
                        <a:rPr lang="en-US" dirty="0"/>
                        <a:t>0.81</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0.71</a:t>
                      </a:r>
                      <a:endParaRPr lang="en-IN" dirty="0"/>
                    </a:p>
                  </a:txBody>
                  <a:tcPr/>
                </a:tc>
                <a:tc>
                  <a:txBody>
                    <a:bodyPr/>
                    <a:lstStyle/>
                    <a:p>
                      <a:pPr algn="ctr"/>
                      <a:r>
                        <a:rPr lang="en-US" dirty="0"/>
                        <a:t>0.54</a:t>
                      </a:r>
                      <a:endParaRPr lang="en-IN" dirty="0"/>
                    </a:p>
                  </a:txBody>
                  <a:tcPr/>
                </a:tc>
                <a:tc>
                  <a:txBody>
                    <a:bodyPr/>
                    <a:lstStyle/>
                    <a:p>
                      <a:pPr algn="ctr"/>
                      <a:r>
                        <a:rPr lang="en-US" dirty="0"/>
                        <a:t>0.65</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0.74</a:t>
                      </a:r>
                      <a:endParaRPr lang="en-IN" dirty="0"/>
                    </a:p>
                  </a:txBody>
                  <a:tcPr/>
                </a:tc>
                <a:tc>
                  <a:txBody>
                    <a:bodyPr/>
                    <a:lstStyle/>
                    <a:p>
                      <a:pPr algn="ctr"/>
                      <a:r>
                        <a:rPr lang="en-US" dirty="0"/>
                        <a:t>0.58</a:t>
                      </a:r>
                      <a:endParaRPr lang="en-IN" dirty="0"/>
                    </a:p>
                  </a:txBody>
                  <a:tcPr/>
                </a:tc>
                <a:tc>
                  <a:txBody>
                    <a:bodyPr/>
                    <a:lstStyle/>
                    <a:p>
                      <a:pPr algn="ctr"/>
                      <a:r>
                        <a:rPr lang="en-US" dirty="0"/>
                        <a:t>0.64</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0.80</a:t>
                      </a:r>
                      <a:endParaRPr lang="en-IN" dirty="0"/>
                    </a:p>
                  </a:txBody>
                  <a:tcPr/>
                </a:tc>
                <a:tc>
                  <a:txBody>
                    <a:bodyPr/>
                    <a:lstStyle/>
                    <a:p>
                      <a:pPr algn="ctr"/>
                      <a:r>
                        <a:rPr lang="en-US" dirty="0"/>
                        <a:t>0.49</a:t>
                      </a:r>
                      <a:endParaRPr lang="en-IN" dirty="0"/>
                    </a:p>
                  </a:txBody>
                  <a:tcPr/>
                </a:tc>
                <a:tc>
                  <a:txBody>
                    <a:bodyPr/>
                    <a:lstStyle/>
                    <a:p>
                      <a:pPr algn="ctr"/>
                      <a:r>
                        <a:rPr lang="en-US" dirty="0"/>
                        <a:t>0.37</a:t>
                      </a:r>
                      <a:endParaRPr lang="en-IN" dirty="0"/>
                    </a:p>
                  </a:txBody>
                  <a:tcPr/>
                </a:tc>
                <a:tc>
                  <a:txBody>
                    <a:bodyPr/>
                    <a:lstStyle/>
                    <a:p>
                      <a:pPr algn="ctr"/>
                      <a:r>
                        <a:rPr lang="en-US" dirty="0"/>
                        <a:t>0.82</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0.85</a:t>
                      </a:r>
                      <a:endParaRPr lang="en-IN" dirty="0"/>
                    </a:p>
                  </a:txBody>
                  <a:tcPr/>
                </a:tc>
                <a:tc>
                  <a:txBody>
                    <a:bodyPr/>
                    <a:lstStyle/>
                    <a:p>
                      <a:pPr algn="ctr"/>
                      <a:r>
                        <a:rPr lang="en-US" dirty="0"/>
                        <a:t>0.38</a:t>
                      </a:r>
                      <a:endParaRPr lang="en-IN" dirty="0"/>
                    </a:p>
                  </a:txBody>
                  <a:tcPr/>
                </a:tc>
                <a:tc>
                  <a:txBody>
                    <a:bodyPr/>
                    <a:lstStyle/>
                    <a:p>
                      <a:pPr algn="ctr"/>
                      <a:r>
                        <a:rPr lang="en-US" dirty="0"/>
                        <a:t>0.48</a:t>
                      </a:r>
                      <a:endParaRPr lang="en-IN" dirty="0"/>
                    </a:p>
                  </a:txBody>
                  <a:tcPr/>
                </a:tc>
                <a:tc>
                  <a:txBody>
                    <a:bodyPr/>
                    <a:lstStyle/>
                    <a:p>
                      <a:pPr algn="ctr"/>
                      <a:r>
                        <a:rPr lang="en-US" dirty="0"/>
                        <a:t>0.98</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329162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5B80A-B230-C3C9-D286-A4D4685AE55E}"/>
              </a:ext>
            </a:extLst>
          </p:cNvPr>
          <p:cNvPicPr>
            <a:picLocks noChangeAspect="1"/>
          </p:cNvPicPr>
          <p:nvPr/>
        </p:nvPicPr>
        <p:blipFill>
          <a:blip r:embed="rId2"/>
          <a:stretch>
            <a:fillRect/>
          </a:stretch>
        </p:blipFill>
        <p:spPr>
          <a:xfrm>
            <a:off x="1971675" y="823912"/>
            <a:ext cx="8248650" cy="5210175"/>
          </a:xfrm>
          <a:prstGeom prst="rect">
            <a:avLst/>
          </a:prstGeom>
        </p:spPr>
      </p:pic>
    </p:spTree>
    <p:extLst>
      <p:ext uri="{BB962C8B-B14F-4D97-AF65-F5344CB8AC3E}">
        <p14:creationId xmlns:p14="http://schemas.microsoft.com/office/powerpoint/2010/main" val="171110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7C0B-38BE-ED47-B527-9305A96FEA06}"/>
              </a:ext>
            </a:extLst>
          </p:cNvPr>
          <p:cNvSpPr>
            <a:spLocks noGrp="1"/>
          </p:cNvSpPr>
          <p:nvPr>
            <p:ph type="title"/>
          </p:nvPr>
        </p:nvSpPr>
        <p:spPr/>
        <p:txBody>
          <a:bodyPr/>
          <a:lstStyle/>
          <a:p>
            <a:pPr algn="ctr"/>
            <a:r>
              <a:rPr lang="en-US" dirty="0"/>
              <a:t>Glove</a:t>
            </a:r>
            <a:endParaRPr lang="en-IN" dirty="0"/>
          </a:p>
        </p:txBody>
      </p:sp>
      <p:graphicFrame>
        <p:nvGraphicFramePr>
          <p:cNvPr id="4" name="Table 3">
            <a:extLst>
              <a:ext uri="{FF2B5EF4-FFF2-40B4-BE49-F238E27FC236}">
                <a16:creationId xmlns:a16="http://schemas.microsoft.com/office/drawing/2014/main" id="{2329ADFF-6987-087B-7503-3C2D157B0DC5}"/>
              </a:ext>
            </a:extLst>
          </p:cNvPr>
          <p:cNvGraphicFramePr>
            <a:graphicFrameLocks noGrp="1"/>
          </p:cNvGraphicFramePr>
          <p:nvPr>
            <p:extLst>
              <p:ext uri="{D42A27DB-BD31-4B8C-83A1-F6EECF244321}">
                <p14:modId xmlns:p14="http://schemas.microsoft.com/office/powerpoint/2010/main" val="2326779151"/>
              </p:ext>
            </p:extLst>
          </p:nvPr>
        </p:nvGraphicFramePr>
        <p:xfrm>
          <a:off x="1700213" y="1638301"/>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Model\Metrics</a:t>
                      </a:r>
                      <a:endParaRPr lang="en-IN" dirty="0"/>
                    </a:p>
                  </a:txBody>
                  <a:tcPr/>
                </a:tc>
                <a:tc>
                  <a:txBody>
                    <a:bodyPr/>
                    <a:lstStyle/>
                    <a:p>
                      <a:pPr algn="ctr"/>
                      <a:r>
                        <a:rPr lang="en-US" dirty="0"/>
                        <a:t>Accuracy</a:t>
                      </a:r>
                      <a:endParaRPr lang="en-IN" dirty="0"/>
                    </a:p>
                  </a:txBody>
                  <a:tcPr/>
                </a:tc>
                <a:tc>
                  <a:txBody>
                    <a:bodyPr/>
                    <a:lstStyle/>
                    <a:p>
                      <a:pPr algn="ctr"/>
                      <a:r>
                        <a:rPr lang="en-US" dirty="0"/>
                        <a:t>Precision </a:t>
                      </a:r>
                      <a:endParaRPr lang="en-IN" dirty="0"/>
                    </a:p>
                  </a:txBody>
                  <a:tcPr/>
                </a:tc>
                <a:tc>
                  <a:txBody>
                    <a:bodyPr/>
                    <a:lstStyle/>
                    <a:p>
                      <a:pPr algn="ctr"/>
                      <a:r>
                        <a:rPr lang="en-US" dirty="0"/>
                        <a:t>Recall </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0.71</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tc>
                  <a:txBody>
                    <a:bodyPr/>
                    <a:lstStyle/>
                    <a:p>
                      <a:pPr algn="ctr"/>
                      <a:r>
                        <a:rPr lang="en-US" dirty="0"/>
                        <a:t>0.71</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a:t>
                      </a:r>
                      <a:r>
                        <a:rPr lang="en-IN" dirty="0"/>
                        <a:t>71</a:t>
                      </a:r>
                    </a:p>
                  </a:txBody>
                  <a:tcPr/>
                </a:tc>
                <a:tc>
                  <a:txBody>
                    <a:bodyPr/>
                    <a:lstStyle/>
                    <a:p>
                      <a:pPr algn="ctr"/>
                      <a:r>
                        <a:rPr lang="en-US" dirty="0"/>
                        <a:t>0.71</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0.72</a:t>
                      </a:r>
                      <a:endParaRPr lang="en-IN" dirty="0"/>
                    </a:p>
                  </a:txBody>
                  <a:tcPr/>
                </a:tc>
                <a:tc>
                  <a:txBody>
                    <a:bodyPr/>
                    <a:lstStyle/>
                    <a:p>
                      <a:pPr algn="ctr"/>
                      <a:r>
                        <a:rPr lang="en-US" dirty="0"/>
                        <a:t>0.71</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259819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5767C8-61BA-6EFF-B579-7F88E94DE567}"/>
              </a:ext>
            </a:extLst>
          </p:cNvPr>
          <p:cNvGraphicFramePr>
            <a:graphicFrameLocks noGrp="1"/>
          </p:cNvGraphicFramePr>
          <p:nvPr>
            <p:extLst>
              <p:ext uri="{D42A27DB-BD31-4B8C-83A1-F6EECF244321}">
                <p14:modId xmlns:p14="http://schemas.microsoft.com/office/powerpoint/2010/main" val="3396602034"/>
              </p:ext>
            </p:extLst>
          </p:nvPr>
        </p:nvGraphicFramePr>
        <p:xfrm>
          <a:off x="1373187" y="1378588"/>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Model\Accuracy</a:t>
                      </a:r>
                      <a:endParaRPr lang="en-IN" dirty="0"/>
                    </a:p>
                  </a:txBody>
                  <a:tcPr/>
                </a:tc>
                <a:tc>
                  <a:txBody>
                    <a:bodyPr/>
                    <a:lstStyle/>
                    <a:p>
                      <a:pPr algn="ctr"/>
                      <a:r>
                        <a:rPr lang="en-US" dirty="0"/>
                        <a:t>Class-0</a:t>
                      </a:r>
                      <a:endParaRPr lang="en-IN" dirty="0"/>
                    </a:p>
                  </a:txBody>
                  <a:tcPr/>
                </a:tc>
                <a:tc>
                  <a:txBody>
                    <a:bodyPr/>
                    <a:lstStyle/>
                    <a:p>
                      <a:pPr algn="ctr"/>
                      <a:r>
                        <a:rPr lang="en-US" dirty="0"/>
                        <a:t>Class-1</a:t>
                      </a:r>
                      <a:endParaRPr lang="en-IN" dirty="0"/>
                    </a:p>
                  </a:txBody>
                  <a:tcPr/>
                </a:tc>
                <a:tc>
                  <a:txBody>
                    <a:bodyPr/>
                    <a:lstStyle/>
                    <a:p>
                      <a:pPr algn="ctr"/>
                      <a:r>
                        <a:rPr lang="en-US" dirty="0"/>
                        <a:t>Class-2</a:t>
                      </a:r>
                      <a:endParaRPr lang="en-IN" dirty="0"/>
                    </a:p>
                  </a:txBody>
                  <a:tcPr/>
                </a:tc>
                <a:tc>
                  <a:txBody>
                    <a:bodyPr/>
                    <a:lstStyle/>
                    <a:p>
                      <a:pPr algn="ctr"/>
                      <a:r>
                        <a:rPr lang="en-US" dirty="0"/>
                        <a:t>Class - 3</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0.73</a:t>
                      </a:r>
                      <a:endParaRPr lang="en-IN" dirty="0"/>
                    </a:p>
                  </a:txBody>
                  <a:tcPr/>
                </a:tc>
                <a:tc>
                  <a:txBody>
                    <a:bodyPr/>
                    <a:lstStyle/>
                    <a:p>
                      <a:pPr algn="ctr"/>
                      <a:r>
                        <a:rPr lang="en-US" dirty="0"/>
                        <a:t>0.75</a:t>
                      </a:r>
                      <a:endParaRPr lang="en-IN" dirty="0"/>
                    </a:p>
                  </a:txBody>
                  <a:tcPr/>
                </a:tc>
                <a:tc>
                  <a:txBody>
                    <a:bodyPr/>
                    <a:lstStyle/>
                    <a:p>
                      <a:pPr algn="ctr"/>
                      <a:r>
                        <a:rPr lang="en-US" dirty="0"/>
                        <a:t>0.60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0.72</a:t>
                      </a:r>
                      <a:endParaRPr lang="en-IN" dirty="0"/>
                    </a:p>
                  </a:txBody>
                  <a:tcPr/>
                </a:tc>
                <a:tc>
                  <a:txBody>
                    <a:bodyPr/>
                    <a:lstStyle/>
                    <a:p>
                      <a:pPr algn="ctr"/>
                      <a:r>
                        <a:rPr lang="en-US" dirty="0"/>
                        <a:t>0.57</a:t>
                      </a:r>
                      <a:endParaRPr lang="en-IN" dirty="0"/>
                    </a:p>
                  </a:txBody>
                  <a:tcPr/>
                </a:tc>
                <a:tc>
                  <a:txBody>
                    <a:bodyPr/>
                    <a:lstStyle/>
                    <a:p>
                      <a:pPr algn="ctr"/>
                      <a:r>
                        <a:rPr lang="en-US" dirty="0"/>
                        <a:t>0.57</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0.74</a:t>
                      </a:r>
                      <a:endParaRPr lang="en-IN" dirty="0"/>
                    </a:p>
                  </a:txBody>
                  <a:tcPr/>
                </a:tc>
                <a:tc>
                  <a:txBody>
                    <a:bodyPr/>
                    <a:lstStyle/>
                    <a:p>
                      <a:pPr algn="ctr"/>
                      <a:r>
                        <a:rPr lang="en-US" dirty="0"/>
                        <a:t>0.56</a:t>
                      </a:r>
                      <a:endParaRPr lang="en-IN" dirty="0"/>
                    </a:p>
                  </a:txBody>
                  <a:tcPr/>
                </a:tc>
                <a:tc>
                  <a:txBody>
                    <a:bodyPr/>
                    <a:lstStyle/>
                    <a:p>
                      <a:pPr algn="ctr"/>
                      <a:r>
                        <a:rPr lang="en-US" dirty="0"/>
                        <a:t>0.56</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0.71</a:t>
                      </a:r>
                      <a:endParaRPr lang="en-IN" dirty="0"/>
                    </a:p>
                  </a:txBody>
                  <a:tcPr/>
                </a:tc>
                <a:tc>
                  <a:txBody>
                    <a:bodyPr/>
                    <a:lstStyle/>
                    <a:p>
                      <a:pPr algn="ctr"/>
                      <a:r>
                        <a:rPr lang="en-US" dirty="0"/>
                        <a:t>0.57</a:t>
                      </a:r>
                      <a:endParaRPr lang="en-IN" dirty="0"/>
                    </a:p>
                  </a:txBody>
                  <a:tcPr/>
                </a:tc>
                <a:tc>
                  <a:txBody>
                    <a:bodyPr/>
                    <a:lstStyle/>
                    <a:p>
                      <a:pPr algn="ctr"/>
                      <a:r>
                        <a:rPr lang="en-US" dirty="0"/>
                        <a:t>0.58</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0.74</a:t>
                      </a:r>
                      <a:endParaRPr lang="en-IN" dirty="0"/>
                    </a:p>
                  </a:txBody>
                  <a:tcPr/>
                </a:tc>
                <a:tc>
                  <a:txBody>
                    <a:bodyPr/>
                    <a:lstStyle/>
                    <a:p>
                      <a:pPr algn="ctr"/>
                      <a:r>
                        <a:rPr lang="en-US" dirty="0"/>
                        <a:t>0.56</a:t>
                      </a:r>
                      <a:endParaRPr lang="en-IN" dirty="0"/>
                    </a:p>
                  </a:txBody>
                  <a:tcPr/>
                </a:tc>
                <a:tc>
                  <a:txBody>
                    <a:bodyPr/>
                    <a:lstStyle/>
                    <a:p>
                      <a:pPr algn="ctr"/>
                      <a:r>
                        <a:rPr lang="en-US" dirty="0"/>
                        <a:t>0.56</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0.69</a:t>
                      </a:r>
                      <a:endParaRPr lang="en-IN" dirty="0"/>
                    </a:p>
                  </a:txBody>
                  <a:tcPr/>
                </a:tc>
                <a:tc>
                  <a:txBody>
                    <a:bodyPr/>
                    <a:lstStyle/>
                    <a:p>
                      <a:pPr algn="ctr"/>
                      <a:r>
                        <a:rPr lang="en-US" dirty="0"/>
                        <a:t>0.57</a:t>
                      </a:r>
                      <a:endParaRPr lang="en-IN" dirty="0"/>
                    </a:p>
                  </a:txBody>
                  <a:tcPr/>
                </a:tc>
                <a:tc>
                  <a:txBody>
                    <a:bodyPr/>
                    <a:lstStyle/>
                    <a:p>
                      <a:pPr algn="ctr"/>
                      <a:r>
                        <a:rPr lang="en-US" dirty="0"/>
                        <a:t>0.60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351178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9CAFE8-D0DE-36DD-4D7A-1C0753F2967C}"/>
              </a:ext>
            </a:extLst>
          </p:cNvPr>
          <p:cNvPicPr>
            <a:picLocks noChangeAspect="1"/>
          </p:cNvPicPr>
          <p:nvPr/>
        </p:nvPicPr>
        <p:blipFill>
          <a:blip r:embed="rId2"/>
          <a:stretch>
            <a:fillRect/>
          </a:stretch>
        </p:blipFill>
        <p:spPr>
          <a:xfrm>
            <a:off x="1364215" y="579175"/>
            <a:ext cx="9463570" cy="6121952"/>
          </a:xfrm>
          <a:prstGeom prst="rect">
            <a:avLst/>
          </a:prstGeom>
        </p:spPr>
      </p:pic>
    </p:spTree>
    <p:extLst>
      <p:ext uri="{BB962C8B-B14F-4D97-AF65-F5344CB8AC3E}">
        <p14:creationId xmlns:p14="http://schemas.microsoft.com/office/powerpoint/2010/main" val="370808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DC61-6E47-79C8-DC2A-C3602291326C}"/>
              </a:ext>
            </a:extLst>
          </p:cNvPr>
          <p:cNvSpPr>
            <a:spLocks noGrp="1"/>
          </p:cNvSpPr>
          <p:nvPr>
            <p:ph type="title"/>
          </p:nvPr>
        </p:nvSpPr>
        <p:spPr>
          <a:xfrm>
            <a:off x="323850" y="207962"/>
            <a:ext cx="10515600" cy="963613"/>
          </a:xfrm>
        </p:spPr>
        <p:txBody>
          <a:bodyPr/>
          <a:lstStyle/>
          <a:p>
            <a:pPr algn="ctr"/>
            <a:r>
              <a:rPr lang="en-US" dirty="0"/>
              <a:t>Fast text</a:t>
            </a:r>
            <a:endParaRPr lang="en-IN" dirty="0"/>
          </a:p>
        </p:txBody>
      </p:sp>
      <p:graphicFrame>
        <p:nvGraphicFramePr>
          <p:cNvPr id="4" name="Table 3">
            <a:extLst>
              <a:ext uri="{FF2B5EF4-FFF2-40B4-BE49-F238E27FC236}">
                <a16:creationId xmlns:a16="http://schemas.microsoft.com/office/drawing/2014/main" id="{12D4A1D3-D7F4-78E6-51F2-79C990BAB9E2}"/>
              </a:ext>
            </a:extLst>
          </p:cNvPr>
          <p:cNvGraphicFramePr>
            <a:graphicFrameLocks noGrp="1"/>
          </p:cNvGraphicFramePr>
          <p:nvPr>
            <p:extLst>
              <p:ext uri="{D42A27DB-BD31-4B8C-83A1-F6EECF244321}">
                <p14:modId xmlns:p14="http://schemas.microsoft.com/office/powerpoint/2010/main" val="3600908920"/>
              </p:ext>
            </p:extLst>
          </p:nvPr>
        </p:nvGraphicFramePr>
        <p:xfrm>
          <a:off x="1700213" y="1638301"/>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Model\Metrics</a:t>
                      </a:r>
                      <a:endParaRPr lang="en-IN" dirty="0"/>
                    </a:p>
                  </a:txBody>
                  <a:tcPr/>
                </a:tc>
                <a:tc>
                  <a:txBody>
                    <a:bodyPr/>
                    <a:lstStyle/>
                    <a:p>
                      <a:pPr algn="ctr"/>
                      <a:r>
                        <a:rPr lang="en-US" dirty="0"/>
                        <a:t>Accuracy</a:t>
                      </a:r>
                      <a:endParaRPr lang="en-IN" dirty="0"/>
                    </a:p>
                  </a:txBody>
                  <a:tcPr/>
                </a:tc>
                <a:tc>
                  <a:txBody>
                    <a:bodyPr/>
                    <a:lstStyle/>
                    <a:p>
                      <a:pPr algn="ctr"/>
                      <a:r>
                        <a:rPr lang="en-US" dirty="0"/>
                        <a:t>Precision </a:t>
                      </a:r>
                      <a:endParaRPr lang="en-IN" dirty="0"/>
                    </a:p>
                  </a:txBody>
                  <a:tcPr/>
                </a:tc>
                <a:tc>
                  <a:txBody>
                    <a:bodyPr/>
                    <a:lstStyle/>
                    <a:p>
                      <a:pPr algn="ctr"/>
                      <a:r>
                        <a:rPr lang="en-US" dirty="0"/>
                        <a:t>Recall </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0.77</a:t>
                      </a:r>
                      <a:endParaRPr lang="en-IN" dirty="0"/>
                    </a:p>
                  </a:txBody>
                  <a:tcPr/>
                </a:tc>
                <a:tc>
                  <a:txBody>
                    <a:bodyPr/>
                    <a:lstStyle/>
                    <a:p>
                      <a:pPr algn="ctr"/>
                      <a:r>
                        <a:rPr lang="en-US" dirty="0"/>
                        <a:t>0.77</a:t>
                      </a:r>
                      <a:endParaRPr lang="en-IN" dirty="0"/>
                    </a:p>
                  </a:txBody>
                  <a:tcPr/>
                </a:tc>
                <a:tc>
                  <a:txBody>
                    <a:bodyPr/>
                    <a:lstStyle/>
                    <a:p>
                      <a:pPr algn="ctr"/>
                      <a:r>
                        <a:rPr lang="en-US" dirty="0"/>
                        <a:t>0.77</a:t>
                      </a:r>
                      <a:endParaRPr lang="en-IN" dirty="0"/>
                    </a:p>
                  </a:txBody>
                  <a:tcPr/>
                </a:tc>
                <a:tc>
                  <a:txBody>
                    <a:bodyPr/>
                    <a:lstStyle/>
                    <a:p>
                      <a:pPr algn="ctr"/>
                      <a:r>
                        <a:rPr lang="en-US" dirty="0"/>
                        <a:t>0.77</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tc>
                  <a:txBody>
                    <a:bodyPr/>
                    <a:lstStyle/>
                    <a:p>
                      <a:pPr algn="ctr"/>
                      <a:r>
                        <a:rPr lang="en-US" dirty="0"/>
                        <a:t>0.77</a:t>
                      </a:r>
                      <a:endParaRPr lang="en-IN" dirty="0"/>
                    </a:p>
                  </a:txBody>
                  <a:tcPr/>
                </a:tc>
                <a:tc>
                  <a:txBody>
                    <a:bodyPr/>
                    <a:lstStyle/>
                    <a:p>
                      <a:pPr algn="ctr"/>
                      <a:r>
                        <a:rPr lang="en-US" dirty="0"/>
                        <a:t>0.76</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0.74</a:t>
                      </a:r>
                      <a:endParaRPr lang="en-IN" dirty="0"/>
                    </a:p>
                  </a:txBody>
                  <a:tcPr/>
                </a:tc>
                <a:tc>
                  <a:txBody>
                    <a:bodyPr/>
                    <a:lstStyle/>
                    <a:p>
                      <a:pPr algn="ctr"/>
                      <a:r>
                        <a:rPr lang="en-US" dirty="0"/>
                        <a:t>0.75</a:t>
                      </a:r>
                      <a:endParaRPr lang="en-IN" dirty="0"/>
                    </a:p>
                  </a:txBody>
                  <a:tcPr/>
                </a:tc>
                <a:tc>
                  <a:txBody>
                    <a:bodyPr/>
                    <a:lstStyle/>
                    <a:p>
                      <a:pPr algn="ctr"/>
                      <a:r>
                        <a:rPr lang="en-US" dirty="0"/>
                        <a:t>0.</a:t>
                      </a:r>
                      <a:r>
                        <a:rPr lang="en-IN" dirty="0"/>
                        <a:t>75</a:t>
                      </a:r>
                    </a:p>
                  </a:txBody>
                  <a:tcPr/>
                </a:tc>
                <a:tc>
                  <a:txBody>
                    <a:bodyPr/>
                    <a:lstStyle/>
                    <a:p>
                      <a:pPr algn="ctr"/>
                      <a:r>
                        <a:rPr lang="en-US" dirty="0"/>
                        <a:t>0.74</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0.62</a:t>
                      </a:r>
                      <a:endParaRPr lang="en-IN" dirty="0"/>
                    </a:p>
                  </a:txBody>
                  <a:tcPr/>
                </a:tc>
                <a:tc>
                  <a:txBody>
                    <a:bodyPr/>
                    <a:lstStyle/>
                    <a:p>
                      <a:pPr algn="ctr"/>
                      <a:r>
                        <a:rPr lang="en-US" dirty="0"/>
                        <a:t>0.63</a:t>
                      </a:r>
                      <a:endParaRPr lang="en-IN" dirty="0"/>
                    </a:p>
                  </a:txBody>
                  <a:tcPr/>
                </a:tc>
                <a:tc>
                  <a:txBody>
                    <a:bodyPr/>
                    <a:lstStyle/>
                    <a:p>
                      <a:pPr algn="ctr"/>
                      <a:r>
                        <a:rPr lang="en-US" dirty="0"/>
                        <a:t>0.63</a:t>
                      </a:r>
                      <a:endParaRPr lang="en-IN" dirty="0"/>
                    </a:p>
                  </a:txBody>
                  <a:tcPr/>
                </a:tc>
                <a:tc>
                  <a:txBody>
                    <a:bodyPr/>
                    <a:lstStyle/>
                    <a:p>
                      <a:pPr algn="ctr"/>
                      <a:r>
                        <a:rPr lang="en-US" dirty="0"/>
                        <a:t>0.60</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156094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255F17-3DC9-2EAB-293F-C48EAEB7BD90}"/>
              </a:ext>
            </a:extLst>
          </p:cNvPr>
          <p:cNvGraphicFramePr>
            <a:graphicFrameLocks noGrp="1"/>
          </p:cNvGraphicFramePr>
          <p:nvPr>
            <p:extLst>
              <p:ext uri="{D42A27DB-BD31-4B8C-83A1-F6EECF244321}">
                <p14:modId xmlns:p14="http://schemas.microsoft.com/office/powerpoint/2010/main" val="1720662596"/>
              </p:ext>
            </p:extLst>
          </p:nvPr>
        </p:nvGraphicFramePr>
        <p:xfrm>
          <a:off x="1373187" y="1378588"/>
          <a:ext cx="9445625" cy="4474658"/>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735962">
                <a:tc>
                  <a:txBody>
                    <a:bodyPr/>
                    <a:lstStyle/>
                    <a:p>
                      <a:r>
                        <a:rPr lang="en-US" dirty="0"/>
                        <a:t>Model\Accuracy</a:t>
                      </a:r>
                      <a:endParaRPr lang="en-IN" dirty="0"/>
                    </a:p>
                  </a:txBody>
                  <a:tcPr/>
                </a:tc>
                <a:tc>
                  <a:txBody>
                    <a:bodyPr/>
                    <a:lstStyle/>
                    <a:p>
                      <a:pPr algn="ctr"/>
                      <a:r>
                        <a:rPr lang="en-US" dirty="0"/>
                        <a:t>Class-0</a:t>
                      </a:r>
                      <a:endParaRPr lang="en-IN" dirty="0"/>
                    </a:p>
                  </a:txBody>
                  <a:tcPr/>
                </a:tc>
                <a:tc>
                  <a:txBody>
                    <a:bodyPr/>
                    <a:lstStyle/>
                    <a:p>
                      <a:pPr algn="ctr"/>
                      <a:r>
                        <a:rPr lang="en-US" dirty="0"/>
                        <a:t>Class-1</a:t>
                      </a:r>
                      <a:endParaRPr lang="en-IN" dirty="0"/>
                    </a:p>
                  </a:txBody>
                  <a:tcPr/>
                </a:tc>
                <a:tc>
                  <a:txBody>
                    <a:bodyPr/>
                    <a:lstStyle/>
                    <a:p>
                      <a:pPr algn="ctr"/>
                      <a:r>
                        <a:rPr lang="en-US" dirty="0"/>
                        <a:t>Class-2</a:t>
                      </a:r>
                      <a:endParaRPr lang="en-IN" dirty="0"/>
                    </a:p>
                  </a:txBody>
                  <a:tcPr/>
                </a:tc>
                <a:tc>
                  <a:txBody>
                    <a:bodyPr/>
                    <a:lstStyle/>
                    <a:p>
                      <a:pPr algn="ctr"/>
                      <a:r>
                        <a:rPr lang="en-US" dirty="0"/>
                        <a:t>Class - 3</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0.81</a:t>
                      </a:r>
                      <a:endParaRPr lang="en-IN" dirty="0"/>
                    </a:p>
                  </a:txBody>
                  <a:tcPr/>
                </a:tc>
                <a:tc>
                  <a:txBody>
                    <a:bodyPr/>
                    <a:lstStyle/>
                    <a:p>
                      <a:pPr algn="ctr"/>
                      <a:r>
                        <a:rPr lang="en-US" dirty="0"/>
                        <a:t>0.63</a:t>
                      </a:r>
                      <a:endParaRPr lang="en-IN" dirty="0"/>
                    </a:p>
                  </a:txBody>
                  <a:tcPr/>
                </a:tc>
                <a:tc>
                  <a:txBody>
                    <a:bodyPr/>
                    <a:lstStyle/>
                    <a:p>
                      <a:pPr algn="ctr"/>
                      <a:r>
                        <a:rPr lang="en-US" dirty="0"/>
                        <a:t>0.65</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0.79</a:t>
                      </a:r>
                      <a:endParaRPr lang="en-IN" dirty="0"/>
                    </a:p>
                  </a:txBody>
                  <a:tcPr/>
                </a:tc>
                <a:tc>
                  <a:txBody>
                    <a:bodyPr/>
                    <a:lstStyle/>
                    <a:p>
                      <a:pPr algn="ctr"/>
                      <a:r>
                        <a:rPr lang="en-US" dirty="0"/>
                        <a:t>0.65</a:t>
                      </a:r>
                      <a:endParaRPr lang="en-IN" dirty="0"/>
                    </a:p>
                  </a:txBody>
                  <a:tcPr/>
                </a:tc>
                <a:tc>
                  <a:txBody>
                    <a:bodyPr/>
                    <a:lstStyle/>
                    <a:p>
                      <a:pPr algn="ctr"/>
                      <a:r>
                        <a:rPr lang="en-US" dirty="0"/>
                        <a:t>0.62</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0.77</a:t>
                      </a:r>
                      <a:endParaRPr lang="en-IN" dirty="0"/>
                    </a:p>
                  </a:txBody>
                  <a:tcPr/>
                </a:tc>
                <a:tc>
                  <a:txBody>
                    <a:bodyPr/>
                    <a:lstStyle/>
                    <a:p>
                      <a:pPr algn="ctr"/>
                      <a:r>
                        <a:rPr lang="en-US" dirty="0"/>
                        <a:t>0.61</a:t>
                      </a:r>
                      <a:endParaRPr lang="en-IN" dirty="0"/>
                    </a:p>
                  </a:txBody>
                  <a:tcPr/>
                </a:tc>
                <a:tc>
                  <a:txBody>
                    <a:bodyPr/>
                    <a:lstStyle/>
                    <a:p>
                      <a:pPr algn="ctr"/>
                      <a:r>
                        <a:rPr lang="en-US" dirty="0"/>
                        <a:t>0.61</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0.76</a:t>
                      </a:r>
                      <a:endParaRPr lang="en-IN" dirty="0"/>
                    </a:p>
                  </a:txBody>
                  <a:tcPr/>
                </a:tc>
                <a:tc>
                  <a:txBody>
                    <a:bodyPr/>
                    <a:lstStyle/>
                    <a:p>
                      <a:pPr algn="ctr"/>
                      <a:r>
                        <a:rPr lang="en-US" dirty="0"/>
                        <a:t>0.64</a:t>
                      </a:r>
                      <a:endParaRPr lang="en-IN" dirty="0"/>
                    </a:p>
                  </a:txBody>
                  <a:tcPr/>
                </a:tc>
                <a:tc>
                  <a:txBody>
                    <a:bodyPr/>
                    <a:lstStyle/>
                    <a:p>
                      <a:pPr algn="ctr"/>
                      <a:r>
                        <a:rPr lang="en-US" dirty="0"/>
                        <a:t>0.65</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0.40</a:t>
                      </a:r>
                      <a:endParaRPr lang="en-IN" dirty="0"/>
                    </a:p>
                  </a:txBody>
                  <a:tcPr/>
                </a:tc>
                <a:tc>
                  <a:txBody>
                    <a:bodyPr/>
                    <a:lstStyle/>
                    <a:p>
                      <a:pPr algn="ctr"/>
                      <a:r>
                        <a:rPr lang="en-US" dirty="0"/>
                        <a:t>0.43</a:t>
                      </a:r>
                      <a:endParaRPr lang="en-IN" dirty="0"/>
                    </a:p>
                  </a:txBody>
                  <a:tcPr/>
                </a:tc>
                <a:tc>
                  <a:txBody>
                    <a:bodyPr/>
                    <a:lstStyle/>
                    <a:p>
                      <a:pPr algn="ctr"/>
                      <a:r>
                        <a:rPr lang="en-US" dirty="0"/>
                        <a:t>0.68</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0.76</a:t>
                      </a:r>
                      <a:endParaRPr lang="en-IN" dirty="0"/>
                    </a:p>
                  </a:txBody>
                  <a:tcPr/>
                </a:tc>
                <a:tc>
                  <a:txBody>
                    <a:bodyPr/>
                    <a:lstStyle/>
                    <a:p>
                      <a:pPr algn="ctr"/>
                      <a:r>
                        <a:rPr lang="en-US" dirty="0"/>
                        <a:t>0.59</a:t>
                      </a:r>
                      <a:endParaRPr lang="en-IN" dirty="0"/>
                    </a:p>
                  </a:txBody>
                  <a:tcPr/>
                </a:tc>
                <a:tc>
                  <a:txBody>
                    <a:bodyPr/>
                    <a:lstStyle/>
                    <a:p>
                      <a:pPr algn="ctr"/>
                      <a:r>
                        <a:rPr lang="en-US" dirty="0"/>
                        <a:t>0.57</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2278357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5527A6-4B99-F0DD-EE7E-6D883AD0CEF1}"/>
              </a:ext>
            </a:extLst>
          </p:cNvPr>
          <p:cNvSpPr txBox="1"/>
          <p:nvPr/>
        </p:nvSpPr>
        <p:spPr>
          <a:xfrm>
            <a:off x="-328613" y="2782669"/>
            <a:ext cx="4486275" cy="646331"/>
          </a:xfrm>
          <a:prstGeom prst="rect">
            <a:avLst/>
          </a:prstGeom>
          <a:noFill/>
        </p:spPr>
        <p:txBody>
          <a:bodyPr wrap="square" rtlCol="0">
            <a:spAutoFit/>
          </a:bodyPr>
          <a:lstStyle/>
          <a:p>
            <a:pPr algn="ctr"/>
            <a:r>
              <a:rPr lang="en-IN" sz="3600" dirty="0" err="1"/>
              <a:t>Tsne</a:t>
            </a:r>
            <a:r>
              <a:rPr lang="en-IN" sz="3600" dirty="0"/>
              <a:t>- plot</a:t>
            </a:r>
          </a:p>
        </p:txBody>
      </p:sp>
      <p:pic>
        <p:nvPicPr>
          <p:cNvPr id="8" name="Picture 7">
            <a:extLst>
              <a:ext uri="{FF2B5EF4-FFF2-40B4-BE49-F238E27FC236}">
                <a16:creationId xmlns:a16="http://schemas.microsoft.com/office/drawing/2014/main" id="{150A1C3E-3A9E-3845-E7F3-CC07FE70FAA1}"/>
              </a:ext>
            </a:extLst>
          </p:cNvPr>
          <p:cNvPicPr>
            <a:picLocks noChangeAspect="1"/>
          </p:cNvPicPr>
          <p:nvPr/>
        </p:nvPicPr>
        <p:blipFill>
          <a:blip r:embed="rId2"/>
          <a:stretch>
            <a:fillRect/>
          </a:stretch>
        </p:blipFill>
        <p:spPr>
          <a:xfrm>
            <a:off x="2971800" y="684226"/>
            <a:ext cx="8920516" cy="5489548"/>
          </a:xfrm>
          <a:prstGeom prst="rect">
            <a:avLst/>
          </a:prstGeom>
        </p:spPr>
      </p:pic>
    </p:spTree>
    <p:extLst>
      <p:ext uri="{BB962C8B-B14F-4D97-AF65-F5344CB8AC3E}">
        <p14:creationId xmlns:p14="http://schemas.microsoft.com/office/powerpoint/2010/main" val="76045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304F-CED3-8BED-DB95-50580F40A978}"/>
              </a:ext>
            </a:extLst>
          </p:cNvPr>
          <p:cNvSpPr>
            <a:spLocks noGrp="1"/>
          </p:cNvSpPr>
          <p:nvPr>
            <p:ph type="title"/>
          </p:nvPr>
        </p:nvSpPr>
        <p:spPr/>
        <p:txBody>
          <a:bodyPr/>
          <a:lstStyle/>
          <a:p>
            <a:pPr algn="ctr"/>
            <a:r>
              <a:rPr lang="en-US" dirty="0"/>
              <a:t>Word2Vec</a:t>
            </a:r>
            <a:endParaRPr lang="en-IN" dirty="0"/>
          </a:p>
        </p:txBody>
      </p:sp>
      <p:graphicFrame>
        <p:nvGraphicFramePr>
          <p:cNvPr id="6" name="Table 5">
            <a:extLst>
              <a:ext uri="{FF2B5EF4-FFF2-40B4-BE49-F238E27FC236}">
                <a16:creationId xmlns:a16="http://schemas.microsoft.com/office/drawing/2014/main" id="{9B7B1C49-8EEC-8FEB-145B-BF0790C6160B}"/>
              </a:ext>
            </a:extLst>
          </p:cNvPr>
          <p:cNvGraphicFramePr>
            <a:graphicFrameLocks noGrp="1"/>
          </p:cNvGraphicFramePr>
          <p:nvPr>
            <p:extLst>
              <p:ext uri="{D42A27DB-BD31-4B8C-83A1-F6EECF244321}">
                <p14:modId xmlns:p14="http://schemas.microsoft.com/office/powerpoint/2010/main" val="1969228432"/>
              </p:ext>
            </p:extLst>
          </p:nvPr>
        </p:nvGraphicFramePr>
        <p:xfrm>
          <a:off x="1700213" y="1638301"/>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Model\Metrics</a:t>
                      </a:r>
                      <a:endParaRPr lang="en-IN" dirty="0"/>
                    </a:p>
                  </a:txBody>
                  <a:tcPr/>
                </a:tc>
                <a:tc>
                  <a:txBody>
                    <a:bodyPr/>
                    <a:lstStyle/>
                    <a:p>
                      <a:pPr algn="ctr"/>
                      <a:r>
                        <a:rPr lang="en-US" dirty="0"/>
                        <a:t>Accuracy</a:t>
                      </a:r>
                      <a:endParaRPr lang="en-IN" dirty="0"/>
                    </a:p>
                  </a:txBody>
                  <a:tcPr/>
                </a:tc>
                <a:tc>
                  <a:txBody>
                    <a:bodyPr/>
                    <a:lstStyle/>
                    <a:p>
                      <a:pPr algn="ctr"/>
                      <a:r>
                        <a:rPr lang="en-US" dirty="0"/>
                        <a:t>Precision </a:t>
                      </a:r>
                      <a:endParaRPr lang="en-IN" dirty="0"/>
                    </a:p>
                  </a:txBody>
                  <a:tcPr/>
                </a:tc>
                <a:tc>
                  <a:txBody>
                    <a:bodyPr/>
                    <a:lstStyle/>
                    <a:p>
                      <a:pPr algn="ctr"/>
                      <a:r>
                        <a:rPr lang="en-US" dirty="0"/>
                        <a:t>Recall </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0.73</a:t>
                      </a:r>
                      <a:endParaRPr lang="en-IN" dirty="0"/>
                    </a:p>
                  </a:txBody>
                  <a:tcPr/>
                </a:tc>
                <a:tc>
                  <a:txBody>
                    <a:bodyPr/>
                    <a:lstStyle/>
                    <a:p>
                      <a:pPr algn="ctr"/>
                      <a:r>
                        <a:rPr lang="en-US" dirty="0"/>
                        <a:t>0.74</a:t>
                      </a:r>
                      <a:endParaRPr lang="en-IN" dirty="0"/>
                    </a:p>
                  </a:txBody>
                  <a:tcPr/>
                </a:tc>
                <a:tc>
                  <a:txBody>
                    <a:bodyPr/>
                    <a:lstStyle/>
                    <a:p>
                      <a:pPr algn="ctr"/>
                      <a:r>
                        <a:rPr lang="en-US" dirty="0"/>
                        <a:t>0.74</a:t>
                      </a:r>
                      <a:endParaRPr lang="en-IN" dirty="0"/>
                    </a:p>
                  </a:txBody>
                  <a:tcPr/>
                </a:tc>
                <a:tc>
                  <a:txBody>
                    <a:bodyPr/>
                    <a:lstStyle/>
                    <a:p>
                      <a:pPr algn="ctr"/>
                      <a:r>
                        <a:rPr lang="en-US" dirty="0"/>
                        <a:t>0.73</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a:t>
                      </a:r>
                      <a:r>
                        <a:rPr lang="en-IN" dirty="0"/>
                        <a:t>71</a:t>
                      </a:r>
                    </a:p>
                  </a:txBody>
                  <a:tcPr/>
                </a:tc>
                <a:tc>
                  <a:txBody>
                    <a:bodyPr/>
                    <a:lstStyle/>
                    <a:p>
                      <a:pPr algn="ctr"/>
                      <a:r>
                        <a:rPr lang="en-US" dirty="0"/>
                        <a:t>0.71</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tc>
                  <a:txBody>
                    <a:bodyPr/>
                    <a:lstStyle/>
                    <a:p>
                      <a:pPr algn="ctr"/>
                      <a:r>
                        <a:rPr lang="en-US" dirty="0"/>
                        <a:t>0.73</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0.64</a:t>
                      </a:r>
                      <a:endParaRPr lang="en-IN" dirty="0"/>
                    </a:p>
                  </a:txBody>
                  <a:tcPr/>
                </a:tc>
                <a:tc>
                  <a:txBody>
                    <a:bodyPr/>
                    <a:lstStyle/>
                    <a:p>
                      <a:pPr algn="ctr"/>
                      <a:r>
                        <a:rPr lang="en-US" dirty="0"/>
                        <a:t>0.64</a:t>
                      </a:r>
                      <a:endParaRPr lang="en-IN" dirty="0"/>
                    </a:p>
                  </a:txBody>
                  <a:tcPr/>
                </a:tc>
                <a:tc>
                  <a:txBody>
                    <a:bodyPr/>
                    <a:lstStyle/>
                    <a:p>
                      <a:pPr algn="ctr"/>
                      <a:r>
                        <a:rPr lang="en-US" dirty="0"/>
                        <a:t>0.64</a:t>
                      </a:r>
                      <a:endParaRPr lang="en-IN" dirty="0"/>
                    </a:p>
                  </a:txBody>
                  <a:tcPr/>
                </a:tc>
                <a:tc>
                  <a:txBody>
                    <a:bodyPr/>
                    <a:lstStyle/>
                    <a:p>
                      <a:pPr algn="ctr"/>
                      <a:r>
                        <a:rPr lang="en-US" dirty="0"/>
                        <a:t>0.63</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tc>
                  <a:txBody>
                    <a:bodyPr/>
                    <a:lstStyle/>
                    <a:p>
                      <a:pPr algn="ctr"/>
                      <a:r>
                        <a:rPr lang="en-US" dirty="0"/>
                        <a:t>0.71</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1566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52A72D-FDE4-2807-CA32-A6CE2BF67067}"/>
              </a:ext>
            </a:extLst>
          </p:cNvPr>
          <p:cNvGraphicFramePr>
            <a:graphicFrameLocks noGrp="1"/>
          </p:cNvGraphicFramePr>
          <p:nvPr>
            <p:extLst>
              <p:ext uri="{D42A27DB-BD31-4B8C-83A1-F6EECF244321}">
                <p14:modId xmlns:p14="http://schemas.microsoft.com/office/powerpoint/2010/main" val="2310420392"/>
              </p:ext>
            </p:extLst>
          </p:nvPr>
        </p:nvGraphicFramePr>
        <p:xfrm>
          <a:off x="1373187" y="1378588"/>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Model\Accuracy</a:t>
                      </a:r>
                      <a:endParaRPr lang="en-IN" dirty="0"/>
                    </a:p>
                  </a:txBody>
                  <a:tcPr/>
                </a:tc>
                <a:tc>
                  <a:txBody>
                    <a:bodyPr/>
                    <a:lstStyle/>
                    <a:p>
                      <a:pPr algn="ctr"/>
                      <a:r>
                        <a:rPr lang="en-US" dirty="0"/>
                        <a:t>Class-0</a:t>
                      </a:r>
                      <a:endParaRPr lang="en-IN" dirty="0"/>
                    </a:p>
                  </a:txBody>
                  <a:tcPr/>
                </a:tc>
                <a:tc>
                  <a:txBody>
                    <a:bodyPr/>
                    <a:lstStyle/>
                    <a:p>
                      <a:pPr algn="ctr"/>
                      <a:r>
                        <a:rPr lang="en-US" dirty="0"/>
                        <a:t>Class-1</a:t>
                      </a:r>
                      <a:endParaRPr lang="en-IN" dirty="0"/>
                    </a:p>
                  </a:txBody>
                  <a:tcPr/>
                </a:tc>
                <a:tc>
                  <a:txBody>
                    <a:bodyPr/>
                    <a:lstStyle/>
                    <a:p>
                      <a:pPr algn="ctr"/>
                      <a:r>
                        <a:rPr lang="en-US" dirty="0"/>
                        <a:t>Class-2</a:t>
                      </a:r>
                      <a:endParaRPr lang="en-IN" dirty="0"/>
                    </a:p>
                  </a:txBody>
                  <a:tcPr/>
                </a:tc>
                <a:tc>
                  <a:txBody>
                    <a:bodyPr/>
                    <a:lstStyle/>
                    <a:p>
                      <a:pPr algn="ctr"/>
                      <a:r>
                        <a:rPr lang="en-US" dirty="0"/>
                        <a:t>Class - 3</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0.74</a:t>
                      </a:r>
                      <a:endParaRPr lang="en-IN" dirty="0"/>
                    </a:p>
                  </a:txBody>
                  <a:tcPr/>
                </a:tc>
                <a:tc>
                  <a:txBody>
                    <a:bodyPr/>
                    <a:lstStyle/>
                    <a:p>
                      <a:pPr algn="ctr"/>
                      <a:r>
                        <a:rPr lang="en-US" dirty="0"/>
                        <a:t>0.58</a:t>
                      </a:r>
                      <a:endParaRPr lang="en-IN" dirty="0"/>
                    </a:p>
                  </a:txBody>
                  <a:tcPr/>
                </a:tc>
                <a:tc>
                  <a:txBody>
                    <a:bodyPr/>
                    <a:lstStyle/>
                    <a:p>
                      <a:pPr algn="ctr"/>
                      <a:r>
                        <a:rPr lang="en-US" dirty="0"/>
                        <a:t>0.63</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0.76</a:t>
                      </a:r>
                      <a:endParaRPr lang="en-IN" dirty="0"/>
                    </a:p>
                  </a:txBody>
                  <a:tcPr/>
                </a:tc>
                <a:tc>
                  <a:txBody>
                    <a:bodyPr/>
                    <a:lstStyle/>
                    <a:p>
                      <a:pPr algn="ctr"/>
                      <a:r>
                        <a:rPr lang="en-US" dirty="0"/>
                        <a:t>0.55</a:t>
                      </a:r>
                      <a:endParaRPr lang="en-IN" dirty="0"/>
                    </a:p>
                  </a:txBody>
                  <a:tcPr/>
                </a:tc>
                <a:tc>
                  <a:txBody>
                    <a:bodyPr/>
                    <a:lstStyle/>
                    <a:p>
                      <a:pPr algn="ctr"/>
                      <a:r>
                        <a:rPr lang="en-US" dirty="0"/>
                        <a:t>0.62</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0.71</a:t>
                      </a:r>
                      <a:endParaRPr lang="en-IN" dirty="0"/>
                    </a:p>
                  </a:txBody>
                  <a:tcPr/>
                </a:tc>
                <a:tc>
                  <a:txBody>
                    <a:bodyPr/>
                    <a:lstStyle/>
                    <a:p>
                      <a:pPr algn="ctr"/>
                      <a:r>
                        <a:rPr lang="en-US" dirty="0"/>
                        <a:t>0.58</a:t>
                      </a:r>
                      <a:endParaRPr lang="en-IN" dirty="0"/>
                    </a:p>
                  </a:txBody>
                  <a:tcPr/>
                </a:tc>
                <a:tc>
                  <a:txBody>
                    <a:bodyPr/>
                    <a:lstStyle/>
                    <a:p>
                      <a:pPr algn="ctr"/>
                      <a:r>
                        <a:rPr lang="en-US" dirty="0"/>
                        <a:t>0.55</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0.72</a:t>
                      </a:r>
                      <a:endParaRPr lang="en-IN" dirty="0"/>
                    </a:p>
                  </a:txBody>
                  <a:tcPr/>
                </a:tc>
                <a:tc>
                  <a:txBody>
                    <a:bodyPr/>
                    <a:lstStyle/>
                    <a:p>
                      <a:pPr algn="ctr"/>
                      <a:r>
                        <a:rPr lang="en-US" dirty="0"/>
                        <a:t>0.60</a:t>
                      </a:r>
                      <a:endParaRPr lang="en-IN" dirty="0"/>
                    </a:p>
                  </a:txBody>
                  <a:tcPr/>
                </a:tc>
                <a:tc>
                  <a:txBody>
                    <a:bodyPr/>
                    <a:lstStyle/>
                    <a:p>
                      <a:pPr algn="ctr"/>
                      <a:r>
                        <a:rPr lang="en-US" dirty="0"/>
                        <a:t>0.62</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0.43</a:t>
                      </a:r>
                      <a:endParaRPr lang="en-IN" dirty="0"/>
                    </a:p>
                  </a:txBody>
                  <a:tcPr/>
                </a:tc>
                <a:tc>
                  <a:txBody>
                    <a:bodyPr/>
                    <a:lstStyle/>
                    <a:p>
                      <a:pPr algn="ctr"/>
                      <a:r>
                        <a:rPr lang="en-US" dirty="0"/>
                        <a:t>0.42</a:t>
                      </a:r>
                      <a:endParaRPr lang="en-IN" dirty="0"/>
                    </a:p>
                  </a:txBody>
                  <a:tcPr/>
                </a:tc>
                <a:tc>
                  <a:txBody>
                    <a:bodyPr/>
                    <a:lstStyle/>
                    <a:p>
                      <a:pPr algn="ctr"/>
                      <a:r>
                        <a:rPr lang="en-US" dirty="0"/>
                        <a:t>0.71</a:t>
                      </a:r>
                      <a:endParaRPr lang="en-IN" dirty="0"/>
                    </a:p>
                  </a:txBody>
                  <a:tcPr/>
                </a:tc>
                <a:tc>
                  <a:txBody>
                    <a:bodyPr/>
                    <a:lstStyle/>
                    <a:p>
                      <a:pPr algn="ctr"/>
                      <a:r>
                        <a:rPr lang="en-IN" dirty="0"/>
                        <a:t>1</a:t>
                      </a:r>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IN" dirty="0"/>
                        <a:t>0.70</a:t>
                      </a:r>
                    </a:p>
                  </a:txBody>
                  <a:tcPr/>
                </a:tc>
                <a:tc>
                  <a:txBody>
                    <a:bodyPr/>
                    <a:lstStyle/>
                    <a:p>
                      <a:pPr algn="ctr"/>
                      <a:r>
                        <a:rPr lang="en-IN" dirty="0"/>
                        <a:t>0.56</a:t>
                      </a:r>
                    </a:p>
                  </a:txBody>
                  <a:tcPr/>
                </a:tc>
                <a:tc>
                  <a:txBody>
                    <a:bodyPr/>
                    <a:lstStyle/>
                    <a:p>
                      <a:pPr algn="ctr"/>
                      <a:r>
                        <a:rPr lang="en-IN" dirty="0"/>
                        <a:t>0.60</a:t>
                      </a:r>
                    </a:p>
                  </a:txBody>
                  <a:tcPr/>
                </a:tc>
                <a:tc>
                  <a:txBody>
                    <a:bodyPr/>
                    <a:lstStyle/>
                    <a:p>
                      <a:pPr algn="ctr"/>
                      <a:r>
                        <a:rPr lang="en-IN" dirty="0"/>
                        <a:t>0.99</a:t>
                      </a:r>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72173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55A9-DF01-4681-BC61-89340BB3261C}"/>
              </a:ext>
            </a:extLst>
          </p:cNvPr>
          <p:cNvSpPr>
            <a:spLocks noGrp="1"/>
          </p:cNvSpPr>
          <p:nvPr>
            <p:ph type="title"/>
          </p:nvPr>
        </p:nvSpPr>
        <p:spPr/>
        <p:txBody>
          <a:bodyPr/>
          <a:lstStyle/>
          <a:p>
            <a:pPr algn="ctr"/>
            <a:r>
              <a:rPr lang="en-IN" dirty="0"/>
              <a:t>Team members</a:t>
            </a:r>
          </a:p>
        </p:txBody>
      </p:sp>
      <p:graphicFrame>
        <p:nvGraphicFramePr>
          <p:cNvPr id="4" name="Content Placeholder 3">
            <a:extLst>
              <a:ext uri="{FF2B5EF4-FFF2-40B4-BE49-F238E27FC236}">
                <a16:creationId xmlns:a16="http://schemas.microsoft.com/office/drawing/2014/main" id="{A63A4380-D15A-429E-86CD-7BEFC3B8F535}"/>
              </a:ext>
            </a:extLst>
          </p:cNvPr>
          <p:cNvGraphicFramePr>
            <a:graphicFrameLocks noGrp="1"/>
          </p:cNvGraphicFramePr>
          <p:nvPr>
            <p:ph idx="1"/>
            <p:extLst>
              <p:ext uri="{D42A27DB-BD31-4B8C-83A1-F6EECF244321}">
                <p14:modId xmlns:p14="http://schemas.microsoft.com/office/powerpoint/2010/main" val="3657342069"/>
              </p:ext>
            </p:extLst>
          </p:nvPr>
        </p:nvGraphicFramePr>
        <p:xfrm>
          <a:off x="1071563" y="2200284"/>
          <a:ext cx="9730908" cy="3529005"/>
        </p:xfrm>
        <a:graphic>
          <a:graphicData uri="http://schemas.openxmlformats.org/drawingml/2006/table">
            <a:tbl>
              <a:tblPr/>
              <a:tblGrid>
                <a:gridCol w="4865454">
                  <a:extLst>
                    <a:ext uri="{9D8B030D-6E8A-4147-A177-3AD203B41FA5}">
                      <a16:colId xmlns:a16="http://schemas.microsoft.com/office/drawing/2014/main" val="862097911"/>
                    </a:ext>
                  </a:extLst>
                </a:gridCol>
                <a:gridCol w="4865454">
                  <a:extLst>
                    <a:ext uri="{9D8B030D-6E8A-4147-A177-3AD203B41FA5}">
                      <a16:colId xmlns:a16="http://schemas.microsoft.com/office/drawing/2014/main" val="888125645"/>
                    </a:ext>
                  </a:extLst>
                </a:gridCol>
              </a:tblGrid>
              <a:tr h="608449">
                <a:tc>
                  <a:txBody>
                    <a:bodyPr/>
                    <a:lstStyle/>
                    <a:p>
                      <a:pPr algn="ctr" fontAlgn="base"/>
                      <a:r>
                        <a:rPr lang="en-US" sz="2400" b="1" i="0" dirty="0">
                          <a:solidFill>
                            <a:srgbClr val="FFFFFF"/>
                          </a:solidFill>
                          <a:effectLst/>
                          <a:latin typeface="Calibri" panose="020F0502020204030204" pitchFamily="34" charset="0"/>
                        </a:rPr>
                        <a:t>Name​</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0726" cap="flat" cmpd="sng" algn="ctr">
                      <a:solidFill>
                        <a:srgbClr val="FFFFFF"/>
                      </a:solidFill>
                      <a:prstDash val="solid"/>
                      <a:round/>
                      <a:headEnd type="none" w="med" len="med"/>
                      <a:tailEnd type="none" w="med" len="med"/>
                    </a:lnB>
                    <a:solidFill>
                      <a:srgbClr val="4472C4"/>
                    </a:solidFill>
                  </a:tcPr>
                </a:tc>
                <a:tc>
                  <a:txBody>
                    <a:bodyPr/>
                    <a:lstStyle/>
                    <a:p>
                      <a:pPr algn="ctr" fontAlgn="base"/>
                      <a:r>
                        <a:rPr lang="en-US" sz="2400" b="1" i="0" dirty="0">
                          <a:solidFill>
                            <a:srgbClr val="FFFFFF"/>
                          </a:solidFill>
                          <a:effectLst/>
                          <a:latin typeface="Calibri" panose="020F0502020204030204" pitchFamily="34" charset="0"/>
                        </a:rPr>
                        <a:t>Roll Number​</a:t>
                      </a:r>
                      <a:endParaRPr lang="en-US" b="1" i="0" dirty="0">
                        <a:solidFill>
                          <a:srgbClr val="FFFFFF"/>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20726"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482466668"/>
                  </a:ext>
                </a:extLst>
              </a:tr>
              <a:tr h="608449">
                <a:tc>
                  <a:txBody>
                    <a:bodyPr/>
                    <a:lstStyle/>
                    <a:p>
                      <a:pPr algn="ctr" fontAlgn="base"/>
                      <a:r>
                        <a:rPr lang="en-US" sz="2400" b="0" i="0" u="none" strike="noStrike" dirty="0">
                          <a:solidFill>
                            <a:srgbClr val="000000"/>
                          </a:solidFill>
                          <a:effectLst/>
                          <a:latin typeface="Calibri" panose="020F0502020204030204" pitchFamily="34" charset="0"/>
                        </a:rPr>
                        <a:t>Karthik M S</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0726"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2400" b="0" i="0" u="none" strike="noStrike" dirty="0">
                          <a:solidFill>
                            <a:srgbClr val="000000"/>
                          </a:solidFill>
                          <a:effectLst/>
                          <a:latin typeface="Calibri" panose="020F0502020204030204" pitchFamily="34" charset="0"/>
                        </a:rPr>
                        <a:t>CB.EN.U4AIE21121</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20726"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236111373"/>
                  </a:ext>
                </a:extLst>
              </a:tr>
              <a:tr h="608449">
                <a:tc>
                  <a:txBody>
                    <a:bodyPr/>
                    <a:lstStyle/>
                    <a:p>
                      <a:pPr algn="ctr" fontAlgn="base"/>
                      <a:r>
                        <a:rPr lang="en-US" sz="2400" b="0" i="0" u="none" strike="noStrike" dirty="0">
                          <a:solidFill>
                            <a:srgbClr val="000000"/>
                          </a:solidFill>
                          <a:effectLst/>
                          <a:latin typeface="Calibri" panose="020F0502020204030204" pitchFamily="34" charset="0"/>
                        </a:rPr>
                        <a:t>Abhinav </a:t>
                      </a:r>
                      <a:r>
                        <a:rPr lang="en-US" sz="2400" b="0" i="0" u="none" strike="noStrike" dirty="0" err="1">
                          <a:solidFill>
                            <a:srgbClr val="000000"/>
                          </a:solidFill>
                          <a:effectLst/>
                          <a:latin typeface="Calibri" panose="020F0502020204030204" pitchFamily="34" charset="0"/>
                        </a:rPr>
                        <a:t>Vura</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2400" b="0" i="0" u="none" strike="noStrike" dirty="0">
                          <a:solidFill>
                            <a:srgbClr val="000000"/>
                          </a:solidFill>
                          <a:effectLst/>
                          <a:latin typeface="Calibri" panose="020F0502020204030204" pitchFamily="34" charset="0"/>
                        </a:rPr>
                        <a:t>CB.EN.U4AIE21177</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75744633"/>
                  </a:ext>
                </a:extLst>
              </a:tr>
              <a:tr h="608449">
                <a:tc>
                  <a:txBody>
                    <a:bodyPr/>
                    <a:lstStyle/>
                    <a:p>
                      <a:pPr algn="ctr" fontAlgn="base"/>
                      <a:r>
                        <a:rPr lang="en-US" sz="2400" b="0" i="0" u="none" strike="noStrike" dirty="0" err="1">
                          <a:solidFill>
                            <a:srgbClr val="000000"/>
                          </a:solidFill>
                          <a:effectLst/>
                          <a:latin typeface="Calibri" panose="020F0502020204030204" pitchFamily="34" charset="0"/>
                        </a:rPr>
                        <a:t>Bhaswanth</a:t>
                      </a:r>
                      <a:r>
                        <a:rPr lang="en-US" sz="2400" b="0" i="0" u="none" strike="noStrike" dirty="0">
                          <a:solidFill>
                            <a:srgbClr val="000000"/>
                          </a:solidFill>
                          <a:effectLst/>
                          <a:latin typeface="Calibri" panose="020F0502020204030204" pitchFamily="34" charset="0"/>
                        </a:rPr>
                        <a:t> Reddy I</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tc>
                  <a:txBody>
                    <a:bodyPr/>
                    <a:lstStyle/>
                    <a:p>
                      <a:pPr algn="ctr" fontAlgn="base"/>
                      <a:r>
                        <a:rPr lang="en-US" sz="2400" b="0" i="0" u="none" strike="noStrike" dirty="0">
                          <a:solidFill>
                            <a:srgbClr val="000000"/>
                          </a:solidFill>
                          <a:effectLst/>
                          <a:latin typeface="Calibri" panose="020F0502020204030204" pitchFamily="34" charset="0"/>
                        </a:rPr>
                        <a:t>CB.EN.U4AIE21106</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183754144"/>
                  </a:ext>
                </a:extLst>
              </a:tr>
              <a:tr h="1095209">
                <a:tc>
                  <a:txBody>
                    <a:bodyPr/>
                    <a:lstStyle/>
                    <a:p>
                      <a:pPr algn="ctr" fontAlgn="base"/>
                      <a:r>
                        <a:rPr lang="en-US" sz="2400" b="0" i="0" u="none" strike="noStrike" dirty="0">
                          <a:solidFill>
                            <a:srgbClr val="000000"/>
                          </a:solidFill>
                          <a:effectLst/>
                          <a:latin typeface="Calibri" panose="020F0502020204030204" pitchFamily="34" charset="0"/>
                        </a:rPr>
                        <a:t>Sai </a:t>
                      </a:r>
                      <a:r>
                        <a:rPr lang="en-US" sz="2400" b="0" i="0" u="none" strike="noStrike" dirty="0" err="1">
                          <a:solidFill>
                            <a:srgbClr val="000000"/>
                          </a:solidFill>
                          <a:effectLst/>
                          <a:latin typeface="Calibri" panose="020F0502020204030204" pitchFamily="34" charset="0"/>
                        </a:rPr>
                        <a:t>Praneeth</a:t>
                      </a:r>
                      <a:r>
                        <a:rPr lang="en-US" sz="2400" b="0" i="0" u="none" strike="noStrike" dirty="0">
                          <a:solidFill>
                            <a:srgbClr val="000000"/>
                          </a:solidFill>
                          <a:effectLst/>
                          <a:latin typeface="Calibri" panose="020F0502020204030204" pitchFamily="34" charset="0"/>
                        </a:rPr>
                        <a:t> Reddy A</a:t>
                      </a:r>
                      <a:r>
                        <a:rPr lang="en-US" sz="2400" b="0" i="0" dirty="0">
                          <a:solidFill>
                            <a:srgbClr val="000000"/>
                          </a:solidFill>
                          <a:effectLst/>
                          <a:latin typeface="Calibri" panose="020F0502020204030204" pitchFamily="34" charset="0"/>
                        </a:rPr>
                        <a:t>​</a:t>
                      </a: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9EBF5"/>
                    </a:solidFill>
                  </a:tcPr>
                </a:tc>
                <a:tc>
                  <a:txBody>
                    <a:bodyPr/>
                    <a:lstStyle/>
                    <a:p>
                      <a:pPr algn="ctr" fontAlgn="base"/>
                      <a:r>
                        <a:rPr lang="en-US" sz="2400" b="0" i="0" u="none" strike="noStrike" dirty="0">
                          <a:solidFill>
                            <a:srgbClr val="000000"/>
                          </a:solidFill>
                          <a:effectLst/>
                          <a:latin typeface="Calibri" panose="020F0502020204030204" pitchFamily="34" charset="0"/>
                        </a:rPr>
                        <a:t>CB.EN.U4AIE21103</a:t>
                      </a:r>
                      <a:r>
                        <a:rPr lang="en-US" sz="2400" b="0" i="0" dirty="0">
                          <a:solidFill>
                            <a:srgbClr val="000000"/>
                          </a:solidFill>
                          <a:effectLst/>
                          <a:latin typeface="Calibri" panose="020F0502020204030204" pitchFamily="34" charset="0"/>
                        </a:rPr>
                        <a:t>​</a:t>
                      </a:r>
                      <a:endParaRPr lang="en-US" b="0" i="0" dirty="0">
                        <a:solidFill>
                          <a:srgbClr val="000000"/>
                        </a:solidFill>
                        <a:effectLst/>
                      </a:endParaRPr>
                    </a:p>
                  </a:txBody>
                  <a:tcP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FFFFFF"/>
                      </a:solidFill>
                      <a:prstDash val="solid"/>
                      <a:round/>
                      <a:headEnd type="none" w="med" len="med"/>
                      <a:tailEnd type="none" w="med" len="med"/>
                    </a:lnT>
                    <a:lnB w="762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822208404"/>
                  </a:ext>
                </a:extLst>
              </a:tr>
            </a:tbl>
          </a:graphicData>
        </a:graphic>
      </p:graphicFrame>
      <p:sp>
        <p:nvSpPr>
          <p:cNvPr id="5" name="Rectangle 1">
            <a:extLst>
              <a:ext uri="{FF2B5EF4-FFF2-40B4-BE49-F238E27FC236}">
                <a16:creationId xmlns:a16="http://schemas.microsoft.com/office/drawing/2014/main" id="{BC4B962D-2B8B-42BB-99B9-303DF8C4931F}"/>
              </a:ext>
            </a:extLst>
          </p:cNvPr>
          <p:cNvSpPr>
            <a:spLocks noChangeArrowheads="1"/>
          </p:cNvSpPr>
          <p:nvPr/>
        </p:nvSpPr>
        <p:spPr bwMode="auto">
          <a:xfrm>
            <a:off x="0" y="-2599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5829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9BA875-A901-21F8-E8AB-26E57BE4F8F6}"/>
              </a:ext>
            </a:extLst>
          </p:cNvPr>
          <p:cNvPicPr>
            <a:picLocks noChangeAspect="1"/>
          </p:cNvPicPr>
          <p:nvPr/>
        </p:nvPicPr>
        <p:blipFill>
          <a:blip r:embed="rId2"/>
          <a:stretch>
            <a:fillRect/>
          </a:stretch>
        </p:blipFill>
        <p:spPr>
          <a:xfrm>
            <a:off x="1381257" y="1082103"/>
            <a:ext cx="9429486" cy="5775897"/>
          </a:xfrm>
          <a:prstGeom prst="rect">
            <a:avLst/>
          </a:prstGeom>
        </p:spPr>
      </p:pic>
      <p:sp>
        <p:nvSpPr>
          <p:cNvPr id="4" name="TextBox 3">
            <a:extLst>
              <a:ext uri="{FF2B5EF4-FFF2-40B4-BE49-F238E27FC236}">
                <a16:creationId xmlns:a16="http://schemas.microsoft.com/office/drawing/2014/main" id="{C200DA9B-7A26-C6D3-C9B3-30A93C07FF9F}"/>
              </a:ext>
            </a:extLst>
          </p:cNvPr>
          <p:cNvSpPr txBox="1"/>
          <p:nvPr/>
        </p:nvSpPr>
        <p:spPr>
          <a:xfrm>
            <a:off x="3057525" y="142875"/>
            <a:ext cx="4486275" cy="646331"/>
          </a:xfrm>
          <a:prstGeom prst="rect">
            <a:avLst/>
          </a:prstGeom>
          <a:noFill/>
        </p:spPr>
        <p:txBody>
          <a:bodyPr wrap="square" rtlCol="0">
            <a:spAutoFit/>
          </a:bodyPr>
          <a:lstStyle/>
          <a:p>
            <a:pPr algn="ctr"/>
            <a:r>
              <a:rPr lang="en-IN" sz="3600" dirty="0" err="1"/>
              <a:t>Tsne</a:t>
            </a:r>
            <a:r>
              <a:rPr lang="en-IN" sz="3600" dirty="0"/>
              <a:t>- plot</a:t>
            </a:r>
          </a:p>
        </p:txBody>
      </p:sp>
    </p:spTree>
    <p:extLst>
      <p:ext uri="{BB962C8B-B14F-4D97-AF65-F5344CB8AC3E}">
        <p14:creationId xmlns:p14="http://schemas.microsoft.com/office/powerpoint/2010/main" val="111603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B7A1-5B41-FA01-CB42-97AD272B7305}"/>
              </a:ext>
            </a:extLst>
          </p:cNvPr>
          <p:cNvSpPr>
            <a:spLocks noGrp="1"/>
          </p:cNvSpPr>
          <p:nvPr>
            <p:ph type="title"/>
          </p:nvPr>
        </p:nvSpPr>
        <p:spPr>
          <a:xfrm>
            <a:off x="485775" y="2393951"/>
            <a:ext cx="1914525" cy="1325563"/>
          </a:xfrm>
        </p:spPr>
        <p:txBody>
          <a:bodyPr/>
          <a:lstStyle/>
          <a:p>
            <a:pPr algn="ctr"/>
            <a:r>
              <a:rPr lang="en-US" dirty="0"/>
              <a:t>BERT</a:t>
            </a:r>
            <a:endParaRPr lang="en-IN" dirty="0"/>
          </a:p>
        </p:txBody>
      </p:sp>
      <p:pic>
        <p:nvPicPr>
          <p:cNvPr id="4" name="Picture 3">
            <a:extLst>
              <a:ext uri="{FF2B5EF4-FFF2-40B4-BE49-F238E27FC236}">
                <a16:creationId xmlns:a16="http://schemas.microsoft.com/office/drawing/2014/main" id="{A3F9FFB6-1ACE-0E34-9058-D50358CFA42F}"/>
              </a:ext>
            </a:extLst>
          </p:cNvPr>
          <p:cNvPicPr>
            <a:picLocks noChangeAspect="1"/>
          </p:cNvPicPr>
          <p:nvPr/>
        </p:nvPicPr>
        <p:blipFill>
          <a:blip r:embed="rId2"/>
          <a:stretch>
            <a:fillRect/>
          </a:stretch>
        </p:blipFill>
        <p:spPr>
          <a:xfrm>
            <a:off x="3000058" y="247851"/>
            <a:ext cx="8949055" cy="594615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ACD49EF-B47F-949E-6A56-857298B2731C}"/>
              </a:ext>
            </a:extLst>
          </p:cNvPr>
          <p:cNvSpPr txBox="1"/>
          <p:nvPr/>
        </p:nvSpPr>
        <p:spPr>
          <a:xfrm>
            <a:off x="2243732" y="6385275"/>
            <a:ext cx="7704535" cy="369332"/>
          </a:xfrm>
          <a:prstGeom prst="rect">
            <a:avLst/>
          </a:prstGeom>
          <a:noFill/>
        </p:spPr>
        <p:txBody>
          <a:bodyPr wrap="square">
            <a:spAutoFit/>
          </a:bodyPr>
          <a:lstStyle/>
          <a:p>
            <a:r>
              <a:rPr lang="en-IN" sz="1800" b="0" i="0" u="none" strike="noStrike" baseline="0" dirty="0">
                <a:solidFill>
                  <a:srgbClr val="0462C1"/>
                </a:solidFill>
                <a:latin typeface="Calibri" panose="020F0502020204030204" pitchFamily="34" charset="0"/>
              </a:rPr>
              <a:t>https://www.sciencedirect.com/science/article/pii/S0957417424005517 </a:t>
            </a:r>
            <a:endParaRPr lang="en-IN" dirty="0"/>
          </a:p>
        </p:txBody>
      </p:sp>
    </p:spTree>
    <p:extLst>
      <p:ext uri="{BB962C8B-B14F-4D97-AF65-F5344CB8AC3E}">
        <p14:creationId xmlns:p14="http://schemas.microsoft.com/office/powerpoint/2010/main" val="274741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CE13C1-1F4C-E841-0595-1EDA3C0D9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9024" y="313714"/>
            <a:ext cx="7715249" cy="6230572"/>
          </a:xfrm>
        </p:spPr>
      </p:pic>
      <p:sp>
        <p:nvSpPr>
          <p:cNvPr id="6" name="TextBox 5">
            <a:extLst>
              <a:ext uri="{FF2B5EF4-FFF2-40B4-BE49-F238E27FC236}">
                <a16:creationId xmlns:a16="http://schemas.microsoft.com/office/drawing/2014/main" id="{717C766A-7D7C-DA48-745B-EBA699FBE210}"/>
              </a:ext>
            </a:extLst>
          </p:cNvPr>
          <p:cNvSpPr txBox="1"/>
          <p:nvPr/>
        </p:nvSpPr>
        <p:spPr>
          <a:xfrm>
            <a:off x="0" y="2425482"/>
            <a:ext cx="3643313" cy="1754326"/>
          </a:xfrm>
          <a:prstGeom prst="rect">
            <a:avLst/>
          </a:prstGeom>
          <a:noFill/>
        </p:spPr>
        <p:txBody>
          <a:bodyPr wrap="square" rtlCol="0">
            <a:spAutoFit/>
          </a:bodyPr>
          <a:lstStyle/>
          <a:p>
            <a:pPr algn="ctr"/>
            <a:r>
              <a:rPr lang="en-IN" sz="3600" dirty="0" err="1"/>
              <a:t>Tsne</a:t>
            </a:r>
            <a:r>
              <a:rPr lang="en-IN" sz="3600" dirty="0"/>
              <a:t>- plot</a:t>
            </a:r>
          </a:p>
          <a:p>
            <a:pPr algn="ctr"/>
            <a:r>
              <a:rPr lang="en-IN" sz="3600" dirty="0"/>
              <a:t>BERT Embedding for whole Text</a:t>
            </a:r>
          </a:p>
        </p:txBody>
      </p:sp>
    </p:spTree>
    <p:extLst>
      <p:ext uri="{BB962C8B-B14F-4D97-AF65-F5344CB8AC3E}">
        <p14:creationId xmlns:p14="http://schemas.microsoft.com/office/powerpoint/2010/main" val="3867759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1ACB5-A922-9C70-5E5C-D4AA149F0EF7}"/>
              </a:ext>
            </a:extLst>
          </p:cNvPr>
          <p:cNvSpPr>
            <a:spLocks noGrp="1"/>
          </p:cNvSpPr>
          <p:nvPr>
            <p:ph type="title"/>
          </p:nvPr>
        </p:nvSpPr>
        <p:spPr>
          <a:xfrm>
            <a:off x="109538" y="2536825"/>
            <a:ext cx="3090862" cy="1325563"/>
          </a:xfrm>
        </p:spPr>
        <p:txBody>
          <a:bodyPr>
            <a:normAutofit fontScale="90000"/>
          </a:bodyPr>
          <a:lstStyle/>
          <a:p>
            <a:r>
              <a:rPr lang="en-IN" sz="3200" dirty="0" err="1"/>
              <a:t>Tsne</a:t>
            </a:r>
            <a:r>
              <a:rPr lang="en-IN" sz="3200" dirty="0"/>
              <a:t> plot:</a:t>
            </a:r>
            <a:br>
              <a:rPr lang="en-IN" sz="3200" dirty="0"/>
            </a:br>
            <a:br>
              <a:rPr lang="en-IN" sz="3200" dirty="0"/>
            </a:br>
            <a:r>
              <a:rPr lang="en-IN" sz="3200" b="1" dirty="0"/>
              <a:t> BERT Embedding for Sentence</a:t>
            </a:r>
          </a:p>
        </p:txBody>
      </p:sp>
      <p:pic>
        <p:nvPicPr>
          <p:cNvPr id="5" name="Content Placeholder 4">
            <a:extLst>
              <a:ext uri="{FF2B5EF4-FFF2-40B4-BE49-F238E27FC236}">
                <a16:creationId xmlns:a16="http://schemas.microsoft.com/office/drawing/2014/main" id="{65FE5061-EC2D-A2D6-423A-C34092117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9012" y="159413"/>
            <a:ext cx="8364693" cy="6539174"/>
          </a:xfrm>
        </p:spPr>
      </p:pic>
    </p:spTree>
    <p:extLst>
      <p:ext uri="{BB962C8B-B14F-4D97-AF65-F5344CB8AC3E}">
        <p14:creationId xmlns:p14="http://schemas.microsoft.com/office/powerpoint/2010/main" val="201006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724E8AC-5E7D-4756-B12D-83BDF6E6BEF3}"/>
              </a:ext>
            </a:extLst>
          </p:cNvPr>
          <p:cNvGraphicFramePr>
            <a:graphicFrameLocks noGrp="1"/>
          </p:cNvGraphicFramePr>
          <p:nvPr>
            <p:extLst>
              <p:ext uri="{D42A27DB-BD31-4B8C-83A1-F6EECF244321}">
                <p14:modId xmlns:p14="http://schemas.microsoft.com/office/powerpoint/2010/main" val="3877733536"/>
              </p:ext>
            </p:extLst>
          </p:nvPr>
        </p:nvGraphicFramePr>
        <p:xfrm>
          <a:off x="1697036" y="2338652"/>
          <a:ext cx="8797925" cy="3809472"/>
        </p:xfrm>
        <a:graphic>
          <a:graphicData uri="http://schemas.openxmlformats.org/drawingml/2006/table">
            <a:tbl>
              <a:tblPr firstRow="1" bandRow="1">
                <a:tableStyleId>{5C22544A-7EE6-4342-B048-85BDC9FD1C3A}</a:tableStyleId>
              </a:tblPr>
              <a:tblGrid>
                <a:gridCol w="1759585">
                  <a:extLst>
                    <a:ext uri="{9D8B030D-6E8A-4147-A177-3AD203B41FA5}">
                      <a16:colId xmlns:a16="http://schemas.microsoft.com/office/drawing/2014/main" val="1701742711"/>
                    </a:ext>
                  </a:extLst>
                </a:gridCol>
                <a:gridCol w="1759585">
                  <a:extLst>
                    <a:ext uri="{9D8B030D-6E8A-4147-A177-3AD203B41FA5}">
                      <a16:colId xmlns:a16="http://schemas.microsoft.com/office/drawing/2014/main" val="3347402680"/>
                    </a:ext>
                  </a:extLst>
                </a:gridCol>
                <a:gridCol w="1759585">
                  <a:extLst>
                    <a:ext uri="{9D8B030D-6E8A-4147-A177-3AD203B41FA5}">
                      <a16:colId xmlns:a16="http://schemas.microsoft.com/office/drawing/2014/main" val="3105002699"/>
                    </a:ext>
                  </a:extLst>
                </a:gridCol>
                <a:gridCol w="1759585">
                  <a:extLst>
                    <a:ext uri="{9D8B030D-6E8A-4147-A177-3AD203B41FA5}">
                      <a16:colId xmlns:a16="http://schemas.microsoft.com/office/drawing/2014/main" val="4153683127"/>
                    </a:ext>
                  </a:extLst>
                </a:gridCol>
                <a:gridCol w="1759585">
                  <a:extLst>
                    <a:ext uri="{9D8B030D-6E8A-4147-A177-3AD203B41FA5}">
                      <a16:colId xmlns:a16="http://schemas.microsoft.com/office/drawing/2014/main" val="1070515800"/>
                    </a:ext>
                  </a:extLst>
                </a:gridCol>
              </a:tblGrid>
              <a:tr h="634912">
                <a:tc>
                  <a:txBody>
                    <a:bodyPr/>
                    <a:lstStyle/>
                    <a:p>
                      <a:pPr algn="ctr"/>
                      <a:r>
                        <a:rPr lang="en-IN" dirty="0"/>
                        <a:t>Class</a:t>
                      </a:r>
                    </a:p>
                  </a:txBody>
                  <a:tcPr/>
                </a:tc>
                <a:tc>
                  <a:txBody>
                    <a:bodyPr/>
                    <a:lstStyle/>
                    <a:p>
                      <a:pPr algn="ctr"/>
                      <a:r>
                        <a:rPr lang="en-IN" dirty="0"/>
                        <a:t>Accuracy</a:t>
                      </a:r>
                    </a:p>
                  </a:txBody>
                  <a:tcPr/>
                </a:tc>
                <a:tc>
                  <a:txBody>
                    <a:bodyPr/>
                    <a:lstStyle/>
                    <a:p>
                      <a:pPr algn="ctr"/>
                      <a:r>
                        <a:rPr lang="en-IN" dirty="0"/>
                        <a:t>Precision</a:t>
                      </a:r>
                    </a:p>
                  </a:txBody>
                  <a:tcPr/>
                </a:tc>
                <a:tc>
                  <a:txBody>
                    <a:bodyPr/>
                    <a:lstStyle/>
                    <a:p>
                      <a:pPr algn="ctr"/>
                      <a:r>
                        <a:rPr lang="en-IN" dirty="0"/>
                        <a:t>Recall</a:t>
                      </a:r>
                    </a:p>
                  </a:txBody>
                  <a:tcPr/>
                </a:tc>
                <a:tc>
                  <a:txBody>
                    <a:bodyPr/>
                    <a:lstStyle/>
                    <a:p>
                      <a:pPr algn="ctr"/>
                      <a:r>
                        <a:rPr lang="en-IN" dirty="0"/>
                        <a:t>F1-Score</a:t>
                      </a:r>
                    </a:p>
                  </a:txBody>
                  <a:tcPr/>
                </a:tc>
                <a:extLst>
                  <a:ext uri="{0D108BD9-81ED-4DB2-BD59-A6C34878D82A}">
                    <a16:rowId xmlns:a16="http://schemas.microsoft.com/office/drawing/2014/main" val="2983702654"/>
                  </a:ext>
                </a:extLst>
              </a:tr>
              <a:tr h="634912">
                <a:tc>
                  <a:txBody>
                    <a:bodyPr/>
                    <a:lstStyle/>
                    <a:p>
                      <a:pPr algn="ctr"/>
                      <a:r>
                        <a:rPr lang="en-IN" dirty="0"/>
                        <a:t>Class 1</a:t>
                      </a:r>
                    </a:p>
                  </a:txBody>
                  <a:tcPr/>
                </a:tc>
                <a:tc>
                  <a:txBody>
                    <a:bodyPr/>
                    <a:lstStyle/>
                    <a:p>
                      <a:pPr algn="ctr"/>
                      <a:r>
                        <a:rPr lang="en-IN" dirty="0"/>
                        <a:t>0.78</a:t>
                      </a:r>
                    </a:p>
                  </a:txBody>
                  <a:tcPr/>
                </a:tc>
                <a:tc>
                  <a:txBody>
                    <a:bodyPr/>
                    <a:lstStyle/>
                    <a:p>
                      <a:pPr algn="ctr"/>
                      <a:r>
                        <a:rPr lang="en-IN" dirty="0"/>
                        <a:t>0.73</a:t>
                      </a:r>
                    </a:p>
                  </a:txBody>
                  <a:tcPr/>
                </a:tc>
                <a:tc>
                  <a:txBody>
                    <a:bodyPr/>
                    <a:lstStyle/>
                    <a:p>
                      <a:pPr algn="ctr"/>
                      <a:r>
                        <a:rPr lang="en-IN" dirty="0"/>
                        <a:t>0.79</a:t>
                      </a:r>
                    </a:p>
                  </a:txBody>
                  <a:tcPr/>
                </a:tc>
                <a:tc>
                  <a:txBody>
                    <a:bodyPr/>
                    <a:lstStyle/>
                    <a:p>
                      <a:pPr algn="ctr"/>
                      <a:r>
                        <a:rPr lang="en-IN" dirty="0"/>
                        <a:t>0.76</a:t>
                      </a:r>
                    </a:p>
                  </a:txBody>
                  <a:tcPr/>
                </a:tc>
                <a:extLst>
                  <a:ext uri="{0D108BD9-81ED-4DB2-BD59-A6C34878D82A}">
                    <a16:rowId xmlns:a16="http://schemas.microsoft.com/office/drawing/2014/main" val="3483051796"/>
                  </a:ext>
                </a:extLst>
              </a:tr>
              <a:tr h="634912">
                <a:tc>
                  <a:txBody>
                    <a:bodyPr/>
                    <a:lstStyle/>
                    <a:p>
                      <a:pPr algn="ctr"/>
                      <a:r>
                        <a:rPr lang="en-IN" dirty="0"/>
                        <a:t>Class 2</a:t>
                      </a:r>
                    </a:p>
                  </a:txBody>
                  <a:tcPr/>
                </a:tc>
                <a:tc>
                  <a:txBody>
                    <a:bodyPr/>
                    <a:lstStyle/>
                    <a:p>
                      <a:pPr algn="ctr"/>
                      <a:r>
                        <a:rPr lang="en-IN" dirty="0"/>
                        <a:t>0.65</a:t>
                      </a:r>
                    </a:p>
                  </a:txBody>
                  <a:tcPr/>
                </a:tc>
                <a:tc>
                  <a:txBody>
                    <a:bodyPr/>
                    <a:lstStyle/>
                    <a:p>
                      <a:pPr algn="ctr"/>
                      <a:r>
                        <a:rPr lang="en-IN" dirty="0"/>
                        <a:t>0.69</a:t>
                      </a:r>
                    </a:p>
                  </a:txBody>
                  <a:tcPr/>
                </a:tc>
                <a:tc>
                  <a:txBody>
                    <a:bodyPr/>
                    <a:lstStyle/>
                    <a:p>
                      <a:pPr algn="ctr"/>
                      <a:r>
                        <a:rPr lang="en-IN" dirty="0"/>
                        <a:t>0.65</a:t>
                      </a:r>
                    </a:p>
                  </a:txBody>
                  <a:tcPr/>
                </a:tc>
                <a:tc>
                  <a:txBody>
                    <a:bodyPr/>
                    <a:lstStyle/>
                    <a:p>
                      <a:pPr algn="ctr"/>
                      <a:r>
                        <a:rPr lang="en-IN" dirty="0"/>
                        <a:t>0.67</a:t>
                      </a:r>
                    </a:p>
                  </a:txBody>
                  <a:tcPr/>
                </a:tc>
                <a:extLst>
                  <a:ext uri="{0D108BD9-81ED-4DB2-BD59-A6C34878D82A}">
                    <a16:rowId xmlns:a16="http://schemas.microsoft.com/office/drawing/2014/main" val="2139303223"/>
                  </a:ext>
                </a:extLst>
              </a:tr>
              <a:tr h="634912">
                <a:tc>
                  <a:txBody>
                    <a:bodyPr/>
                    <a:lstStyle/>
                    <a:p>
                      <a:pPr algn="ctr"/>
                      <a:r>
                        <a:rPr lang="en-IN" dirty="0"/>
                        <a:t>Class 3</a:t>
                      </a:r>
                    </a:p>
                  </a:txBody>
                  <a:tcPr/>
                </a:tc>
                <a:tc>
                  <a:txBody>
                    <a:bodyPr/>
                    <a:lstStyle/>
                    <a:p>
                      <a:pPr algn="ctr"/>
                      <a:r>
                        <a:rPr lang="en-IN" dirty="0"/>
                        <a:t>0.65</a:t>
                      </a:r>
                    </a:p>
                  </a:txBody>
                  <a:tcPr/>
                </a:tc>
                <a:tc>
                  <a:txBody>
                    <a:bodyPr/>
                    <a:lstStyle/>
                    <a:p>
                      <a:pPr algn="ctr"/>
                      <a:r>
                        <a:rPr lang="en-IN" dirty="0"/>
                        <a:t>0.67</a:t>
                      </a:r>
                    </a:p>
                  </a:txBody>
                  <a:tcPr/>
                </a:tc>
                <a:tc>
                  <a:txBody>
                    <a:bodyPr/>
                    <a:lstStyle/>
                    <a:p>
                      <a:pPr algn="ctr"/>
                      <a:r>
                        <a:rPr lang="en-IN" dirty="0"/>
                        <a:t>0.66</a:t>
                      </a:r>
                    </a:p>
                  </a:txBody>
                  <a:tcPr/>
                </a:tc>
                <a:tc>
                  <a:txBody>
                    <a:bodyPr/>
                    <a:lstStyle/>
                    <a:p>
                      <a:pPr algn="ctr"/>
                      <a:r>
                        <a:rPr lang="en-IN" dirty="0"/>
                        <a:t>0.66</a:t>
                      </a:r>
                    </a:p>
                  </a:txBody>
                  <a:tcPr/>
                </a:tc>
                <a:extLst>
                  <a:ext uri="{0D108BD9-81ED-4DB2-BD59-A6C34878D82A}">
                    <a16:rowId xmlns:a16="http://schemas.microsoft.com/office/drawing/2014/main" val="3204106844"/>
                  </a:ext>
                </a:extLst>
              </a:tr>
              <a:tr h="634912">
                <a:tc>
                  <a:txBody>
                    <a:bodyPr/>
                    <a:lstStyle/>
                    <a:p>
                      <a:pPr algn="ctr"/>
                      <a:r>
                        <a:rPr lang="en-IN" dirty="0"/>
                        <a:t>Class 4</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a16="http://schemas.microsoft.com/office/drawing/2014/main" val="4237939908"/>
                  </a:ext>
                </a:extLst>
              </a:tr>
              <a:tr h="634912">
                <a:tc>
                  <a:txBody>
                    <a:bodyPr/>
                    <a:lstStyle/>
                    <a:p>
                      <a:pPr algn="ctr"/>
                      <a:r>
                        <a:rPr lang="en-IN" dirty="0"/>
                        <a:t>Overall</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0.77</a:t>
                      </a:r>
                    </a:p>
                  </a:txBody>
                  <a:tcPr/>
                </a:tc>
                <a:extLst>
                  <a:ext uri="{0D108BD9-81ED-4DB2-BD59-A6C34878D82A}">
                    <a16:rowId xmlns:a16="http://schemas.microsoft.com/office/drawing/2014/main" val="1579409368"/>
                  </a:ext>
                </a:extLst>
              </a:tr>
            </a:tbl>
          </a:graphicData>
        </a:graphic>
      </p:graphicFrame>
      <p:sp>
        <p:nvSpPr>
          <p:cNvPr id="4" name="TextBox 3">
            <a:extLst>
              <a:ext uri="{FF2B5EF4-FFF2-40B4-BE49-F238E27FC236}">
                <a16:creationId xmlns:a16="http://schemas.microsoft.com/office/drawing/2014/main" id="{BFC33E3D-8B19-F09D-93AA-0FF745AA27EE}"/>
              </a:ext>
            </a:extLst>
          </p:cNvPr>
          <p:cNvSpPr txBox="1"/>
          <p:nvPr/>
        </p:nvSpPr>
        <p:spPr>
          <a:xfrm>
            <a:off x="3429000" y="914400"/>
            <a:ext cx="4486275" cy="646331"/>
          </a:xfrm>
          <a:prstGeom prst="rect">
            <a:avLst/>
          </a:prstGeom>
          <a:noFill/>
        </p:spPr>
        <p:txBody>
          <a:bodyPr wrap="square" rtlCol="0">
            <a:spAutoFit/>
          </a:bodyPr>
          <a:lstStyle/>
          <a:p>
            <a:pPr algn="ctr"/>
            <a:r>
              <a:rPr lang="en-IN" sz="3600" dirty="0"/>
              <a:t>Evaluation Metrics</a:t>
            </a:r>
          </a:p>
        </p:txBody>
      </p:sp>
    </p:spTree>
    <p:extLst>
      <p:ext uri="{BB962C8B-B14F-4D97-AF65-F5344CB8AC3E}">
        <p14:creationId xmlns:p14="http://schemas.microsoft.com/office/powerpoint/2010/main" val="3421369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0254-0CC9-F50F-1503-6727B1515FC3}"/>
              </a:ext>
            </a:extLst>
          </p:cNvPr>
          <p:cNvSpPr>
            <a:spLocks noGrp="1"/>
          </p:cNvSpPr>
          <p:nvPr>
            <p:ph type="title"/>
          </p:nvPr>
        </p:nvSpPr>
        <p:spPr>
          <a:xfrm>
            <a:off x="638175" y="232673"/>
            <a:ext cx="10515600" cy="899571"/>
          </a:xfrm>
        </p:spPr>
        <p:txBody>
          <a:bodyPr/>
          <a:lstStyle/>
          <a:p>
            <a:pPr algn="ctr"/>
            <a:r>
              <a:rPr lang="en-IN" dirty="0"/>
              <a:t>Model Summary</a:t>
            </a:r>
          </a:p>
        </p:txBody>
      </p:sp>
      <p:pic>
        <p:nvPicPr>
          <p:cNvPr id="5" name="Picture 4">
            <a:extLst>
              <a:ext uri="{FF2B5EF4-FFF2-40B4-BE49-F238E27FC236}">
                <a16:creationId xmlns:a16="http://schemas.microsoft.com/office/drawing/2014/main" id="{3618382B-E54E-4013-A7FE-632FDF3E8361}"/>
              </a:ext>
            </a:extLst>
          </p:cNvPr>
          <p:cNvPicPr>
            <a:picLocks noChangeAspect="1"/>
          </p:cNvPicPr>
          <p:nvPr/>
        </p:nvPicPr>
        <p:blipFill>
          <a:blip r:embed="rId2"/>
          <a:stretch>
            <a:fillRect/>
          </a:stretch>
        </p:blipFill>
        <p:spPr>
          <a:xfrm>
            <a:off x="138112" y="1364917"/>
            <a:ext cx="6262814" cy="5493083"/>
          </a:xfrm>
          <a:prstGeom prst="rect">
            <a:avLst/>
          </a:prstGeom>
        </p:spPr>
      </p:pic>
      <p:pic>
        <p:nvPicPr>
          <p:cNvPr id="7" name="Picture 6">
            <a:extLst>
              <a:ext uri="{FF2B5EF4-FFF2-40B4-BE49-F238E27FC236}">
                <a16:creationId xmlns:a16="http://schemas.microsoft.com/office/drawing/2014/main" id="{ACEAB829-1608-BFEA-0AF5-F62F421E416E}"/>
              </a:ext>
            </a:extLst>
          </p:cNvPr>
          <p:cNvPicPr>
            <a:picLocks noChangeAspect="1"/>
          </p:cNvPicPr>
          <p:nvPr/>
        </p:nvPicPr>
        <p:blipFill>
          <a:blip r:embed="rId3"/>
          <a:stretch>
            <a:fillRect/>
          </a:stretch>
        </p:blipFill>
        <p:spPr>
          <a:xfrm>
            <a:off x="6565884" y="1417993"/>
            <a:ext cx="5626116" cy="5386929"/>
          </a:xfrm>
          <a:prstGeom prst="rect">
            <a:avLst/>
          </a:prstGeom>
        </p:spPr>
      </p:pic>
    </p:spTree>
    <p:extLst>
      <p:ext uri="{BB962C8B-B14F-4D97-AF65-F5344CB8AC3E}">
        <p14:creationId xmlns:p14="http://schemas.microsoft.com/office/powerpoint/2010/main" val="1707385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1498-FB7C-C610-797B-15E02C15249A}"/>
              </a:ext>
            </a:extLst>
          </p:cNvPr>
          <p:cNvSpPr>
            <a:spLocks noGrp="1"/>
          </p:cNvSpPr>
          <p:nvPr>
            <p:ph type="title"/>
          </p:nvPr>
        </p:nvSpPr>
        <p:spPr>
          <a:xfrm>
            <a:off x="1778793" y="257175"/>
            <a:ext cx="8405813" cy="773083"/>
          </a:xfrm>
        </p:spPr>
        <p:txBody>
          <a:bodyPr/>
          <a:lstStyle/>
          <a:p>
            <a:pPr algn="ctr"/>
            <a:r>
              <a:rPr lang="en-US" dirty="0"/>
              <a:t>Conclusion</a:t>
            </a:r>
            <a:endParaRPr lang="en-IN" dirty="0"/>
          </a:p>
        </p:txBody>
      </p:sp>
      <p:sp>
        <p:nvSpPr>
          <p:cNvPr id="5" name="TextBox 4">
            <a:extLst>
              <a:ext uri="{FF2B5EF4-FFF2-40B4-BE49-F238E27FC236}">
                <a16:creationId xmlns:a16="http://schemas.microsoft.com/office/drawing/2014/main" id="{C9633DA1-967B-8547-340B-8DA327ADCE9E}"/>
              </a:ext>
            </a:extLst>
          </p:cNvPr>
          <p:cNvSpPr txBox="1"/>
          <p:nvPr/>
        </p:nvSpPr>
        <p:spPr>
          <a:xfrm>
            <a:off x="632222" y="1338293"/>
            <a:ext cx="11397853" cy="5122941"/>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i="0" u="none" strike="noStrike" baseline="0" dirty="0">
                <a:solidFill>
                  <a:srgbClr val="000000"/>
                </a:solidFill>
                <a:latin typeface="Calibri" panose="020F0502020204030204" pitchFamily="34" charset="0"/>
              </a:rPr>
              <a:t>In this project, we explored the classification of offensive humor using both traditional machine learning models and a parallel neural network approach. By leveraging TF-IDF, n-gram, </a:t>
            </a:r>
            <a:r>
              <a:rPr lang="en-US" sz="2000" i="0" u="none" strike="noStrike" baseline="0" dirty="0" err="1">
                <a:solidFill>
                  <a:srgbClr val="000000"/>
                </a:solidFill>
                <a:latin typeface="Calibri" panose="020F0502020204030204" pitchFamily="34" charset="0"/>
              </a:rPr>
              <a:t>GloVe,fasttext</a:t>
            </a:r>
            <a:r>
              <a:rPr lang="en-US" sz="2000" i="0" u="none" strike="noStrike" baseline="0" dirty="0">
                <a:solidFill>
                  <a:srgbClr val="000000"/>
                </a:solidFill>
                <a:latin typeface="Calibri" panose="020F0502020204030204" pitchFamily="34" charset="0"/>
              </a:rPr>
              <a:t> , Word2Vec and BERT embeddings as feature representations, we trained models such as SVM, Random Forest, KNN,NTK and </a:t>
            </a:r>
            <a:r>
              <a:rPr lang="en-US" sz="2000" i="0" u="none" strike="noStrike" baseline="0" dirty="0" err="1">
                <a:solidFill>
                  <a:srgbClr val="000000"/>
                </a:solidFill>
                <a:latin typeface="Calibri" panose="020F0502020204030204" pitchFamily="34" charset="0"/>
              </a:rPr>
              <a:t>XGBoost</a:t>
            </a:r>
            <a:r>
              <a:rPr lang="en-US" sz="2000" i="0" u="none" strike="noStrike" baseline="0" dirty="0">
                <a:solidFill>
                  <a:srgbClr val="000000"/>
                </a:solidFill>
                <a:latin typeface="Calibri" panose="020F0502020204030204" pitchFamily="34" charset="0"/>
              </a:rPr>
              <a:t>, achieving notable performance improvements through comprehensive preprocessing and data balancing techniques. </a:t>
            </a:r>
          </a:p>
          <a:p>
            <a:pPr marL="342900" indent="-342900">
              <a:lnSpc>
                <a:spcPct val="150000"/>
              </a:lnSpc>
              <a:buFont typeface="Wingdings" panose="05000000000000000000" pitchFamily="2" charset="2"/>
              <a:buChar char="q"/>
            </a:pPr>
            <a:r>
              <a:rPr lang="en-US" sz="2000" i="0" u="none" strike="noStrike" baseline="0" dirty="0">
                <a:solidFill>
                  <a:srgbClr val="000000"/>
                </a:solidFill>
                <a:latin typeface="Calibri" panose="020F0502020204030204" pitchFamily="34" charset="0"/>
              </a:rPr>
              <a:t>Additionally, the parallel neural network, which effectively captured intricate semantic nuances, further enhanced the classification accuracy. The comparative analysis underscored the strengths of traditional models in handling structured feature sets, while the neural network demonstrated superior capability in modeling complex patterns within the offensive humor dataset. </a:t>
            </a:r>
          </a:p>
          <a:p>
            <a:pPr marL="342900" indent="-342900">
              <a:lnSpc>
                <a:spcPct val="150000"/>
              </a:lnSpc>
              <a:buFont typeface="Wingdings" panose="05000000000000000000" pitchFamily="2" charset="2"/>
              <a:buChar char="q"/>
            </a:pPr>
            <a:r>
              <a:rPr lang="en-US" sz="2000" i="0" u="none" strike="noStrike" baseline="0" dirty="0">
                <a:solidFill>
                  <a:srgbClr val="000000"/>
                </a:solidFill>
                <a:latin typeface="Calibri" panose="020F0502020204030204" pitchFamily="34" charset="0"/>
              </a:rPr>
              <a:t>This dual approach highlights the complementary nature of traditional machine learning and deep learning techniques in advancing NLP tasks. </a:t>
            </a:r>
            <a:endParaRPr lang="en-IN" sz="2000" dirty="0"/>
          </a:p>
        </p:txBody>
      </p:sp>
    </p:spTree>
    <p:extLst>
      <p:ext uri="{BB962C8B-B14F-4D97-AF65-F5344CB8AC3E}">
        <p14:creationId xmlns:p14="http://schemas.microsoft.com/office/powerpoint/2010/main" val="2963798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CFA1-4DAF-0747-D3B8-1BE6A60247FF}"/>
              </a:ext>
            </a:extLst>
          </p:cNvPr>
          <p:cNvSpPr>
            <a:spLocks noGrp="1"/>
          </p:cNvSpPr>
          <p:nvPr>
            <p:ph type="title"/>
          </p:nvPr>
        </p:nvSpPr>
        <p:spPr>
          <a:xfrm>
            <a:off x="652462" y="2766218"/>
            <a:ext cx="10515600" cy="1325563"/>
          </a:xfrm>
        </p:spPr>
        <p:txBody>
          <a:bodyPr>
            <a:normAutofit/>
          </a:bodyPr>
          <a:lstStyle/>
          <a:p>
            <a:pPr algn="ctr"/>
            <a:r>
              <a:rPr lang="en-IN" sz="6000" dirty="0"/>
              <a:t>Thank You</a:t>
            </a:r>
          </a:p>
        </p:txBody>
      </p:sp>
    </p:spTree>
    <p:extLst>
      <p:ext uri="{BB962C8B-B14F-4D97-AF65-F5344CB8AC3E}">
        <p14:creationId xmlns:p14="http://schemas.microsoft.com/office/powerpoint/2010/main" val="401555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B9FD-4319-C65C-EE30-27FF7DE71125}"/>
              </a:ext>
            </a:extLst>
          </p:cNvPr>
          <p:cNvSpPr>
            <a:spLocks noGrp="1"/>
          </p:cNvSpPr>
          <p:nvPr>
            <p:ph type="title"/>
          </p:nvPr>
        </p:nvSpPr>
        <p:spPr>
          <a:xfrm>
            <a:off x="1243013" y="0"/>
            <a:ext cx="9053512" cy="806450"/>
          </a:xfrm>
        </p:spPr>
        <p:txBody>
          <a:bodyPr/>
          <a:lstStyle/>
          <a:p>
            <a:pPr algn="ctr"/>
            <a:r>
              <a:rPr lang="en-US" dirty="0"/>
              <a:t>Dataset:</a:t>
            </a:r>
            <a:endParaRPr lang="en-IN" dirty="0"/>
          </a:p>
        </p:txBody>
      </p:sp>
      <p:sp>
        <p:nvSpPr>
          <p:cNvPr id="3" name="Content Placeholder 2">
            <a:extLst>
              <a:ext uri="{FF2B5EF4-FFF2-40B4-BE49-F238E27FC236}">
                <a16:creationId xmlns:a16="http://schemas.microsoft.com/office/drawing/2014/main" id="{D193A002-7826-6138-A91A-1081F16D9C99}"/>
              </a:ext>
            </a:extLst>
          </p:cNvPr>
          <p:cNvSpPr>
            <a:spLocks noGrp="1"/>
          </p:cNvSpPr>
          <p:nvPr>
            <p:ph idx="1"/>
          </p:nvPr>
        </p:nvSpPr>
        <p:spPr>
          <a:xfrm>
            <a:off x="288131" y="821531"/>
            <a:ext cx="11615737" cy="5214938"/>
          </a:xfrm>
        </p:spPr>
        <p:txBody>
          <a:bodyPr>
            <a:normAutofit fontScale="62500" lnSpcReduction="20000"/>
          </a:bodyPr>
          <a:lstStyle/>
          <a:p>
            <a:pPr marL="0" indent="0">
              <a:lnSpc>
                <a:spcPct val="120000"/>
              </a:lnSpc>
              <a:buNone/>
            </a:pPr>
            <a:r>
              <a:rPr lang="en-US" sz="3200" dirty="0">
                <a:latin typeface="Times New Roman" panose="02020603050405020304" pitchFamily="18" charset="0"/>
                <a:cs typeface="Times New Roman" panose="02020603050405020304" pitchFamily="18" charset="0"/>
              </a:rPr>
              <a:t>The Offensive Humor Dataset from Kaggle is a collection of text samples categorized into four levels of offensiveness: mildly offensive, moderately offensive, highly offensive, and extremely offensive. Each entry in the dataset includes a joke or humorous statement, labeled according to its perceived level of offensiveness. This dataset is designed to aid in the development and evaluation of models aimed at detecting and classifying offensive content in humor. It is particularly useful for tasks in natural language processing, such as sentiment analysis, content moderation, and automated text classification.</a:t>
            </a:r>
          </a:p>
          <a:p>
            <a:pPr marL="0" indent="0">
              <a:lnSpc>
                <a:spcPct val="120000"/>
              </a:lnSpc>
              <a:buNone/>
            </a:pPr>
            <a:endParaRPr lang="en-US" sz="2400" dirty="0">
              <a:latin typeface="Times New Roman" panose="02020603050405020304" pitchFamily="18" charset="0"/>
              <a:cs typeface="Times New Roman" panose="02020603050405020304" pitchFamily="18" charset="0"/>
            </a:endParaRPr>
          </a:p>
          <a:p>
            <a:pPr marL="0" indent="0">
              <a:lnSpc>
                <a:spcPct val="120000"/>
              </a:lnSpc>
              <a:buNone/>
            </a:pPr>
            <a:r>
              <a:rPr lang="en-US" sz="3200" dirty="0">
                <a:latin typeface="Times New Roman" panose="02020603050405020304" pitchFamily="18" charset="0"/>
                <a:cs typeface="Times New Roman" panose="02020603050405020304" pitchFamily="18" charset="0"/>
              </a:rPr>
              <a:t>Total of 92,153 jokes across 4 categories</a:t>
            </a:r>
          </a:p>
          <a:p>
            <a:pPr marL="0" indent="0">
              <a:lnSpc>
                <a:spcPct val="120000"/>
              </a:lnSpc>
              <a:buNone/>
            </a:pPr>
            <a:r>
              <a:rPr lang="en-US" sz="3200" dirty="0">
                <a:latin typeface="Times New Roman" panose="02020603050405020304" pitchFamily="18" charset="0"/>
                <a:cs typeface="Times New Roman" panose="02020603050405020304" pitchFamily="18" charset="0"/>
              </a:rPr>
              <a:t>Categories:</a:t>
            </a:r>
          </a:p>
          <a:p>
            <a:pPr>
              <a:lnSpc>
                <a:spcPct val="120000"/>
              </a:lnSpc>
            </a:pPr>
            <a:r>
              <a:rPr lang="en-US" sz="3200" dirty="0">
                <a:latin typeface="Times New Roman" panose="02020603050405020304" pitchFamily="18" charset="0"/>
                <a:cs typeface="Times New Roman" panose="02020603050405020304" pitchFamily="18" charset="0"/>
              </a:rPr>
              <a:t>Clean Jokes (7,450 examples)</a:t>
            </a:r>
          </a:p>
          <a:p>
            <a:pPr>
              <a:lnSpc>
                <a:spcPct val="120000"/>
              </a:lnSpc>
            </a:pPr>
            <a:r>
              <a:rPr lang="en-US" sz="3200" dirty="0">
                <a:latin typeface="Times New Roman" panose="02020603050405020304" pitchFamily="18" charset="0"/>
                <a:cs typeface="Times New Roman" panose="02020603050405020304" pitchFamily="18" charset="0"/>
              </a:rPr>
              <a:t>Dark Jokes (79,230 examples)</a:t>
            </a:r>
          </a:p>
          <a:p>
            <a:pPr>
              <a:lnSpc>
                <a:spcPct val="120000"/>
              </a:lnSpc>
            </a:pPr>
            <a:r>
              <a:rPr lang="en-US" sz="3200" dirty="0">
                <a:latin typeface="Times New Roman" panose="02020603050405020304" pitchFamily="18" charset="0"/>
                <a:cs typeface="Times New Roman" panose="02020603050405020304" pitchFamily="18" charset="0"/>
              </a:rPr>
              <a:t>Dirty Jokes (5,473 examples)</a:t>
            </a:r>
          </a:p>
          <a:p>
            <a:pPr>
              <a:lnSpc>
                <a:spcPct val="120000"/>
              </a:lnSpc>
            </a:pPr>
            <a:r>
              <a:rPr lang="en-US" sz="3200" dirty="0">
                <a:latin typeface="Times New Roman" panose="02020603050405020304" pitchFamily="18" charset="0"/>
                <a:cs typeface="Times New Roman" panose="02020603050405020304" pitchFamily="18" charset="0"/>
              </a:rPr>
              <a:t>News articles as non-jokes (10,710 examples)</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75B12E-EE7E-B704-4DE1-6902D1B312E3}"/>
              </a:ext>
            </a:extLst>
          </p:cNvPr>
          <p:cNvSpPr txBox="1"/>
          <p:nvPr/>
        </p:nvSpPr>
        <p:spPr>
          <a:xfrm>
            <a:off x="2903935" y="6373296"/>
            <a:ext cx="6093618" cy="646331"/>
          </a:xfrm>
          <a:prstGeom prst="rect">
            <a:avLst/>
          </a:prstGeom>
          <a:noFill/>
        </p:spPr>
        <p:txBody>
          <a:bodyPr wrap="square">
            <a:spAutoFit/>
          </a:bodyPr>
          <a:lstStyle/>
          <a:p>
            <a:r>
              <a:rPr lang="en-IN" dirty="0">
                <a:hlinkClick r:id="rId2"/>
              </a:rPr>
              <a:t>https://huggingface.co/datasets/metaeval/offensive-humor</a:t>
            </a:r>
            <a:endParaRPr lang="en-IN" dirty="0"/>
          </a:p>
          <a:p>
            <a:endParaRPr lang="en-IN" dirty="0"/>
          </a:p>
        </p:txBody>
      </p:sp>
      <p:sp>
        <p:nvSpPr>
          <p:cNvPr id="6" name="TextBox 5">
            <a:extLst>
              <a:ext uri="{FF2B5EF4-FFF2-40B4-BE49-F238E27FC236}">
                <a16:creationId xmlns:a16="http://schemas.microsoft.com/office/drawing/2014/main" id="{7CE7A647-A7C5-0829-90FE-051353981D44}"/>
              </a:ext>
            </a:extLst>
          </p:cNvPr>
          <p:cNvSpPr txBox="1"/>
          <p:nvPr/>
        </p:nvSpPr>
        <p:spPr>
          <a:xfrm>
            <a:off x="5422106" y="2926198"/>
            <a:ext cx="6093618" cy="3447098"/>
          </a:xfrm>
          <a:prstGeom prst="rect">
            <a:avLst/>
          </a:prstGeom>
          <a:noFill/>
        </p:spPr>
        <p:txBody>
          <a:bodyPr wrap="square">
            <a:spAutoFit/>
          </a:bodyPr>
          <a:lstStyle/>
          <a:p>
            <a:r>
              <a:rPr lang="en-IN" sz="2000" b="1" u="sng" dirty="0"/>
              <a:t>Clean Jokes</a:t>
            </a:r>
            <a:r>
              <a:rPr lang="en-IN" sz="2000" dirty="0"/>
              <a:t>: </a:t>
            </a:r>
            <a:r>
              <a:rPr lang="en-US" sz="2000" dirty="0"/>
              <a:t>Should we have to wash jokes before posting them here. Because they say clean jokes.</a:t>
            </a:r>
          </a:p>
          <a:p>
            <a:endParaRPr lang="en-IN" sz="2000" dirty="0"/>
          </a:p>
          <a:p>
            <a:r>
              <a:rPr lang="en-IN" sz="2000" b="1" u="sng" dirty="0"/>
              <a:t>Dark Jokes</a:t>
            </a:r>
            <a:r>
              <a:rPr lang="en-IN" sz="2000" dirty="0"/>
              <a:t>: </a:t>
            </a:r>
            <a:r>
              <a:rPr lang="en-US" sz="2000" dirty="0"/>
              <a:t>My grandparents told me "you're next" in a wedding. I told them the same when we attended a funeral.</a:t>
            </a:r>
          </a:p>
          <a:p>
            <a:endParaRPr lang="en-IN" sz="2000" dirty="0"/>
          </a:p>
          <a:p>
            <a:r>
              <a:rPr lang="en-IN" sz="2000" b="1" u="sng" dirty="0"/>
              <a:t>Dirty Jokes</a:t>
            </a:r>
            <a:r>
              <a:rPr lang="en-IN" sz="2000" dirty="0"/>
              <a:t>: </a:t>
            </a:r>
            <a:r>
              <a:rPr lang="en-US" sz="2000" dirty="0"/>
              <a:t>What's the difference between a dirty park and ride and a lobster with breast implants? One's a crusty bus station, and the other is a busty Crustacean</a:t>
            </a:r>
          </a:p>
          <a:p>
            <a:endParaRPr lang="en-IN" sz="2000" dirty="0"/>
          </a:p>
        </p:txBody>
      </p:sp>
    </p:spTree>
    <p:extLst>
      <p:ext uri="{BB962C8B-B14F-4D97-AF65-F5344CB8AC3E}">
        <p14:creationId xmlns:p14="http://schemas.microsoft.com/office/powerpoint/2010/main" val="3590367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CAE0-71EE-F747-D3EE-16766DB42424}"/>
              </a:ext>
            </a:extLst>
          </p:cNvPr>
          <p:cNvSpPr>
            <a:spLocks noGrp="1"/>
          </p:cNvSpPr>
          <p:nvPr>
            <p:ph type="title"/>
          </p:nvPr>
        </p:nvSpPr>
        <p:spPr>
          <a:xfrm>
            <a:off x="871538" y="2103437"/>
            <a:ext cx="3476624" cy="1325563"/>
          </a:xfrm>
        </p:spPr>
        <p:txBody>
          <a:bodyPr/>
          <a:lstStyle/>
          <a:p>
            <a:r>
              <a:rPr lang="en-IN" dirty="0"/>
              <a:t>Pre-Processing</a:t>
            </a:r>
          </a:p>
        </p:txBody>
      </p:sp>
      <p:pic>
        <p:nvPicPr>
          <p:cNvPr id="5" name="Picture 4">
            <a:extLst>
              <a:ext uri="{FF2B5EF4-FFF2-40B4-BE49-F238E27FC236}">
                <a16:creationId xmlns:a16="http://schemas.microsoft.com/office/drawing/2014/main" id="{B706CFD3-69ED-A754-5106-51BDAF8D6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363" y="285742"/>
            <a:ext cx="4900612" cy="6393184"/>
          </a:xfrm>
          <a:prstGeom prst="rect">
            <a:avLst/>
          </a:prstGeom>
        </p:spPr>
      </p:pic>
    </p:spTree>
    <p:extLst>
      <p:ext uri="{BB962C8B-B14F-4D97-AF65-F5344CB8AC3E}">
        <p14:creationId xmlns:p14="http://schemas.microsoft.com/office/powerpoint/2010/main" val="217387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AEF3AA-B418-0EFC-D068-E68BBC528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 y="1843088"/>
            <a:ext cx="6037365" cy="4552949"/>
          </a:xfrm>
          <a:prstGeom prst="rect">
            <a:avLst/>
          </a:prstGeom>
        </p:spPr>
      </p:pic>
      <p:pic>
        <p:nvPicPr>
          <p:cNvPr id="9" name="Picture 8">
            <a:extLst>
              <a:ext uri="{FF2B5EF4-FFF2-40B4-BE49-F238E27FC236}">
                <a16:creationId xmlns:a16="http://schemas.microsoft.com/office/drawing/2014/main" id="{90A171BB-25F6-0774-BB87-25604852D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2520" y="1971676"/>
            <a:ext cx="5432317" cy="4238624"/>
          </a:xfrm>
          <a:prstGeom prst="rect">
            <a:avLst/>
          </a:prstGeom>
        </p:spPr>
      </p:pic>
    </p:spTree>
    <p:extLst>
      <p:ext uri="{BB962C8B-B14F-4D97-AF65-F5344CB8AC3E}">
        <p14:creationId xmlns:p14="http://schemas.microsoft.com/office/powerpoint/2010/main" val="264550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5817-2815-7DDD-FA8D-73A78FD19FE7}"/>
              </a:ext>
            </a:extLst>
          </p:cNvPr>
          <p:cNvSpPr>
            <a:spLocks noGrp="1"/>
          </p:cNvSpPr>
          <p:nvPr>
            <p:ph type="title"/>
          </p:nvPr>
        </p:nvSpPr>
        <p:spPr/>
        <p:txBody>
          <a:bodyPr/>
          <a:lstStyle/>
          <a:p>
            <a:pPr algn="ctr"/>
            <a:r>
              <a:rPr lang="en-US" dirty="0"/>
              <a:t>N-gram</a:t>
            </a:r>
            <a:endParaRPr lang="en-IN" dirty="0"/>
          </a:p>
        </p:txBody>
      </p:sp>
      <p:graphicFrame>
        <p:nvGraphicFramePr>
          <p:cNvPr id="4" name="Table 3">
            <a:extLst>
              <a:ext uri="{FF2B5EF4-FFF2-40B4-BE49-F238E27FC236}">
                <a16:creationId xmlns:a16="http://schemas.microsoft.com/office/drawing/2014/main" id="{2CE1863E-1D70-1E74-A1D7-6123041CFE61}"/>
              </a:ext>
            </a:extLst>
          </p:cNvPr>
          <p:cNvGraphicFramePr>
            <a:graphicFrameLocks noGrp="1"/>
          </p:cNvGraphicFramePr>
          <p:nvPr>
            <p:extLst>
              <p:ext uri="{D42A27DB-BD31-4B8C-83A1-F6EECF244321}">
                <p14:modId xmlns:p14="http://schemas.microsoft.com/office/powerpoint/2010/main" val="85489905"/>
              </p:ext>
            </p:extLst>
          </p:nvPr>
        </p:nvGraphicFramePr>
        <p:xfrm>
          <a:off x="1157288" y="1690688"/>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Model\Metrics</a:t>
                      </a:r>
                      <a:endParaRPr lang="en-IN" dirty="0"/>
                    </a:p>
                  </a:txBody>
                  <a:tcPr/>
                </a:tc>
                <a:tc>
                  <a:txBody>
                    <a:bodyPr/>
                    <a:lstStyle/>
                    <a:p>
                      <a:pPr algn="ctr"/>
                      <a:r>
                        <a:rPr lang="en-US" dirty="0"/>
                        <a:t>Accuracy</a:t>
                      </a:r>
                      <a:endParaRPr lang="en-IN" dirty="0"/>
                    </a:p>
                  </a:txBody>
                  <a:tcPr/>
                </a:tc>
                <a:tc>
                  <a:txBody>
                    <a:bodyPr/>
                    <a:lstStyle/>
                    <a:p>
                      <a:pPr algn="ctr"/>
                      <a:r>
                        <a:rPr lang="en-US" dirty="0"/>
                        <a:t>Precision </a:t>
                      </a:r>
                      <a:endParaRPr lang="en-IN" dirty="0"/>
                    </a:p>
                  </a:txBody>
                  <a:tcPr/>
                </a:tc>
                <a:tc>
                  <a:txBody>
                    <a:bodyPr/>
                    <a:lstStyle/>
                    <a:p>
                      <a:pPr algn="ctr"/>
                      <a:r>
                        <a:rPr lang="en-US" dirty="0"/>
                        <a:t>Recall </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0.56</a:t>
                      </a:r>
                      <a:endParaRPr lang="en-IN" dirty="0"/>
                    </a:p>
                  </a:txBody>
                  <a:tcPr/>
                </a:tc>
                <a:tc>
                  <a:txBody>
                    <a:bodyPr/>
                    <a:lstStyle/>
                    <a:p>
                      <a:pPr algn="ctr"/>
                      <a:r>
                        <a:rPr lang="en-US" dirty="0"/>
                        <a:t>0.58</a:t>
                      </a:r>
                      <a:endParaRPr lang="en-IN" dirty="0"/>
                    </a:p>
                  </a:txBody>
                  <a:tcPr/>
                </a:tc>
                <a:tc>
                  <a:txBody>
                    <a:bodyPr/>
                    <a:lstStyle/>
                    <a:p>
                      <a:pPr algn="ctr"/>
                      <a:r>
                        <a:rPr lang="en-US" dirty="0"/>
                        <a:t>0.56</a:t>
                      </a:r>
                      <a:endParaRPr lang="en-IN" dirty="0"/>
                    </a:p>
                  </a:txBody>
                  <a:tcPr/>
                </a:tc>
                <a:tc>
                  <a:txBody>
                    <a:bodyPr/>
                    <a:lstStyle/>
                    <a:p>
                      <a:pPr algn="ctr"/>
                      <a:r>
                        <a:rPr lang="en-US" dirty="0"/>
                        <a:t>0.56</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0.54</a:t>
                      </a:r>
                      <a:endParaRPr lang="en-IN" dirty="0"/>
                    </a:p>
                  </a:txBody>
                  <a:tcPr/>
                </a:tc>
                <a:tc>
                  <a:txBody>
                    <a:bodyPr/>
                    <a:lstStyle/>
                    <a:p>
                      <a:pPr algn="ctr"/>
                      <a:r>
                        <a:rPr lang="en-US" dirty="0"/>
                        <a:t>0.56</a:t>
                      </a:r>
                      <a:endParaRPr lang="en-IN" dirty="0"/>
                    </a:p>
                  </a:txBody>
                  <a:tcPr/>
                </a:tc>
                <a:tc>
                  <a:txBody>
                    <a:bodyPr/>
                    <a:lstStyle/>
                    <a:p>
                      <a:pPr algn="ctr"/>
                      <a:r>
                        <a:rPr lang="en-US" dirty="0"/>
                        <a:t>0.54</a:t>
                      </a:r>
                      <a:endParaRPr lang="en-IN" dirty="0"/>
                    </a:p>
                  </a:txBody>
                  <a:tcPr/>
                </a:tc>
                <a:tc>
                  <a:txBody>
                    <a:bodyPr/>
                    <a:lstStyle/>
                    <a:p>
                      <a:pPr algn="ctr"/>
                      <a:r>
                        <a:rPr lang="en-US" dirty="0"/>
                        <a:t>0.47</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0.59</a:t>
                      </a:r>
                      <a:endParaRPr lang="en-IN" dirty="0"/>
                    </a:p>
                  </a:txBody>
                  <a:tcPr/>
                </a:tc>
                <a:tc>
                  <a:txBody>
                    <a:bodyPr/>
                    <a:lstStyle/>
                    <a:p>
                      <a:pPr algn="ctr"/>
                      <a:r>
                        <a:rPr lang="en-US" dirty="0"/>
                        <a:t>0.59</a:t>
                      </a:r>
                      <a:endParaRPr lang="en-IN" dirty="0"/>
                    </a:p>
                  </a:txBody>
                  <a:tcPr/>
                </a:tc>
                <a:tc>
                  <a:txBody>
                    <a:bodyPr/>
                    <a:lstStyle/>
                    <a:p>
                      <a:pPr algn="ctr"/>
                      <a:r>
                        <a:rPr lang="en-US" dirty="0"/>
                        <a:t>0.59</a:t>
                      </a:r>
                      <a:endParaRPr lang="en-IN" dirty="0"/>
                    </a:p>
                  </a:txBody>
                  <a:tcPr/>
                </a:tc>
                <a:tc>
                  <a:txBody>
                    <a:bodyPr/>
                    <a:lstStyle/>
                    <a:p>
                      <a:pPr algn="ctr"/>
                      <a:r>
                        <a:rPr lang="en-US" dirty="0"/>
                        <a:t>0.59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0.55</a:t>
                      </a:r>
                      <a:endParaRPr lang="en-IN" dirty="0"/>
                    </a:p>
                  </a:txBody>
                  <a:tcPr/>
                </a:tc>
                <a:tc>
                  <a:txBody>
                    <a:bodyPr/>
                    <a:lstStyle/>
                    <a:p>
                      <a:pPr algn="ctr"/>
                      <a:r>
                        <a:rPr lang="en-US" dirty="0"/>
                        <a:t>0.56</a:t>
                      </a:r>
                      <a:endParaRPr lang="en-IN" dirty="0"/>
                    </a:p>
                  </a:txBody>
                  <a:tcPr/>
                </a:tc>
                <a:tc>
                  <a:txBody>
                    <a:bodyPr/>
                    <a:lstStyle/>
                    <a:p>
                      <a:pPr algn="ctr"/>
                      <a:r>
                        <a:rPr lang="en-US" dirty="0"/>
                        <a:t>0.55</a:t>
                      </a:r>
                      <a:endParaRPr lang="en-IN" dirty="0"/>
                    </a:p>
                  </a:txBody>
                  <a:tcPr/>
                </a:tc>
                <a:tc>
                  <a:txBody>
                    <a:bodyPr/>
                    <a:lstStyle/>
                    <a:p>
                      <a:pPr algn="ctr"/>
                      <a:r>
                        <a:rPr lang="en-US" dirty="0"/>
                        <a:t>0.54</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0.55</a:t>
                      </a:r>
                      <a:endParaRPr lang="en-IN" dirty="0"/>
                    </a:p>
                  </a:txBody>
                  <a:tcPr/>
                </a:tc>
                <a:tc>
                  <a:txBody>
                    <a:bodyPr/>
                    <a:lstStyle/>
                    <a:p>
                      <a:pPr algn="ctr"/>
                      <a:r>
                        <a:rPr lang="en-US" dirty="0"/>
                        <a:t>0.56</a:t>
                      </a:r>
                      <a:endParaRPr lang="en-IN" dirty="0"/>
                    </a:p>
                  </a:txBody>
                  <a:tcPr/>
                </a:tc>
                <a:tc>
                  <a:txBody>
                    <a:bodyPr/>
                    <a:lstStyle/>
                    <a:p>
                      <a:pPr algn="ctr"/>
                      <a:r>
                        <a:rPr lang="en-US" dirty="0"/>
                        <a:t>0.55</a:t>
                      </a:r>
                      <a:endParaRPr lang="en-IN" dirty="0"/>
                    </a:p>
                  </a:txBody>
                  <a:tcPr/>
                </a:tc>
                <a:tc>
                  <a:txBody>
                    <a:bodyPr/>
                    <a:lstStyle/>
                    <a:p>
                      <a:pPr algn="ctr"/>
                      <a:r>
                        <a:rPr lang="en-US" dirty="0"/>
                        <a:t>0.55</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IN" dirty="0"/>
                        <a:t>0.55</a:t>
                      </a:r>
                    </a:p>
                  </a:txBody>
                  <a:tcPr/>
                </a:tc>
                <a:tc>
                  <a:txBody>
                    <a:bodyPr/>
                    <a:lstStyle/>
                    <a:p>
                      <a:pPr algn="ctr"/>
                      <a:r>
                        <a:rPr lang="en-IN" dirty="0"/>
                        <a:t>0.56</a:t>
                      </a:r>
                    </a:p>
                  </a:txBody>
                  <a:tcPr/>
                </a:tc>
                <a:tc>
                  <a:txBody>
                    <a:bodyPr/>
                    <a:lstStyle/>
                    <a:p>
                      <a:pPr algn="ctr"/>
                      <a:r>
                        <a:rPr lang="en-IN" dirty="0"/>
                        <a:t>0.55</a:t>
                      </a:r>
                    </a:p>
                  </a:txBody>
                  <a:tcPr/>
                </a:tc>
                <a:tc>
                  <a:txBody>
                    <a:bodyPr/>
                    <a:lstStyle/>
                    <a:p>
                      <a:pPr algn="ctr"/>
                      <a:r>
                        <a:rPr lang="en-IN" dirty="0"/>
                        <a:t>0.55</a:t>
                      </a:r>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329854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5767C8-61BA-6EFF-B579-7F88E94DE567}"/>
              </a:ext>
            </a:extLst>
          </p:cNvPr>
          <p:cNvGraphicFramePr>
            <a:graphicFrameLocks noGrp="1"/>
          </p:cNvGraphicFramePr>
          <p:nvPr>
            <p:extLst>
              <p:ext uri="{D42A27DB-BD31-4B8C-83A1-F6EECF244321}">
                <p14:modId xmlns:p14="http://schemas.microsoft.com/office/powerpoint/2010/main" val="454352875"/>
              </p:ext>
            </p:extLst>
          </p:nvPr>
        </p:nvGraphicFramePr>
        <p:xfrm>
          <a:off x="1373187" y="1378588"/>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Model\Accuracy</a:t>
                      </a:r>
                      <a:endParaRPr lang="en-IN" dirty="0"/>
                    </a:p>
                  </a:txBody>
                  <a:tcPr/>
                </a:tc>
                <a:tc>
                  <a:txBody>
                    <a:bodyPr/>
                    <a:lstStyle/>
                    <a:p>
                      <a:pPr algn="ctr"/>
                      <a:r>
                        <a:rPr lang="en-US" dirty="0"/>
                        <a:t>Class-0</a:t>
                      </a:r>
                      <a:endParaRPr lang="en-IN" dirty="0"/>
                    </a:p>
                  </a:txBody>
                  <a:tcPr/>
                </a:tc>
                <a:tc>
                  <a:txBody>
                    <a:bodyPr/>
                    <a:lstStyle/>
                    <a:p>
                      <a:pPr algn="ctr"/>
                      <a:r>
                        <a:rPr lang="en-US" dirty="0"/>
                        <a:t>Class-1</a:t>
                      </a:r>
                      <a:endParaRPr lang="en-IN" dirty="0"/>
                    </a:p>
                  </a:txBody>
                  <a:tcPr/>
                </a:tc>
                <a:tc>
                  <a:txBody>
                    <a:bodyPr/>
                    <a:lstStyle/>
                    <a:p>
                      <a:pPr algn="ctr"/>
                      <a:r>
                        <a:rPr lang="en-US" dirty="0"/>
                        <a:t>Class-2</a:t>
                      </a:r>
                      <a:endParaRPr lang="en-IN" dirty="0"/>
                    </a:p>
                  </a:txBody>
                  <a:tcPr/>
                </a:tc>
                <a:tc>
                  <a:txBody>
                    <a:bodyPr/>
                    <a:lstStyle/>
                    <a:p>
                      <a:pPr algn="ctr"/>
                      <a:r>
                        <a:rPr lang="en-US" dirty="0"/>
                        <a:t>Class - 3</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0.59</a:t>
                      </a:r>
                      <a:endParaRPr lang="en-IN" dirty="0"/>
                    </a:p>
                  </a:txBody>
                  <a:tcPr/>
                </a:tc>
                <a:tc>
                  <a:txBody>
                    <a:bodyPr/>
                    <a:lstStyle/>
                    <a:p>
                      <a:pPr algn="ctr"/>
                      <a:r>
                        <a:rPr lang="en-US" dirty="0"/>
                        <a:t>0.39</a:t>
                      </a:r>
                      <a:endParaRPr lang="en-IN" dirty="0"/>
                    </a:p>
                  </a:txBody>
                  <a:tcPr/>
                </a:tc>
                <a:tc>
                  <a:txBody>
                    <a:bodyPr/>
                    <a:lstStyle/>
                    <a:p>
                      <a:pPr algn="ctr"/>
                      <a:r>
                        <a:rPr lang="en-US" dirty="0"/>
                        <a:t>0.28</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0.02</a:t>
                      </a:r>
                      <a:endParaRPr lang="en-IN" dirty="0"/>
                    </a:p>
                  </a:txBody>
                  <a:tcPr/>
                </a:tc>
                <a:tc>
                  <a:txBody>
                    <a:bodyPr/>
                    <a:lstStyle/>
                    <a:p>
                      <a:pPr algn="ctr"/>
                      <a:r>
                        <a:rPr lang="en-US" dirty="0"/>
                        <a:t>0.94</a:t>
                      </a:r>
                      <a:endParaRPr lang="en-IN" dirty="0"/>
                    </a:p>
                  </a:txBody>
                  <a:tcPr/>
                </a:tc>
                <a:tc>
                  <a:txBody>
                    <a:bodyPr/>
                    <a:lstStyle/>
                    <a:p>
                      <a:pPr algn="ctr"/>
                      <a:r>
                        <a:rPr lang="en-US" dirty="0"/>
                        <a:t>0.21</a:t>
                      </a:r>
                      <a:endParaRPr lang="en-IN" dirty="0"/>
                    </a:p>
                  </a:txBody>
                  <a:tcPr/>
                </a:tc>
                <a:tc>
                  <a:txBody>
                    <a:bodyPr/>
                    <a:lstStyle/>
                    <a:p>
                      <a:pPr algn="ctr"/>
                      <a:r>
                        <a:rPr lang="en-US" dirty="0"/>
                        <a:t>0.97</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0.50</a:t>
                      </a:r>
                      <a:endParaRPr lang="en-IN" dirty="0"/>
                    </a:p>
                  </a:txBody>
                  <a:tcPr/>
                </a:tc>
                <a:tc>
                  <a:txBody>
                    <a:bodyPr/>
                    <a:lstStyle/>
                    <a:p>
                      <a:pPr algn="ctr"/>
                      <a:r>
                        <a:rPr lang="en-US" dirty="0"/>
                        <a:t>0.42</a:t>
                      </a:r>
                      <a:endParaRPr lang="en-IN" dirty="0"/>
                    </a:p>
                  </a:txBody>
                  <a:tcPr/>
                </a:tc>
                <a:tc>
                  <a:txBody>
                    <a:bodyPr/>
                    <a:lstStyle/>
                    <a:p>
                      <a:pPr algn="ctr"/>
                      <a:r>
                        <a:rPr lang="en-US" dirty="0"/>
                        <a:t>0.45</a:t>
                      </a:r>
                      <a:endParaRPr lang="en-IN" dirty="0"/>
                    </a:p>
                  </a:txBody>
                  <a:tcPr/>
                </a:tc>
                <a:tc>
                  <a:txBody>
                    <a:bodyPr/>
                    <a:lstStyle/>
                    <a:p>
                      <a:pPr algn="ctr"/>
                      <a:r>
                        <a:rPr lang="en-US" dirty="0"/>
                        <a:t>0.99</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0.65</a:t>
                      </a:r>
                      <a:endParaRPr lang="en-IN" dirty="0"/>
                    </a:p>
                  </a:txBody>
                  <a:tcPr/>
                </a:tc>
                <a:tc>
                  <a:txBody>
                    <a:bodyPr/>
                    <a:lstStyle/>
                    <a:p>
                      <a:pPr algn="ctr"/>
                      <a:r>
                        <a:rPr lang="en-US" dirty="0"/>
                        <a:t>0.99</a:t>
                      </a:r>
                      <a:endParaRPr lang="en-IN" dirty="0"/>
                    </a:p>
                  </a:txBody>
                  <a:tcPr/>
                </a:tc>
                <a:tc>
                  <a:txBody>
                    <a:bodyPr/>
                    <a:lstStyle/>
                    <a:p>
                      <a:pPr algn="ctr"/>
                      <a:r>
                        <a:rPr lang="en-US" dirty="0"/>
                        <a:t>0.33</a:t>
                      </a:r>
                      <a:endParaRPr lang="en-IN" dirty="0"/>
                    </a:p>
                  </a:txBody>
                  <a:tcPr/>
                </a:tc>
                <a:tc>
                  <a:txBody>
                    <a:bodyPr/>
                    <a:lstStyle/>
                    <a:p>
                      <a:pPr algn="ctr"/>
                      <a:r>
                        <a:rPr lang="en-US" dirty="0"/>
                        <a:t>0.24</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0.51</a:t>
                      </a:r>
                      <a:endParaRPr lang="en-IN" dirty="0"/>
                    </a:p>
                  </a:txBody>
                  <a:tcPr/>
                </a:tc>
                <a:tc>
                  <a:txBody>
                    <a:bodyPr/>
                    <a:lstStyle/>
                    <a:p>
                      <a:pPr algn="ctr"/>
                      <a:r>
                        <a:rPr lang="en-US" dirty="0"/>
                        <a:t>0.38</a:t>
                      </a:r>
                      <a:endParaRPr lang="en-IN" dirty="0"/>
                    </a:p>
                  </a:txBody>
                  <a:tcPr/>
                </a:tc>
                <a:tc>
                  <a:txBody>
                    <a:bodyPr/>
                    <a:lstStyle/>
                    <a:p>
                      <a:pPr algn="ctr"/>
                      <a:r>
                        <a:rPr lang="en-US" dirty="0"/>
                        <a:t>0.35</a:t>
                      </a:r>
                      <a:endParaRPr lang="en-IN" dirty="0"/>
                    </a:p>
                  </a:txBody>
                  <a:tcPr/>
                </a:tc>
                <a:tc>
                  <a:txBody>
                    <a:bodyPr/>
                    <a:lstStyle/>
                    <a:p>
                      <a:pPr algn="ctr"/>
                      <a:r>
                        <a:rPr lang="en-US" dirty="0"/>
                        <a:t>0.97</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IN" dirty="0"/>
                        <a:t>0.43</a:t>
                      </a:r>
                    </a:p>
                  </a:txBody>
                  <a:tcPr/>
                </a:tc>
                <a:tc>
                  <a:txBody>
                    <a:bodyPr/>
                    <a:lstStyle/>
                    <a:p>
                      <a:pPr algn="ctr"/>
                      <a:r>
                        <a:rPr lang="en-IN" dirty="0"/>
                        <a:t>0.47</a:t>
                      </a:r>
                    </a:p>
                  </a:txBody>
                  <a:tcPr/>
                </a:tc>
                <a:tc>
                  <a:txBody>
                    <a:bodyPr/>
                    <a:lstStyle/>
                    <a:p>
                      <a:pPr algn="ctr"/>
                      <a:r>
                        <a:rPr lang="en-IN" dirty="0"/>
                        <a:t>0.31</a:t>
                      </a:r>
                    </a:p>
                  </a:txBody>
                  <a:tcPr/>
                </a:tc>
                <a:tc>
                  <a:txBody>
                    <a:bodyPr/>
                    <a:lstStyle/>
                    <a:p>
                      <a:pPr algn="ctr"/>
                      <a:r>
                        <a:rPr lang="en-IN" dirty="0"/>
                        <a:t>0.98</a:t>
                      </a:r>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318659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87B5F-5CE3-08E8-8761-1761FF4DDB0A}"/>
              </a:ext>
            </a:extLst>
          </p:cNvPr>
          <p:cNvPicPr>
            <a:picLocks noChangeAspect="1"/>
          </p:cNvPicPr>
          <p:nvPr/>
        </p:nvPicPr>
        <p:blipFill>
          <a:blip r:embed="rId2"/>
          <a:stretch>
            <a:fillRect/>
          </a:stretch>
        </p:blipFill>
        <p:spPr>
          <a:xfrm>
            <a:off x="1400174" y="640422"/>
            <a:ext cx="9189160" cy="5577156"/>
          </a:xfrm>
          <a:prstGeom prst="rect">
            <a:avLst/>
          </a:prstGeom>
        </p:spPr>
      </p:pic>
    </p:spTree>
    <p:extLst>
      <p:ext uri="{BB962C8B-B14F-4D97-AF65-F5344CB8AC3E}">
        <p14:creationId xmlns:p14="http://schemas.microsoft.com/office/powerpoint/2010/main" val="246915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78C5-7AFA-5DCD-01CD-8C8AE5A02424}"/>
              </a:ext>
            </a:extLst>
          </p:cNvPr>
          <p:cNvSpPr>
            <a:spLocks noGrp="1"/>
          </p:cNvSpPr>
          <p:nvPr>
            <p:ph type="title"/>
          </p:nvPr>
        </p:nvSpPr>
        <p:spPr/>
        <p:txBody>
          <a:bodyPr/>
          <a:lstStyle/>
          <a:p>
            <a:pPr algn="ctr"/>
            <a:r>
              <a:rPr lang="en-US" dirty="0" err="1"/>
              <a:t>Tf-idf</a:t>
            </a:r>
            <a:endParaRPr lang="en-IN" dirty="0"/>
          </a:p>
        </p:txBody>
      </p:sp>
      <p:graphicFrame>
        <p:nvGraphicFramePr>
          <p:cNvPr id="4" name="Table 3">
            <a:extLst>
              <a:ext uri="{FF2B5EF4-FFF2-40B4-BE49-F238E27FC236}">
                <a16:creationId xmlns:a16="http://schemas.microsoft.com/office/drawing/2014/main" id="{2BAB3291-D4A5-2086-0B68-E5F1B596F3E9}"/>
              </a:ext>
            </a:extLst>
          </p:cNvPr>
          <p:cNvGraphicFramePr>
            <a:graphicFrameLocks noGrp="1"/>
          </p:cNvGraphicFramePr>
          <p:nvPr>
            <p:extLst>
              <p:ext uri="{D42A27DB-BD31-4B8C-83A1-F6EECF244321}">
                <p14:modId xmlns:p14="http://schemas.microsoft.com/office/powerpoint/2010/main" val="1593785312"/>
              </p:ext>
            </p:extLst>
          </p:nvPr>
        </p:nvGraphicFramePr>
        <p:xfrm>
          <a:off x="1700213" y="1638301"/>
          <a:ext cx="9445625" cy="4361812"/>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3746400688"/>
                    </a:ext>
                  </a:extLst>
                </a:gridCol>
                <a:gridCol w="1889125">
                  <a:extLst>
                    <a:ext uri="{9D8B030D-6E8A-4147-A177-3AD203B41FA5}">
                      <a16:colId xmlns:a16="http://schemas.microsoft.com/office/drawing/2014/main" val="3819252341"/>
                    </a:ext>
                  </a:extLst>
                </a:gridCol>
                <a:gridCol w="1889125">
                  <a:extLst>
                    <a:ext uri="{9D8B030D-6E8A-4147-A177-3AD203B41FA5}">
                      <a16:colId xmlns:a16="http://schemas.microsoft.com/office/drawing/2014/main" val="2440479318"/>
                    </a:ext>
                  </a:extLst>
                </a:gridCol>
                <a:gridCol w="1889125">
                  <a:extLst>
                    <a:ext uri="{9D8B030D-6E8A-4147-A177-3AD203B41FA5}">
                      <a16:colId xmlns:a16="http://schemas.microsoft.com/office/drawing/2014/main" val="4284077619"/>
                    </a:ext>
                  </a:extLst>
                </a:gridCol>
                <a:gridCol w="1889125">
                  <a:extLst>
                    <a:ext uri="{9D8B030D-6E8A-4147-A177-3AD203B41FA5}">
                      <a16:colId xmlns:a16="http://schemas.microsoft.com/office/drawing/2014/main" val="2898922613"/>
                    </a:ext>
                  </a:extLst>
                </a:gridCol>
              </a:tblGrid>
              <a:tr h="623116">
                <a:tc>
                  <a:txBody>
                    <a:bodyPr/>
                    <a:lstStyle/>
                    <a:p>
                      <a:r>
                        <a:rPr lang="en-US" dirty="0"/>
                        <a:t>Model\Metrics</a:t>
                      </a:r>
                      <a:endParaRPr lang="en-IN" dirty="0"/>
                    </a:p>
                  </a:txBody>
                  <a:tcPr/>
                </a:tc>
                <a:tc>
                  <a:txBody>
                    <a:bodyPr/>
                    <a:lstStyle/>
                    <a:p>
                      <a:pPr algn="ctr"/>
                      <a:r>
                        <a:rPr lang="en-US" dirty="0"/>
                        <a:t>Accuracy</a:t>
                      </a:r>
                      <a:endParaRPr lang="en-IN" dirty="0"/>
                    </a:p>
                  </a:txBody>
                  <a:tcPr/>
                </a:tc>
                <a:tc>
                  <a:txBody>
                    <a:bodyPr/>
                    <a:lstStyle/>
                    <a:p>
                      <a:pPr algn="ctr"/>
                      <a:r>
                        <a:rPr lang="en-US" dirty="0"/>
                        <a:t>Precision </a:t>
                      </a:r>
                      <a:endParaRPr lang="en-IN" dirty="0"/>
                    </a:p>
                  </a:txBody>
                  <a:tcPr/>
                </a:tc>
                <a:tc>
                  <a:txBody>
                    <a:bodyPr/>
                    <a:lstStyle/>
                    <a:p>
                      <a:pPr algn="ctr"/>
                      <a:r>
                        <a:rPr lang="en-US" dirty="0"/>
                        <a:t>Recall </a:t>
                      </a:r>
                      <a:endParaRPr lang="en-IN" dirty="0"/>
                    </a:p>
                  </a:txBody>
                  <a:tcPr/>
                </a:tc>
                <a:tc>
                  <a:txBody>
                    <a:bodyPr/>
                    <a:lstStyle/>
                    <a:p>
                      <a:pPr algn="ctr"/>
                      <a:r>
                        <a:rPr lang="en-US" dirty="0"/>
                        <a:t>F1-Score</a:t>
                      </a:r>
                      <a:endParaRPr lang="en-IN" dirty="0"/>
                    </a:p>
                  </a:txBody>
                  <a:tcPr/>
                </a:tc>
                <a:extLst>
                  <a:ext uri="{0D108BD9-81ED-4DB2-BD59-A6C34878D82A}">
                    <a16:rowId xmlns:a16="http://schemas.microsoft.com/office/drawing/2014/main" val="2302100193"/>
                  </a:ext>
                </a:extLst>
              </a:tr>
              <a:tr h="623116">
                <a:tc>
                  <a:txBody>
                    <a:bodyPr/>
                    <a:lstStyle/>
                    <a:p>
                      <a:pPr algn="ctr"/>
                      <a:r>
                        <a:rPr lang="en-US" dirty="0"/>
                        <a:t>SVM – </a:t>
                      </a:r>
                      <a:r>
                        <a:rPr lang="en-US" dirty="0" err="1"/>
                        <a:t>rbf</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tc>
                  <a:txBody>
                    <a:bodyPr/>
                    <a:lstStyle/>
                    <a:p>
                      <a:pPr algn="ctr"/>
                      <a:r>
                        <a:rPr lang="en-US" dirty="0"/>
                        <a:t>0.76</a:t>
                      </a:r>
                      <a:endParaRPr lang="en-IN" dirty="0"/>
                    </a:p>
                  </a:txBody>
                  <a:tcPr/>
                </a:tc>
                <a:tc>
                  <a:txBody>
                    <a:bodyPr/>
                    <a:lstStyle/>
                    <a:p>
                      <a:pPr algn="ctr"/>
                      <a:r>
                        <a:rPr lang="en-US" dirty="0"/>
                        <a:t>0.75</a:t>
                      </a:r>
                      <a:endParaRPr lang="en-IN" dirty="0"/>
                    </a:p>
                  </a:txBody>
                  <a:tcPr/>
                </a:tc>
                <a:extLst>
                  <a:ext uri="{0D108BD9-81ED-4DB2-BD59-A6C34878D82A}">
                    <a16:rowId xmlns:a16="http://schemas.microsoft.com/office/drawing/2014/main" val="1874806134"/>
                  </a:ext>
                </a:extLst>
              </a:tr>
              <a:tr h="623116">
                <a:tc>
                  <a:txBody>
                    <a:bodyPr/>
                    <a:lstStyle/>
                    <a:p>
                      <a:pPr algn="ctr"/>
                      <a:r>
                        <a:rPr lang="en-US" dirty="0"/>
                        <a:t>SVM – poly</a:t>
                      </a:r>
                      <a:endParaRPr lang="en-IN" dirty="0"/>
                    </a:p>
                  </a:txBody>
                  <a:tcPr/>
                </a:tc>
                <a:tc>
                  <a:txBody>
                    <a:bodyPr/>
                    <a:lstStyle/>
                    <a:p>
                      <a:pPr algn="ctr"/>
                      <a:r>
                        <a:rPr lang="en-US" dirty="0"/>
                        <a:t>0.63</a:t>
                      </a:r>
                      <a:endParaRPr lang="en-IN" dirty="0"/>
                    </a:p>
                  </a:txBody>
                  <a:tcPr/>
                </a:tc>
                <a:tc>
                  <a:txBody>
                    <a:bodyPr/>
                    <a:lstStyle/>
                    <a:p>
                      <a:pPr algn="ctr"/>
                      <a:r>
                        <a:rPr lang="en-US" dirty="0"/>
                        <a:t>0.72</a:t>
                      </a:r>
                      <a:endParaRPr lang="en-IN" dirty="0"/>
                    </a:p>
                  </a:txBody>
                  <a:tcPr/>
                </a:tc>
                <a:tc>
                  <a:txBody>
                    <a:bodyPr/>
                    <a:lstStyle/>
                    <a:p>
                      <a:pPr algn="ctr"/>
                      <a:r>
                        <a:rPr lang="en-US" dirty="0"/>
                        <a:t>0.63</a:t>
                      </a:r>
                      <a:endParaRPr lang="en-IN" dirty="0"/>
                    </a:p>
                  </a:txBody>
                  <a:tcPr/>
                </a:tc>
                <a:tc>
                  <a:txBody>
                    <a:bodyPr/>
                    <a:lstStyle/>
                    <a:p>
                      <a:pPr algn="ctr"/>
                      <a:r>
                        <a:rPr lang="en-US" dirty="0"/>
                        <a:t>0.62</a:t>
                      </a:r>
                      <a:endParaRPr lang="en-IN" dirty="0"/>
                    </a:p>
                  </a:txBody>
                  <a:tcPr/>
                </a:tc>
                <a:extLst>
                  <a:ext uri="{0D108BD9-81ED-4DB2-BD59-A6C34878D82A}">
                    <a16:rowId xmlns:a16="http://schemas.microsoft.com/office/drawing/2014/main" val="1440446055"/>
                  </a:ext>
                </a:extLst>
              </a:tr>
              <a:tr h="623116">
                <a:tc>
                  <a:txBody>
                    <a:bodyPr/>
                    <a:lstStyle/>
                    <a:p>
                      <a:pPr algn="ctr"/>
                      <a:r>
                        <a:rPr lang="en-US" dirty="0"/>
                        <a:t>Random Forest</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tc>
                  <a:txBody>
                    <a:bodyPr/>
                    <a:lstStyle/>
                    <a:p>
                      <a:pPr algn="ctr"/>
                      <a:r>
                        <a:rPr lang="en-US" dirty="0"/>
                        <a:t>0.72</a:t>
                      </a:r>
                      <a:endParaRPr lang="en-IN" dirty="0"/>
                    </a:p>
                  </a:txBody>
                  <a:tcPr/>
                </a:tc>
                <a:extLst>
                  <a:ext uri="{0D108BD9-81ED-4DB2-BD59-A6C34878D82A}">
                    <a16:rowId xmlns:a16="http://schemas.microsoft.com/office/drawing/2014/main" val="3658872821"/>
                  </a:ext>
                </a:extLst>
              </a:tr>
              <a:tr h="623116">
                <a:tc>
                  <a:txBody>
                    <a:bodyPr/>
                    <a:lstStyle/>
                    <a:p>
                      <a:pPr algn="ctr"/>
                      <a:r>
                        <a:rPr lang="en-US" dirty="0"/>
                        <a:t>XG-Boost</a:t>
                      </a:r>
                      <a:endParaRPr lang="en-IN" dirty="0"/>
                    </a:p>
                  </a:txBody>
                  <a:tcPr/>
                </a:tc>
                <a:tc>
                  <a:txBody>
                    <a:bodyPr/>
                    <a:lstStyle/>
                    <a:p>
                      <a:pPr algn="ctr"/>
                      <a:r>
                        <a:rPr lang="en-US" dirty="0"/>
                        <a:t>0.74</a:t>
                      </a:r>
                      <a:endParaRPr lang="en-IN" dirty="0"/>
                    </a:p>
                  </a:txBody>
                  <a:tcPr/>
                </a:tc>
                <a:tc>
                  <a:txBody>
                    <a:bodyPr/>
                    <a:lstStyle/>
                    <a:p>
                      <a:pPr algn="ctr"/>
                      <a:r>
                        <a:rPr lang="en-US" dirty="0"/>
                        <a:t>0.74</a:t>
                      </a:r>
                      <a:endParaRPr lang="en-IN" dirty="0"/>
                    </a:p>
                  </a:txBody>
                  <a:tcPr/>
                </a:tc>
                <a:tc>
                  <a:txBody>
                    <a:bodyPr/>
                    <a:lstStyle/>
                    <a:p>
                      <a:pPr algn="ctr"/>
                      <a:r>
                        <a:rPr lang="en-US" dirty="0"/>
                        <a:t>0.74</a:t>
                      </a:r>
                      <a:endParaRPr lang="en-IN" dirty="0"/>
                    </a:p>
                  </a:txBody>
                  <a:tcPr/>
                </a:tc>
                <a:tc>
                  <a:txBody>
                    <a:bodyPr/>
                    <a:lstStyle/>
                    <a:p>
                      <a:pPr algn="ctr"/>
                      <a:r>
                        <a:rPr lang="en-US" dirty="0"/>
                        <a:t>0.74</a:t>
                      </a:r>
                      <a:endParaRPr lang="en-IN" dirty="0"/>
                    </a:p>
                  </a:txBody>
                  <a:tcPr/>
                </a:tc>
                <a:extLst>
                  <a:ext uri="{0D108BD9-81ED-4DB2-BD59-A6C34878D82A}">
                    <a16:rowId xmlns:a16="http://schemas.microsoft.com/office/drawing/2014/main" val="1684162704"/>
                  </a:ext>
                </a:extLst>
              </a:tr>
              <a:tr h="623116">
                <a:tc>
                  <a:txBody>
                    <a:bodyPr/>
                    <a:lstStyle/>
                    <a:p>
                      <a:pPr algn="ctr"/>
                      <a:r>
                        <a:rPr lang="en-US" dirty="0"/>
                        <a:t>KNN</a:t>
                      </a:r>
                      <a:endParaRPr lang="en-IN" dirty="0"/>
                    </a:p>
                  </a:txBody>
                  <a:tcPr/>
                </a:tc>
                <a:tc>
                  <a:txBody>
                    <a:bodyPr/>
                    <a:lstStyle/>
                    <a:p>
                      <a:pPr algn="ctr"/>
                      <a:r>
                        <a:rPr lang="en-US" dirty="0"/>
                        <a:t>0.62</a:t>
                      </a:r>
                      <a:endParaRPr lang="en-IN" dirty="0"/>
                    </a:p>
                  </a:txBody>
                  <a:tcPr/>
                </a:tc>
                <a:tc>
                  <a:txBody>
                    <a:bodyPr/>
                    <a:lstStyle/>
                    <a:p>
                      <a:pPr algn="ctr"/>
                      <a:r>
                        <a:rPr lang="en-US" dirty="0"/>
                        <a:t>0.67</a:t>
                      </a:r>
                      <a:endParaRPr lang="en-IN" dirty="0"/>
                    </a:p>
                  </a:txBody>
                  <a:tcPr/>
                </a:tc>
                <a:tc>
                  <a:txBody>
                    <a:bodyPr/>
                    <a:lstStyle/>
                    <a:p>
                      <a:pPr algn="ctr"/>
                      <a:r>
                        <a:rPr lang="en-US" dirty="0"/>
                        <a:t>0.62</a:t>
                      </a:r>
                      <a:endParaRPr lang="en-IN" dirty="0"/>
                    </a:p>
                  </a:txBody>
                  <a:tcPr/>
                </a:tc>
                <a:tc>
                  <a:txBody>
                    <a:bodyPr/>
                    <a:lstStyle/>
                    <a:p>
                      <a:pPr algn="ctr"/>
                      <a:r>
                        <a:rPr lang="en-US" dirty="0"/>
                        <a:t>0.62</a:t>
                      </a:r>
                      <a:endParaRPr lang="en-IN" dirty="0"/>
                    </a:p>
                  </a:txBody>
                  <a:tcPr/>
                </a:tc>
                <a:extLst>
                  <a:ext uri="{0D108BD9-81ED-4DB2-BD59-A6C34878D82A}">
                    <a16:rowId xmlns:a16="http://schemas.microsoft.com/office/drawing/2014/main" val="1641309918"/>
                  </a:ext>
                </a:extLst>
              </a:tr>
              <a:tr h="623116">
                <a:tc>
                  <a:txBody>
                    <a:bodyPr/>
                    <a:lstStyle/>
                    <a:p>
                      <a:pPr algn="ctr"/>
                      <a:r>
                        <a:rPr lang="en-US" dirty="0"/>
                        <a:t>NTK</a:t>
                      </a:r>
                      <a:endParaRPr lang="en-IN" dirty="0"/>
                    </a:p>
                  </a:txBody>
                  <a:tcPr/>
                </a:tc>
                <a:tc>
                  <a:txBody>
                    <a:bodyPr/>
                    <a:lstStyle/>
                    <a:p>
                      <a:pPr algn="ctr"/>
                      <a:r>
                        <a:rPr lang="en-US" dirty="0"/>
                        <a:t>0.67</a:t>
                      </a:r>
                      <a:endParaRPr lang="en-IN" dirty="0"/>
                    </a:p>
                  </a:txBody>
                  <a:tcPr/>
                </a:tc>
                <a:tc>
                  <a:txBody>
                    <a:bodyPr/>
                    <a:lstStyle/>
                    <a:p>
                      <a:pPr algn="ctr"/>
                      <a:r>
                        <a:rPr lang="en-US" dirty="0"/>
                        <a:t>0.71</a:t>
                      </a:r>
                      <a:endParaRPr lang="en-IN" dirty="0"/>
                    </a:p>
                  </a:txBody>
                  <a:tcPr/>
                </a:tc>
                <a:tc>
                  <a:txBody>
                    <a:bodyPr/>
                    <a:lstStyle/>
                    <a:p>
                      <a:pPr algn="ctr"/>
                      <a:r>
                        <a:rPr lang="en-US" dirty="0"/>
                        <a:t>0.67</a:t>
                      </a:r>
                      <a:endParaRPr lang="en-IN" dirty="0"/>
                    </a:p>
                  </a:txBody>
                  <a:tcPr/>
                </a:tc>
                <a:tc>
                  <a:txBody>
                    <a:bodyPr/>
                    <a:lstStyle/>
                    <a:p>
                      <a:pPr algn="ctr"/>
                      <a:r>
                        <a:rPr lang="en-US" dirty="0"/>
                        <a:t>0.66</a:t>
                      </a:r>
                      <a:endParaRPr lang="en-IN" dirty="0"/>
                    </a:p>
                  </a:txBody>
                  <a:tcPr/>
                </a:tc>
                <a:extLst>
                  <a:ext uri="{0D108BD9-81ED-4DB2-BD59-A6C34878D82A}">
                    <a16:rowId xmlns:a16="http://schemas.microsoft.com/office/drawing/2014/main" val="3227328417"/>
                  </a:ext>
                </a:extLst>
              </a:tr>
            </a:tbl>
          </a:graphicData>
        </a:graphic>
      </p:graphicFrame>
    </p:spTree>
    <p:extLst>
      <p:ext uri="{BB962C8B-B14F-4D97-AF65-F5344CB8AC3E}">
        <p14:creationId xmlns:p14="http://schemas.microsoft.com/office/powerpoint/2010/main" val="3708119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TotalTime>
  <Words>958</Words>
  <Application>Microsoft Office PowerPoint</Application>
  <PresentationFormat>Widescreen</PresentationFormat>
  <Paragraphs>431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21AIE314 AI in Natural Language Processing</vt:lpstr>
      <vt:lpstr>Team members</vt:lpstr>
      <vt:lpstr>Dataset:</vt:lpstr>
      <vt:lpstr>Pre-Processing</vt:lpstr>
      <vt:lpstr>PowerPoint Presentation</vt:lpstr>
      <vt:lpstr>N-gram</vt:lpstr>
      <vt:lpstr>PowerPoint Presentation</vt:lpstr>
      <vt:lpstr>PowerPoint Presentation</vt:lpstr>
      <vt:lpstr>Tf-idf</vt:lpstr>
      <vt:lpstr>PowerPoint Presentation</vt:lpstr>
      <vt:lpstr>PowerPoint Presentation</vt:lpstr>
      <vt:lpstr>Glove</vt:lpstr>
      <vt:lpstr>PowerPoint Presentation</vt:lpstr>
      <vt:lpstr>PowerPoint Presentation</vt:lpstr>
      <vt:lpstr>Fast text</vt:lpstr>
      <vt:lpstr>PowerPoint Presentation</vt:lpstr>
      <vt:lpstr>PowerPoint Presentation</vt:lpstr>
      <vt:lpstr>Word2Vec</vt:lpstr>
      <vt:lpstr>PowerPoint Presentation</vt:lpstr>
      <vt:lpstr>PowerPoint Presentation</vt:lpstr>
      <vt:lpstr>BERT</vt:lpstr>
      <vt:lpstr>PowerPoint Presentation</vt:lpstr>
      <vt:lpstr>Tsne plot:   BERT Embedding for Sentence</vt:lpstr>
      <vt:lpstr>PowerPoint Presentation</vt:lpstr>
      <vt:lpstr>Model 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21AIE311 AI in Natural Language Processing</dc:title>
  <dc:creator>ABHINAV VURA</dc:creator>
  <cp:lastModifiedBy>ABHINAV VURA</cp:lastModifiedBy>
  <cp:revision>34</cp:revision>
  <dcterms:created xsi:type="dcterms:W3CDTF">2024-05-27T03:51:42Z</dcterms:created>
  <dcterms:modified xsi:type="dcterms:W3CDTF">2024-05-28T10:35:24Z</dcterms:modified>
</cp:coreProperties>
</file>