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w.kumar998@gmail.com" initials="a" lastIdx="1" clrIdx="0">
    <p:extLst>
      <p:ext uri="{19B8F6BF-5375-455C-9EA6-DF929625EA0E}">
        <p15:presenceInfo xmlns:p15="http://schemas.microsoft.com/office/powerpoint/2012/main" userId="a5f644885537d1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p:scale>
          <a:sx n="77" d="100"/>
          <a:sy n="77" d="100"/>
        </p:scale>
        <p:origin x="42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72C13-688B-4EC2-BFBC-A239084868A2}" type="doc">
      <dgm:prSet loTypeId="urn:diagrams.loki3.com/VaryingWidthList" loCatId="list" qsTypeId="urn:microsoft.com/office/officeart/2005/8/quickstyle/simple5" qsCatId="simple" csTypeId="urn:microsoft.com/office/officeart/2005/8/colors/colorful3" csCatId="colorful" phldr="1"/>
      <dgm:spPr/>
      <dgm:t>
        <a:bodyPr/>
        <a:lstStyle/>
        <a:p>
          <a:endParaRPr lang="en-IN"/>
        </a:p>
      </dgm:t>
    </dgm:pt>
    <dgm:pt modelId="{DDA73DA9-A60E-4FE2-BBB6-1338F02583A2}">
      <dgm:prSet phldrT="[Text]"/>
      <dgm:spPr/>
      <dgm:t>
        <a:bodyPr/>
        <a:lstStyle/>
        <a:p>
          <a:r>
            <a:rPr lang="en-IN" dirty="0"/>
            <a:t>Support</a:t>
          </a:r>
        </a:p>
      </dgm:t>
    </dgm:pt>
    <dgm:pt modelId="{CB1AC264-252D-416A-9F8A-DE564A36CFFE}" type="parTrans" cxnId="{8B125558-8BDA-445A-B357-1D42CDBC672E}">
      <dgm:prSet/>
      <dgm:spPr/>
      <dgm:t>
        <a:bodyPr/>
        <a:lstStyle/>
        <a:p>
          <a:endParaRPr lang="en-IN"/>
        </a:p>
      </dgm:t>
    </dgm:pt>
    <dgm:pt modelId="{7F67FB4F-D759-4EA8-86D0-4C0324504BE4}" type="sibTrans" cxnId="{8B125558-8BDA-445A-B357-1D42CDBC672E}">
      <dgm:prSet/>
      <dgm:spPr/>
      <dgm:t>
        <a:bodyPr/>
        <a:lstStyle/>
        <a:p>
          <a:endParaRPr lang="en-IN"/>
        </a:p>
      </dgm:t>
    </dgm:pt>
    <dgm:pt modelId="{F200D314-95D6-4171-88D7-160C981B4B4A}">
      <dgm:prSet phldrT="[Text]"/>
      <dgm:spPr/>
      <dgm:t>
        <a:bodyPr/>
        <a:lstStyle/>
        <a:p>
          <a:r>
            <a:rPr lang="en-IN" dirty="0"/>
            <a:t>Confidence</a:t>
          </a:r>
        </a:p>
      </dgm:t>
    </dgm:pt>
    <dgm:pt modelId="{D8C34954-9F50-4CBE-9F52-2B948E29133D}" type="parTrans" cxnId="{53A5D474-F0AB-45F5-9849-F93ECBC85CEC}">
      <dgm:prSet/>
      <dgm:spPr/>
      <dgm:t>
        <a:bodyPr/>
        <a:lstStyle/>
        <a:p>
          <a:endParaRPr lang="en-IN"/>
        </a:p>
      </dgm:t>
    </dgm:pt>
    <dgm:pt modelId="{8940984F-F1B6-4BDC-9FFE-59FA345A7A08}" type="sibTrans" cxnId="{53A5D474-F0AB-45F5-9849-F93ECBC85CEC}">
      <dgm:prSet/>
      <dgm:spPr/>
      <dgm:t>
        <a:bodyPr/>
        <a:lstStyle/>
        <a:p>
          <a:endParaRPr lang="en-IN"/>
        </a:p>
      </dgm:t>
    </dgm:pt>
    <dgm:pt modelId="{85C6BF70-A904-4ABC-97C8-75FFDF07102F}">
      <dgm:prSet phldrT="[Text]"/>
      <dgm:spPr/>
      <dgm:t>
        <a:bodyPr/>
        <a:lstStyle/>
        <a:p>
          <a:r>
            <a:rPr lang="en-IN" dirty="0"/>
            <a:t>Lift</a:t>
          </a:r>
        </a:p>
      </dgm:t>
    </dgm:pt>
    <dgm:pt modelId="{1AF69E04-8470-4C9B-8578-6F3743C32AC8}" type="parTrans" cxnId="{747AB2B0-803D-4CC0-B574-ACD6C3F0FC88}">
      <dgm:prSet/>
      <dgm:spPr/>
      <dgm:t>
        <a:bodyPr/>
        <a:lstStyle/>
        <a:p>
          <a:endParaRPr lang="en-IN"/>
        </a:p>
      </dgm:t>
    </dgm:pt>
    <dgm:pt modelId="{236C8F08-B79E-42AF-965E-AA29F9AC5691}" type="sibTrans" cxnId="{747AB2B0-803D-4CC0-B574-ACD6C3F0FC88}">
      <dgm:prSet/>
      <dgm:spPr/>
      <dgm:t>
        <a:bodyPr/>
        <a:lstStyle/>
        <a:p>
          <a:endParaRPr lang="en-IN"/>
        </a:p>
      </dgm:t>
    </dgm:pt>
    <dgm:pt modelId="{DE28D2D3-F5B1-4385-830C-B5AC54ADA2FA}" type="pres">
      <dgm:prSet presAssocID="{27B72C13-688B-4EC2-BFBC-A239084868A2}" presName="Name0" presStyleCnt="0">
        <dgm:presLayoutVars>
          <dgm:resizeHandles/>
        </dgm:presLayoutVars>
      </dgm:prSet>
      <dgm:spPr/>
    </dgm:pt>
    <dgm:pt modelId="{9D419C14-1673-4850-8EAE-72DE05B058C2}" type="pres">
      <dgm:prSet presAssocID="{DDA73DA9-A60E-4FE2-BBB6-1338F02583A2}" presName="text" presStyleLbl="node1" presStyleIdx="0" presStyleCnt="3" custScaleX="169333" custScaleY="15245" custLinFactNeighborX="2439" custLinFactNeighborY="14863">
        <dgm:presLayoutVars>
          <dgm:bulletEnabled val="1"/>
        </dgm:presLayoutVars>
      </dgm:prSet>
      <dgm:spPr/>
    </dgm:pt>
    <dgm:pt modelId="{59813B19-86BC-4225-96B7-0D7F7EFB86C9}" type="pres">
      <dgm:prSet presAssocID="{7F67FB4F-D759-4EA8-86D0-4C0324504BE4}" presName="space" presStyleCnt="0"/>
      <dgm:spPr/>
    </dgm:pt>
    <dgm:pt modelId="{17BE860B-D27E-496E-8244-FBAA98F063A6}" type="pres">
      <dgm:prSet presAssocID="{F200D314-95D6-4171-88D7-160C981B4B4A}" presName="text" presStyleLbl="node1" presStyleIdx="1" presStyleCnt="3" custScaleX="126328" custScaleY="15557" custLinFactNeighborY="20297">
        <dgm:presLayoutVars>
          <dgm:bulletEnabled val="1"/>
        </dgm:presLayoutVars>
      </dgm:prSet>
      <dgm:spPr/>
    </dgm:pt>
    <dgm:pt modelId="{16456B13-271A-4FD3-A70B-9781F3527F7F}" type="pres">
      <dgm:prSet presAssocID="{8940984F-F1B6-4BDC-9FFE-59FA345A7A08}" presName="space" presStyleCnt="0"/>
      <dgm:spPr/>
    </dgm:pt>
    <dgm:pt modelId="{9B6EC536-8360-43F6-881C-A4AB3D128A4B}" type="pres">
      <dgm:prSet presAssocID="{85C6BF70-A904-4ABC-97C8-75FFDF07102F}" presName="text" presStyleLbl="node1" presStyleIdx="2" presStyleCnt="3" custScaleX="317721" custScaleY="16429">
        <dgm:presLayoutVars>
          <dgm:bulletEnabled val="1"/>
        </dgm:presLayoutVars>
      </dgm:prSet>
      <dgm:spPr/>
    </dgm:pt>
  </dgm:ptLst>
  <dgm:cxnLst>
    <dgm:cxn modelId="{53A5D474-F0AB-45F5-9849-F93ECBC85CEC}" srcId="{27B72C13-688B-4EC2-BFBC-A239084868A2}" destId="{F200D314-95D6-4171-88D7-160C981B4B4A}" srcOrd="1" destOrd="0" parTransId="{D8C34954-9F50-4CBE-9F52-2B948E29133D}" sibTransId="{8940984F-F1B6-4BDC-9FFE-59FA345A7A08}"/>
    <dgm:cxn modelId="{8B125558-8BDA-445A-B357-1D42CDBC672E}" srcId="{27B72C13-688B-4EC2-BFBC-A239084868A2}" destId="{DDA73DA9-A60E-4FE2-BBB6-1338F02583A2}" srcOrd="0" destOrd="0" parTransId="{CB1AC264-252D-416A-9F8A-DE564A36CFFE}" sibTransId="{7F67FB4F-D759-4EA8-86D0-4C0324504BE4}"/>
    <dgm:cxn modelId="{173B0459-B3CA-47A2-B6E0-DCEB630E872F}" type="presOf" srcId="{27B72C13-688B-4EC2-BFBC-A239084868A2}" destId="{DE28D2D3-F5B1-4385-830C-B5AC54ADA2FA}" srcOrd="0" destOrd="0" presId="urn:diagrams.loki3.com/VaryingWidthList"/>
    <dgm:cxn modelId="{D05A5B8A-911C-42F3-84F7-5FB6BD340B57}" type="presOf" srcId="{F200D314-95D6-4171-88D7-160C981B4B4A}" destId="{17BE860B-D27E-496E-8244-FBAA98F063A6}" srcOrd="0" destOrd="0" presId="urn:diagrams.loki3.com/VaryingWidthList"/>
    <dgm:cxn modelId="{747AB2B0-803D-4CC0-B574-ACD6C3F0FC88}" srcId="{27B72C13-688B-4EC2-BFBC-A239084868A2}" destId="{85C6BF70-A904-4ABC-97C8-75FFDF07102F}" srcOrd="2" destOrd="0" parTransId="{1AF69E04-8470-4C9B-8578-6F3743C32AC8}" sibTransId="{236C8F08-B79E-42AF-965E-AA29F9AC5691}"/>
    <dgm:cxn modelId="{882037C2-A8DA-4B93-ACFA-34611873CB79}" type="presOf" srcId="{85C6BF70-A904-4ABC-97C8-75FFDF07102F}" destId="{9B6EC536-8360-43F6-881C-A4AB3D128A4B}" srcOrd="0" destOrd="0" presId="urn:diagrams.loki3.com/VaryingWidthList"/>
    <dgm:cxn modelId="{B5DEB3E3-CD05-4A41-B6B9-B20A1B1A1484}" type="presOf" srcId="{DDA73DA9-A60E-4FE2-BBB6-1338F02583A2}" destId="{9D419C14-1673-4850-8EAE-72DE05B058C2}" srcOrd="0" destOrd="0" presId="urn:diagrams.loki3.com/VaryingWidthList"/>
    <dgm:cxn modelId="{B4F30C12-63FF-400C-ACEC-F7D7FE0F67F2}" type="presParOf" srcId="{DE28D2D3-F5B1-4385-830C-B5AC54ADA2FA}" destId="{9D419C14-1673-4850-8EAE-72DE05B058C2}" srcOrd="0" destOrd="0" presId="urn:diagrams.loki3.com/VaryingWidthList"/>
    <dgm:cxn modelId="{3C95AD72-A771-4637-99A3-6D51EA0CB3D3}" type="presParOf" srcId="{DE28D2D3-F5B1-4385-830C-B5AC54ADA2FA}" destId="{59813B19-86BC-4225-96B7-0D7F7EFB86C9}" srcOrd="1" destOrd="0" presId="urn:diagrams.loki3.com/VaryingWidthList"/>
    <dgm:cxn modelId="{22D5EA72-FE97-43BC-938B-AB70807AB7C6}" type="presParOf" srcId="{DE28D2D3-F5B1-4385-830C-B5AC54ADA2FA}" destId="{17BE860B-D27E-496E-8244-FBAA98F063A6}" srcOrd="2" destOrd="0" presId="urn:diagrams.loki3.com/VaryingWidthList"/>
    <dgm:cxn modelId="{40776DE2-A573-4BA1-9A00-930804AC7BD5}" type="presParOf" srcId="{DE28D2D3-F5B1-4385-830C-B5AC54ADA2FA}" destId="{16456B13-271A-4FD3-A70B-9781F3527F7F}" srcOrd="3" destOrd="0" presId="urn:diagrams.loki3.com/VaryingWidthList"/>
    <dgm:cxn modelId="{99C2F9BD-0AEA-485C-BDED-D27227F5C4CE}" type="presParOf" srcId="{DE28D2D3-F5B1-4385-830C-B5AC54ADA2FA}" destId="{9B6EC536-8360-43F6-881C-A4AB3D128A4B}"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19C14-1673-4850-8EAE-72DE05B058C2}">
      <dsp:nvSpPr>
        <dsp:cNvPr id="0" name=""/>
        <dsp:cNvSpPr/>
      </dsp:nvSpPr>
      <dsp:spPr>
        <a:xfrm>
          <a:off x="1158223" y="772351"/>
          <a:ext cx="2324095" cy="5309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t>Support</a:t>
          </a:r>
        </a:p>
      </dsp:txBody>
      <dsp:txXfrm>
        <a:off x="1158223" y="772351"/>
        <a:ext cx="2324095" cy="530944"/>
      </dsp:txXfrm>
    </dsp:sp>
    <dsp:sp modelId="{17BE860B-D27E-496E-8244-FBAA98F063A6}">
      <dsp:nvSpPr>
        <dsp:cNvPr id="0" name=""/>
        <dsp:cNvSpPr/>
      </dsp:nvSpPr>
      <dsp:spPr>
        <a:xfrm>
          <a:off x="1092995" y="1486895"/>
          <a:ext cx="2387599" cy="541810"/>
        </a:xfrm>
        <a:prstGeom prst="rect">
          <a:avLst/>
        </a:prstGeom>
        <a:gradFill rotWithShape="0">
          <a:gsLst>
            <a:gs pos="0">
              <a:schemeClr val="accent3">
                <a:hueOff val="8210934"/>
                <a:satOff val="-2130"/>
                <a:lumOff val="2353"/>
                <a:alphaOff val="0"/>
                <a:tint val="94000"/>
                <a:satMod val="105000"/>
                <a:lumMod val="102000"/>
              </a:schemeClr>
            </a:gs>
            <a:gs pos="100000">
              <a:schemeClr val="accent3">
                <a:hueOff val="8210934"/>
                <a:satOff val="-2130"/>
                <a:lumOff val="235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t>Confidence</a:t>
          </a:r>
        </a:p>
      </dsp:txBody>
      <dsp:txXfrm>
        <a:off x="1092995" y="1486895"/>
        <a:ext cx="2387599" cy="541810"/>
      </dsp:txXfrm>
    </dsp:sp>
    <dsp:sp modelId="{9B6EC536-8360-43F6-881C-A4AB3D128A4B}">
      <dsp:nvSpPr>
        <dsp:cNvPr id="0" name=""/>
        <dsp:cNvSpPr/>
      </dsp:nvSpPr>
      <dsp:spPr>
        <a:xfrm>
          <a:off x="1142999" y="2167499"/>
          <a:ext cx="2287591" cy="572180"/>
        </a:xfrm>
        <a:prstGeom prst="rect">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t>Lift</a:t>
          </a:r>
        </a:p>
      </dsp:txBody>
      <dsp:txXfrm>
        <a:off x="1142999" y="2167499"/>
        <a:ext cx="2287591" cy="57218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9A1AE-1095-44AA-92FB-4B9B6940F76A}"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52970-13E0-4B8A-A399-DAD2350A9D60}" type="slidenum">
              <a:rPr lang="en-IN" smtClean="0"/>
              <a:t>‹#›</a:t>
            </a:fld>
            <a:endParaRPr lang="en-IN"/>
          </a:p>
        </p:txBody>
      </p:sp>
    </p:spTree>
    <p:extLst>
      <p:ext uri="{BB962C8B-B14F-4D97-AF65-F5344CB8AC3E}">
        <p14:creationId xmlns:p14="http://schemas.microsoft.com/office/powerpoint/2010/main" val="73368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13CB042-831A-4291-A358-7262B320AA0A}" type="datetimeFigureOut">
              <a:rPr lang="en-IN" smtClean="0"/>
              <a:t>08-06-2021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7013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64487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492599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750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3062793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3CB042-831A-4291-A358-7262B320AA0A}"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85076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3CB042-831A-4291-A358-7262B320AA0A}"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473576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B042-831A-4291-A358-7262B320AA0A}"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067418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B042-831A-4291-A358-7262B320AA0A}"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194168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B042-831A-4291-A358-7262B320AA0A}"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2351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CB042-831A-4291-A358-7262B320AA0A}"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4837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103132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3CB042-831A-4291-A358-7262B320AA0A}"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9113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3CB042-831A-4291-A358-7262B320AA0A}"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62155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CB042-831A-4291-A358-7262B320AA0A}"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28336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122361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B042-831A-4291-A358-7262B320AA0A}"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8542E-CF97-43F7-A1AD-867FE68E86DF}" type="slidenum">
              <a:rPr lang="en-IN" smtClean="0"/>
              <a:t>‹#›</a:t>
            </a:fld>
            <a:endParaRPr lang="en-IN"/>
          </a:p>
        </p:txBody>
      </p:sp>
    </p:spTree>
    <p:extLst>
      <p:ext uri="{BB962C8B-B14F-4D97-AF65-F5344CB8AC3E}">
        <p14:creationId xmlns:p14="http://schemas.microsoft.com/office/powerpoint/2010/main" val="403165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3CB042-831A-4291-A358-7262B320AA0A}" type="datetimeFigureOut">
              <a:rPr lang="en-IN" smtClean="0"/>
              <a:t>08-06-2021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08542E-CF97-43F7-A1AD-867FE68E86DF}" type="slidenum">
              <a:rPr lang="en-IN" smtClean="0"/>
              <a:t>‹#›</a:t>
            </a:fld>
            <a:endParaRPr lang="en-IN"/>
          </a:p>
        </p:txBody>
      </p:sp>
    </p:spTree>
    <p:extLst>
      <p:ext uri="{BB962C8B-B14F-4D97-AF65-F5344CB8AC3E}">
        <p14:creationId xmlns:p14="http://schemas.microsoft.com/office/powerpoint/2010/main" val="62758979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9966-5AAA-4AFA-B6A5-C5325F19565B}"/>
              </a:ext>
            </a:extLst>
          </p:cNvPr>
          <p:cNvSpPr>
            <a:spLocks noGrp="1"/>
          </p:cNvSpPr>
          <p:nvPr>
            <p:ph type="ctrTitle"/>
          </p:nvPr>
        </p:nvSpPr>
        <p:spPr>
          <a:xfrm>
            <a:off x="1151587" y="2258213"/>
            <a:ext cx="9888826" cy="1064536"/>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br>
              <a:rPr lang="en-IN" sz="3600" b="1" cap="none" dirty="0">
                <a:ln w="0"/>
                <a:effectLst>
                  <a:outerShdw blurRad="38100" dist="19050" dir="2700000" algn="tl" rotWithShape="0">
                    <a:schemeClr val="dk1">
                      <a:alpha val="40000"/>
                    </a:schemeClr>
                  </a:outerShdw>
                </a:effectLst>
                <a:latin typeface="Times New Roman" panose="02020603050405020304" pitchFamily="18" charset="0"/>
                <a:ea typeface="Segoe UI Historic" panose="020B0502040204020203" pitchFamily="34" charset="0"/>
                <a:cs typeface="Times New Roman" panose="02020603050405020304" pitchFamily="18" charset="0"/>
              </a:rPr>
            </a:br>
            <a:r>
              <a:rPr lang="en-IN" sz="3600" b="1" cap="none" dirty="0">
                <a:ln w="0"/>
                <a:effectLst>
                  <a:outerShdw blurRad="38100" dist="19050" dir="2700000" algn="tl" rotWithShape="0">
                    <a:schemeClr val="dk1">
                      <a:alpha val="40000"/>
                    </a:schemeClr>
                  </a:outerShdw>
                </a:effectLst>
                <a:latin typeface="Times New Roman" panose="02020603050405020304" pitchFamily="18" charset="0"/>
                <a:ea typeface="Segoe UI Historic" panose="020B0502040204020203" pitchFamily="34" charset="0"/>
                <a:cs typeface="Times New Roman" panose="02020603050405020304" pitchFamily="18" charset="0"/>
              </a:rPr>
              <a:t>CUSTOMER BEHAVIOUR’S AND MARKET'S TRENDS ANALYSIS USING BASKET DATA</a:t>
            </a:r>
          </a:p>
        </p:txBody>
      </p:sp>
      <p:pic>
        <p:nvPicPr>
          <p:cNvPr id="4" name="Picture 3">
            <a:extLst>
              <a:ext uri="{FF2B5EF4-FFF2-40B4-BE49-F238E27FC236}">
                <a16:creationId xmlns:a16="http://schemas.microsoft.com/office/drawing/2014/main" id="{9FF0E232-45F3-4DF6-B562-182353B4B7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1989" y="116028"/>
            <a:ext cx="6186368" cy="1598879"/>
          </a:xfrm>
          <a:prstGeom prst="rect">
            <a:avLst/>
          </a:prstGeom>
        </p:spPr>
      </p:pic>
      <p:sp>
        <p:nvSpPr>
          <p:cNvPr id="6" name="TextBox 5">
            <a:extLst>
              <a:ext uri="{FF2B5EF4-FFF2-40B4-BE49-F238E27FC236}">
                <a16:creationId xmlns:a16="http://schemas.microsoft.com/office/drawing/2014/main" id="{E82E78B3-4DA6-4A27-B1E7-205F86225475}"/>
              </a:ext>
            </a:extLst>
          </p:cNvPr>
          <p:cNvSpPr txBox="1"/>
          <p:nvPr/>
        </p:nvSpPr>
        <p:spPr>
          <a:xfrm>
            <a:off x="5382395" y="1801894"/>
            <a:ext cx="1427209" cy="369332"/>
          </a:xfrm>
          <a:prstGeom prst="rect">
            <a:avLst/>
          </a:prstGeom>
          <a:noFill/>
        </p:spPr>
        <p:txBody>
          <a:bodyPr wrap="square" rtlCol="0">
            <a:spAutoFit/>
          </a:bodyPr>
          <a:lstStyle/>
          <a:p>
            <a:r>
              <a:rPr lang="en-IN" b="1" i="1" spc="50" dirty="0">
                <a:ln w="0"/>
                <a:solidFill>
                  <a:schemeClr val="bg2"/>
                </a:solidFill>
                <a:effectLst>
                  <a:innerShdw blurRad="63500" dist="50800" dir="13500000">
                    <a:srgbClr val="000000">
                      <a:alpha val="50000"/>
                    </a:srgbClr>
                  </a:innerShdw>
                </a:effectLst>
                <a:latin typeface="Times New Roman" panose="02020603050405020304" pitchFamily="18" charset="0"/>
                <a:ea typeface="Segoe UI Historic" panose="020B0502040204020203" pitchFamily="34" charset="0"/>
                <a:cs typeface="Times New Roman" panose="02020603050405020304" pitchFamily="18" charset="0"/>
              </a:rPr>
              <a:t>A project on</a:t>
            </a:r>
          </a:p>
        </p:txBody>
      </p:sp>
      <p:sp>
        <p:nvSpPr>
          <p:cNvPr id="9" name="TextBox 8">
            <a:extLst>
              <a:ext uri="{FF2B5EF4-FFF2-40B4-BE49-F238E27FC236}">
                <a16:creationId xmlns:a16="http://schemas.microsoft.com/office/drawing/2014/main" id="{86911191-9511-44D7-8BFF-2692E05487F2}"/>
              </a:ext>
            </a:extLst>
          </p:cNvPr>
          <p:cNvSpPr txBox="1"/>
          <p:nvPr/>
        </p:nvSpPr>
        <p:spPr>
          <a:xfrm>
            <a:off x="2636948" y="3322749"/>
            <a:ext cx="6918102" cy="3115405"/>
          </a:xfrm>
          <a:prstGeom prst="rect">
            <a:avLst/>
          </a:prstGeom>
          <a:noFill/>
        </p:spPr>
        <p:txBody>
          <a:bodyPr wrap="square" rtlCol="0">
            <a:spAutoFit/>
          </a:bodyPr>
          <a:lstStyle/>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Submitted in partial fulfilment for the award of the degree of</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by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tabLst>
                <a:tab pos="4094480" algn="l"/>
              </a:tabLs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ABHINAW KUMAR (19MCA0241)</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Under the guidance of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10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Dr. CHELLATAMILAN T</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ea typeface="Times New Roman" panose="02020603050405020304" pitchFamily="18" charset="0"/>
                <a:cs typeface="Times New Roman" panose="02020603050405020304" pitchFamily="18" charset="0"/>
              </a:rPr>
              <a:t>Signature of Guide:</a:t>
            </a:r>
            <a:endParaRPr lang="en-IN" sz="2400" i="1"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8E694A-EA77-4D73-95ED-1A19FD3B9FE3}"/>
              </a:ext>
            </a:extLst>
          </p:cNvPr>
          <p:cNvPicPr/>
          <p:nvPr/>
        </p:nvPicPr>
        <p:blipFill>
          <a:blip r:embed="rId3"/>
          <a:stretch>
            <a:fillRect/>
          </a:stretch>
        </p:blipFill>
        <p:spPr>
          <a:xfrm>
            <a:off x="7140309" y="5849656"/>
            <a:ext cx="1918048" cy="448527"/>
          </a:xfrm>
          <a:prstGeom prst="rect">
            <a:avLst/>
          </a:prstGeom>
        </p:spPr>
      </p:pic>
    </p:spTree>
    <p:extLst>
      <p:ext uri="{BB962C8B-B14F-4D97-AF65-F5344CB8AC3E}">
        <p14:creationId xmlns:p14="http://schemas.microsoft.com/office/powerpoint/2010/main" val="341802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B6ED-AB35-46C0-86EB-DB3A1D472998}"/>
              </a:ext>
            </a:extLst>
          </p:cNvPr>
          <p:cNvSpPr>
            <a:spLocks noGrp="1"/>
          </p:cNvSpPr>
          <p:nvPr>
            <p:ph idx="1"/>
          </p:nvPr>
        </p:nvSpPr>
        <p:spPr>
          <a:xfrm>
            <a:off x="1141412" y="424476"/>
            <a:ext cx="10250488" cy="4928574"/>
          </a:xfrm>
        </p:spPr>
        <p:txBody>
          <a:bodyPr>
            <a:normAutofit fontScale="70000" lnSpcReduction="20000"/>
          </a:bodyPr>
          <a:lstStyle/>
          <a:p>
            <a:pPr marL="0" indent="0">
              <a:buNone/>
            </a:pPr>
            <a:r>
              <a:rPr lang="en-IN" sz="4000" b="1" u="sng" dirty="0"/>
              <a:t>Lift</a:t>
            </a:r>
          </a:p>
          <a:p>
            <a:pPr marL="457200" lvl="1" indent="0" algn="just">
              <a:buNone/>
            </a:pPr>
            <a:r>
              <a:rPr lang="en-IN" sz="3400" b="1" dirty="0"/>
              <a:t>	</a:t>
            </a:r>
            <a:r>
              <a:rPr lang="en-IN" sz="3400" dirty="0">
                <a:latin typeface="Times New Roman" panose="02020603050405020304" pitchFamily="18" charset="0"/>
                <a:cs typeface="Times New Roman" panose="02020603050405020304" pitchFamily="18" charset="0"/>
              </a:rPr>
              <a:t>Suppose after filtering we have like thousands  of rule, this is  practically we can’t thousand of rule for each item. So for that we need third measure called lift.</a:t>
            </a:r>
          </a:p>
          <a:p>
            <a:pPr marL="457200" lvl="1" indent="0" algn="just">
              <a:buNone/>
            </a:pPr>
            <a:r>
              <a:rPr lang="en-IN" sz="3400" dirty="0">
                <a:latin typeface="Times New Roman" panose="02020603050405020304" pitchFamily="18" charset="0"/>
                <a:cs typeface="Times New Roman" panose="02020603050405020304" pitchFamily="18" charset="0"/>
              </a:rPr>
              <a:t>Lift is basically is strength of any rule. In the denominator  of lift independent support value of A and B . It gives us independent occurrence probability of A and B. obesely a lot of difference between a random occurrence at association and if the denominator of lift is more it means that occurrence of randomness is more rather then occurrence because of any association . </a:t>
            </a:r>
          </a:p>
          <a:p>
            <a:pPr marL="457200" lvl="1" indent="0" algn="just">
              <a:buNone/>
            </a:pPr>
            <a:r>
              <a:rPr lang="en-IN" sz="3400" dirty="0">
                <a:latin typeface="Times New Roman" panose="02020603050405020304" pitchFamily="18" charset="0"/>
                <a:cs typeface="Times New Roman" panose="02020603050405020304" pitchFamily="18" charset="0"/>
              </a:rPr>
              <a:t>So lift is final verdict whether we have to spent time this particular rule what we have got here or not .</a:t>
            </a:r>
          </a:p>
        </p:txBody>
      </p:sp>
      <p:pic>
        <p:nvPicPr>
          <p:cNvPr id="5" name="Picture 4">
            <a:extLst>
              <a:ext uri="{FF2B5EF4-FFF2-40B4-BE49-F238E27FC236}">
                <a16:creationId xmlns:a16="http://schemas.microsoft.com/office/drawing/2014/main" id="{4D8EC2A5-C00D-4639-97A0-B5218531FD81}"/>
              </a:ext>
            </a:extLst>
          </p:cNvPr>
          <p:cNvPicPr>
            <a:picLocks noChangeAspect="1"/>
          </p:cNvPicPr>
          <p:nvPr/>
        </p:nvPicPr>
        <p:blipFill>
          <a:blip r:embed="rId2"/>
          <a:stretch>
            <a:fillRect/>
          </a:stretch>
        </p:blipFill>
        <p:spPr>
          <a:xfrm>
            <a:off x="3905250" y="4895850"/>
            <a:ext cx="4781551" cy="1333500"/>
          </a:xfrm>
          <a:prstGeom prst="rect">
            <a:avLst/>
          </a:prstGeom>
        </p:spPr>
      </p:pic>
    </p:spTree>
    <p:extLst>
      <p:ext uri="{BB962C8B-B14F-4D97-AF65-F5344CB8AC3E}">
        <p14:creationId xmlns:p14="http://schemas.microsoft.com/office/powerpoint/2010/main" val="111508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410A5-09DF-4ABA-ABC9-0A571FCAA4C5}"/>
              </a:ext>
            </a:extLst>
          </p:cNvPr>
          <p:cNvPicPr>
            <a:picLocks noChangeAspect="1"/>
          </p:cNvPicPr>
          <p:nvPr/>
        </p:nvPicPr>
        <p:blipFill>
          <a:blip r:embed="rId2"/>
          <a:stretch>
            <a:fillRect/>
          </a:stretch>
        </p:blipFill>
        <p:spPr>
          <a:xfrm>
            <a:off x="9271300" y="184150"/>
            <a:ext cx="2729693" cy="1962150"/>
          </a:xfrm>
          <a:prstGeom prst="rect">
            <a:avLst/>
          </a:prstGeom>
        </p:spPr>
      </p:pic>
      <p:pic>
        <p:nvPicPr>
          <p:cNvPr id="7" name="Picture 6">
            <a:extLst>
              <a:ext uri="{FF2B5EF4-FFF2-40B4-BE49-F238E27FC236}">
                <a16:creationId xmlns:a16="http://schemas.microsoft.com/office/drawing/2014/main" id="{5149B3E5-D6A2-4B9B-AD8F-D7A7A8BE63B6}"/>
              </a:ext>
            </a:extLst>
          </p:cNvPr>
          <p:cNvPicPr>
            <a:picLocks noChangeAspect="1"/>
          </p:cNvPicPr>
          <p:nvPr/>
        </p:nvPicPr>
        <p:blipFill>
          <a:blip r:embed="rId3"/>
          <a:stretch>
            <a:fillRect/>
          </a:stretch>
        </p:blipFill>
        <p:spPr>
          <a:xfrm>
            <a:off x="9271301" y="2168228"/>
            <a:ext cx="2729693" cy="1962150"/>
          </a:xfrm>
          <a:prstGeom prst="rect">
            <a:avLst/>
          </a:prstGeom>
        </p:spPr>
      </p:pic>
      <p:sp>
        <p:nvSpPr>
          <p:cNvPr id="9" name="Content Placeholder 8">
            <a:extLst>
              <a:ext uri="{FF2B5EF4-FFF2-40B4-BE49-F238E27FC236}">
                <a16:creationId xmlns:a16="http://schemas.microsoft.com/office/drawing/2014/main" id="{866A46B8-5024-4FDE-A1FF-E27F68FB65CA}"/>
              </a:ext>
            </a:extLst>
          </p:cNvPr>
          <p:cNvSpPr>
            <a:spLocks noGrp="1"/>
          </p:cNvSpPr>
          <p:nvPr>
            <p:ph idx="1"/>
          </p:nvPr>
        </p:nvSpPr>
        <p:spPr>
          <a:xfrm>
            <a:off x="939800" y="184150"/>
            <a:ext cx="8051800" cy="5721350"/>
          </a:xfrm>
        </p:spPr>
        <p:txBody>
          <a:bodyPr/>
          <a:lstStyle/>
          <a:p>
            <a:r>
              <a:rPr lang="en-IN" dirty="0"/>
              <a:t>Suppose we have set of item A, B, C, D, and E and  set of transaction transection T1, T2, T3, T4, and T5.</a:t>
            </a:r>
          </a:p>
          <a:p>
            <a:r>
              <a:rPr lang="en-IN" dirty="0"/>
              <a:t>Suppose we have created some rule such as </a:t>
            </a:r>
          </a:p>
          <a:p>
            <a:pPr marL="0" indent="0">
              <a:buNone/>
            </a:pPr>
            <a:endParaRPr lang="en-IN" dirty="0"/>
          </a:p>
          <a:p>
            <a:endParaRPr lang="en-IN" dirty="0"/>
          </a:p>
          <a:p>
            <a:endParaRPr lang="en-IN" dirty="0"/>
          </a:p>
          <a:p>
            <a:r>
              <a:rPr lang="en-IN" dirty="0"/>
              <a:t>Then the support , confidence and lift value are according to these rules</a:t>
            </a:r>
          </a:p>
        </p:txBody>
      </p:sp>
      <p:pic>
        <p:nvPicPr>
          <p:cNvPr id="12" name="Picture 11">
            <a:extLst>
              <a:ext uri="{FF2B5EF4-FFF2-40B4-BE49-F238E27FC236}">
                <a16:creationId xmlns:a16="http://schemas.microsoft.com/office/drawing/2014/main" id="{F493D05E-78CF-4DBF-88E7-B972A008F15C}"/>
              </a:ext>
            </a:extLst>
          </p:cNvPr>
          <p:cNvPicPr>
            <a:picLocks noChangeAspect="1"/>
          </p:cNvPicPr>
          <p:nvPr/>
        </p:nvPicPr>
        <p:blipFill>
          <a:blip r:embed="rId4"/>
          <a:stretch>
            <a:fillRect/>
          </a:stretch>
        </p:blipFill>
        <p:spPr>
          <a:xfrm>
            <a:off x="4547407" y="1680867"/>
            <a:ext cx="2590293" cy="1748133"/>
          </a:xfrm>
          <a:prstGeom prst="rect">
            <a:avLst/>
          </a:prstGeom>
        </p:spPr>
      </p:pic>
      <p:graphicFrame>
        <p:nvGraphicFramePr>
          <p:cNvPr id="13" name="Table 13">
            <a:extLst>
              <a:ext uri="{FF2B5EF4-FFF2-40B4-BE49-F238E27FC236}">
                <a16:creationId xmlns:a16="http://schemas.microsoft.com/office/drawing/2014/main" id="{925FEB99-ED43-49A8-8089-4C39FE3CCAD2}"/>
              </a:ext>
            </a:extLst>
          </p:cNvPr>
          <p:cNvGraphicFramePr>
            <a:graphicFrameLocks noGrp="1"/>
          </p:cNvGraphicFramePr>
          <p:nvPr>
            <p:extLst>
              <p:ext uri="{D42A27DB-BD31-4B8C-83A1-F6EECF244321}">
                <p14:modId xmlns:p14="http://schemas.microsoft.com/office/powerpoint/2010/main" val="1527000377"/>
              </p:ext>
            </p:extLst>
          </p:nvPr>
        </p:nvGraphicFramePr>
        <p:xfrm>
          <a:off x="2984500" y="4329769"/>
          <a:ext cx="6413500" cy="1828800"/>
        </p:xfrm>
        <a:graphic>
          <a:graphicData uri="http://schemas.openxmlformats.org/drawingml/2006/table">
            <a:tbl>
              <a:tblPr firstRow="1" bandRow="1">
                <a:tableStyleId>{5C22544A-7EE6-4342-B048-85BDC9FD1C3A}</a:tableStyleId>
              </a:tblPr>
              <a:tblGrid>
                <a:gridCol w="1603375">
                  <a:extLst>
                    <a:ext uri="{9D8B030D-6E8A-4147-A177-3AD203B41FA5}">
                      <a16:colId xmlns:a16="http://schemas.microsoft.com/office/drawing/2014/main" val="2003730037"/>
                    </a:ext>
                  </a:extLst>
                </a:gridCol>
                <a:gridCol w="1603375">
                  <a:extLst>
                    <a:ext uri="{9D8B030D-6E8A-4147-A177-3AD203B41FA5}">
                      <a16:colId xmlns:a16="http://schemas.microsoft.com/office/drawing/2014/main" val="3434265326"/>
                    </a:ext>
                  </a:extLst>
                </a:gridCol>
                <a:gridCol w="1603375">
                  <a:extLst>
                    <a:ext uri="{9D8B030D-6E8A-4147-A177-3AD203B41FA5}">
                      <a16:colId xmlns:a16="http://schemas.microsoft.com/office/drawing/2014/main" val="2661029246"/>
                    </a:ext>
                  </a:extLst>
                </a:gridCol>
                <a:gridCol w="1603375">
                  <a:extLst>
                    <a:ext uri="{9D8B030D-6E8A-4147-A177-3AD203B41FA5}">
                      <a16:colId xmlns:a16="http://schemas.microsoft.com/office/drawing/2014/main" val="794974364"/>
                    </a:ext>
                  </a:extLst>
                </a:gridCol>
              </a:tblGrid>
              <a:tr h="349627">
                <a:tc>
                  <a:txBody>
                    <a:bodyPr/>
                    <a:lstStyle/>
                    <a:p>
                      <a:pPr algn="ctr"/>
                      <a:r>
                        <a:rPr lang="en-IN" dirty="0"/>
                        <a:t>Rules </a:t>
                      </a:r>
                    </a:p>
                  </a:txBody>
                  <a:tcPr/>
                </a:tc>
                <a:tc>
                  <a:txBody>
                    <a:bodyPr/>
                    <a:lstStyle/>
                    <a:p>
                      <a:pPr algn="ctr"/>
                      <a:r>
                        <a:rPr lang="en-IN" dirty="0"/>
                        <a:t>Support </a:t>
                      </a:r>
                    </a:p>
                  </a:txBody>
                  <a:tcPr/>
                </a:tc>
                <a:tc>
                  <a:txBody>
                    <a:bodyPr/>
                    <a:lstStyle/>
                    <a:p>
                      <a:pPr algn="ctr"/>
                      <a:r>
                        <a:rPr lang="en-IN" dirty="0"/>
                        <a:t>Confidence</a:t>
                      </a:r>
                    </a:p>
                  </a:txBody>
                  <a:tcPr/>
                </a:tc>
                <a:tc>
                  <a:txBody>
                    <a:bodyPr/>
                    <a:lstStyle/>
                    <a:p>
                      <a:pPr algn="ctr"/>
                      <a:r>
                        <a:rPr lang="en-IN" dirty="0"/>
                        <a:t>Lift</a:t>
                      </a:r>
                    </a:p>
                  </a:txBody>
                  <a:tcPr/>
                </a:tc>
                <a:extLst>
                  <a:ext uri="{0D108BD9-81ED-4DB2-BD59-A6C34878D82A}">
                    <a16:rowId xmlns:a16="http://schemas.microsoft.com/office/drawing/2014/main" val="817145892"/>
                  </a:ext>
                </a:extLst>
              </a:tr>
              <a:tr h="349627">
                <a:tc>
                  <a:txBody>
                    <a:bodyPr/>
                    <a:lstStyle/>
                    <a:p>
                      <a:pPr algn="ctr"/>
                      <a:r>
                        <a:rPr lang="en-IN" dirty="0"/>
                        <a:t>A=&gt;D</a:t>
                      </a:r>
                    </a:p>
                  </a:txBody>
                  <a:tcPr/>
                </a:tc>
                <a:tc>
                  <a:txBody>
                    <a:bodyPr/>
                    <a:lstStyle/>
                    <a:p>
                      <a:pPr algn="ctr"/>
                      <a:r>
                        <a:rPr lang="en-IN" dirty="0"/>
                        <a:t>2/5</a:t>
                      </a:r>
                    </a:p>
                  </a:txBody>
                  <a:tcPr/>
                </a:tc>
                <a:tc>
                  <a:txBody>
                    <a:bodyPr/>
                    <a:lstStyle/>
                    <a:p>
                      <a:pPr algn="ctr"/>
                      <a:r>
                        <a:rPr lang="en-IN" dirty="0"/>
                        <a:t>2/3</a:t>
                      </a:r>
                    </a:p>
                  </a:txBody>
                  <a:tcPr/>
                </a:tc>
                <a:tc>
                  <a:txBody>
                    <a:bodyPr/>
                    <a:lstStyle/>
                    <a:p>
                      <a:pPr algn="ctr"/>
                      <a:r>
                        <a:rPr lang="en-IN" dirty="0"/>
                        <a:t>10/9</a:t>
                      </a:r>
                    </a:p>
                  </a:txBody>
                  <a:tcPr/>
                </a:tc>
                <a:extLst>
                  <a:ext uri="{0D108BD9-81ED-4DB2-BD59-A6C34878D82A}">
                    <a16:rowId xmlns:a16="http://schemas.microsoft.com/office/drawing/2014/main" val="1768487668"/>
                  </a:ext>
                </a:extLst>
              </a:tr>
              <a:tr h="3496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C=&gt;A</a:t>
                      </a:r>
                    </a:p>
                  </a:txBody>
                  <a:tcPr/>
                </a:tc>
                <a:tc>
                  <a:txBody>
                    <a:bodyPr/>
                    <a:lstStyle/>
                    <a:p>
                      <a:pPr algn="ctr"/>
                      <a:r>
                        <a:rPr lang="en-IN" dirty="0"/>
                        <a:t>2/5</a:t>
                      </a:r>
                    </a:p>
                  </a:txBody>
                  <a:tcPr/>
                </a:tc>
                <a:tc>
                  <a:txBody>
                    <a:bodyPr/>
                    <a:lstStyle/>
                    <a:p>
                      <a:pPr algn="ctr"/>
                      <a:r>
                        <a:rPr lang="en-IN" dirty="0"/>
                        <a:t>2/4</a:t>
                      </a:r>
                    </a:p>
                  </a:txBody>
                  <a:tcPr/>
                </a:tc>
                <a:tc>
                  <a:txBody>
                    <a:bodyPr/>
                    <a:lstStyle/>
                    <a:p>
                      <a:pPr algn="ctr"/>
                      <a:r>
                        <a:rPr lang="en-IN" dirty="0"/>
                        <a:t>5/6</a:t>
                      </a:r>
                    </a:p>
                  </a:txBody>
                  <a:tcPr/>
                </a:tc>
                <a:extLst>
                  <a:ext uri="{0D108BD9-81ED-4DB2-BD59-A6C34878D82A}">
                    <a16:rowId xmlns:a16="http://schemas.microsoft.com/office/drawing/2014/main" val="971622067"/>
                  </a:ext>
                </a:extLst>
              </a:tr>
              <a:tr h="3496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A=&gt;C</a:t>
                      </a:r>
                    </a:p>
                  </a:txBody>
                  <a:tcPr/>
                </a:tc>
                <a:tc>
                  <a:txBody>
                    <a:bodyPr/>
                    <a:lstStyle/>
                    <a:p>
                      <a:pPr algn="ctr"/>
                      <a:r>
                        <a:rPr lang="en-IN" dirty="0"/>
                        <a:t>2/5</a:t>
                      </a:r>
                    </a:p>
                  </a:txBody>
                  <a:tcPr/>
                </a:tc>
                <a:tc>
                  <a:txBody>
                    <a:bodyPr/>
                    <a:lstStyle/>
                    <a:p>
                      <a:pPr algn="ctr"/>
                      <a:r>
                        <a:rPr lang="en-IN" dirty="0"/>
                        <a:t>2/3</a:t>
                      </a:r>
                    </a:p>
                  </a:txBody>
                  <a:tcPr/>
                </a:tc>
                <a:tc>
                  <a:txBody>
                    <a:bodyPr/>
                    <a:lstStyle/>
                    <a:p>
                      <a:pPr algn="ctr"/>
                      <a:r>
                        <a:rPr lang="en-IN" dirty="0"/>
                        <a:t>5/6</a:t>
                      </a:r>
                    </a:p>
                  </a:txBody>
                  <a:tcPr/>
                </a:tc>
                <a:extLst>
                  <a:ext uri="{0D108BD9-81ED-4DB2-BD59-A6C34878D82A}">
                    <a16:rowId xmlns:a16="http://schemas.microsoft.com/office/drawing/2014/main" val="562003791"/>
                  </a:ext>
                </a:extLst>
              </a:tr>
              <a:tr h="349627">
                <a:tc>
                  <a:txBody>
                    <a:bodyPr/>
                    <a:lstStyle/>
                    <a:p>
                      <a:pPr algn="ctr"/>
                      <a:r>
                        <a:rPr lang="en-IN" dirty="0"/>
                        <a:t>B&amp;C=&gt;A</a:t>
                      </a:r>
                    </a:p>
                  </a:txBody>
                  <a:tcPr/>
                </a:tc>
                <a:tc>
                  <a:txBody>
                    <a:bodyPr/>
                    <a:lstStyle/>
                    <a:p>
                      <a:pPr algn="ctr"/>
                      <a:r>
                        <a:rPr lang="en-IN" dirty="0"/>
                        <a:t>1/5</a:t>
                      </a:r>
                    </a:p>
                  </a:txBody>
                  <a:tcPr/>
                </a:tc>
                <a:tc>
                  <a:txBody>
                    <a:bodyPr/>
                    <a:lstStyle/>
                    <a:p>
                      <a:pPr algn="ctr"/>
                      <a:r>
                        <a:rPr lang="en-IN" dirty="0"/>
                        <a:t>1/3</a:t>
                      </a:r>
                    </a:p>
                  </a:txBody>
                  <a:tcPr/>
                </a:tc>
                <a:tc>
                  <a:txBody>
                    <a:bodyPr/>
                    <a:lstStyle/>
                    <a:p>
                      <a:pPr algn="ctr"/>
                      <a:r>
                        <a:rPr lang="en-IN" dirty="0"/>
                        <a:t>5/6</a:t>
                      </a:r>
                    </a:p>
                  </a:txBody>
                  <a:tcPr/>
                </a:tc>
                <a:extLst>
                  <a:ext uri="{0D108BD9-81ED-4DB2-BD59-A6C34878D82A}">
                    <a16:rowId xmlns:a16="http://schemas.microsoft.com/office/drawing/2014/main" val="1847792521"/>
                  </a:ext>
                </a:extLst>
              </a:tr>
            </a:tbl>
          </a:graphicData>
        </a:graphic>
      </p:graphicFrame>
    </p:spTree>
    <p:extLst>
      <p:ext uri="{BB962C8B-B14F-4D97-AF65-F5344CB8AC3E}">
        <p14:creationId xmlns:p14="http://schemas.microsoft.com/office/powerpoint/2010/main" val="224733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882-233F-4CF8-A33C-A366636D0A90}"/>
              </a:ext>
            </a:extLst>
          </p:cNvPr>
          <p:cNvSpPr>
            <a:spLocks noGrp="1"/>
          </p:cNvSpPr>
          <p:nvPr>
            <p:ph type="title"/>
          </p:nvPr>
        </p:nvSpPr>
        <p:spPr>
          <a:xfrm>
            <a:off x="1141412" y="379411"/>
            <a:ext cx="9905998" cy="687388"/>
          </a:xfrm>
        </p:spPr>
        <p:txBody>
          <a:bodyPr/>
          <a:lstStyle/>
          <a:p>
            <a:r>
              <a:rPr lang="en-IN" b="1" u="sng" dirty="0">
                <a:latin typeface="Times New Roman" panose="02020603050405020304" pitchFamily="18" charset="0"/>
                <a:cs typeface="Times New Roman" panose="02020603050405020304" pitchFamily="18" charset="0"/>
              </a:rPr>
              <a:t>Apriori Algorithm</a:t>
            </a:r>
          </a:p>
        </p:txBody>
      </p:sp>
      <p:sp>
        <p:nvSpPr>
          <p:cNvPr id="3" name="Content Placeholder 2">
            <a:extLst>
              <a:ext uri="{FF2B5EF4-FFF2-40B4-BE49-F238E27FC236}">
                <a16:creationId xmlns:a16="http://schemas.microsoft.com/office/drawing/2014/main" id="{C1777880-B028-4DB2-90F5-DE751BB344DA}"/>
              </a:ext>
            </a:extLst>
          </p:cNvPr>
          <p:cNvSpPr>
            <a:spLocks noGrp="1"/>
          </p:cNvSpPr>
          <p:nvPr>
            <p:ph idx="1"/>
          </p:nvPr>
        </p:nvSpPr>
        <p:spPr>
          <a:xfrm>
            <a:off x="1141411" y="1066799"/>
            <a:ext cx="9905999" cy="5105401"/>
          </a:xfrm>
        </p:spPr>
        <p:txBody>
          <a:bodyPr>
            <a:normAutofit/>
          </a:bodyPr>
          <a:lstStyle/>
          <a:p>
            <a:r>
              <a:rPr lang="en-IN" dirty="0"/>
              <a:t>Apriori algorithm uses the frequent item set to generate the association rule and it is based on the concept that  subset of frequent item set must be frequent item set it self.</a:t>
            </a:r>
          </a:p>
          <a:p>
            <a:r>
              <a:rPr lang="en-IN" dirty="0"/>
              <a:t>Frequent Item set:-  A frequent item set is am item set whose support value is greater then threshold value. That is minimum support as well as confidence decide by marketing team according to the sales. Ex- If A&amp;B is a frequent item set then A and B should also be a frequent itemset individually.</a:t>
            </a:r>
          </a:p>
          <a:p>
            <a:r>
              <a:rPr lang="en-IN" dirty="0"/>
              <a:t>Suppose we have 5 transection and </a:t>
            </a:r>
          </a:p>
          <a:p>
            <a:pPr marL="0" indent="0">
              <a:buNone/>
            </a:pPr>
            <a:r>
              <a:rPr lang="en-IN" dirty="0"/>
              <a:t>    minimum support count = 2 and </a:t>
            </a:r>
          </a:p>
          <a:p>
            <a:pPr marL="0" indent="0">
              <a:buNone/>
            </a:pPr>
            <a:r>
              <a:rPr lang="en-IN" dirty="0"/>
              <a:t>    minimum confidence value is 60%</a:t>
            </a:r>
          </a:p>
        </p:txBody>
      </p:sp>
      <p:graphicFrame>
        <p:nvGraphicFramePr>
          <p:cNvPr id="4" name="Table 4">
            <a:extLst>
              <a:ext uri="{FF2B5EF4-FFF2-40B4-BE49-F238E27FC236}">
                <a16:creationId xmlns:a16="http://schemas.microsoft.com/office/drawing/2014/main" id="{4BF73197-674C-452F-A299-9EE3FB982CF1}"/>
              </a:ext>
            </a:extLst>
          </p:cNvPr>
          <p:cNvGraphicFramePr>
            <a:graphicFrameLocks noGrp="1"/>
          </p:cNvGraphicFramePr>
          <p:nvPr>
            <p:extLst>
              <p:ext uri="{D42A27DB-BD31-4B8C-83A1-F6EECF244321}">
                <p14:modId xmlns:p14="http://schemas.microsoft.com/office/powerpoint/2010/main" val="710184401"/>
              </p:ext>
            </p:extLst>
          </p:nvPr>
        </p:nvGraphicFramePr>
        <p:xfrm>
          <a:off x="6261100" y="4284029"/>
          <a:ext cx="4644580" cy="2194560"/>
        </p:xfrm>
        <a:graphic>
          <a:graphicData uri="http://schemas.openxmlformats.org/drawingml/2006/table">
            <a:tbl>
              <a:tblPr firstRow="1" bandRow="1">
                <a:tableStyleId>{5C22544A-7EE6-4342-B048-85BDC9FD1C3A}</a:tableStyleId>
              </a:tblPr>
              <a:tblGrid>
                <a:gridCol w="1583880">
                  <a:extLst>
                    <a:ext uri="{9D8B030D-6E8A-4147-A177-3AD203B41FA5}">
                      <a16:colId xmlns:a16="http://schemas.microsoft.com/office/drawing/2014/main" val="3252423038"/>
                    </a:ext>
                  </a:extLst>
                </a:gridCol>
                <a:gridCol w="3060700">
                  <a:extLst>
                    <a:ext uri="{9D8B030D-6E8A-4147-A177-3AD203B41FA5}">
                      <a16:colId xmlns:a16="http://schemas.microsoft.com/office/drawing/2014/main" val="335272148"/>
                    </a:ext>
                  </a:extLst>
                </a:gridCol>
              </a:tblGrid>
              <a:tr h="289701">
                <a:tc>
                  <a:txBody>
                    <a:bodyPr/>
                    <a:lstStyle/>
                    <a:p>
                      <a:pPr algn="ctr"/>
                      <a:r>
                        <a:rPr lang="en-IN" dirty="0"/>
                        <a:t>Transection ID</a:t>
                      </a:r>
                    </a:p>
                  </a:txBody>
                  <a:tcPr/>
                </a:tc>
                <a:tc>
                  <a:txBody>
                    <a:bodyPr/>
                    <a:lstStyle/>
                    <a:p>
                      <a:pPr algn="ctr"/>
                      <a:r>
                        <a:rPr lang="en-IN" dirty="0"/>
                        <a:t>items</a:t>
                      </a:r>
                    </a:p>
                  </a:txBody>
                  <a:tcPr/>
                </a:tc>
                <a:extLst>
                  <a:ext uri="{0D108BD9-81ED-4DB2-BD59-A6C34878D82A}">
                    <a16:rowId xmlns:a16="http://schemas.microsoft.com/office/drawing/2014/main" val="3938353311"/>
                  </a:ext>
                </a:extLst>
              </a:tr>
              <a:tr h="289701">
                <a:tc>
                  <a:txBody>
                    <a:bodyPr/>
                    <a:lstStyle/>
                    <a:p>
                      <a:pPr algn="ctr"/>
                      <a:r>
                        <a:rPr lang="en-IN" dirty="0"/>
                        <a:t>T1</a:t>
                      </a:r>
                    </a:p>
                  </a:txBody>
                  <a:tcPr/>
                </a:tc>
                <a:tc>
                  <a:txBody>
                    <a:bodyPr/>
                    <a:lstStyle/>
                    <a:p>
                      <a:pPr algn="ctr"/>
                      <a:r>
                        <a:rPr lang="en-IN" dirty="0"/>
                        <a:t>1 2 3</a:t>
                      </a:r>
                    </a:p>
                  </a:txBody>
                  <a:tcPr/>
                </a:tc>
                <a:extLst>
                  <a:ext uri="{0D108BD9-81ED-4DB2-BD59-A6C34878D82A}">
                    <a16:rowId xmlns:a16="http://schemas.microsoft.com/office/drawing/2014/main" val="2799104528"/>
                  </a:ext>
                </a:extLst>
              </a:tr>
              <a:tr h="289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T2</a:t>
                      </a:r>
                    </a:p>
                  </a:txBody>
                  <a:tcPr/>
                </a:tc>
                <a:tc>
                  <a:txBody>
                    <a:bodyPr/>
                    <a:lstStyle/>
                    <a:p>
                      <a:pPr algn="ctr"/>
                      <a:r>
                        <a:rPr lang="en-IN" dirty="0"/>
                        <a:t>2 3 5</a:t>
                      </a:r>
                    </a:p>
                  </a:txBody>
                  <a:tcPr/>
                </a:tc>
                <a:extLst>
                  <a:ext uri="{0D108BD9-81ED-4DB2-BD59-A6C34878D82A}">
                    <a16:rowId xmlns:a16="http://schemas.microsoft.com/office/drawing/2014/main" val="3420517727"/>
                  </a:ext>
                </a:extLst>
              </a:tr>
              <a:tr h="289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T3</a:t>
                      </a:r>
                    </a:p>
                  </a:txBody>
                  <a:tcPr/>
                </a:tc>
                <a:tc>
                  <a:txBody>
                    <a:bodyPr/>
                    <a:lstStyle/>
                    <a:p>
                      <a:pPr algn="ctr"/>
                      <a:r>
                        <a:rPr lang="en-IN" dirty="0"/>
                        <a:t>1 2 3 5</a:t>
                      </a:r>
                    </a:p>
                  </a:txBody>
                  <a:tcPr/>
                </a:tc>
                <a:extLst>
                  <a:ext uri="{0D108BD9-81ED-4DB2-BD59-A6C34878D82A}">
                    <a16:rowId xmlns:a16="http://schemas.microsoft.com/office/drawing/2014/main" val="1091148859"/>
                  </a:ext>
                </a:extLst>
              </a:tr>
              <a:tr h="289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T4</a:t>
                      </a:r>
                    </a:p>
                  </a:txBody>
                  <a:tcPr/>
                </a:tc>
                <a:tc>
                  <a:txBody>
                    <a:bodyPr/>
                    <a:lstStyle/>
                    <a:p>
                      <a:pPr algn="ctr"/>
                      <a:r>
                        <a:rPr lang="en-IN" dirty="0"/>
                        <a:t>2 5</a:t>
                      </a:r>
                    </a:p>
                  </a:txBody>
                  <a:tcPr/>
                </a:tc>
                <a:extLst>
                  <a:ext uri="{0D108BD9-81ED-4DB2-BD59-A6C34878D82A}">
                    <a16:rowId xmlns:a16="http://schemas.microsoft.com/office/drawing/2014/main" val="1618846782"/>
                  </a:ext>
                </a:extLst>
              </a:tr>
              <a:tr h="289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T5</a:t>
                      </a:r>
                    </a:p>
                  </a:txBody>
                  <a:tcPr/>
                </a:tc>
                <a:tc>
                  <a:txBody>
                    <a:bodyPr/>
                    <a:lstStyle/>
                    <a:p>
                      <a:pPr algn="ctr"/>
                      <a:r>
                        <a:rPr lang="en-IN" dirty="0"/>
                        <a:t>1 3 5</a:t>
                      </a:r>
                    </a:p>
                  </a:txBody>
                  <a:tcPr/>
                </a:tc>
                <a:extLst>
                  <a:ext uri="{0D108BD9-81ED-4DB2-BD59-A6C34878D82A}">
                    <a16:rowId xmlns:a16="http://schemas.microsoft.com/office/drawing/2014/main" val="621297"/>
                  </a:ext>
                </a:extLst>
              </a:tr>
            </a:tbl>
          </a:graphicData>
        </a:graphic>
      </p:graphicFrame>
    </p:spTree>
    <p:extLst>
      <p:ext uri="{BB962C8B-B14F-4D97-AF65-F5344CB8AC3E}">
        <p14:creationId xmlns:p14="http://schemas.microsoft.com/office/powerpoint/2010/main" val="251023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4248-DBF5-48A5-9BD1-1F60AA22252C}"/>
              </a:ext>
            </a:extLst>
          </p:cNvPr>
          <p:cNvSpPr>
            <a:spLocks noGrp="1"/>
          </p:cNvSpPr>
          <p:nvPr>
            <p:ph type="title"/>
          </p:nvPr>
        </p:nvSpPr>
        <p:spPr>
          <a:xfrm>
            <a:off x="1243013" y="466118"/>
            <a:ext cx="7278687" cy="600681"/>
          </a:xfrm>
        </p:spPr>
        <p:txBody>
          <a:bodyPr/>
          <a:lstStyle/>
          <a:p>
            <a:r>
              <a:rPr lang="en-IN" dirty="0">
                <a:latin typeface="Times New Roman" panose="02020603050405020304" pitchFamily="18" charset="0"/>
                <a:cs typeface="Times New Roman" panose="02020603050405020304" pitchFamily="18" charset="0"/>
              </a:rPr>
              <a:t>Apriori Cont.</a:t>
            </a:r>
          </a:p>
        </p:txBody>
      </p:sp>
      <p:sp>
        <p:nvSpPr>
          <p:cNvPr id="3" name="Content Placeholder 2">
            <a:extLst>
              <a:ext uri="{FF2B5EF4-FFF2-40B4-BE49-F238E27FC236}">
                <a16:creationId xmlns:a16="http://schemas.microsoft.com/office/drawing/2014/main" id="{6014ABA8-9D25-4F99-99C1-1BD8EE2D4480}"/>
              </a:ext>
            </a:extLst>
          </p:cNvPr>
          <p:cNvSpPr>
            <a:spLocks noGrp="1"/>
          </p:cNvSpPr>
          <p:nvPr>
            <p:ph idx="1"/>
          </p:nvPr>
        </p:nvSpPr>
        <p:spPr>
          <a:xfrm>
            <a:off x="1141412" y="965201"/>
            <a:ext cx="9905999" cy="4635500"/>
          </a:xfrm>
        </p:spPr>
        <p:txBody>
          <a:bodyPr>
            <a:normAutofit/>
          </a:bodyPr>
          <a:lstStyle/>
          <a:p>
            <a:r>
              <a:rPr lang="en-IN" sz="2000" dirty="0"/>
              <a:t>So fir step is to create itemset size of  one and calculate there support value</a:t>
            </a:r>
          </a:p>
          <a:p>
            <a:endParaRPr lang="en-IN" sz="2000" dirty="0"/>
          </a:p>
          <a:p>
            <a:endParaRPr lang="en-IN" sz="2000" dirty="0"/>
          </a:p>
          <a:p>
            <a:pPr marL="0" indent="0">
              <a:buNone/>
            </a:pPr>
            <a:endParaRPr lang="en-IN" sz="2000" dirty="0"/>
          </a:p>
          <a:p>
            <a:pPr marL="0" indent="0">
              <a:buNone/>
            </a:pPr>
            <a:endParaRPr lang="en-IN" sz="2000" dirty="0"/>
          </a:p>
          <a:p>
            <a:endParaRPr lang="en-IN" sz="2000" dirty="0"/>
          </a:p>
          <a:p>
            <a:r>
              <a:rPr lang="en-IN" sz="2000" dirty="0"/>
              <a:t>Now here as you can se item 4 support count is laser then minimum support so we have to eliminate it, </a:t>
            </a:r>
          </a:p>
        </p:txBody>
      </p:sp>
      <p:graphicFrame>
        <p:nvGraphicFramePr>
          <p:cNvPr id="4" name="Table 4">
            <a:extLst>
              <a:ext uri="{FF2B5EF4-FFF2-40B4-BE49-F238E27FC236}">
                <a16:creationId xmlns:a16="http://schemas.microsoft.com/office/drawing/2014/main" id="{C452892D-AED8-48B9-84C0-9C58A32B36AA}"/>
              </a:ext>
            </a:extLst>
          </p:cNvPr>
          <p:cNvGraphicFramePr>
            <a:graphicFrameLocks noGrp="1"/>
          </p:cNvGraphicFramePr>
          <p:nvPr>
            <p:extLst>
              <p:ext uri="{D42A27DB-BD31-4B8C-83A1-F6EECF244321}">
                <p14:modId xmlns:p14="http://schemas.microsoft.com/office/powerpoint/2010/main" val="220389453"/>
              </p:ext>
            </p:extLst>
          </p:nvPr>
        </p:nvGraphicFramePr>
        <p:xfrm>
          <a:off x="1814513" y="1600200"/>
          <a:ext cx="3697287" cy="2230584"/>
        </p:xfrm>
        <a:graphic>
          <a:graphicData uri="http://schemas.openxmlformats.org/drawingml/2006/table">
            <a:tbl>
              <a:tblPr firstRow="1" bandRow="1">
                <a:tableStyleId>{5C22544A-7EE6-4342-B048-85BDC9FD1C3A}</a:tableStyleId>
              </a:tblPr>
              <a:tblGrid>
                <a:gridCol w="1741487">
                  <a:extLst>
                    <a:ext uri="{9D8B030D-6E8A-4147-A177-3AD203B41FA5}">
                      <a16:colId xmlns:a16="http://schemas.microsoft.com/office/drawing/2014/main" val="3252423038"/>
                    </a:ext>
                  </a:extLst>
                </a:gridCol>
                <a:gridCol w="1955800">
                  <a:extLst>
                    <a:ext uri="{9D8B030D-6E8A-4147-A177-3AD203B41FA5}">
                      <a16:colId xmlns:a16="http://schemas.microsoft.com/office/drawing/2014/main" val="335272148"/>
                    </a:ext>
                  </a:extLst>
                </a:gridCol>
              </a:tblGrid>
              <a:tr h="401784">
                <a:tc>
                  <a:txBody>
                    <a:bodyPr/>
                    <a:lstStyle/>
                    <a:p>
                      <a:pPr algn="ctr"/>
                      <a:r>
                        <a:rPr lang="en-IN" dirty="0"/>
                        <a:t>Transection ID </a:t>
                      </a:r>
                    </a:p>
                  </a:txBody>
                  <a:tcPr/>
                </a:tc>
                <a:tc>
                  <a:txBody>
                    <a:bodyPr/>
                    <a:lstStyle/>
                    <a:p>
                      <a:pPr algn="ctr"/>
                      <a:r>
                        <a:rPr lang="en-IN" dirty="0"/>
                        <a:t>items</a:t>
                      </a:r>
                    </a:p>
                  </a:txBody>
                  <a:tcPr/>
                </a:tc>
                <a:extLst>
                  <a:ext uri="{0D108BD9-81ED-4DB2-BD59-A6C34878D82A}">
                    <a16:rowId xmlns:a16="http://schemas.microsoft.com/office/drawing/2014/main" val="3938353311"/>
                  </a:ext>
                </a:extLst>
              </a:tr>
              <a:tr h="360148">
                <a:tc>
                  <a:txBody>
                    <a:bodyPr/>
                    <a:lstStyle/>
                    <a:p>
                      <a:pPr algn="ctr"/>
                      <a:r>
                        <a:rPr lang="en-IN" dirty="0"/>
                        <a:t>T1</a:t>
                      </a:r>
                    </a:p>
                  </a:txBody>
                  <a:tcPr/>
                </a:tc>
                <a:tc>
                  <a:txBody>
                    <a:bodyPr/>
                    <a:lstStyle/>
                    <a:p>
                      <a:pPr algn="ctr"/>
                      <a:r>
                        <a:rPr lang="en-IN" dirty="0"/>
                        <a:t>1 3 4</a:t>
                      </a:r>
                    </a:p>
                  </a:txBody>
                  <a:tcPr/>
                </a:tc>
                <a:extLst>
                  <a:ext uri="{0D108BD9-81ED-4DB2-BD59-A6C34878D82A}">
                    <a16:rowId xmlns:a16="http://schemas.microsoft.com/office/drawing/2014/main" val="2799104528"/>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T2</a:t>
                      </a:r>
                    </a:p>
                  </a:txBody>
                  <a:tcPr/>
                </a:tc>
                <a:tc>
                  <a:txBody>
                    <a:bodyPr/>
                    <a:lstStyle/>
                    <a:p>
                      <a:pPr algn="ctr"/>
                      <a:r>
                        <a:rPr lang="en-IN" dirty="0"/>
                        <a:t>2 3 5</a:t>
                      </a:r>
                    </a:p>
                  </a:txBody>
                  <a:tcPr/>
                </a:tc>
                <a:extLst>
                  <a:ext uri="{0D108BD9-81ED-4DB2-BD59-A6C34878D82A}">
                    <a16:rowId xmlns:a16="http://schemas.microsoft.com/office/drawing/2014/main" val="3420517727"/>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T3</a:t>
                      </a:r>
                    </a:p>
                  </a:txBody>
                  <a:tcPr/>
                </a:tc>
                <a:tc>
                  <a:txBody>
                    <a:bodyPr/>
                    <a:lstStyle/>
                    <a:p>
                      <a:pPr algn="ctr"/>
                      <a:r>
                        <a:rPr lang="en-IN" dirty="0"/>
                        <a:t>1 2 3 5</a:t>
                      </a:r>
                    </a:p>
                  </a:txBody>
                  <a:tcPr/>
                </a:tc>
                <a:extLst>
                  <a:ext uri="{0D108BD9-81ED-4DB2-BD59-A6C34878D82A}">
                    <a16:rowId xmlns:a16="http://schemas.microsoft.com/office/drawing/2014/main" val="1091148859"/>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T4</a:t>
                      </a:r>
                    </a:p>
                  </a:txBody>
                  <a:tcPr/>
                </a:tc>
                <a:tc>
                  <a:txBody>
                    <a:bodyPr/>
                    <a:lstStyle/>
                    <a:p>
                      <a:pPr algn="ctr"/>
                      <a:r>
                        <a:rPr lang="en-IN" dirty="0"/>
                        <a:t>2 5</a:t>
                      </a:r>
                    </a:p>
                  </a:txBody>
                  <a:tcPr/>
                </a:tc>
                <a:extLst>
                  <a:ext uri="{0D108BD9-81ED-4DB2-BD59-A6C34878D82A}">
                    <a16:rowId xmlns:a16="http://schemas.microsoft.com/office/drawing/2014/main" val="1618846782"/>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T5</a:t>
                      </a:r>
                    </a:p>
                  </a:txBody>
                  <a:tcPr/>
                </a:tc>
                <a:tc>
                  <a:txBody>
                    <a:bodyPr/>
                    <a:lstStyle/>
                    <a:p>
                      <a:pPr algn="ctr"/>
                      <a:r>
                        <a:rPr lang="en-IN" dirty="0"/>
                        <a:t>1 3 5</a:t>
                      </a:r>
                    </a:p>
                  </a:txBody>
                  <a:tcPr/>
                </a:tc>
                <a:extLst>
                  <a:ext uri="{0D108BD9-81ED-4DB2-BD59-A6C34878D82A}">
                    <a16:rowId xmlns:a16="http://schemas.microsoft.com/office/drawing/2014/main" val="621297"/>
                  </a:ext>
                </a:extLst>
              </a:tr>
            </a:tbl>
          </a:graphicData>
        </a:graphic>
      </p:graphicFrame>
      <p:graphicFrame>
        <p:nvGraphicFramePr>
          <p:cNvPr id="5" name="Table 4">
            <a:extLst>
              <a:ext uri="{FF2B5EF4-FFF2-40B4-BE49-F238E27FC236}">
                <a16:creationId xmlns:a16="http://schemas.microsoft.com/office/drawing/2014/main" id="{E5D53FA3-FDFF-4808-8B67-278FA08984F5}"/>
              </a:ext>
            </a:extLst>
          </p:cNvPr>
          <p:cNvGraphicFramePr>
            <a:graphicFrameLocks noGrp="1"/>
          </p:cNvGraphicFramePr>
          <p:nvPr>
            <p:extLst>
              <p:ext uri="{D42A27DB-BD31-4B8C-83A1-F6EECF244321}">
                <p14:modId xmlns:p14="http://schemas.microsoft.com/office/powerpoint/2010/main" val="2971080530"/>
              </p:ext>
            </p:extLst>
          </p:nvPr>
        </p:nvGraphicFramePr>
        <p:xfrm>
          <a:off x="7645400" y="1701659"/>
          <a:ext cx="2970210" cy="2194560"/>
        </p:xfrm>
        <a:graphic>
          <a:graphicData uri="http://schemas.openxmlformats.org/drawingml/2006/table">
            <a:tbl>
              <a:tblPr firstRow="1" bandRow="1">
                <a:tableStyleId>{5C22544A-7EE6-4342-B048-85BDC9FD1C3A}</a:tableStyleId>
              </a:tblPr>
              <a:tblGrid>
                <a:gridCol w="1012892">
                  <a:extLst>
                    <a:ext uri="{9D8B030D-6E8A-4147-A177-3AD203B41FA5}">
                      <a16:colId xmlns:a16="http://schemas.microsoft.com/office/drawing/2014/main" val="3252423038"/>
                    </a:ext>
                  </a:extLst>
                </a:gridCol>
                <a:gridCol w="1957318">
                  <a:extLst>
                    <a:ext uri="{9D8B030D-6E8A-4147-A177-3AD203B41FA5}">
                      <a16:colId xmlns:a16="http://schemas.microsoft.com/office/drawing/2014/main" val="335272148"/>
                    </a:ext>
                  </a:extLst>
                </a:gridCol>
              </a:tblGrid>
              <a:tr h="327087">
                <a:tc>
                  <a:txBody>
                    <a:bodyPr/>
                    <a:lstStyle/>
                    <a:p>
                      <a:pPr algn="ctr"/>
                      <a:r>
                        <a:rPr lang="en-IN" dirty="0"/>
                        <a:t>Itemset</a:t>
                      </a:r>
                    </a:p>
                  </a:txBody>
                  <a:tcPr/>
                </a:tc>
                <a:tc>
                  <a:txBody>
                    <a:bodyPr/>
                    <a:lstStyle/>
                    <a:p>
                      <a:pPr algn="ctr"/>
                      <a:r>
                        <a:rPr lang="en-IN" dirty="0"/>
                        <a:t>items</a:t>
                      </a:r>
                    </a:p>
                  </a:txBody>
                  <a:tcPr/>
                </a:tc>
                <a:extLst>
                  <a:ext uri="{0D108BD9-81ED-4DB2-BD59-A6C34878D82A}">
                    <a16:rowId xmlns:a16="http://schemas.microsoft.com/office/drawing/2014/main" val="3938353311"/>
                  </a:ext>
                </a:extLst>
              </a:tr>
              <a:tr h="327087">
                <a:tc>
                  <a:txBody>
                    <a:bodyPr/>
                    <a:lstStyle/>
                    <a:p>
                      <a:pPr algn="ctr"/>
                      <a:r>
                        <a:rPr lang="en-IN" dirty="0"/>
                        <a:t>1</a:t>
                      </a:r>
                    </a:p>
                  </a:txBody>
                  <a:tcPr/>
                </a:tc>
                <a:tc>
                  <a:txBody>
                    <a:bodyPr/>
                    <a:lstStyle/>
                    <a:p>
                      <a:pPr algn="ctr"/>
                      <a:r>
                        <a:rPr lang="en-IN" dirty="0"/>
                        <a:t>3</a:t>
                      </a:r>
                    </a:p>
                  </a:txBody>
                  <a:tcPr/>
                </a:tc>
                <a:extLst>
                  <a:ext uri="{0D108BD9-81ED-4DB2-BD59-A6C34878D82A}">
                    <a16:rowId xmlns:a16="http://schemas.microsoft.com/office/drawing/2014/main" val="2799104528"/>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a:t>
                      </a:r>
                    </a:p>
                  </a:txBody>
                  <a:tcPr/>
                </a:tc>
                <a:tc>
                  <a:txBody>
                    <a:bodyPr/>
                    <a:lstStyle/>
                    <a:p>
                      <a:pPr algn="ctr"/>
                      <a:r>
                        <a:rPr lang="en-IN" dirty="0"/>
                        <a:t>3</a:t>
                      </a:r>
                    </a:p>
                  </a:txBody>
                  <a:tcPr/>
                </a:tc>
                <a:extLst>
                  <a:ext uri="{0D108BD9-81ED-4DB2-BD59-A6C34878D82A}">
                    <a16:rowId xmlns:a16="http://schemas.microsoft.com/office/drawing/2014/main" val="3420517727"/>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algn="ctr"/>
                      <a:r>
                        <a:rPr lang="en-IN" dirty="0"/>
                        <a:t>4</a:t>
                      </a:r>
                    </a:p>
                  </a:txBody>
                  <a:tcPr/>
                </a:tc>
                <a:extLst>
                  <a:ext uri="{0D108BD9-81ED-4DB2-BD59-A6C34878D82A}">
                    <a16:rowId xmlns:a16="http://schemas.microsoft.com/office/drawing/2014/main" val="1091148859"/>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a:t>
                      </a:r>
                    </a:p>
                  </a:txBody>
                  <a:tcPr/>
                </a:tc>
                <a:tc>
                  <a:txBody>
                    <a:bodyPr/>
                    <a:lstStyle/>
                    <a:p>
                      <a:pPr algn="ctr"/>
                      <a:r>
                        <a:rPr lang="en-IN" dirty="0"/>
                        <a:t>1</a:t>
                      </a:r>
                    </a:p>
                  </a:txBody>
                  <a:tcPr/>
                </a:tc>
                <a:extLst>
                  <a:ext uri="{0D108BD9-81ED-4DB2-BD59-A6C34878D82A}">
                    <a16:rowId xmlns:a16="http://schemas.microsoft.com/office/drawing/2014/main" val="1618846782"/>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algn="ctr"/>
                      <a:r>
                        <a:rPr lang="en-IN" dirty="0"/>
                        <a:t>4</a:t>
                      </a:r>
                    </a:p>
                  </a:txBody>
                  <a:tcPr/>
                </a:tc>
                <a:extLst>
                  <a:ext uri="{0D108BD9-81ED-4DB2-BD59-A6C34878D82A}">
                    <a16:rowId xmlns:a16="http://schemas.microsoft.com/office/drawing/2014/main" val="621297"/>
                  </a:ext>
                </a:extLst>
              </a:tr>
            </a:tbl>
          </a:graphicData>
        </a:graphic>
      </p:graphicFrame>
      <p:graphicFrame>
        <p:nvGraphicFramePr>
          <p:cNvPr id="6" name="Table 5">
            <a:extLst>
              <a:ext uri="{FF2B5EF4-FFF2-40B4-BE49-F238E27FC236}">
                <a16:creationId xmlns:a16="http://schemas.microsoft.com/office/drawing/2014/main" id="{0DC8D60A-A065-46D5-8B8E-8B9F1D9D62A2}"/>
              </a:ext>
            </a:extLst>
          </p:cNvPr>
          <p:cNvGraphicFramePr>
            <a:graphicFrameLocks noGrp="1"/>
          </p:cNvGraphicFramePr>
          <p:nvPr>
            <p:extLst>
              <p:ext uri="{D42A27DB-BD31-4B8C-83A1-F6EECF244321}">
                <p14:modId xmlns:p14="http://schemas.microsoft.com/office/powerpoint/2010/main" val="2241277699"/>
              </p:ext>
            </p:extLst>
          </p:nvPr>
        </p:nvGraphicFramePr>
        <p:xfrm>
          <a:off x="2843213" y="4372469"/>
          <a:ext cx="2970210" cy="2194560"/>
        </p:xfrm>
        <a:graphic>
          <a:graphicData uri="http://schemas.openxmlformats.org/drawingml/2006/table">
            <a:tbl>
              <a:tblPr firstRow="1" bandRow="1">
                <a:tableStyleId>{5C22544A-7EE6-4342-B048-85BDC9FD1C3A}</a:tableStyleId>
              </a:tblPr>
              <a:tblGrid>
                <a:gridCol w="1012892">
                  <a:extLst>
                    <a:ext uri="{9D8B030D-6E8A-4147-A177-3AD203B41FA5}">
                      <a16:colId xmlns:a16="http://schemas.microsoft.com/office/drawing/2014/main" val="3252423038"/>
                    </a:ext>
                  </a:extLst>
                </a:gridCol>
                <a:gridCol w="1957318">
                  <a:extLst>
                    <a:ext uri="{9D8B030D-6E8A-4147-A177-3AD203B41FA5}">
                      <a16:colId xmlns:a16="http://schemas.microsoft.com/office/drawing/2014/main" val="335272148"/>
                    </a:ext>
                  </a:extLst>
                </a:gridCol>
              </a:tblGrid>
              <a:tr h="327087">
                <a:tc>
                  <a:txBody>
                    <a:bodyPr/>
                    <a:lstStyle/>
                    <a:p>
                      <a:pPr algn="ctr"/>
                      <a:r>
                        <a:rPr lang="en-IN" dirty="0"/>
                        <a:t>Itemset</a:t>
                      </a:r>
                    </a:p>
                  </a:txBody>
                  <a:tcPr/>
                </a:tc>
                <a:tc>
                  <a:txBody>
                    <a:bodyPr/>
                    <a:lstStyle/>
                    <a:p>
                      <a:pPr algn="ctr"/>
                      <a:r>
                        <a:rPr lang="en-IN" dirty="0"/>
                        <a:t>items</a:t>
                      </a:r>
                    </a:p>
                  </a:txBody>
                  <a:tcPr/>
                </a:tc>
                <a:extLst>
                  <a:ext uri="{0D108BD9-81ED-4DB2-BD59-A6C34878D82A}">
                    <a16:rowId xmlns:a16="http://schemas.microsoft.com/office/drawing/2014/main" val="3938353311"/>
                  </a:ext>
                </a:extLst>
              </a:tr>
              <a:tr h="327087">
                <a:tc>
                  <a:txBody>
                    <a:bodyPr/>
                    <a:lstStyle/>
                    <a:p>
                      <a:pPr algn="ctr"/>
                      <a:r>
                        <a:rPr lang="en-IN" dirty="0"/>
                        <a:t>1</a:t>
                      </a:r>
                    </a:p>
                  </a:txBody>
                  <a:tcPr/>
                </a:tc>
                <a:tc>
                  <a:txBody>
                    <a:bodyPr/>
                    <a:lstStyle/>
                    <a:p>
                      <a:pPr algn="ctr"/>
                      <a:r>
                        <a:rPr lang="en-IN" dirty="0"/>
                        <a:t>3</a:t>
                      </a:r>
                    </a:p>
                  </a:txBody>
                  <a:tcPr/>
                </a:tc>
                <a:extLst>
                  <a:ext uri="{0D108BD9-81ED-4DB2-BD59-A6C34878D82A}">
                    <a16:rowId xmlns:a16="http://schemas.microsoft.com/office/drawing/2014/main" val="2799104528"/>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a:t>
                      </a:r>
                    </a:p>
                  </a:txBody>
                  <a:tcPr/>
                </a:tc>
                <a:tc>
                  <a:txBody>
                    <a:bodyPr/>
                    <a:lstStyle/>
                    <a:p>
                      <a:pPr algn="ctr"/>
                      <a:r>
                        <a:rPr lang="en-IN" dirty="0"/>
                        <a:t>3</a:t>
                      </a:r>
                    </a:p>
                  </a:txBody>
                  <a:tcPr/>
                </a:tc>
                <a:extLst>
                  <a:ext uri="{0D108BD9-81ED-4DB2-BD59-A6C34878D82A}">
                    <a16:rowId xmlns:a16="http://schemas.microsoft.com/office/drawing/2014/main" val="3420517727"/>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algn="ctr"/>
                      <a:r>
                        <a:rPr lang="en-IN" dirty="0"/>
                        <a:t>4</a:t>
                      </a:r>
                    </a:p>
                  </a:txBody>
                  <a:tcPr/>
                </a:tc>
                <a:extLst>
                  <a:ext uri="{0D108BD9-81ED-4DB2-BD59-A6C34878D82A}">
                    <a16:rowId xmlns:a16="http://schemas.microsoft.com/office/drawing/2014/main" val="1091148859"/>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a:t>
                      </a:r>
                    </a:p>
                  </a:txBody>
                  <a:tcPr/>
                </a:tc>
                <a:tc>
                  <a:txBody>
                    <a:bodyPr/>
                    <a:lstStyle/>
                    <a:p>
                      <a:pPr algn="ctr"/>
                      <a:r>
                        <a:rPr lang="en-IN" dirty="0"/>
                        <a:t>1</a:t>
                      </a:r>
                    </a:p>
                  </a:txBody>
                  <a:tcPr/>
                </a:tc>
                <a:extLst>
                  <a:ext uri="{0D108BD9-81ED-4DB2-BD59-A6C34878D82A}">
                    <a16:rowId xmlns:a16="http://schemas.microsoft.com/office/drawing/2014/main" val="1618846782"/>
                  </a:ext>
                </a:extLst>
              </a:tr>
              <a:tr h="32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algn="ctr"/>
                      <a:r>
                        <a:rPr lang="en-IN" dirty="0"/>
                        <a:t>4</a:t>
                      </a:r>
                    </a:p>
                  </a:txBody>
                  <a:tcPr/>
                </a:tc>
                <a:extLst>
                  <a:ext uri="{0D108BD9-81ED-4DB2-BD59-A6C34878D82A}">
                    <a16:rowId xmlns:a16="http://schemas.microsoft.com/office/drawing/2014/main" val="621297"/>
                  </a:ext>
                </a:extLst>
              </a:tr>
            </a:tbl>
          </a:graphicData>
        </a:graphic>
      </p:graphicFrame>
      <p:sp>
        <p:nvSpPr>
          <p:cNvPr id="7" name="Arrow: Right 6">
            <a:extLst>
              <a:ext uri="{FF2B5EF4-FFF2-40B4-BE49-F238E27FC236}">
                <a16:creationId xmlns:a16="http://schemas.microsoft.com/office/drawing/2014/main" id="{78D6D3B3-5C82-4649-ACBC-5A7B312300D8}"/>
              </a:ext>
            </a:extLst>
          </p:cNvPr>
          <p:cNvSpPr/>
          <p:nvPr/>
        </p:nvSpPr>
        <p:spPr>
          <a:xfrm>
            <a:off x="5943600" y="24969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C0EFA078-1359-4D57-AAB8-8BD52F659C88}"/>
              </a:ext>
            </a:extLst>
          </p:cNvPr>
          <p:cNvSpPr/>
          <p:nvPr/>
        </p:nvSpPr>
        <p:spPr>
          <a:xfrm>
            <a:off x="6139116" y="5227433"/>
            <a:ext cx="13761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graphicFrame>
        <p:nvGraphicFramePr>
          <p:cNvPr id="10" name="Table 9">
            <a:extLst>
              <a:ext uri="{FF2B5EF4-FFF2-40B4-BE49-F238E27FC236}">
                <a16:creationId xmlns:a16="http://schemas.microsoft.com/office/drawing/2014/main" id="{B62D3E48-9BEA-4A47-9DC0-195B9DBCDA67}"/>
              </a:ext>
            </a:extLst>
          </p:cNvPr>
          <p:cNvGraphicFramePr>
            <a:graphicFrameLocks noGrp="1"/>
          </p:cNvGraphicFramePr>
          <p:nvPr>
            <p:extLst>
              <p:ext uri="{D42A27DB-BD31-4B8C-83A1-F6EECF244321}">
                <p14:modId xmlns:p14="http://schemas.microsoft.com/office/powerpoint/2010/main" val="3738270626"/>
              </p:ext>
            </p:extLst>
          </p:nvPr>
        </p:nvGraphicFramePr>
        <p:xfrm>
          <a:off x="7515224" y="4686300"/>
          <a:ext cx="2873623" cy="1828800"/>
        </p:xfrm>
        <a:graphic>
          <a:graphicData uri="http://schemas.openxmlformats.org/drawingml/2006/table">
            <a:tbl>
              <a:tblPr firstRow="1" bandRow="1">
                <a:tableStyleId>{5C22544A-7EE6-4342-B048-85BDC9FD1C3A}</a:tableStyleId>
              </a:tblPr>
              <a:tblGrid>
                <a:gridCol w="1436271">
                  <a:extLst>
                    <a:ext uri="{9D8B030D-6E8A-4147-A177-3AD203B41FA5}">
                      <a16:colId xmlns:a16="http://schemas.microsoft.com/office/drawing/2014/main" val="3252423038"/>
                    </a:ext>
                  </a:extLst>
                </a:gridCol>
                <a:gridCol w="1437352">
                  <a:extLst>
                    <a:ext uri="{9D8B030D-6E8A-4147-A177-3AD203B41FA5}">
                      <a16:colId xmlns:a16="http://schemas.microsoft.com/office/drawing/2014/main" val="335272148"/>
                    </a:ext>
                  </a:extLst>
                </a:gridCol>
              </a:tblGrid>
              <a:tr h="345307">
                <a:tc>
                  <a:txBody>
                    <a:bodyPr/>
                    <a:lstStyle/>
                    <a:p>
                      <a:pPr algn="ctr"/>
                      <a:r>
                        <a:rPr lang="en-IN" dirty="0"/>
                        <a:t>Itemset</a:t>
                      </a:r>
                    </a:p>
                  </a:txBody>
                  <a:tcPr/>
                </a:tc>
                <a:tc>
                  <a:txBody>
                    <a:bodyPr/>
                    <a:lstStyle/>
                    <a:p>
                      <a:pPr algn="ctr"/>
                      <a:r>
                        <a:rPr lang="en-IN" dirty="0"/>
                        <a:t>items</a:t>
                      </a:r>
                    </a:p>
                  </a:txBody>
                  <a:tcPr/>
                </a:tc>
                <a:extLst>
                  <a:ext uri="{0D108BD9-81ED-4DB2-BD59-A6C34878D82A}">
                    <a16:rowId xmlns:a16="http://schemas.microsoft.com/office/drawing/2014/main" val="3938353311"/>
                  </a:ext>
                </a:extLst>
              </a:tr>
              <a:tr h="345307">
                <a:tc>
                  <a:txBody>
                    <a:bodyPr/>
                    <a:lstStyle/>
                    <a:p>
                      <a:pPr algn="ctr"/>
                      <a:r>
                        <a:rPr lang="en-IN" dirty="0"/>
                        <a:t>1</a:t>
                      </a:r>
                    </a:p>
                  </a:txBody>
                  <a:tcPr/>
                </a:tc>
                <a:tc>
                  <a:txBody>
                    <a:bodyPr/>
                    <a:lstStyle/>
                    <a:p>
                      <a:pPr algn="ctr"/>
                      <a:r>
                        <a:rPr lang="en-IN" dirty="0"/>
                        <a:t>3</a:t>
                      </a:r>
                    </a:p>
                  </a:txBody>
                  <a:tcPr/>
                </a:tc>
                <a:extLst>
                  <a:ext uri="{0D108BD9-81ED-4DB2-BD59-A6C34878D82A}">
                    <a16:rowId xmlns:a16="http://schemas.microsoft.com/office/drawing/2014/main" val="2799104528"/>
                  </a:ext>
                </a:extLst>
              </a:tr>
              <a:tr h="3453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a:t>
                      </a:r>
                    </a:p>
                  </a:txBody>
                  <a:tcPr/>
                </a:tc>
                <a:tc>
                  <a:txBody>
                    <a:bodyPr/>
                    <a:lstStyle/>
                    <a:p>
                      <a:pPr algn="ctr"/>
                      <a:r>
                        <a:rPr lang="en-IN" dirty="0"/>
                        <a:t>3</a:t>
                      </a:r>
                    </a:p>
                  </a:txBody>
                  <a:tcPr/>
                </a:tc>
                <a:extLst>
                  <a:ext uri="{0D108BD9-81ED-4DB2-BD59-A6C34878D82A}">
                    <a16:rowId xmlns:a16="http://schemas.microsoft.com/office/drawing/2014/main" val="3420517727"/>
                  </a:ext>
                </a:extLst>
              </a:tr>
              <a:tr h="3453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algn="ctr"/>
                      <a:r>
                        <a:rPr lang="en-IN" dirty="0"/>
                        <a:t>4</a:t>
                      </a:r>
                    </a:p>
                  </a:txBody>
                  <a:tcPr/>
                </a:tc>
                <a:extLst>
                  <a:ext uri="{0D108BD9-81ED-4DB2-BD59-A6C34878D82A}">
                    <a16:rowId xmlns:a16="http://schemas.microsoft.com/office/drawing/2014/main" val="1091148859"/>
                  </a:ext>
                </a:extLst>
              </a:tr>
              <a:tr h="3453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algn="ctr"/>
                      <a:r>
                        <a:rPr lang="en-IN" dirty="0"/>
                        <a:t>4</a:t>
                      </a:r>
                    </a:p>
                  </a:txBody>
                  <a:tcPr/>
                </a:tc>
                <a:extLst>
                  <a:ext uri="{0D108BD9-81ED-4DB2-BD59-A6C34878D82A}">
                    <a16:rowId xmlns:a16="http://schemas.microsoft.com/office/drawing/2014/main" val="621297"/>
                  </a:ext>
                </a:extLst>
              </a:tr>
            </a:tbl>
          </a:graphicData>
        </a:graphic>
      </p:graphicFrame>
      <p:sp>
        <p:nvSpPr>
          <p:cNvPr id="11" name="TextBox 10">
            <a:extLst>
              <a:ext uri="{FF2B5EF4-FFF2-40B4-BE49-F238E27FC236}">
                <a16:creationId xmlns:a16="http://schemas.microsoft.com/office/drawing/2014/main" id="{00FC4439-E113-42B5-944E-BB566A4D80A6}"/>
              </a:ext>
            </a:extLst>
          </p:cNvPr>
          <p:cNvSpPr txBox="1"/>
          <p:nvPr/>
        </p:nvSpPr>
        <p:spPr>
          <a:xfrm>
            <a:off x="8731250" y="1332327"/>
            <a:ext cx="1111250" cy="369332"/>
          </a:xfrm>
          <a:prstGeom prst="rect">
            <a:avLst/>
          </a:prstGeom>
          <a:noFill/>
        </p:spPr>
        <p:txBody>
          <a:bodyPr wrap="square" rtlCol="0">
            <a:spAutoFit/>
          </a:bodyPr>
          <a:lstStyle/>
          <a:p>
            <a:r>
              <a:rPr lang="en-IN" dirty="0">
                <a:solidFill>
                  <a:schemeClr val="bg1"/>
                </a:solidFill>
              </a:rPr>
              <a:t>F1  Table</a:t>
            </a:r>
          </a:p>
        </p:txBody>
      </p:sp>
      <p:sp>
        <p:nvSpPr>
          <p:cNvPr id="12" name="TextBox 11">
            <a:extLst>
              <a:ext uri="{FF2B5EF4-FFF2-40B4-BE49-F238E27FC236}">
                <a16:creationId xmlns:a16="http://schemas.microsoft.com/office/drawing/2014/main" id="{01EEC2E5-0EB7-4E14-890F-4F1B7FAE22C4}"/>
              </a:ext>
            </a:extLst>
          </p:cNvPr>
          <p:cNvSpPr txBox="1"/>
          <p:nvPr/>
        </p:nvSpPr>
        <p:spPr>
          <a:xfrm>
            <a:off x="8521700" y="4265551"/>
            <a:ext cx="1111250" cy="369332"/>
          </a:xfrm>
          <a:prstGeom prst="rect">
            <a:avLst/>
          </a:prstGeom>
          <a:noFill/>
        </p:spPr>
        <p:txBody>
          <a:bodyPr wrap="square" rtlCol="0">
            <a:spAutoFit/>
          </a:bodyPr>
          <a:lstStyle/>
          <a:p>
            <a:r>
              <a:rPr lang="en-IN" dirty="0">
                <a:solidFill>
                  <a:schemeClr val="bg1"/>
                </a:solidFill>
              </a:rPr>
              <a:t>F1  Table</a:t>
            </a:r>
          </a:p>
        </p:txBody>
      </p:sp>
    </p:spTree>
    <p:extLst>
      <p:ext uri="{BB962C8B-B14F-4D97-AF65-F5344CB8AC3E}">
        <p14:creationId xmlns:p14="http://schemas.microsoft.com/office/powerpoint/2010/main" val="3402704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6454F-E3EC-448B-BAB4-710EE6F3A729}"/>
              </a:ext>
            </a:extLst>
          </p:cNvPr>
          <p:cNvSpPr>
            <a:spLocks noGrp="1"/>
          </p:cNvSpPr>
          <p:nvPr>
            <p:ph idx="1"/>
          </p:nvPr>
        </p:nvSpPr>
        <p:spPr>
          <a:xfrm>
            <a:off x="1141412" y="254000"/>
            <a:ext cx="9905999" cy="791029"/>
          </a:xfrm>
        </p:spPr>
        <p:txBody>
          <a:bodyPr>
            <a:normAutofit fontScale="92500" lnSpcReduction="20000"/>
          </a:bodyPr>
          <a:lstStyle/>
          <a:p>
            <a:pPr algn="just"/>
            <a:r>
              <a:rPr lang="en-IN" dirty="0"/>
              <a:t>Now we have to create item set of size two using rest item after eliminating 4 and calculate the support value</a:t>
            </a:r>
          </a:p>
          <a:p>
            <a:pPr algn="just"/>
            <a:endParaRPr lang="en-IN" dirty="0"/>
          </a:p>
          <a:p>
            <a:pPr algn="just"/>
            <a:endParaRPr lang="en-IN" dirty="0"/>
          </a:p>
          <a:p>
            <a:pPr algn="just"/>
            <a:endParaRPr lang="en-IN" dirty="0"/>
          </a:p>
          <a:p>
            <a:pPr algn="just"/>
            <a:endParaRPr lang="en-IN" dirty="0"/>
          </a:p>
          <a:p>
            <a:pPr algn="just"/>
            <a:endParaRPr lang="en-IN" dirty="0"/>
          </a:p>
          <a:p>
            <a:pPr marL="0" indent="0" algn="just">
              <a:buNone/>
            </a:pPr>
            <a:endParaRPr lang="en-IN" dirty="0"/>
          </a:p>
        </p:txBody>
      </p:sp>
      <p:graphicFrame>
        <p:nvGraphicFramePr>
          <p:cNvPr id="5" name="Table 4">
            <a:extLst>
              <a:ext uri="{FF2B5EF4-FFF2-40B4-BE49-F238E27FC236}">
                <a16:creationId xmlns:a16="http://schemas.microsoft.com/office/drawing/2014/main" id="{9FA27405-3983-48A0-B9A4-8989F3D85FDA}"/>
              </a:ext>
            </a:extLst>
          </p:cNvPr>
          <p:cNvGraphicFramePr>
            <a:graphicFrameLocks noGrp="1"/>
          </p:cNvGraphicFramePr>
          <p:nvPr>
            <p:extLst>
              <p:ext uri="{D42A27DB-BD31-4B8C-83A1-F6EECF244321}">
                <p14:modId xmlns:p14="http://schemas.microsoft.com/office/powerpoint/2010/main" val="801516173"/>
              </p:ext>
            </p:extLst>
          </p:nvPr>
        </p:nvGraphicFramePr>
        <p:xfrm>
          <a:off x="8122783" y="914400"/>
          <a:ext cx="2924628" cy="2579633"/>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algn="ctr"/>
                      <a:r>
                        <a:rPr lang="en-IN" dirty="0"/>
                        <a:t>{ 1 2} </a:t>
                      </a:r>
                    </a:p>
                  </a:txBody>
                  <a:tcPr/>
                </a:tc>
                <a:tc>
                  <a:txBody>
                    <a:bodyPr/>
                    <a:lstStyle/>
                    <a:p>
                      <a:pPr algn="ctr"/>
                      <a:r>
                        <a:rPr lang="en-IN" dirty="0"/>
                        <a:t>1</a:t>
                      </a:r>
                    </a:p>
                  </a:txBody>
                  <a:tcPr/>
                </a:tc>
                <a:extLst>
                  <a:ext uri="{0D108BD9-81ED-4DB2-BD59-A6C34878D82A}">
                    <a16:rowId xmlns:a16="http://schemas.microsoft.com/office/drawing/2014/main" val="2799104528"/>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a:t>
                      </a:r>
                    </a:p>
                  </a:txBody>
                  <a:tcPr/>
                </a:tc>
                <a:tc>
                  <a:txBody>
                    <a:bodyPr/>
                    <a:lstStyle/>
                    <a:p>
                      <a:pPr algn="ctr"/>
                      <a:r>
                        <a:rPr lang="en-IN" dirty="0"/>
                        <a:t>3</a:t>
                      </a:r>
                    </a:p>
                  </a:txBody>
                  <a:tcPr/>
                </a:tc>
                <a:extLst>
                  <a:ext uri="{0D108BD9-81ED-4DB2-BD59-A6C34878D82A}">
                    <a16:rowId xmlns:a16="http://schemas.microsoft.com/office/drawing/2014/main" val="342051772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5}</a:t>
                      </a:r>
                    </a:p>
                  </a:txBody>
                  <a:tcPr/>
                </a:tc>
                <a:tc>
                  <a:txBody>
                    <a:bodyPr/>
                    <a:lstStyle/>
                    <a:p>
                      <a:pPr algn="ctr"/>
                      <a:r>
                        <a:rPr lang="en-IN" dirty="0"/>
                        <a:t>2</a:t>
                      </a:r>
                    </a:p>
                  </a:txBody>
                  <a:tcPr/>
                </a:tc>
                <a:extLst>
                  <a:ext uri="{0D108BD9-81ED-4DB2-BD59-A6C34878D82A}">
                    <a16:rowId xmlns:a16="http://schemas.microsoft.com/office/drawing/2014/main" val="1091148859"/>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2 3}</a:t>
                      </a:r>
                    </a:p>
                  </a:txBody>
                  <a:tcPr/>
                </a:tc>
                <a:tc>
                  <a:txBody>
                    <a:bodyPr/>
                    <a:lstStyle/>
                    <a:p>
                      <a:pPr algn="ctr"/>
                      <a:r>
                        <a:rPr lang="en-IN" dirty="0"/>
                        <a:t>4</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5}</a:t>
                      </a:r>
                    </a:p>
                  </a:txBody>
                  <a:tcPr/>
                </a:tc>
                <a:tc>
                  <a:txBody>
                    <a:bodyPr/>
                    <a:lstStyle/>
                    <a:p>
                      <a:pPr algn="ctr"/>
                      <a:r>
                        <a:rPr lang="en-IN" dirty="0"/>
                        <a:t>3</a:t>
                      </a:r>
                    </a:p>
                  </a:txBody>
                  <a:tcPr/>
                </a:tc>
                <a:extLst>
                  <a:ext uri="{0D108BD9-81ED-4DB2-BD59-A6C34878D82A}">
                    <a16:rowId xmlns:a16="http://schemas.microsoft.com/office/drawing/2014/main" val="378395558"/>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 5}</a:t>
                      </a:r>
                    </a:p>
                  </a:txBody>
                  <a:tcPr/>
                </a:tc>
                <a:tc>
                  <a:txBody>
                    <a:bodyPr/>
                    <a:lstStyle/>
                    <a:p>
                      <a:pPr algn="ctr"/>
                      <a:r>
                        <a:rPr lang="en-IN" dirty="0"/>
                        <a:t>3</a:t>
                      </a:r>
                    </a:p>
                  </a:txBody>
                  <a:tcPr/>
                </a:tc>
                <a:extLst>
                  <a:ext uri="{0D108BD9-81ED-4DB2-BD59-A6C34878D82A}">
                    <a16:rowId xmlns:a16="http://schemas.microsoft.com/office/drawing/2014/main" val="3713475906"/>
                  </a:ext>
                </a:extLst>
              </a:tr>
            </a:tbl>
          </a:graphicData>
        </a:graphic>
      </p:graphicFrame>
      <p:graphicFrame>
        <p:nvGraphicFramePr>
          <p:cNvPr id="6" name="Table 4">
            <a:extLst>
              <a:ext uri="{FF2B5EF4-FFF2-40B4-BE49-F238E27FC236}">
                <a16:creationId xmlns:a16="http://schemas.microsoft.com/office/drawing/2014/main" id="{D7163300-2CCF-4AD3-8FE0-D9E958F2B815}"/>
              </a:ext>
            </a:extLst>
          </p:cNvPr>
          <p:cNvGraphicFramePr>
            <a:graphicFrameLocks noGrp="1"/>
          </p:cNvGraphicFramePr>
          <p:nvPr>
            <p:extLst>
              <p:ext uri="{D42A27DB-BD31-4B8C-83A1-F6EECF244321}">
                <p14:modId xmlns:p14="http://schemas.microsoft.com/office/powerpoint/2010/main" val="2672721239"/>
              </p:ext>
            </p:extLst>
          </p:nvPr>
        </p:nvGraphicFramePr>
        <p:xfrm>
          <a:off x="1141412" y="1224708"/>
          <a:ext cx="3697287" cy="2230584"/>
        </p:xfrm>
        <a:graphic>
          <a:graphicData uri="http://schemas.openxmlformats.org/drawingml/2006/table">
            <a:tbl>
              <a:tblPr firstRow="1" bandRow="1">
                <a:tableStyleId>{5C22544A-7EE6-4342-B048-85BDC9FD1C3A}</a:tableStyleId>
              </a:tblPr>
              <a:tblGrid>
                <a:gridCol w="1741487">
                  <a:extLst>
                    <a:ext uri="{9D8B030D-6E8A-4147-A177-3AD203B41FA5}">
                      <a16:colId xmlns:a16="http://schemas.microsoft.com/office/drawing/2014/main" val="3252423038"/>
                    </a:ext>
                  </a:extLst>
                </a:gridCol>
                <a:gridCol w="1955800">
                  <a:extLst>
                    <a:ext uri="{9D8B030D-6E8A-4147-A177-3AD203B41FA5}">
                      <a16:colId xmlns:a16="http://schemas.microsoft.com/office/drawing/2014/main" val="335272148"/>
                    </a:ext>
                  </a:extLst>
                </a:gridCol>
              </a:tblGrid>
              <a:tr h="401784">
                <a:tc>
                  <a:txBody>
                    <a:bodyPr/>
                    <a:lstStyle/>
                    <a:p>
                      <a:pPr algn="ctr"/>
                      <a:r>
                        <a:rPr lang="en-IN" dirty="0"/>
                        <a:t>Transection ID </a:t>
                      </a:r>
                    </a:p>
                  </a:txBody>
                  <a:tcPr/>
                </a:tc>
                <a:tc>
                  <a:txBody>
                    <a:bodyPr/>
                    <a:lstStyle/>
                    <a:p>
                      <a:pPr algn="ctr"/>
                      <a:r>
                        <a:rPr lang="en-IN" dirty="0"/>
                        <a:t>items</a:t>
                      </a:r>
                    </a:p>
                  </a:txBody>
                  <a:tcPr/>
                </a:tc>
                <a:extLst>
                  <a:ext uri="{0D108BD9-81ED-4DB2-BD59-A6C34878D82A}">
                    <a16:rowId xmlns:a16="http://schemas.microsoft.com/office/drawing/2014/main" val="3938353311"/>
                  </a:ext>
                </a:extLst>
              </a:tr>
              <a:tr h="360148">
                <a:tc>
                  <a:txBody>
                    <a:bodyPr/>
                    <a:lstStyle/>
                    <a:p>
                      <a:pPr algn="ctr"/>
                      <a:r>
                        <a:rPr lang="en-IN" dirty="0"/>
                        <a:t>T1</a:t>
                      </a:r>
                    </a:p>
                  </a:txBody>
                  <a:tcPr/>
                </a:tc>
                <a:tc>
                  <a:txBody>
                    <a:bodyPr/>
                    <a:lstStyle/>
                    <a:p>
                      <a:pPr algn="ctr"/>
                      <a:r>
                        <a:rPr lang="en-IN" dirty="0"/>
                        <a:t>1 3 4</a:t>
                      </a:r>
                    </a:p>
                  </a:txBody>
                  <a:tcPr/>
                </a:tc>
                <a:extLst>
                  <a:ext uri="{0D108BD9-81ED-4DB2-BD59-A6C34878D82A}">
                    <a16:rowId xmlns:a16="http://schemas.microsoft.com/office/drawing/2014/main" val="2799104528"/>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T2</a:t>
                      </a:r>
                    </a:p>
                  </a:txBody>
                  <a:tcPr/>
                </a:tc>
                <a:tc>
                  <a:txBody>
                    <a:bodyPr/>
                    <a:lstStyle/>
                    <a:p>
                      <a:pPr algn="ctr"/>
                      <a:r>
                        <a:rPr lang="en-IN" dirty="0"/>
                        <a:t>2 3 5</a:t>
                      </a:r>
                    </a:p>
                  </a:txBody>
                  <a:tcPr/>
                </a:tc>
                <a:extLst>
                  <a:ext uri="{0D108BD9-81ED-4DB2-BD59-A6C34878D82A}">
                    <a16:rowId xmlns:a16="http://schemas.microsoft.com/office/drawing/2014/main" val="3420517727"/>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T3</a:t>
                      </a:r>
                    </a:p>
                  </a:txBody>
                  <a:tcPr/>
                </a:tc>
                <a:tc>
                  <a:txBody>
                    <a:bodyPr/>
                    <a:lstStyle/>
                    <a:p>
                      <a:pPr algn="ctr"/>
                      <a:r>
                        <a:rPr lang="en-IN" dirty="0"/>
                        <a:t>1 2 3 5</a:t>
                      </a:r>
                    </a:p>
                  </a:txBody>
                  <a:tcPr/>
                </a:tc>
                <a:extLst>
                  <a:ext uri="{0D108BD9-81ED-4DB2-BD59-A6C34878D82A}">
                    <a16:rowId xmlns:a16="http://schemas.microsoft.com/office/drawing/2014/main" val="1091148859"/>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T4</a:t>
                      </a:r>
                    </a:p>
                  </a:txBody>
                  <a:tcPr/>
                </a:tc>
                <a:tc>
                  <a:txBody>
                    <a:bodyPr/>
                    <a:lstStyle/>
                    <a:p>
                      <a:pPr algn="ctr"/>
                      <a:r>
                        <a:rPr lang="en-IN" dirty="0"/>
                        <a:t>2 5</a:t>
                      </a:r>
                    </a:p>
                  </a:txBody>
                  <a:tcPr/>
                </a:tc>
                <a:extLst>
                  <a:ext uri="{0D108BD9-81ED-4DB2-BD59-A6C34878D82A}">
                    <a16:rowId xmlns:a16="http://schemas.microsoft.com/office/drawing/2014/main" val="1618846782"/>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T5</a:t>
                      </a:r>
                    </a:p>
                  </a:txBody>
                  <a:tcPr/>
                </a:tc>
                <a:tc>
                  <a:txBody>
                    <a:bodyPr/>
                    <a:lstStyle/>
                    <a:p>
                      <a:pPr algn="ctr"/>
                      <a:r>
                        <a:rPr lang="en-IN" dirty="0"/>
                        <a:t>1 3 5</a:t>
                      </a:r>
                    </a:p>
                  </a:txBody>
                  <a:tcPr/>
                </a:tc>
                <a:extLst>
                  <a:ext uri="{0D108BD9-81ED-4DB2-BD59-A6C34878D82A}">
                    <a16:rowId xmlns:a16="http://schemas.microsoft.com/office/drawing/2014/main" val="621297"/>
                  </a:ext>
                </a:extLst>
              </a:tr>
            </a:tbl>
          </a:graphicData>
        </a:graphic>
      </p:graphicFrame>
      <p:sp>
        <p:nvSpPr>
          <p:cNvPr id="7" name="Arrow: Right 6">
            <a:extLst>
              <a:ext uri="{FF2B5EF4-FFF2-40B4-BE49-F238E27FC236}">
                <a16:creationId xmlns:a16="http://schemas.microsoft.com/office/drawing/2014/main" id="{D6C0BF67-0EA4-4346-B89C-B3864B6A1D85}"/>
              </a:ext>
            </a:extLst>
          </p:cNvPr>
          <p:cNvSpPr/>
          <p:nvPr/>
        </p:nvSpPr>
        <p:spPr>
          <a:xfrm>
            <a:off x="5588003" y="2229873"/>
            <a:ext cx="1765300" cy="589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2B7BA53-AA4B-4ED6-BCA5-2FB9F03C77BB}"/>
              </a:ext>
            </a:extLst>
          </p:cNvPr>
          <p:cNvSpPr txBox="1"/>
          <p:nvPr/>
        </p:nvSpPr>
        <p:spPr>
          <a:xfrm>
            <a:off x="9197522" y="580871"/>
            <a:ext cx="1111250" cy="369332"/>
          </a:xfrm>
          <a:prstGeom prst="rect">
            <a:avLst/>
          </a:prstGeom>
          <a:noFill/>
        </p:spPr>
        <p:txBody>
          <a:bodyPr wrap="square" rtlCol="0">
            <a:spAutoFit/>
          </a:bodyPr>
          <a:lstStyle/>
          <a:p>
            <a:r>
              <a:rPr lang="en-IN" dirty="0">
                <a:solidFill>
                  <a:schemeClr val="bg1"/>
                </a:solidFill>
              </a:rPr>
              <a:t>F2  Table</a:t>
            </a:r>
          </a:p>
        </p:txBody>
      </p:sp>
      <p:sp>
        <p:nvSpPr>
          <p:cNvPr id="11" name="Content Placeholder 2">
            <a:extLst>
              <a:ext uri="{FF2B5EF4-FFF2-40B4-BE49-F238E27FC236}">
                <a16:creationId xmlns:a16="http://schemas.microsoft.com/office/drawing/2014/main" id="{867CE06C-C6BE-4329-864E-B126F63A9A7E}"/>
              </a:ext>
            </a:extLst>
          </p:cNvPr>
          <p:cNvSpPr txBox="1">
            <a:spLocks/>
          </p:cNvSpPr>
          <p:nvPr/>
        </p:nvSpPr>
        <p:spPr>
          <a:xfrm>
            <a:off x="957374" y="3461692"/>
            <a:ext cx="10274073" cy="7910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Now again we have to eliminate itemset {1 2 } because support count is laser then threshold value</a:t>
            </a:r>
          </a:p>
          <a:p>
            <a:endParaRPr lang="en-IN" dirty="0"/>
          </a:p>
          <a:p>
            <a:endParaRPr lang="en-IN" dirty="0"/>
          </a:p>
          <a:p>
            <a:endParaRPr lang="en-IN" dirty="0"/>
          </a:p>
          <a:p>
            <a:endParaRPr lang="en-IN" dirty="0"/>
          </a:p>
          <a:p>
            <a:pPr marL="0" indent="0">
              <a:buFont typeface="Arial" panose="020B0604020202020204" pitchFamily="34" charset="0"/>
              <a:buNone/>
            </a:pPr>
            <a:endParaRPr lang="en-IN" dirty="0"/>
          </a:p>
        </p:txBody>
      </p:sp>
      <p:graphicFrame>
        <p:nvGraphicFramePr>
          <p:cNvPr id="12" name="Table 11">
            <a:extLst>
              <a:ext uri="{FF2B5EF4-FFF2-40B4-BE49-F238E27FC236}">
                <a16:creationId xmlns:a16="http://schemas.microsoft.com/office/drawing/2014/main" id="{D6D47018-BECB-4D88-87C3-E59B3B30C5D7}"/>
              </a:ext>
            </a:extLst>
          </p:cNvPr>
          <p:cNvGraphicFramePr>
            <a:graphicFrameLocks noGrp="1"/>
          </p:cNvGraphicFramePr>
          <p:nvPr>
            <p:extLst>
              <p:ext uri="{D42A27DB-BD31-4B8C-83A1-F6EECF244321}">
                <p14:modId xmlns:p14="http://schemas.microsoft.com/office/powerpoint/2010/main" val="2122429156"/>
              </p:ext>
            </p:extLst>
          </p:nvPr>
        </p:nvGraphicFramePr>
        <p:xfrm>
          <a:off x="2990055" y="4076807"/>
          <a:ext cx="2924628" cy="2560320"/>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42207">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42207">
                <a:tc>
                  <a:txBody>
                    <a:bodyPr/>
                    <a:lstStyle/>
                    <a:p>
                      <a:pPr algn="ctr"/>
                      <a:r>
                        <a:rPr lang="en-IN" dirty="0"/>
                        <a:t>{ 1 2} </a:t>
                      </a:r>
                    </a:p>
                  </a:txBody>
                  <a:tcPr/>
                </a:tc>
                <a:tc>
                  <a:txBody>
                    <a:bodyPr/>
                    <a:lstStyle/>
                    <a:p>
                      <a:pPr algn="ctr"/>
                      <a:r>
                        <a:rPr lang="en-IN" dirty="0"/>
                        <a:t>1</a:t>
                      </a:r>
                    </a:p>
                  </a:txBody>
                  <a:tcPr/>
                </a:tc>
                <a:extLst>
                  <a:ext uri="{0D108BD9-81ED-4DB2-BD59-A6C34878D82A}">
                    <a16:rowId xmlns:a16="http://schemas.microsoft.com/office/drawing/2014/main" val="2799104528"/>
                  </a:ext>
                </a:extLst>
              </a:tr>
              <a:tr h="342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a:t>
                      </a:r>
                    </a:p>
                  </a:txBody>
                  <a:tcPr/>
                </a:tc>
                <a:tc>
                  <a:txBody>
                    <a:bodyPr/>
                    <a:lstStyle/>
                    <a:p>
                      <a:pPr algn="ctr"/>
                      <a:r>
                        <a:rPr lang="en-IN" dirty="0"/>
                        <a:t>3</a:t>
                      </a:r>
                    </a:p>
                  </a:txBody>
                  <a:tcPr/>
                </a:tc>
                <a:extLst>
                  <a:ext uri="{0D108BD9-81ED-4DB2-BD59-A6C34878D82A}">
                    <a16:rowId xmlns:a16="http://schemas.microsoft.com/office/drawing/2014/main" val="3420517727"/>
                  </a:ext>
                </a:extLst>
              </a:tr>
              <a:tr h="342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5}</a:t>
                      </a:r>
                    </a:p>
                  </a:txBody>
                  <a:tcPr/>
                </a:tc>
                <a:tc>
                  <a:txBody>
                    <a:bodyPr/>
                    <a:lstStyle/>
                    <a:p>
                      <a:pPr algn="ctr"/>
                      <a:r>
                        <a:rPr lang="en-IN" dirty="0"/>
                        <a:t>2</a:t>
                      </a:r>
                    </a:p>
                  </a:txBody>
                  <a:tcPr/>
                </a:tc>
                <a:extLst>
                  <a:ext uri="{0D108BD9-81ED-4DB2-BD59-A6C34878D82A}">
                    <a16:rowId xmlns:a16="http://schemas.microsoft.com/office/drawing/2014/main" val="1091148859"/>
                  </a:ext>
                </a:extLst>
              </a:tr>
              <a:tr h="342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2 3}</a:t>
                      </a:r>
                    </a:p>
                  </a:txBody>
                  <a:tcPr/>
                </a:tc>
                <a:tc>
                  <a:txBody>
                    <a:bodyPr/>
                    <a:lstStyle/>
                    <a:p>
                      <a:pPr algn="ctr"/>
                      <a:r>
                        <a:rPr lang="en-IN" dirty="0"/>
                        <a:t>4</a:t>
                      </a:r>
                    </a:p>
                  </a:txBody>
                  <a:tcPr/>
                </a:tc>
                <a:extLst>
                  <a:ext uri="{0D108BD9-81ED-4DB2-BD59-A6C34878D82A}">
                    <a16:rowId xmlns:a16="http://schemas.microsoft.com/office/drawing/2014/main" val="621297"/>
                  </a:ext>
                </a:extLst>
              </a:tr>
              <a:tr h="342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5}</a:t>
                      </a:r>
                    </a:p>
                  </a:txBody>
                  <a:tcPr/>
                </a:tc>
                <a:tc>
                  <a:txBody>
                    <a:bodyPr/>
                    <a:lstStyle/>
                    <a:p>
                      <a:pPr algn="ctr"/>
                      <a:r>
                        <a:rPr lang="en-IN" dirty="0"/>
                        <a:t>3</a:t>
                      </a:r>
                    </a:p>
                  </a:txBody>
                  <a:tcPr/>
                </a:tc>
                <a:extLst>
                  <a:ext uri="{0D108BD9-81ED-4DB2-BD59-A6C34878D82A}">
                    <a16:rowId xmlns:a16="http://schemas.microsoft.com/office/drawing/2014/main" val="378395558"/>
                  </a:ext>
                </a:extLst>
              </a:tr>
              <a:tr h="342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 5}</a:t>
                      </a:r>
                    </a:p>
                  </a:txBody>
                  <a:tcPr/>
                </a:tc>
                <a:tc>
                  <a:txBody>
                    <a:bodyPr/>
                    <a:lstStyle/>
                    <a:p>
                      <a:pPr algn="ctr"/>
                      <a:r>
                        <a:rPr lang="en-IN" dirty="0"/>
                        <a:t>3</a:t>
                      </a:r>
                    </a:p>
                  </a:txBody>
                  <a:tcPr/>
                </a:tc>
                <a:extLst>
                  <a:ext uri="{0D108BD9-81ED-4DB2-BD59-A6C34878D82A}">
                    <a16:rowId xmlns:a16="http://schemas.microsoft.com/office/drawing/2014/main" val="3713475906"/>
                  </a:ext>
                </a:extLst>
              </a:tr>
            </a:tbl>
          </a:graphicData>
        </a:graphic>
      </p:graphicFrame>
      <p:sp>
        <p:nvSpPr>
          <p:cNvPr id="13" name="TextBox 12">
            <a:extLst>
              <a:ext uri="{FF2B5EF4-FFF2-40B4-BE49-F238E27FC236}">
                <a16:creationId xmlns:a16="http://schemas.microsoft.com/office/drawing/2014/main" id="{6F655CC1-D6C4-4A60-9331-D28E7A2ACF24}"/>
              </a:ext>
            </a:extLst>
          </p:cNvPr>
          <p:cNvSpPr txBox="1"/>
          <p:nvPr/>
        </p:nvSpPr>
        <p:spPr>
          <a:xfrm>
            <a:off x="3896744" y="3715554"/>
            <a:ext cx="1111250" cy="369332"/>
          </a:xfrm>
          <a:prstGeom prst="rect">
            <a:avLst/>
          </a:prstGeom>
          <a:noFill/>
        </p:spPr>
        <p:txBody>
          <a:bodyPr wrap="square" rtlCol="0">
            <a:spAutoFit/>
          </a:bodyPr>
          <a:lstStyle/>
          <a:p>
            <a:r>
              <a:rPr lang="en-IN" dirty="0">
                <a:solidFill>
                  <a:schemeClr val="bg1"/>
                </a:solidFill>
              </a:rPr>
              <a:t>F2  Table</a:t>
            </a:r>
          </a:p>
        </p:txBody>
      </p:sp>
      <p:sp>
        <p:nvSpPr>
          <p:cNvPr id="14" name="Arrow: Right 13">
            <a:extLst>
              <a:ext uri="{FF2B5EF4-FFF2-40B4-BE49-F238E27FC236}">
                <a16:creationId xmlns:a16="http://schemas.microsoft.com/office/drawing/2014/main" id="{F9EFFCEE-3D71-4727-A5DD-AB722C6FC2E3}"/>
              </a:ext>
            </a:extLst>
          </p:cNvPr>
          <p:cNvSpPr/>
          <p:nvPr/>
        </p:nvSpPr>
        <p:spPr>
          <a:xfrm>
            <a:off x="6094410" y="4941175"/>
            <a:ext cx="1438504" cy="589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5" name="Table 14">
            <a:extLst>
              <a:ext uri="{FF2B5EF4-FFF2-40B4-BE49-F238E27FC236}">
                <a16:creationId xmlns:a16="http://schemas.microsoft.com/office/drawing/2014/main" id="{DACEB563-F59B-4C2C-8EC6-F071428973F3}"/>
              </a:ext>
            </a:extLst>
          </p:cNvPr>
          <p:cNvGraphicFramePr>
            <a:graphicFrameLocks noGrp="1"/>
          </p:cNvGraphicFramePr>
          <p:nvPr>
            <p:extLst>
              <p:ext uri="{D42A27DB-BD31-4B8C-83A1-F6EECF244321}">
                <p14:modId xmlns:p14="http://schemas.microsoft.com/office/powerpoint/2010/main" val="2648980088"/>
              </p:ext>
            </p:extLst>
          </p:nvPr>
        </p:nvGraphicFramePr>
        <p:xfrm>
          <a:off x="8306819" y="4251410"/>
          <a:ext cx="2924628" cy="2211114"/>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a:t>
                      </a:r>
                    </a:p>
                  </a:txBody>
                  <a:tcPr/>
                </a:tc>
                <a:tc>
                  <a:txBody>
                    <a:bodyPr/>
                    <a:lstStyle/>
                    <a:p>
                      <a:pPr algn="ctr"/>
                      <a:r>
                        <a:rPr lang="en-IN" dirty="0"/>
                        <a:t>3</a:t>
                      </a:r>
                    </a:p>
                  </a:txBody>
                  <a:tcPr/>
                </a:tc>
                <a:extLst>
                  <a:ext uri="{0D108BD9-81ED-4DB2-BD59-A6C34878D82A}">
                    <a16:rowId xmlns:a16="http://schemas.microsoft.com/office/drawing/2014/main" val="342051772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5}</a:t>
                      </a:r>
                    </a:p>
                  </a:txBody>
                  <a:tcPr/>
                </a:tc>
                <a:tc>
                  <a:txBody>
                    <a:bodyPr/>
                    <a:lstStyle/>
                    <a:p>
                      <a:pPr algn="ctr"/>
                      <a:r>
                        <a:rPr lang="en-IN" dirty="0"/>
                        <a:t>2</a:t>
                      </a:r>
                    </a:p>
                  </a:txBody>
                  <a:tcPr/>
                </a:tc>
                <a:extLst>
                  <a:ext uri="{0D108BD9-81ED-4DB2-BD59-A6C34878D82A}">
                    <a16:rowId xmlns:a16="http://schemas.microsoft.com/office/drawing/2014/main" val="1091148859"/>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2 3}</a:t>
                      </a:r>
                    </a:p>
                  </a:txBody>
                  <a:tcPr/>
                </a:tc>
                <a:tc>
                  <a:txBody>
                    <a:bodyPr/>
                    <a:lstStyle/>
                    <a:p>
                      <a:pPr algn="ctr"/>
                      <a:r>
                        <a:rPr lang="en-IN" dirty="0"/>
                        <a:t>4</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5}</a:t>
                      </a:r>
                    </a:p>
                  </a:txBody>
                  <a:tcPr/>
                </a:tc>
                <a:tc>
                  <a:txBody>
                    <a:bodyPr/>
                    <a:lstStyle/>
                    <a:p>
                      <a:pPr algn="ctr"/>
                      <a:r>
                        <a:rPr lang="en-IN" dirty="0"/>
                        <a:t>3</a:t>
                      </a:r>
                    </a:p>
                  </a:txBody>
                  <a:tcPr/>
                </a:tc>
                <a:extLst>
                  <a:ext uri="{0D108BD9-81ED-4DB2-BD59-A6C34878D82A}">
                    <a16:rowId xmlns:a16="http://schemas.microsoft.com/office/drawing/2014/main" val="378395558"/>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 5}</a:t>
                      </a:r>
                    </a:p>
                  </a:txBody>
                  <a:tcPr/>
                </a:tc>
                <a:tc>
                  <a:txBody>
                    <a:bodyPr/>
                    <a:lstStyle/>
                    <a:p>
                      <a:pPr algn="ctr"/>
                      <a:r>
                        <a:rPr lang="en-IN" dirty="0"/>
                        <a:t>3</a:t>
                      </a:r>
                    </a:p>
                  </a:txBody>
                  <a:tcPr/>
                </a:tc>
                <a:extLst>
                  <a:ext uri="{0D108BD9-81ED-4DB2-BD59-A6C34878D82A}">
                    <a16:rowId xmlns:a16="http://schemas.microsoft.com/office/drawing/2014/main" val="3713475906"/>
                  </a:ext>
                </a:extLst>
              </a:tr>
            </a:tbl>
          </a:graphicData>
        </a:graphic>
      </p:graphicFrame>
      <p:sp>
        <p:nvSpPr>
          <p:cNvPr id="16" name="TextBox 15">
            <a:extLst>
              <a:ext uri="{FF2B5EF4-FFF2-40B4-BE49-F238E27FC236}">
                <a16:creationId xmlns:a16="http://schemas.microsoft.com/office/drawing/2014/main" id="{EF9BD856-1540-4807-9222-57FD060DE0BC}"/>
              </a:ext>
            </a:extLst>
          </p:cNvPr>
          <p:cNvSpPr txBox="1"/>
          <p:nvPr/>
        </p:nvSpPr>
        <p:spPr>
          <a:xfrm>
            <a:off x="9385468" y="3904729"/>
            <a:ext cx="1111250" cy="369332"/>
          </a:xfrm>
          <a:prstGeom prst="rect">
            <a:avLst/>
          </a:prstGeom>
          <a:noFill/>
        </p:spPr>
        <p:txBody>
          <a:bodyPr wrap="square" rtlCol="0">
            <a:spAutoFit/>
          </a:bodyPr>
          <a:lstStyle/>
          <a:p>
            <a:r>
              <a:rPr lang="en-IN" dirty="0">
                <a:solidFill>
                  <a:schemeClr val="bg1"/>
                </a:solidFill>
              </a:rPr>
              <a:t>F2  Table</a:t>
            </a:r>
          </a:p>
        </p:txBody>
      </p:sp>
    </p:spTree>
    <p:extLst>
      <p:ext uri="{BB962C8B-B14F-4D97-AF65-F5344CB8AC3E}">
        <p14:creationId xmlns:p14="http://schemas.microsoft.com/office/powerpoint/2010/main" val="422313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1D4BC-41F8-4323-AB8D-9842793B11B3}"/>
              </a:ext>
            </a:extLst>
          </p:cNvPr>
          <p:cNvSpPr>
            <a:spLocks noGrp="1"/>
          </p:cNvSpPr>
          <p:nvPr>
            <p:ph idx="1"/>
          </p:nvPr>
        </p:nvSpPr>
        <p:spPr>
          <a:xfrm>
            <a:off x="1010784" y="841601"/>
            <a:ext cx="10615159" cy="1203767"/>
          </a:xfrm>
        </p:spPr>
        <p:txBody>
          <a:bodyPr>
            <a:normAutofit/>
          </a:bodyPr>
          <a:lstStyle/>
          <a:p>
            <a:r>
              <a:rPr lang="en-IN" dirty="0"/>
              <a:t>Now we have to create item set of size three and calculate the support value. All the combination of itemset F2  for this particular  iteration. </a:t>
            </a:r>
          </a:p>
          <a:p>
            <a:endParaRPr lang="en-IN" dirty="0"/>
          </a:p>
          <a:p>
            <a:endParaRPr lang="en-IN" dirty="0"/>
          </a:p>
        </p:txBody>
      </p:sp>
      <p:graphicFrame>
        <p:nvGraphicFramePr>
          <p:cNvPr id="4" name="Table 4">
            <a:extLst>
              <a:ext uri="{FF2B5EF4-FFF2-40B4-BE49-F238E27FC236}">
                <a16:creationId xmlns:a16="http://schemas.microsoft.com/office/drawing/2014/main" id="{CDA89438-9264-472A-9B43-58DB88157DC7}"/>
              </a:ext>
            </a:extLst>
          </p:cNvPr>
          <p:cNvGraphicFramePr>
            <a:graphicFrameLocks noGrp="1"/>
          </p:cNvGraphicFramePr>
          <p:nvPr>
            <p:extLst>
              <p:ext uri="{D42A27DB-BD31-4B8C-83A1-F6EECF244321}">
                <p14:modId xmlns:p14="http://schemas.microsoft.com/office/powerpoint/2010/main" val="3649474693"/>
              </p:ext>
            </p:extLst>
          </p:nvPr>
        </p:nvGraphicFramePr>
        <p:xfrm>
          <a:off x="1212933" y="1851374"/>
          <a:ext cx="3697287" cy="2230584"/>
        </p:xfrm>
        <a:graphic>
          <a:graphicData uri="http://schemas.openxmlformats.org/drawingml/2006/table">
            <a:tbl>
              <a:tblPr firstRow="1" bandRow="1">
                <a:tableStyleId>{5C22544A-7EE6-4342-B048-85BDC9FD1C3A}</a:tableStyleId>
              </a:tblPr>
              <a:tblGrid>
                <a:gridCol w="1741487">
                  <a:extLst>
                    <a:ext uri="{9D8B030D-6E8A-4147-A177-3AD203B41FA5}">
                      <a16:colId xmlns:a16="http://schemas.microsoft.com/office/drawing/2014/main" val="3252423038"/>
                    </a:ext>
                  </a:extLst>
                </a:gridCol>
                <a:gridCol w="1955800">
                  <a:extLst>
                    <a:ext uri="{9D8B030D-6E8A-4147-A177-3AD203B41FA5}">
                      <a16:colId xmlns:a16="http://schemas.microsoft.com/office/drawing/2014/main" val="335272148"/>
                    </a:ext>
                  </a:extLst>
                </a:gridCol>
              </a:tblGrid>
              <a:tr h="401784">
                <a:tc>
                  <a:txBody>
                    <a:bodyPr/>
                    <a:lstStyle/>
                    <a:p>
                      <a:pPr algn="ctr"/>
                      <a:r>
                        <a:rPr lang="en-IN" dirty="0"/>
                        <a:t>Transection ID </a:t>
                      </a:r>
                    </a:p>
                  </a:txBody>
                  <a:tcPr/>
                </a:tc>
                <a:tc>
                  <a:txBody>
                    <a:bodyPr/>
                    <a:lstStyle/>
                    <a:p>
                      <a:pPr algn="ctr"/>
                      <a:r>
                        <a:rPr lang="en-IN" dirty="0"/>
                        <a:t>items</a:t>
                      </a:r>
                    </a:p>
                  </a:txBody>
                  <a:tcPr/>
                </a:tc>
                <a:extLst>
                  <a:ext uri="{0D108BD9-81ED-4DB2-BD59-A6C34878D82A}">
                    <a16:rowId xmlns:a16="http://schemas.microsoft.com/office/drawing/2014/main" val="3938353311"/>
                  </a:ext>
                </a:extLst>
              </a:tr>
              <a:tr h="360148">
                <a:tc>
                  <a:txBody>
                    <a:bodyPr/>
                    <a:lstStyle/>
                    <a:p>
                      <a:pPr algn="ctr"/>
                      <a:r>
                        <a:rPr lang="en-IN" dirty="0"/>
                        <a:t>T1</a:t>
                      </a:r>
                    </a:p>
                  </a:txBody>
                  <a:tcPr/>
                </a:tc>
                <a:tc>
                  <a:txBody>
                    <a:bodyPr/>
                    <a:lstStyle/>
                    <a:p>
                      <a:pPr algn="ctr"/>
                      <a:r>
                        <a:rPr lang="en-IN" dirty="0"/>
                        <a:t>1 3 4</a:t>
                      </a:r>
                    </a:p>
                  </a:txBody>
                  <a:tcPr/>
                </a:tc>
                <a:extLst>
                  <a:ext uri="{0D108BD9-81ED-4DB2-BD59-A6C34878D82A}">
                    <a16:rowId xmlns:a16="http://schemas.microsoft.com/office/drawing/2014/main" val="2799104528"/>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T2</a:t>
                      </a:r>
                    </a:p>
                  </a:txBody>
                  <a:tcPr/>
                </a:tc>
                <a:tc>
                  <a:txBody>
                    <a:bodyPr/>
                    <a:lstStyle/>
                    <a:p>
                      <a:pPr algn="ctr"/>
                      <a:r>
                        <a:rPr lang="en-IN" dirty="0"/>
                        <a:t>2 3 5</a:t>
                      </a:r>
                    </a:p>
                  </a:txBody>
                  <a:tcPr/>
                </a:tc>
                <a:extLst>
                  <a:ext uri="{0D108BD9-81ED-4DB2-BD59-A6C34878D82A}">
                    <a16:rowId xmlns:a16="http://schemas.microsoft.com/office/drawing/2014/main" val="3420517727"/>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T3</a:t>
                      </a:r>
                    </a:p>
                  </a:txBody>
                  <a:tcPr/>
                </a:tc>
                <a:tc>
                  <a:txBody>
                    <a:bodyPr/>
                    <a:lstStyle/>
                    <a:p>
                      <a:pPr algn="ctr"/>
                      <a:r>
                        <a:rPr lang="en-IN" dirty="0"/>
                        <a:t>1 2 3 5</a:t>
                      </a:r>
                    </a:p>
                  </a:txBody>
                  <a:tcPr/>
                </a:tc>
                <a:extLst>
                  <a:ext uri="{0D108BD9-81ED-4DB2-BD59-A6C34878D82A}">
                    <a16:rowId xmlns:a16="http://schemas.microsoft.com/office/drawing/2014/main" val="1091148859"/>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T4</a:t>
                      </a:r>
                    </a:p>
                  </a:txBody>
                  <a:tcPr/>
                </a:tc>
                <a:tc>
                  <a:txBody>
                    <a:bodyPr/>
                    <a:lstStyle/>
                    <a:p>
                      <a:pPr algn="ctr"/>
                      <a:r>
                        <a:rPr lang="en-IN" dirty="0"/>
                        <a:t>2 5</a:t>
                      </a:r>
                    </a:p>
                  </a:txBody>
                  <a:tcPr/>
                </a:tc>
                <a:extLst>
                  <a:ext uri="{0D108BD9-81ED-4DB2-BD59-A6C34878D82A}">
                    <a16:rowId xmlns:a16="http://schemas.microsoft.com/office/drawing/2014/main" val="1618846782"/>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T5</a:t>
                      </a:r>
                    </a:p>
                  </a:txBody>
                  <a:tcPr/>
                </a:tc>
                <a:tc>
                  <a:txBody>
                    <a:bodyPr/>
                    <a:lstStyle/>
                    <a:p>
                      <a:pPr algn="ctr"/>
                      <a:r>
                        <a:rPr lang="en-IN" dirty="0"/>
                        <a:t>1 3 5</a:t>
                      </a:r>
                    </a:p>
                  </a:txBody>
                  <a:tcPr/>
                </a:tc>
                <a:extLst>
                  <a:ext uri="{0D108BD9-81ED-4DB2-BD59-A6C34878D82A}">
                    <a16:rowId xmlns:a16="http://schemas.microsoft.com/office/drawing/2014/main" val="621297"/>
                  </a:ext>
                </a:extLst>
              </a:tr>
            </a:tbl>
          </a:graphicData>
        </a:graphic>
      </p:graphicFrame>
      <p:graphicFrame>
        <p:nvGraphicFramePr>
          <p:cNvPr id="5" name="Table 4">
            <a:extLst>
              <a:ext uri="{FF2B5EF4-FFF2-40B4-BE49-F238E27FC236}">
                <a16:creationId xmlns:a16="http://schemas.microsoft.com/office/drawing/2014/main" id="{A003B329-B6CF-44FD-87F7-ED57CDF64A7D}"/>
              </a:ext>
            </a:extLst>
          </p:cNvPr>
          <p:cNvGraphicFramePr>
            <a:graphicFrameLocks noGrp="1"/>
          </p:cNvGraphicFramePr>
          <p:nvPr>
            <p:extLst>
              <p:ext uri="{D42A27DB-BD31-4B8C-83A1-F6EECF244321}">
                <p14:modId xmlns:p14="http://schemas.microsoft.com/office/powerpoint/2010/main" val="3869224377"/>
              </p:ext>
            </p:extLst>
          </p:nvPr>
        </p:nvGraphicFramePr>
        <p:xfrm>
          <a:off x="8282756" y="2323443"/>
          <a:ext cx="2924628" cy="1842595"/>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2 3}</a:t>
                      </a:r>
                    </a:p>
                  </a:txBody>
                  <a:tcPr/>
                </a:tc>
                <a:tc>
                  <a:txBody>
                    <a:bodyPr/>
                    <a:lstStyle/>
                    <a:p>
                      <a:pPr algn="ctr"/>
                      <a:r>
                        <a:rPr lang="en-IN" dirty="0"/>
                        <a:t>1</a:t>
                      </a:r>
                    </a:p>
                  </a:txBody>
                  <a:tcPr/>
                </a:tc>
                <a:extLst>
                  <a:ext uri="{0D108BD9-81ED-4DB2-BD59-A6C34878D82A}">
                    <a16:rowId xmlns:a16="http://schemas.microsoft.com/office/drawing/2014/main" val="342051772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2 5}</a:t>
                      </a:r>
                    </a:p>
                  </a:txBody>
                  <a:tcPr/>
                </a:tc>
                <a:tc>
                  <a:txBody>
                    <a:bodyPr/>
                    <a:lstStyle/>
                    <a:p>
                      <a:pPr algn="ctr"/>
                      <a:r>
                        <a:rPr lang="en-IN" dirty="0"/>
                        <a:t>1</a:t>
                      </a:r>
                    </a:p>
                  </a:txBody>
                  <a:tcPr/>
                </a:tc>
                <a:extLst>
                  <a:ext uri="{0D108BD9-81ED-4DB2-BD59-A6C34878D82A}">
                    <a16:rowId xmlns:a16="http://schemas.microsoft.com/office/drawing/2014/main" val="1091148859"/>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 5}</a:t>
                      </a:r>
                    </a:p>
                  </a:txBody>
                  <a:tcPr/>
                </a:tc>
                <a:tc>
                  <a:txBody>
                    <a:bodyPr/>
                    <a:lstStyle/>
                    <a:p>
                      <a:pPr algn="ctr"/>
                      <a:r>
                        <a:rPr lang="en-IN" dirty="0"/>
                        <a:t>2</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3 5}</a:t>
                      </a:r>
                    </a:p>
                  </a:txBody>
                  <a:tcPr/>
                </a:tc>
                <a:tc>
                  <a:txBody>
                    <a:bodyPr/>
                    <a:lstStyle/>
                    <a:p>
                      <a:pPr algn="ctr"/>
                      <a:r>
                        <a:rPr lang="en-IN" dirty="0"/>
                        <a:t>2</a:t>
                      </a:r>
                    </a:p>
                  </a:txBody>
                  <a:tcPr/>
                </a:tc>
                <a:extLst>
                  <a:ext uri="{0D108BD9-81ED-4DB2-BD59-A6C34878D82A}">
                    <a16:rowId xmlns:a16="http://schemas.microsoft.com/office/drawing/2014/main" val="378395558"/>
                  </a:ext>
                </a:extLst>
              </a:tr>
            </a:tbl>
          </a:graphicData>
        </a:graphic>
      </p:graphicFrame>
      <p:sp>
        <p:nvSpPr>
          <p:cNvPr id="6" name="Arrow: Right 5">
            <a:extLst>
              <a:ext uri="{FF2B5EF4-FFF2-40B4-BE49-F238E27FC236}">
                <a16:creationId xmlns:a16="http://schemas.microsoft.com/office/drawing/2014/main" id="{A51FDB07-794B-4B63-9394-6AFFA49CF1CD}"/>
              </a:ext>
            </a:extLst>
          </p:cNvPr>
          <p:cNvSpPr/>
          <p:nvPr/>
        </p:nvSpPr>
        <p:spPr>
          <a:xfrm>
            <a:off x="5877236" y="3088472"/>
            <a:ext cx="1438504" cy="589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6027EDA0-1AAD-477A-8032-C91BB74559F2}"/>
              </a:ext>
            </a:extLst>
          </p:cNvPr>
          <p:cNvSpPr txBox="1"/>
          <p:nvPr/>
        </p:nvSpPr>
        <p:spPr>
          <a:xfrm>
            <a:off x="9189445" y="1860702"/>
            <a:ext cx="1111250" cy="369332"/>
          </a:xfrm>
          <a:prstGeom prst="rect">
            <a:avLst/>
          </a:prstGeom>
          <a:noFill/>
        </p:spPr>
        <p:txBody>
          <a:bodyPr wrap="square" rtlCol="0">
            <a:spAutoFit/>
          </a:bodyPr>
          <a:lstStyle/>
          <a:p>
            <a:r>
              <a:rPr lang="en-IN" dirty="0">
                <a:solidFill>
                  <a:schemeClr val="bg1"/>
                </a:solidFill>
              </a:rPr>
              <a:t>F3  Table</a:t>
            </a:r>
          </a:p>
        </p:txBody>
      </p:sp>
      <p:sp>
        <p:nvSpPr>
          <p:cNvPr id="9" name="Content Placeholder 2">
            <a:extLst>
              <a:ext uri="{FF2B5EF4-FFF2-40B4-BE49-F238E27FC236}">
                <a16:creationId xmlns:a16="http://schemas.microsoft.com/office/drawing/2014/main" id="{642FA1D7-7543-4B77-AF1B-7179AFA68AA7}"/>
              </a:ext>
            </a:extLst>
          </p:cNvPr>
          <p:cNvSpPr txBox="1">
            <a:spLocks/>
          </p:cNvSpPr>
          <p:nvPr/>
        </p:nvSpPr>
        <p:spPr>
          <a:xfrm>
            <a:off x="788420" y="4081958"/>
            <a:ext cx="10615159" cy="4432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Similarly here we have to eliminate {1 2 3} and { 1 2 5}</a:t>
            </a:r>
          </a:p>
          <a:p>
            <a:endParaRPr lang="en-IN" dirty="0"/>
          </a:p>
        </p:txBody>
      </p:sp>
      <p:graphicFrame>
        <p:nvGraphicFramePr>
          <p:cNvPr id="10" name="Table 9">
            <a:extLst>
              <a:ext uri="{FF2B5EF4-FFF2-40B4-BE49-F238E27FC236}">
                <a16:creationId xmlns:a16="http://schemas.microsoft.com/office/drawing/2014/main" id="{73BE35A4-730D-4F3F-9FAF-571C6D369E37}"/>
              </a:ext>
            </a:extLst>
          </p:cNvPr>
          <p:cNvGraphicFramePr>
            <a:graphicFrameLocks noGrp="1"/>
          </p:cNvGraphicFramePr>
          <p:nvPr>
            <p:extLst>
              <p:ext uri="{D42A27DB-BD31-4B8C-83A1-F6EECF244321}">
                <p14:modId xmlns:p14="http://schemas.microsoft.com/office/powerpoint/2010/main" val="2959682978"/>
              </p:ext>
            </p:extLst>
          </p:nvPr>
        </p:nvGraphicFramePr>
        <p:xfrm>
          <a:off x="1599262" y="4525230"/>
          <a:ext cx="2924628" cy="1842595"/>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2 3}</a:t>
                      </a:r>
                    </a:p>
                  </a:txBody>
                  <a:tcPr/>
                </a:tc>
                <a:tc>
                  <a:txBody>
                    <a:bodyPr/>
                    <a:lstStyle/>
                    <a:p>
                      <a:pPr algn="ctr"/>
                      <a:r>
                        <a:rPr lang="en-IN" dirty="0"/>
                        <a:t>1</a:t>
                      </a:r>
                    </a:p>
                  </a:txBody>
                  <a:tcPr/>
                </a:tc>
                <a:extLst>
                  <a:ext uri="{0D108BD9-81ED-4DB2-BD59-A6C34878D82A}">
                    <a16:rowId xmlns:a16="http://schemas.microsoft.com/office/drawing/2014/main" val="342051772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2 5}</a:t>
                      </a:r>
                    </a:p>
                  </a:txBody>
                  <a:tcPr/>
                </a:tc>
                <a:tc>
                  <a:txBody>
                    <a:bodyPr/>
                    <a:lstStyle/>
                    <a:p>
                      <a:pPr algn="ctr"/>
                      <a:r>
                        <a:rPr lang="en-IN" dirty="0"/>
                        <a:t>1</a:t>
                      </a:r>
                    </a:p>
                  </a:txBody>
                  <a:tcPr/>
                </a:tc>
                <a:extLst>
                  <a:ext uri="{0D108BD9-81ED-4DB2-BD59-A6C34878D82A}">
                    <a16:rowId xmlns:a16="http://schemas.microsoft.com/office/drawing/2014/main" val="1091148859"/>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 5}</a:t>
                      </a:r>
                    </a:p>
                  </a:txBody>
                  <a:tcPr/>
                </a:tc>
                <a:tc>
                  <a:txBody>
                    <a:bodyPr/>
                    <a:lstStyle/>
                    <a:p>
                      <a:pPr algn="ctr"/>
                      <a:r>
                        <a:rPr lang="en-IN" dirty="0"/>
                        <a:t>2</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3 5}</a:t>
                      </a:r>
                    </a:p>
                  </a:txBody>
                  <a:tcPr/>
                </a:tc>
                <a:tc>
                  <a:txBody>
                    <a:bodyPr/>
                    <a:lstStyle/>
                    <a:p>
                      <a:pPr algn="ctr"/>
                      <a:r>
                        <a:rPr lang="en-IN" dirty="0"/>
                        <a:t>2</a:t>
                      </a:r>
                    </a:p>
                  </a:txBody>
                  <a:tcPr/>
                </a:tc>
                <a:extLst>
                  <a:ext uri="{0D108BD9-81ED-4DB2-BD59-A6C34878D82A}">
                    <a16:rowId xmlns:a16="http://schemas.microsoft.com/office/drawing/2014/main" val="378395558"/>
                  </a:ext>
                </a:extLst>
              </a:tr>
            </a:tbl>
          </a:graphicData>
        </a:graphic>
      </p:graphicFrame>
      <p:sp>
        <p:nvSpPr>
          <p:cNvPr id="11" name="Arrow: Right 10">
            <a:extLst>
              <a:ext uri="{FF2B5EF4-FFF2-40B4-BE49-F238E27FC236}">
                <a16:creationId xmlns:a16="http://schemas.microsoft.com/office/drawing/2014/main" id="{3E1EB34B-02B9-4EFF-9029-8D05796A8DD0}"/>
              </a:ext>
            </a:extLst>
          </p:cNvPr>
          <p:cNvSpPr/>
          <p:nvPr/>
        </p:nvSpPr>
        <p:spPr>
          <a:xfrm>
            <a:off x="5157984" y="5163920"/>
            <a:ext cx="1438504" cy="589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2" name="Table 11">
            <a:extLst>
              <a:ext uri="{FF2B5EF4-FFF2-40B4-BE49-F238E27FC236}">
                <a16:creationId xmlns:a16="http://schemas.microsoft.com/office/drawing/2014/main" id="{BC08BD16-6DFE-40CB-B7BC-8968B7903555}"/>
              </a:ext>
            </a:extLst>
          </p:cNvPr>
          <p:cNvGraphicFramePr>
            <a:graphicFrameLocks noGrp="1"/>
          </p:cNvGraphicFramePr>
          <p:nvPr>
            <p:extLst>
              <p:ext uri="{D42A27DB-BD31-4B8C-83A1-F6EECF244321}">
                <p14:modId xmlns:p14="http://schemas.microsoft.com/office/powerpoint/2010/main" val="4066246538"/>
              </p:ext>
            </p:extLst>
          </p:nvPr>
        </p:nvGraphicFramePr>
        <p:xfrm>
          <a:off x="8282756" y="4719225"/>
          <a:ext cx="2924628" cy="1105557"/>
        </p:xfrm>
        <a:graphic>
          <a:graphicData uri="http://schemas.openxmlformats.org/drawingml/2006/table">
            <a:tbl>
              <a:tblPr firstRow="1" bandRow="1">
                <a:tableStyleId>{5C22544A-7EE6-4342-B048-85BDC9FD1C3A}</a:tableStyleId>
              </a:tblPr>
              <a:tblGrid>
                <a:gridCol w="997348">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 5}</a:t>
                      </a:r>
                    </a:p>
                  </a:txBody>
                  <a:tcPr/>
                </a:tc>
                <a:tc>
                  <a:txBody>
                    <a:bodyPr/>
                    <a:lstStyle/>
                    <a:p>
                      <a:pPr algn="ctr"/>
                      <a:r>
                        <a:rPr lang="en-IN" dirty="0"/>
                        <a:t>2</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3 5}</a:t>
                      </a:r>
                    </a:p>
                  </a:txBody>
                  <a:tcPr/>
                </a:tc>
                <a:tc>
                  <a:txBody>
                    <a:bodyPr/>
                    <a:lstStyle/>
                    <a:p>
                      <a:pPr algn="ctr"/>
                      <a:r>
                        <a:rPr lang="en-IN" dirty="0"/>
                        <a:t>2</a:t>
                      </a:r>
                    </a:p>
                  </a:txBody>
                  <a:tcPr/>
                </a:tc>
                <a:extLst>
                  <a:ext uri="{0D108BD9-81ED-4DB2-BD59-A6C34878D82A}">
                    <a16:rowId xmlns:a16="http://schemas.microsoft.com/office/drawing/2014/main" val="378395558"/>
                  </a:ext>
                </a:extLst>
              </a:tr>
            </a:tbl>
          </a:graphicData>
        </a:graphic>
      </p:graphicFrame>
    </p:spTree>
    <p:extLst>
      <p:ext uri="{BB962C8B-B14F-4D97-AF65-F5344CB8AC3E}">
        <p14:creationId xmlns:p14="http://schemas.microsoft.com/office/powerpoint/2010/main" val="82278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69438E-2953-420F-9F47-96B8E250C726}"/>
              </a:ext>
            </a:extLst>
          </p:cNvPr>
          <p:cNvSpPr>
            <a:spLocks noGrp="1"/>
          </p:cNvSpPr>
          <p:nvPr>
            <p:ph idx="1"/>
          </p:nvPr>
        </p:nvSpPr>
        <p:spPr>
          <a:xfrm>
            <a:off x="1010784" y="841602"/>
            <a:ext cx="10615159" cy="916364"/>
          </a:xfrm>
        </p:spPr>
        <p:txBody>
          <a:bodyPr>
            <a:normAutofit lnSpcReduction="10000"/>
          </a:bodyPr>
          <a:lstStyle/>
          <a:p>
            <a:r>
              <a:rPr lang="en-IN" dirty="0"/>
              <a:t>Now we have to create item set of size four and calculate the support value. All the combination of itemset F3  will be use for this particular  iteration. </a:t>
            </a:r>
          </a:p>
          <a:p>
            <a:endParaRPr lang="en-IN" dirty="0"/>
          </a:p>
          <a:p>
            <a:endParaRPr lang="en-IN" dirty="0"/>
          </a:p>
        </p:txBody>
      </p:sp>
      <p:graphicFrame>
        <p:nvGraphicFramePr>
          <p:cNvPr id="5" name="Table 4">
            <a:extLst>
              <a:ext uri="{FF2B5EF4-FFF2-40B4-BE49-F238E27FC236}">
                <a16:creationId xmlns:a16="http://schemas.microsoft.com/office/drawing/2014/main" id="{B463EFDB-5DEA-414C-9313-5EB00E251AAB}"/>
              </a:ext>
            </a:extLst>
          </p:cNvPr>
          <p:cNvGraphicFramePr>
            <a:graphicFrameLocks noGrp="1"/>
          </p:cNvGraphicFramePr>
          <p:nvPr>
            <p:extLst>
              <p:ext uri="{D42A27DB-BD31-4B8C-83A1-F6EECF244321}">
                <p14:modId xmlns:p14="http://schemas.microsoft.com/office/powerpoint/2010/main" val="421885906"/>
              </p:ext>
            </p:extLst>
          </p:nvPr>
        </p:nvGraphicFramePr>
        <p:xfrm>
          <a:off x="1212933" y="1851374"/>
          <a:ext cx="3697287" cy="2230584"/>
        </p:xfrm>
        <a:graphic>
          <a:graphicData uri="http://schemas.openxmlformats.org/drawingml/2006/table">
            <a:tbl>
              <a:tblPr firstRow="1" bandRow="1">
                <a:tableStyleId>{5C22544A-7EE6-4342-B048-85BDC9FD1C3A}</a:tableStyleId>
              </a:tblPr>
              <a:tblGrid>
                <a:gridCol w="1741487">
                  <a:extLst>
                    <a:ext uri="{9D8B030D-6E8A-4147-A177-3AD203B41FA5}">
                      <a16:colId xmlns:a16="http://schemas.microsoft.com/office/drawing/2014/main" val="3252423038"/>
                    </a:ext>
                  </a:extLst>
                </a:gridCol>
                <a:gridCol w="1955800">
                  <a:extLst>
                    <a:ext uri="{9D8B030D-6E8A-4147-A177-3AD203B41FA5}">
                      <a16:colId xmlns:a16="http://schemas.microsoft.com/office/drawing/2014/main" val="335272148"/>
                    </a:ext>
                  </a:extLst>
                </a:gridCol>
              </a:tblGrid>
              <a:tr h="401784">
                <a:tc>
                  <a:txBody>
                    <a:bodyPr/>
                    <a:lstStyle/>
                    <a:p>
                      <a:pPr algn="ctr"/>
                      <a:r>
                        <a:rPr lang="en-IN" dirty="0"/>
                        <a:t>Transection ID </a:t>
                      </a:r>
                    </a:p>
                  </a:txBody>
                  <a:tcPr/>
                </a:tc>
                <a:tc>
                  <a:txBody>
                    <a:bodyPr/>
                    <a:lstStyle/>
                    <a:p>
                      <a:pPr algn="ctr"/>
                      <a:r>
                        <a:rPr lang="en-IN" dirty="0"/>
                        <a:t>items</a:t>
                      </a:r>
                    </a:p>
                  </a:txBody>
                  <a:tcPr/>
                </a:tc>
                <a:extLst>
                  <a:ext uri="{0D108BD9-81ED-4DB2-BD59-A6C34878D82A}">
                    <a16:rowId xmlns:a16="http://schemas.microsoft.com/office/drawing/2014/main" val="3938353311"/>
                  </a:ext>
                </a:extLst>
              </a:tr>
              <a:tr h="360148">
                <a:tc>
                  <a:txBody>
                    <a:bodyPr/>
                    <a:lstStyle/>
                    <a:p>
                      <a:pPr algn="ctr"/>
                      <a:r>
                        <a:rPr lang="en-IN" dirty="0"/>
                        <a:t>T1</a:t>
                      </a:r>
                    </a:p>
                  </a:txBody>
                  <a:tcPr/>
                </a:tc>
                <a:tc>
                  <a:txBody>
                    <a:bodyPr/>
                    <a:lstStyle/>
                    <a:p>
                      <a:pPr algn="ctr"/>
                      <a:r>
                        <a:rPr lang="en-IN" dirty="0"/>
                        <a:t>1 3 4</a:t>
                      </a:r>
                    </a:p>
                  </a:txBody>
                  <a:tcPr/>
                </a:tc>
                <a:extLst>
                  <a:ext uri="{0D108BD9-81ED-4DB2-BD59-A6C34878D82A}">
                    <a16:rowId xmlns:a16="http://schemas.microsoft.com/office/drawing/2014/main" val="2799104528"/>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T2</a:t>
                      </a:r>
                    </a:p>
                  </a:txBody>
                  <a:tcPr/>
                </a:tc>
                <a:tc>
                  <a:txBody>
                    <a:bodyPr/>
                    <a:lstStyle/>
                    <a:p>
                      <a:pPr algn="ctr"/>
                      <a:r>
                        <a:rPr lang="en-IN" dirty="0"/>
                        <a:t>2 3 5</a:t>
                      </a:r>
                    </a:p>
                  </a:txBody>
                  <a:tcPr/>
                </a:tc>
                <a:extLst>
                  <a:ext uri="{0D108BD9-81ED-4DB2-BD59-A6C34878D82A}">
                    <a16:rowId xmlns:a16="http://schemas.microsoft.com/office/drawing/2014/main" val="3420517727"/>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T3</a:t>
                      </a:r>
                    </a:p>
                  </a:txBody>
                  <a:tcPr/>
                </a:tc>
                <a:tc>
                  <a:txBody>
                    <a:bodyPr/>
                    <a:lstStyle/>
                    <a:p>
                      <a:pPr algn="ctr"/>
                      <a:r>
                        <a:rPr lang="en-IN" dirty="0"/>
                        <a:t>1 2 3 5</a:t>
                      </a:r>
                    </a:p>
                  </a:txBody>
                  <a:tcPr/>
                </a:tc>
                <a:extLst>
                  <a:ext uri="{0D108BD9-81ED-4DB2-BD59-A6C34878D82A}">
                    <a16:rowId xmlns:a16="http://schemas.microsoft.com/office/drawing/2014/main" val="1091148859"/>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T4</a:t>
                      </a:r>
                    </a:p>
                  </a:txBody>
                  <a:tcPr/>
                </a:tc>
                <a:tc>
                  <a:txBody>
                    <a:bodyPr/>
                    <a:lstStyle/>
                    <a:p>
                      <a:pPr algn="ctr"/>
                      <a:r>
                        <a:rPr lang="en-IN" dirty="0"/>
                        <a:t>2 5</a:t>
                      </a:r>
                    </a:p>
                  </a:txBody>
                  <a:tcPr/>
                </a:tc>
                <a:extLst>
                  <a:ext uri="{0D108BD9-81ED-4DB2-BD59-A6C34878D82A}">
                    <a16:rowId xmlns:a16="http://schemas.microsoft.com/office/drawing/2014/main" val="1618846782"/>
                  </a:ext>
                </a:extLst>
              </a:tr>
              <a:tr h="3601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T5</a:t>
                      </a:r>
                    </a:p>
                  </a:txBody>
                  <a:tcPr/>
                </a:tc>
                <a:tc>
                  <a:txBody>
                    <a:bodyPr/>
                    <a:lstStyle/>
                    <a:p>
                      <a:pPr algn="ctr"/>
                      <a:r>
                        <a:rPr lang="en-IN" dirty="0"/>
                        <a:t>1 3 5</a:t>
                      </a:r>
                    </a:p>
                  </a:txBody>
                  <a:tcPr/>
                </a:tc>
                <a:extLst>
                  <a:ext uri="{0D108BD9-81ED-4DB2-BD59-A6C34878D82A}">
                    <a16:rowId xmlns:a16="http://schemas.microsoft.com/office/drawing/2014/main" val="621297"/>
                  </a:ext>
                </a:extLst>
              </a:tr>
            </a:tbl>
          </a:graphicData>
        </a:graphic>
      </p:graphicFrame>
      <p:graphicFrame>
        <p:nvGraphicFramePr>
          <p:cNvPr id="6" name="Table 5">
            <a:extLst>
              <a:ext uri="{FF2B5EF4-FFF2-40B4-BE49-F238E27FC236}">
                <a16:creationId xmlns:a16="http://schemas.microsoft.com/office/drawing/2014/main" id="{E6A823E7-56DD-4CE5-AD5C-46B035C1E3B2}"/>
              </a:ext>
            </a:extLst>
          </p:cNvPr>
          <p:cNvGraphicFramePr>
            <a:graphicFrameLocks noGrp="1"/>
          </p:cNvGraphicFramePr>
          <p:nvPr>
            <p:extLst>
              <p:ext uri="{D42A27DB-BD31-4B8C-83A1-F6EECF244321}">
                <p14:modId xmlns:p14="http://schemas.microsoft.com/office/powerpoint/2010/main" val="1901341768"/>
              </p:ext>
            </p:extLst>
          </p:nvPr>
        </p:nvGraphicFramePr>
        <p:xfrm>
          <a:off x="8064848" y="2865012"/>
          <a:ext cx="3338731" cy="737038"/>
        </p:xfrm>
        <a:graphic>
          <a:graphicData uri="http://schemas.openxmlformats.org/drawingml/2006/table">
            <a:tbl>
              <a:tblPr firstRow="1" bandRow="1">
                <a:tableStyleId>{5C22544A-7EE6-4342-B048-85BDC9FD1C3A}</a:tableStyleId>
              </a:tblPr>
              <a:tblGrid>
                <a:gridCol w="1138564">
                  <a:extLst>
                    <a:ext uri="{9D8B030D-6E8A-4147-A177-3AD203B41FA5}">
                      <a16:colId xmlns:a16="http://schemas.microsoft.com/office/drawing/2014/main" val="3252423038"/>
                    </a:ext>
                  </a:extLst>
                </a:gridCol>
                <a:gridCol w="2200167">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2 3 5}</a:t>
                      </a:r>
                    </a:p>
                  </a:txBody>
                  <a:tcPr/>
                </a:tc>
                <a:tc>
                  <a:txBody>
                    <a:bodyPr/>
                    <a:lstStyle/>
                    <a:p>
                      <a:pPr algn="ctr"/>
                      <a:r>
                        <a:rPr lang="en-IN" dirty="0"/>
                        <a:t>1</a:t>
                      </a:r>
                    </a:p>
                  </a:txBody>
                  <a:tcPr/>
                </a:tc>
                <a:extLst>
                  <a:ext uri="{0D108BD9-81ED-4DB2-BD59-A6C34878D82A}">
                    <a16:rowId xmlns:a16="http://schemas.microsoft.com/office/drawing/2014/main" val="3420517727"/>
                  </a:ext>
                </a:extLst>
              </a:tr>
            </a:tbl>
          </a:graphicData>
        </a:graphic>
      </p:graphicFrame>
      <p:sp>
        <p:nvSpPr>
          <p:cNvPr id="7" name="Arrow: Right 6">
            <a:extLst>
              <a:ext uri="{FF2B5EF4-FFF2-40B4-BE49-F238E27FC236}">
                <a16:creationId xmlns:a16="http://schemas.microsoft.com/office/drawing/2014/main" id="{236F5AF8-0589-492B-B42D-61851EA1449F}"/>
              </a:ext>
            </a:extLst>
          </p:cNvPr>
          <p:cNvSpPr/>
          <p:nvPr/>
        </p:nvSpPr>
        <p:spPr>
          <a:xfrm>
            <a:off x="5877236" y="3088472"/>
            <a:ext cx="1438504" cy="589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2F90FE91-76E9-4B2F-809E-A2F5C4A40DD8}"/>
              </a:ext>
            </a:extLst>
          </p:cNvPr>
          <p:cNvSpPr txBox="1"/>
          <p:nvPr/>
        </p:nvSpPr>
        <p:spPr>
          <a:xfrm>
            <a:off x="9168064" y="2261936"/>
            <a:ext cx="1467852" cy="400110"/>
          </a:xfrm>
          <a:prstGeom prst="rect">
            <a:avLst/>
          </a:prstGeom>
          <a:noFill/>
        </p:spPr>
        <p:txBody>
          <a:bodyPr wrap="square" rtlCol="0">
            <a:spAutoFit/>
          </a:bodyPr>
          <a:lstStyle/>
          <a:p>
            <a:r>
              <a:rPr lang="en-IN" sz="2000" b="1" dirty="0">
                <a:solidFill>
                  <a:schemeClr val="bg1"/>
                </a:solidFill>
              </a:rPr>
              <a:t>F4  Table</a:t>
            </a:r>
          </a:p>
        </p:txBody>
      </p:sp>
      <p:sp>
        <p:nvSpPr>
          <p:cNvPr id="9" name="Content Placeholder 2">
            <a:extLst>
              <a:ext uri="{FF2B5EF4-FFF2-40B4-BE49-F238E27FC236}">
                <a16:creationId xmlns:a16="http://schemas.microsoft.com/office/drawing/2014/main" id="{42EB596A-6DDD-4158-A6F4-111E7FB02AB9}"/>
              </a:ext>
            </a:extLst>
          </p:cNvPr>
          <p:cNvSpPr txBox="1">
            <a:spLocks/>
          </p:cNvSpPr>
          <p:nvPr/>
        </p:nvSpPr>
        <p:spPr>
          <a:xfrm>
            <a:off x="1010784" y="4287788"/>
            <a:ext cx="4485038" cy="15172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z="2000" dirty="0"/>
              <a:t>Here this is the last item set and its support count is laser then minimum support count so we have to go for previous item set that is F3</a:t>
            </a:r>
          </a:p>
        </p:txBody>
      </p:sp>
      <p:graphicFrame>
        <p:nvGraphicFramePr>
          <p:cNvPr id="12" name="Table 11">
            <a:extLst>
              <a:ext uri="{FF2B5EF4-FFF2-40B4-BE49-F238E27FC236}">
                <a16:creationId xmlns:a16="http://schemas.microsoft.com/office/drawing/2014/main" id="{6CBEE8F2-2047-49A2-AC70-81B082DD1FBD}"/>
              </a:ext>
            </a:extLst>
          </p:cNvPr>
          <p:cNvGraphicFramePr>
            <a:graphicFrameLocks noGrp="1"/>
          </p:cNvGraphicFramePr>
          <p:nvPr>
            <p:extLst>
              <p:ext uri="{D42A27DB-BD31-4B8C-83A1-F6EECF244321}">
                <p14:modId xmlns:p14="http://schemas.microsoft.com/office/powerpoint/2010/main" val="116544492"/>
              </p:ext>
            </p:extLst>
          </p:nvPr>
        </p:nvGraphicFramePr>
        <p:xfrm>
          <a:off x="6400240" y="4493621"/>
          <a:ext cx="2892797" cy="1105557"/>
        </p:xfrm>
        <a:graphic>
          <a:graphicData uri="http://schemas.openxmlformats.org/drawingml/2006/table">
            <a:tbl>
              <a:tblPr firstRow="1" bandRow="1">
                <a:tableStyleId>{5C22544A-7EE6-4342-B048-85BDC9FD1C3A}</a:tableStyleId>
              </a:tblPr>
              <a:tblGrid>
                <a:gridCol w="965517">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 5}</a:t>
                      </a:r>
                    </a:p>
                  </a:txBody>
                  <a:tcPr/>
                </a:tc>
                <a:tc>
                  <a:txBody>
                    <a:bodyPr/>
                    <a:lstStyle/>
                    <a:p>
                      <a:pPr algn="ctr"/>
                      <a:r>
                        <a:rPr lang="en-IN" dirty="0"/>
                        <a:t>2</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3 5}</a:t>
                      </a:r>
                    </a:p>
                  </a:txBody>
                  <a:tcPr/>
                </a:tc>
                <a:tc>
                  <a:txBody>
                    <a:bodyPr/>
                    <a:lstStyle/>
                    <a:p>
                      <a:pPr algn="ctr"/>
                      <a:r>
                        <a:rPr lang="en-IN" dirty="0"/>
                        <a:t>2</a:t>
                      </a:r>
                    </a:p>
                  </a:txBody>
                  <a:tcPr/>
                </a:tc>
                <a:extLst>
                  <a:ext uri="{0D108BD9-81ED-4DB2-BD59-A6C34878D82A}">
                    <a16:rowId xmlns:a16="http://schemas.microsoft.com/office/drawing/2014/main" val="378395558"/>
                  </a:ext>
                </a:extLst>
              </a:tr>
            </a:tbl>
          </a:graphicData>
        </a:graphic>
      </p:graphicFrame>
      <p:sp>
        <p:nvSpPr>
          <p:cNvPr id="13" name="TextBox 12">
            <a:extLst>
              <a:ext uri="{FF2B5EF4-FFF2-40B4-BE49-F238E27FC236}">
                <a16:creationId xmlns:a16="http://schemas.microsoft.com/office/drawing/2014/main" id="{B8583ECB-C2EE-4BC4-8C27-A54CADD6534C}"/>
              </a:ext>
            </a:extLst>
          </p:cNvPr>
          <p:cNvSpPr txBox="1"/>
          <p:nvPr/>
        </p:nvSpPr>
        <p:spPr>
          <a:xfrm>
            <a:off x="7315740" y="4093511"/>
            <a:ext cx="1977297" cy="400110"/>
          </a:xfrm>
          <a:prstGeom prst="rect">
            <a:avLst/>
          </a:prstGeom>
          <a:noFill/>
        </p:spPr>
        <p:txBody>
          <a:bodyPr wrap="square" rtlCol="0">
            <a:spAutoFit/>
          </a:bodyPr>
          <a:lstStyle/>
          <a:p>
            <a:r>
              <a:rPr lang="en-IN" sz="2000" b="1" dirty="0">
                <a:solidFill>
                  <a:schemeClr val="bg1"/>
                </a:solidFill>
              </a:rPr>
              <a:t>F4  Table</a:t>
            </a:r>
          </a:p>
        </p:txBody>
      </p:sp>
    </p:spTree>
    <p:extLst>
      <p:ext uri="{BB962C8B-B14F-4D97-AF65-F5344CB8AC3E}">
        <p14:creationId xmlns:p14="http://schemas.microsoft.com/office/powerpoint/2010/main" val="248259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0F359-A7C4-44C5-BF03-A4079D270709}"/>
              </a:ext>
            </a:extLst>
          </p:cNvPr>
          <p:cNvSpPr>
            <a:spLocks noGrp="1"/>
          </p:cNvSpPr>
          <p:nvPr>
            <p:ph idx="1"/>
          </p:nvPr>
        </p:nvSpPr>
        <p:spPr>
          <a:xfrm>
            <a:off x="1141412" y="464024"/>
            <a:ext cx="9905999" cy="5886672"/>
          </a:xfrm>
        </p:spPr>
        <p:txBody>
          <a:bodyPr/>
          <a:lstStyle/>
          <a:p>
            <a:r>
              <a:rPr lang="en-IN" dirty="0">
                <a:latin typeface="Times New Roman" panose="02020603050405020304" pitchFamily="18" charset="0"/>
                <a:cs typeface="Times New Roman" panose="02020603050405020304" pitchFamily="18" charset="0"/>
              </a:rPr>
              <a:t>Now for each item set we have to create non empty  subset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all possible rule for I1 are </a:t>
            </a:r>
          </a:p>
          <a:p>
            <a:r>
              <a:rPr lang="en-IN" dirty="0">
                <a:latin typeface="Times New Roman" panose="02020603050405020304" pitchFamily="18" charset="0"/>
                <a:cs typeface="Times New Roman" panose="02020603050405020304" pitchFamily="18" charset="0"/>
              </a:rPr>
              <a:t> Rule 1:  1 &amp;3 =&gt; 5    </a:t>
            </a:r>
          </a:p>
          <a:p>
            <a:pPr marL="0" indent="0">
              <a:buNone/>
            </a:pPr>
            <a:r>
              <a:rPr lang="en-IN" dirty="0">
                <a:latin typeface="Times New Roman" panose="02020603050405020304" pitchFamily="18" charset="0"/>
                <a:cs typeface="Times New Roman" panose="02020603050405020304" pitchFamily="18" charset="0"/>
              </a:rPr>
              <a:t>	So confidence of Rule 1 =                              = 2/3= 66.66%</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Confidence of Rule 1  &gt; Minimum confidence </a:t>
            </a:r>
          </a:p>
          <a:p>
            <a:pPr marL="0" indent="0">
              <a:buNone/>
            </a:pPr>
            <a:r>
              <a:rPr lang="en-IN" dirty="0">
                <a:latin typeface="Times New Roman" panose="02020603050405020304" pitchFamily="18" charset="0"/>
                <a:cs typeface="Times New Roman" panose="02020603050405020304" pitchFamily="18" charset="0"/>
              </a:rPr>
              <a:t>	So rule 1 is selected</a:t>
            </a:r>
          </a:p>
        </p:txBody>
      </p:sp>
      <p:graphicFrame>
        <p:nvGraphicFramePr>
          <p:cNvPr id="4" name="Table 3">
            <a:extLst>
              <a:ext uri="{FF2B5EF4-FFF2-40B4-BE49-F238E27FC236}">
                <a16:creationId xmlns:a16="http://schemas.microsoft.com/office/drawing/2014/main" id="{65359F71-65CA-46D9-B6DC-0107987019FA}"/>
              </a:ext>
            </a:extLst>
          </p:cNvPr>
          <p:cNvGraphicFramePr>
            <a:graphicFrameLocks noGrp="1"/>
          </p:cNvGraphicFramePr>
          <p:nvPr>
            <p:extLst>
              <p:ext uri="{D42A27DB-BD31-4B8C-83A1-F6EECF244321}">
                <p14:modId xmlns:p14="http://schemas.microsoft.com/office/powerpoint/2010/main" val="1968659330"/>
              </p:ext>
            </p:extLst>
          </p:nvPr>
        </p:nvGraphicFramePr>
        <p:xfrm>
          <a:off x="8819866" y="1094094"/>
          <a:ext cx="2892797" cy="1105557"/>
        </p:xfrm>
        <a:graphic>
          <a:graphicData uri="http://schemas.openxmlformats.org/drawingml/2006/table">
            <a:tbl>
              <a:tblPr firstRow="1" bandRow="1">
                <a:tableStyleId>{5C22544A-7EE6-4342-B048-85BDC9FD1C3A}</a:tableStyleId>
              </a:tblPr>
              <a:tblGrid>
                <a:gridCol w="965517">
                  <a:extLst>
                    <a:ext uri="{9D8B030D-6E8A-4147-A177-3AD203B41FA5}">
                      <a16:colId xmlns:a16="http://schemas.microsoft.com/office/drawing/2014/main" val="3252423038"/>
                    </a:ext>
                  </a:extLst>
                </a:gridCol>
                <a:gridCol w="1927280">
                  <a:extLst>
                    <a:ext uri="{9D8B030D-6E8A-4147-A177-3AD203B41FA5}">
                      <a16:colId xmlns:a16="http://schemas.microsoft.com/office/drawing/2014/main" val="335272148"/>
                    </a:ext>
                  </a:extLst>
                </a:gridCol>
              </a:tblGrid>
              <a:tr h="368519">
                <a:tc>
                  <a:txBody>
                    <a:bodyPr/>
                    <a:lstStyle/>
                    <a:p>
                      <a:pPr algn="ctr"/>
                      <a:r>
                        <a:rPr lang="en-IN" dirty="0"/>
                        <a:t>Itemset</a:t>
                      </a:r>
                    </a:p>
                  </a:txBody>
                  <a:tcPr/>
                </a:tc>
                <a:tc>
                  <a:txBody>
                    <a:bodyPr/>
                    <a:lstStyle/>
                    <a:p>
                      <a:pPr algn="ctr"/>
                      <a:r>
                        <a:rPr lang="en-IN" dirty="0"/>
                        <a:t>support</a:t>
                      </a:r>
                    </a:p>
                  </a:txBody>
                  <a:tcPr/>
                </a:tc>
                <a:extLst>
                  <a:ext uri="{0D108BD9-81ED-4DB2-BD59-A6C34878D82A}">
                    <a16:rowId xmlns:a16="http://schemas.microsoft.com/office/drawing/2014/main" val="3938353311"/>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1 3 5}</a:t>
                      </a:r>
                    </a:p>
                  </a:txBody>
                  <a:tcPr/>
                </a:tc>
                <a:tc>
                  <a:txBody>
                    <a:bodyPr/>
                    <a:lstStyle/>
                    <a:p>
                      <a:pPr algn="ctr"/>
                      <a:r>
                        <a:rPr lang="en-IN" dirty="0"/>
                        <a:t>2</a:t>
                      </a:r>
                    </a:p>
                  </a:txBody>
                  <a:tcPr/>
                </a:tc>
                <a:extLst>
                  <a:ext uri="{0D108BD9-81ED-4DB2-BD59-A6C34878D82A}">
                    <a16:rowId xmlns:a16="http://schemas.microsoft.com/office/drawing/2014/main" val="621297"/>
                  </a:ext>
                </a:extLst>
              </a:tr>
              <a:tr h="36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 3 5}</a:t>
                      </a:r>
                    </a:p>
                  </a:txBody>
                  <a:tcPr/>
                </a:tc>
                <a:tc>
                  <a:txBody>
                    <a:bodyPr/>
                    <a:lstStyle/>
                    <a:p>
                      <a:pPr algn="ctr"/>
                      <a:r>
                        <a:rPr lang="en-IN" dirty="0"/>
                        <a:t>2</a:t>
                      </a:r>
                    </a:p>
                  </a:txBody>
                  <a:tcPr/>
                </a:tc>
                <a:extLst>
                  <a:ext uri="{0D108BD9-81ED-4DB2-BD59-A6C34878D82A}">
                    <a16:rowId xmlns:a16="http://schemas.microsoft.com/office/drawing/2014/main" val="378395558"/>
                  </a:ext>
                </a:extLst>
              </a:tr>
            </a:tbl>
          </a:graphicData>
        </a:graphic>
      </p:graphicFrame>
      <p:sp>
        <p:nvSpPr>
          <p:cNvPr id="5" name="TextBox 4">
            <a:extLst>
              <a:ext uri="{FF2B5EF4-FFF2-40B4-BE49-F238E27FC236}">
                <a16:creationId xmlns:a16="http://schemas.microsoft.com/office/drawing/2014/main" id="{AF587376-4305-4DD3-92D9-FA39B423B510}"/>
              </a:ext>
            </a:extLst>
          </p:cNvPr>
          <p:cNvSpPr txBox="1"/>
          <p:nvPr/>
        </p:nvSpPr>
        <p:spPr>
          <a:xfrm>
            <a:off x="9449084" y="693984"/>
            <a:ext cx="1977297" cy="400110"/>
          </a:xfrm>
          <a:prstGeom prst="rect">
            <a:avLst/>
          </a:prstGeom>
          <a:noFill/>
        </p:spPr>
        <p:txBody>
          <a:bodyPr wrap="square" rtlCol="0">
            <a:spAutoFit/>
          </a:bodyPr>
          <a:lstStyle/>
          <a:p>
            <a:r>
              <a:rPr lang="en-IN" sz="2000" b="1" dirty="0">
                <a:solidFill>
                  <a:schemeClr val="bg1"/>
                </a:solidFill>
              </a:rPr>
              <a:t>F4  Table</a:t>
            </a:r>
          </a:p>
        </p:txBody>
      </p:sp>
      <p:sp>
        <p:nvSpPr>
          <p:cNvPr id="6" name="Rectangle: Diagonal Corners Rounded 5">
            <a:extLst>
              <a:ext uri="{FF2B5EF4-FFF2-40B4-BE49-F238E27FC236}">
                <a16:creationId xmlns:a16="http://schemas.microsoft.com/office/drawing/2014/main" id="{19A15AE3-DC67-4611-B393-A6555CCA53BE}"/>
              </a:ext>
            </a:extLst>
          </p:cNvPr>
          <p:cNvSpPr/>
          <p:nvPr/>
        </p:nvSpPr>
        <p:spPr>
          <a:xfrm>
            <a:off x="2121849" y="1212451"/>
            <a:ext cx="6032765" cy="136477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t>For I1 ={1 3 5} subset are  {1,3}, {1,5}, {3 ,5}, {1}, {3}, {5}</a:t>
            </a:r>
          </a:p>
          <a:p>
            <a:pPr algn="just"/>
            <a:r>
              <a:rPr lang="en-IN" dirty="0"/>
              <a:t>For I2 ={2 3 5} subset are  {1,3}, {1,5}, {3 ,5}, {1}, {3}, {5},</a:t>
            </a:r>
          </a:p>
          <a:p>
            <a:pPr algn="just"/>
            <a:r>
              <a:rPr lang="en-IN" dirty="0"/>
              <a:t>  </a:t>
            </a:r>
          </a:p>
        </p:txBody>
      </p:sp>
      <p:pic>
        <p:nvPicPr>
          <p:cNvPr id="7" name="Picture 6">
            <a:extLst>
              <a:ext uri="{FF2B5EF4-FFF2-40B4-BE49-F238E27FC236}">
                <a16:creationId xmlns:a16="http://schemas.microsoft.com/office/drawing/2014/main" id="{FA493101-D844-409E-85C5-14FA09A4C9DE}"/>
              </a:ext>
            </a:extLst>
          </p:cNvPr>
          <p:cNvPicPr>
            <a:picLocks noChangeAspect="1"/>
          </p:cNvPicPr>
          <p:nvPr/>
        </p:nvPicPr>
        <p:blipFill>
          <a:blip r:embed="rId2"/>
          <a:stretch>
            <a:fillRect/>
          </a:stretch>
        </p:blipFill>
        <p:spPr>
          <a:xfrm>
            <a:off x="8819866" y="2250490"/>
            <a:ext cx="2892797" cy="1251462"/>
          </a:xfrm>
          <a:prstGeom prst="rect">
            <a:avLst/>
          </a:prstGeom>
        </p:spPr>
      </p:pic>
      <p:sp>
        <p:nvSpPr>
          <p:cNvPr id="8" name="TextBox 7">
            <a:extLst>
              <a:ext uri="{FF2B5EF4-FFF2-40B4-BE49-F238E27FC236}">
                <a16:creationId xmlns:a16="http://schemas.microsoft.com/office/drawing/2014/main" id="{7DC02D65-67F3-46CD-B306-BF8E50B1FEED}"/>
              </a:ext>
            </a:extLst>
          </p:cNvPr>
          <p:cNvSpPr txBox="1"/>
          <p:nvPr/>
        </p:nvSpPr>
        <p:spPr>
          <a:xfrm>
            <a:off x="5342635" y="3647346"/>
            <a:ext cx="2310768" cy="523220"/>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Support(1,3,5)</a:t>
            </a:r>
            <a:endParaRPr lang="en-IN" sz="2000" b="1" dirty="0">
              <a:solidFill>
                <a:schemeClr val="bg1"/>
              </a:solidFill>
            </a:endParaRPr>
          </a:p>
        </p:txBody>
      </p:sp>
      <p:sp>
        <p:nvSpPr>
          <p:cNvPr id="9" name="TextBox 8">
            <a:extLst>
              <a:ext uri="{FF2B5EF4-FFF2-40B4-BE49-F238E27FC236}">
                <a16:creationId xmlns:a16="http://schemas.microsoft.com/office/drawing/2014/main" id="{EDB755CB-FB0E-4D85-BA5D-BBD643D335B6}"/>
              </a:ext>
            </a:extLst>
          </p:cNvPr>
          <p:cNvSpPr txBox="1"/>
          <p:nvPr/>
        </p:nvSpPr>
        <p:spPr>
          <a:xfrm>
            <a:off x="5412027" y="4019164"/>
            <a:ext cx="23107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Support(1, 3)</a:t>
            </a:r>
            <a:endParaRPr lang="en-IN" sz="2000" b="1" dirty="0">
              <a:solidFill>
                <a:schemeClr val="bg1"/>
              </a:solidFill>
            </a:endParaRPr>
          </a:p>
        </p:txBody>
      </p:sp>
    </p:spTree>
    <p:extLst>
      <p:ext uri="{BB962C8B-B14F-4D97-AF65-F5344CB8AC3E}">
        <p14:creationId xmlns:p14="http://schemas.microsoft.com/office/powerpoint/2010/main" val="148643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125CE-55E8-4BA3-968E-44A249E285D9}"/>
              </a:ext>
            </a:extLst>
          </p:cNvPr>
          <p:cNvSpPr>
            <a:spLocks noGrp="1"/>
          </p:cNvSpPr>
          <p:nvPr>
            <p:ph idx="1"/>
          </p:nvPr>
        </p:nvSpPr>
        <p:spPr>
          <a:xfrm>
            <a:off x="1141412" y="225468"/>
            <a:ext cx="9905999" cy="5565733"/>
          </a:xfrm>
        </p:spPr>
        <p:txBody>
          <a:bodyPr/>
          <a:lstStyle/>
          <a:p>
            <a:r>
              <a:rPr lang="en-IN" dirty="0"/>
              <a:t>Similarly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Similarly For I2    </a:t>
            </a:r>
          </a:p>
        </p:txBody>
      </p:sp>
      <p:pic>
        <p:nvPicPr>
          <p:cNvPr id="5" name="Picture 4">
            <a:extLst>
              <a:ext uri="{FF2B5EF4-FFF2-40B4-BE49-F238E27FC236}">
                <a16:creationId xmlns:a16="http://schemas.microsoft.com/office/drawing/2014/main" id="{C55E700C-9237-4645-8E31-9D8FAB91A893}"/>
              </a:ext>
            </a:extLst>
          </p:cNvPr>
          <p:cNvPicPr>
            <a:picLocks noChangeAspect="1"/>
          </p:cNvPicPr>
          <p:nvPr/>
        </p:nvPicPr>
        <p:blipFill>
          <a:blip r:embed="rId2"/>
          <a:stretch>
            <a:fillRect/>
          </a:stretch>
        </p:blipFill>
        <p:spPr>
          <a:xfrm>
            <a:off x="3194137" y="438411"/>
            <a:ext cx="6720375" cy="2116898"/>
          </a:xfrm>
          <a:prstGeom prst="rect">
            <a:avLst/>
          </a:prstGeom>
        </p:spPr>
      </p:pic>
      <p:pic>
        <p:nvPicPr>
          <p:cNvPr id="7" name="Picture 6">
            <a:extLst>
              <a:ext uri="{FF2B5EF4-FFF2-40B4-BE49-F238E27FC236}">
                <a16:creationId xmlns:a16="http://schemas.microsoft.com/office/drawing/2014/main" id="{315B77B1-C7B9-4CA8-8598-66FF22E69EF7}"/>
              </a:ext>
            </a:extLst>
          </p:cNvPr>
          <p:cNvPicPr>
            <a:picLocks noChangeAspect="1"/>
          </p:cNvPicPr>
          <p:nvPr/>
        </p:nvPicPr>
        <p:blipFill>
          <a:blip r:embed="rId3"/>
          <a:stretch>
            <a:fillRect/>
          </a:stretch>
        </p:blipFill>
        <p:spPr>
          <a:xfrm>
            <a:off x="3300447" y="3200401"/>
            <a:ext cx="6614065" cy="3129420"/>
          </a:xfrm>
          <a:prstGeom prst="rect">
            <a:avLst/>
          </a:prstGeom>
        </p:spPr>
      </p:pic>
    </p:spTree>
    <p:extLst>
      <p:ext uri="{BB962C8B-B14F-4D97-AF65-F5344CB8AC3E}">
        <p14:creationId xmlns:p14="http://schemas.microsoft.com/office/powerpoint/2010/main" val="228222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5D28-8D23-4663-A9B1-A9D02D96B318}"/>
              </a:ext>
            </a:extLst>
          </p:cNvPr>
          <p:cNvSpPr>
            <a:spLocks noGrp="1"/>
          </p:cNvSpPr>
          <p:nvPr>
            <p:ph type="title"/>
          </p:nvPr>
        </p:nvSpPr>
        <p:spPr>
          <a:xfrm>
            <a:off x="1141412" y="205159"/>
            <a:ext cx="9905998" cy="861640"/>
          </a:xfrm>
        </p:spPr>
        <p:txBody>
          <a:bodyPr/>
          <a:lstStyle/>
          <a:p>
            <a:r>
              <a:rPr lang="en-IN" u="sng"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F9BD0E18-3017-489F-B48D-93A06B29092C}"/>
              </a:ext>
            </a:extLst>
          </p:cNvPr>
          <p:cNvSpPr>
            <a:spLocks noGrp="1"/>
          </p:cNvSpPr>
          <p:nvPr>
            <p:ph idx="1"/>
          </p:nvPr>
        </p:nvSpPr>
        <p:spPr>
          <a:xfrm>
            <a:off x="1141412" y="1202499"/>
            <a:ext cx="9905999" cy="4588702"/>
          </a:xfrm>
        </p:spPr>
        <p:txBody>
          <a:bodyPr/>
          <a:lstStyle/>
          <a:p>
            <a:pPr marL="0" indent="0" algn="jus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 helps us after implementation to know our customer behaviour but still there is a problem in it consider only minimums support and confidence to find purchasing patterns. It does not provide some flexibility. Means if we are finding the rule for support value 0.02% and confidence value 60% it will not consider the value which is leaser then it but nearest. So, to overcome this type of drawback we should do some change in apriori and merge with fussy algorithm for finding the better rule with some flexibility.  It will improve our seals and also help to customer to product selection. It may not be for every customer actual demand but it will help us to know most nearly their demand for maximum customer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8236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6FB-9DAC-41CE-A9A7-7021C10B2733}"/>
              </a:ext>
            </a:extLst>
          </p:cNvPr>
          <p:cNvSpPr>
            <a:spLocks noGrp="1"/>
          </p:cNvSpPr>
          <p:nvPr>
            <p:ph type="title"/>
          </p:nvPr>
        </p:nvSpPr>
        <p:spPr>
          <a:xfrm>
            <a:off x="1269242" y="618518"/>
            <a:ext cx="3835021" cy="609781"/>
          </a:xfrm>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27B6570-83F2-47D8-9160-A5993E53B5C8}"/>
              </a:ext>
            </a:extLst>
          </p:cNvPr>
          <p:cNvSpPr>
            <a:spLocks noGrp="1"/>
          </p:cNvSpPr>
          <p:nvPr>
            <p:ph idx="1"/>
          </p:nvPr>
        </p:nvSpPr>
        <p:spPr>
          <a:xfrm>
            <a:off x="713274" y="1228299"/>
            <a:ext cx="7794172" cy="3880730"/>
          </a:xfrm>
        </p:spPr>
        <p:txBody>
          <a:bodyPr>
            <a:normAutofit/>
          </a:bodyPr>
          <a:lstStyle/>
          <a:p>
            <a:r>
              <a:rPr lang="en-IN" sz="2800" dirty="0">
                <a:latin typeface="Times New Roman" panose="02020603050405020304" pitchFamily="18" charset="0"/>
                <a:cs typeface="Times New Roman" panose="02020603050405020304" pitchFamily="18" charset="0"/>
              </a:rPr>
              <a:t>A large number of people use to visit a shopping mall or shopping centers. </a:t>
            </a:r>
          </a:p>
          <a:p>
            <a:r>
              <a:rPr lang="en-IN" sz="2800" dirty="0">
                <a:latin typeface="Times New Roman" panose="02020603050405020304" pitchFamily="18" charset="0"/>
                <a:cs typeface="Times New Roman" panose="02020603050405020304" pitchFamily="18" charset="0"/>
              </a:rPr>
              <a:t>Large amount of data collected and stored as transections.</a:t>
            </a:r>
          </a:p>
          <a:p>
            <a:r>
              <a:rPr lang="en-IN" sz="2800" dirty="0">
                <a:latin typeface="Times New Roman" panose="02020603050405020304" pitchFamily="18" charset="0"/>
                <a:cs typeface="Times New Roman" panose="02020603050405020304" pitchFamily="18" charset="0"/>
              </a:rPr>
              <a:t>Those collected data can be use for a business prospective.</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07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FF30-E5D0-4E97-8BDE-D718D490C48D}"/>
              </a:ext>
            </a:extLst>
          </p:cNvPr>
          <p:cNvSpPr>
            <a:spLocks noGrp="1"/>
          </p:cNvSpPr>
          <p:nvPr>
            <p:ph type="title"/>
          </p:nvPr>
        </p:nvSpPr>
        <p:spPr>
          <a:xfrm>
            <a:off x="1143001" y="2351784"/>
            <a:ext cx="9905998" cy="1769840"/>
          </a:xfrm>
        </p:spPr>
        <p:txBody>
          <a:bodyPr>
            <a:normAutofit/>
          </a:bodyPr>
          <a:lstStyle/>
          <a:p>
            <a:pPr algn="ctr"/>
            <a:r>
              <a:rPr lang="en-IN" sz="9600" b="1" dirty="0">
                <a:latin typeface="Times New Roman" panose="02020603050405020304" pitchFamily="18" charset="0"/>
                <a:cs typeface="Times New Roman" panose="02020603050405020304" pitchFamily="18" charset="0"/>
              </a:rPr>
              <a:t>Thank You  !</a:t>
            </a:r>
          </a:p>
        </p:txBody>
      </p:sp>
      <p:sp>
        <p:nvSpPr>
          <p:cNvPr id="6" name="TextBox 5">
            <a:extLst>
              <a:ext uri="{FF2B5EF4-FFF2-40B4-BE49-F238E27FC236}">
                <a16:creationId xmlns:a16="http://schemas.microsoft.com/office/drawing/2014/main" id="{88F41297-B793-4018-B8E6-0C927079DD57}"/>
              </a:ext>
            </a:extLst>
          </p:cNvPr>
          <p:cNvSpPr txBox="1"/>
          <p:nvPr/>
        </p:nvSpPr>
        <p:spPr>
          <a:xfrm>
            <a:off x="6096001" y="4865848"/>
            <a:ext cx="4726674" cy="523220"/>
          </a:xfrm>
          <a:prstGeom prst="rect">
            <a:avLst/>
          </a:prstGeom>
          <a:noFill/>
        </p:spPr>
        <p:txBody>
          <a:bodyPr wrap="square">
            <a:spAutoFit/>
          </a:bodyPr>
          <a:lstStyle/>
          <a:p>
            <a:r>
              <a:rPr lang="en-IN" sz="2800" i="1" dirty="0">
                <a:solidFill>
                  <a:schemeClr val="tx1">
                    <a:lumMod val="95000"/>
                  </a:schemeClr>
                </a:solidFill>
                <a:latin typeface="Times New Roman" panose="02020603050405020304" pitchFamily="18" charset="0"/>
                <a:cs typeface="Times New Roman" panose="02020603050405020304" pitchFamily="18" charset="0"/>
              </a:rPr>
              <a:t>Abhinaw Kumar(19MCA0241)</a:t>
            </a:r>
          </a:p>
        </p:txBody>
      </p:sp>
    </p:spTree>
    <p:extLst>
      <p:ext uri="{BB962C8B-B14F-4D97-AF65-F5344CB8AC3E}">
        <p14:creationId xmlns:p14="http://schemas.microsoft.com/office/powerpoint/2010/main" val="154875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5568-026B-446C-ACD4-1711F3F8EE57}"/>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id="{404E7F3B-A789-4D5C-83ED-0B16DD57D18A}"/>
              </a:ext>
            </a:extLst>
          </p:cNvPr>
          <p:cNvSpPr>
            <a:spLocks noGrp="1"/>
          </p:cNvSpPr>
          <p:nvPr>
            <p:ph idx="1"/>
          </p:nvPr>
        </p:nvSpPr>
        <p:spPr>
          <a:xfrm>
            <a:off x="930323" y="2097088"/>
            <a:ext cx="7342496" cy="4074097"/>
          </a:xfrm>
        </p:spPr>
        <p:txBody>
          <a:bodyPr>
            <a:normAutofit/>
          </a:bodyPr>
          <a:lstStyle/>
          <a:p>
            <a:r>
              <a:rPr lang="en-IN" sz="2800" dirty="0"/>
              <a:t>In the collected data  we focus on which product is purchased most frequently by customers.</a:t>
            </a:r>
          </a:p>
          <a:p>
            <a:r>
              <a:rPr lang="en-IN" sz="2800" dirty="0"/>
              <a:t>Generate the pattern of purchasing using best mining technique</a:t>
            </a:r>
          </a:p>
          <a:p>
            <a:r>
              <a:rPr lang="en-IN" sz="2800" dirty="0"/>
              <a:t>Take a right decision which one another product can be  combine with this  </a:t>
            </a:r>
          </a:p>
          <a:p>
            <a:r>
              <a:rPr lang="en-IN" sz="2800" dirty="0"/>
              <a:t>There are many techniques are available for this </a:t>
            </a:r>
          </a:p>
          <a:p>
            <a:endParaRPr lang="en-IN" dirty="0"/>
          </a:p>
        </p:txBody>
      </p:sp>
    </p:spTree>
    <p:extLst>
      <p:ext uri="{BB962C8B-B14F-4D97-AF65-F5344CB8AC3E}">
        <p14:creationId xmlns:p14="http://schemas.microsoft.com/office/powerpoint/2010/main" val="363261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F77D-F503-459C-A88E-8DC5E1EFDDB2}"/>
              </a:ext>
            </a:extLst>
          </p:cNvPr>
          <p:cNvSpPr>
            <a:spLocks noGrp="1"/>
          </p:cNvSpPr>
          <p:nvPr>
            <p:ph type="title"/>
          </p:nvPr>
        </p:nvSpPr>
        <p:spPr>
          <a:xfrm>
            <a:off x="1141413" y="786809"/>
            <a:ext cx="9905998" cy="956932"/>
          </a:xfrm>
        </p:spPr>
        <p:txBody>
          <a:bodyPr/>
          <a:lstStyle/>
          <a:p>
            <a:r>
              <a:rPr lang="en-IN" b="1" u="sng" dirty="0">
                <a:latin typeface="Times New Roman" panose="02020603050405020304" pitchFamily="18" charset="0"/>
                <a:cs typeface="Times New Roman" panose="02020603050405020304" pitchFamily="18" charset="0"/>
              </a:rPr>
              <a:t>SCOPE </a:t>
            </a:r>
          </a:p>
        </p:txBody>
      </p:sp>
      <p:sp>
        <p:nvSpPr>
          <p:cNvPr id="3" name="Content Placeholder 2">
            <a:extLst>
              <a:ext uri="{FF2B5EF4-FFF2-40B4-BE49-F238E27FC236}">
                <a16:creationId xmlns:a16="http://schemas.microsoft.com/office/drawing/2014/main" id="{0488EBDF-5DF3-47DA-AAB6-8CB4680F647A}"/>
              </a:ext>
            </a:extLst>
          </p:cNvPr>
          <p:cNvSpPr>
            <a:spLocks noGrp="1"/>
          </p:cNvSpPr>
          <p:nvPr>
            <p:ph idx="1"/>
          </p:nvPr>
        </p:nvSpPr>
        <p:spPr>
          <a:xfrm>
            <a:off x="1141412" y="1960729"/>
            <a:ext cx="9905999" cy="4367882"/>
          </a:xfrm>
        </p:spPr>
        <p:txBody>
          <a:bodyPr>
            <a:normAutofit lnSpcReduction="10000"/>
          </a:bodyPr>
          <a:lstStyle/>
          <a:p>
            <a:r>
              <a:rPr lang="en-US" sz="2800" b="0" i="0" dirty="0">
                <a:effectLst/>
                <a:latin typeface="arial" panose="020B0604020202020204" pitchFamily="34" charset="0"/>
              </a:rPr>
              <a:t>It’s a intelligence technique to predict future purchase decisions of the customers.</a:t>
            </a:r>
          </a:p>
          <a:p>
            <a:pPr lvl="3"/>
            <a:r>
              <a:rPr lang="en-US" sz="2400" dirty="0">
                <a:latin typeface="arial" panose="020B0604020202020204" pitchFamily="34" charset="0"/>
              </a:rPr>
              <a:t>Customers purchasing pattern.</a:t>
            </a:r>
          </a:p>
          <a:p>
            <a:pPr lvl="3"/>
            <a:r>
              <a:rPr lang="en-US" sz="2400" b="0" i="0" dirty="0">
                <a:effectLst/>
                <a:latin typeface="arial" panose="020B0604020202020204" pitchFamily="34" charset="0"/>
              </a:rPr>
              <a:t>Her/His line and unlike.</a:t>
            </a:r>
          </a:p>
          <a:p>
            <a:r>
              <a:rPr lang="en-US" sz="2800" b="0" i="0" dirty="0">
                <a:effectLst/>
                <a:latin typeface="arial" panose="020B0604020202020204" pitchFamily="34" charset="0"/>
              </a:rPr>
              <a:t> It will helpful to increase the sales </a:t>
            </a:r>
          </a:p>
          <a:p>
            <a:r>
              <a:rPr lang="en-US" sz="2800" dirty="0">
                <a:latin typeface="arial" panose="020B0604020202020204" pitchFamily="34" charset="0"/>
              </a:rPr>
              <a:t>It will tell the market trends </a:t>
            </a:r>
          </a:p>
          <a:p>
            <a:r>
              <a:rPr lang="en-US" sz="2800" dirty="0">
                <a:latin typeface="arial" panose="020B0604020202020204" pitchFamily="34" charset="0"/>
              </a:rPr>
              <a:t>It will also help to increase the production  of particular items</a:t>
            </a:r>
          </a:p>
          <a:p>
            <a:endParaRPr lang="en-IN" dirty="0"/>
          </a:p>
        </p:txBody>
      </p:sp>
    </p:spTree>
    <p:extLst>
      <p:ext uri="{BB962C8B-B14F-4D97-AF65-F5344CB8AC3E}">
        <p14:creationId xmlns:p14="http://schemas.microsoft.com/office/powerpoint/2010/main" val="246134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C3E-D732-46E6-9E4D-2A142EFF0AFE}"/>
              </a:ext>
            </a:extLst>
          </p:cNvPr>
          <p:cNvSpPr>
            <a:spLocks noGrp="1"/>
          </p:cNvSpPr>
          <p:nvPr>
            <p:ph type="title"/>
          </p:nvPr>
        </p:nvSpPr>
        <p:spPr>
          <a:xfrm>
            <a:off x="1143001" y="618519"/>
            <a:ext cx="9905998" cy="562582"/>
          </a:xfrm>
        </p:spPr>
        <p:txBody>
          <a:bodyPr>
            <a:normAutofit fontScale="90000"/>
          </a:bodyPr>
          <a:lstStyle/>
          <a:p>
            <a:r>
              <a:rPr lang="en-IN" sz="4000" b="1" u="sng" dirty="0">
                <a:effectLst/>
                <a:latin typeface="Times New Roman" panose="02020603050405020304" pitchFamily="18" charset="0"/>
                <a:ea typeface="Droid Sans Fallback"/>
                <a:cs typeface="Times New Roman" panose="02020603050405020304" pitchFamily="18" charset="0"/>
              </a:rPr>
              <a:t>BACKGROUND</a:t>
            </a:r>
            <a:endParaRPr lang="en-IN" sz="6600" dirty="0"/>
          </a:p>
        </p:txBody>
      </p:sp>
      <p:sp>
        <p:nvSpPr>
          <p:cNvPr id="3" name="Content Placeholder 2">
            <a:extLst>
              <a:ext uri="{FF2B5EF4-FFF2-40B4-BE49-F238E27FC236}">
                <a16:creationId xmlns:a16="http://schemas.microsoft.com/office/drawing/2014/main" id="{B9F3023C-F9A2-476D-8EFD-1CA510FCCDC0}"/>
              </a:ext>
            </a:extLst>
          </p:cNvPr>
          <p:cNvSpPr>
            <a:spLocks noGrp="1"/>
          </p:cNvSpPr>
          <p:nvPr>
            <p:ph idx="1"/>
          </p:nvPr>
        </p:nvSpPr>
        <p:spPr>
          <a:xfrm>
            <a:off x="1143000" y="1314452"/>
            <a:ext cx="7067549" cy="4245229"/>
          </a:xfrm>
        </p:spPr>
        <p:txBody>
          <a:bodyPr>
            <a:normAutofit fontScale="92500" lnSpcReduction="10000"/>
          </a:bodyPr>
          <a:lstStyle/>
          <a:p>
            <a:pPr marL="628650" lvl="2" indent="-266700" algn="just"/>
            <a:r>
              <a:rPr lang="en-IN" sz="2400" dirty="0">
                <a:latin typeface="Times New Roman" panose="02020603050405020304" pitchFamily="18" charset="0"/>
                <a:cs typeface="Times New Roman" panose="02020603050405020304" pitchFamily="18" charset="0"/>
              </a:rPr>
              <a:t>Gathering records of customer basket or purchase items.</a:t>
            </a:r>
          </a:p>
          <a:p>
            <a:pPr marL="628650" lvl="2" indent="-266700" algn="just"/>
            <a:r>
              <a:rPr lang="en-IN" sz="2400" dirty="0">
                <a:latin typeface="Times New Roman" panose="02020603050405020304" pitchFamily="18" charset="0"/>
                <a:cs typeface="Times New Roman" panose="02020603050405020304" pitchFamily="18" charset="0"/>
              </a:rPr>
              <a:t>A data-set contain various information about customers</a:t>
            </a:r>
          </a:p>
          <a:p>
            <a:pPr marL="628650" lvl="2" indent="-266700" algn="just"/>
            <a:r>
              <a:rPr lang="en-IN" sz="2400" dirty="0">
                <a:latin typeface="Times New Roman" panose="02020603050405020304" pitchFamily="18" charset="0"/>
                <a:cs typeface="Times New Roman" panose="02020603050405020304" pitchFamily="18" charset="0"/>
              </a:rPr>
              <a:t>It is a process to finding useful information from the collected data.</a:t>
            </a:r>
          </a:p>
          <a:p>
            <a:pPr marL="628650" lvl="2" indent="-266700" algn="just"/>
            <a:r>
              <a:rPr lang="en-IN" sz="2400" dirty="0">
                <a:latin typeface="Times New Roman" panose="02020603050405020304" pitchFamily="18" charset="0"/>
                <a:cs typeface="Times New Roman" panose="02020603050405020304" pitchFamily="18" charset="0"/>
              </a:rPr>
              <a:t>For that first of we have to  do data pre-processing means  understand the data set and remove the unnecessary record from them.</a:t>
            </a:r>
          </a:p>
          <a:p>
            <a:pPr marL="628650" lvl="2" indent="-266700" algn="just"/>
            <a:r>
              <a:rPr lang="en-IN" sz="2400" dirty="0">
                <a:latin typeface="Times New Roman" panose="02020603050405020304" pitchFamily="18" charset="0"/>
                <a:cs typeface="Times New Roman" panose="02020603050405020304" pitchFamily="18" charset="0"/>
              </a:rPr>
              <a:t>Then we will apply the Association rule mining. Algorithms.</a:t>
            </a:r>
          </a:p>
        </p:txBody>
      </p:sp>
      <p:pic>
        <p:nvPicPr>
          <p:cNvPr id="1026" name="Picture 2" descr="Market Basket Analysis with Python and Pandas - Python Data">
            <a:extLst>
              <a:ext uri="{FF2B5EF4-FFF2-40B4-BE49-F238E27FC236}">
                <a16:creationId xmlns:a16="http://schemas.microsoft.com/office/drawing/2014/main" id="{4FD50715-A44C-4266-8101-130CABD9C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314451"/>
            <a:ext cx="3981451"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0308-950B-4A71-AE04-D8FEE2DC4B4C}"/>
              </a:ext>
            </a:extLst>
          </p:cNvPr>
          <p:cNvSpPr>
            <a:spLocks noGrp="1"/>
          </p:cNvSpPr>
          <p:nvPr>
            <p:ph type="title"/>
          </p:nvPr>
        </p:nvSpPr>
        <p:spPr>
          <a:xfrm>
            <a:off x="1169988" y="103537"/>
            <a:ext cx="7431087" cy="619732"/>
          </a:xfrm>
        </p:spPr>
        <p:txBody>
          <a:bodyPr>
            <a:noAutofit/>
          </a:bodyPr>
          <a:lstStyle/>
          <a:p>
            <a:r>
              <a:rPr lang="en-IN" b="1" u="sng" dirty="0"/>
              <a:t>Association Rule Mining</a:t>
            </a:r>
          </a:p>
        </p:txBody>
      </p:sp>
      <p:sp>
        <p:nvSpPr>
          <p:cNvPr id="3" name="Content Placeholder 2">
            <a:extLst>
              <a:ext uri="{FF2B5EF4-FFF2-40B4-BE49-F238E27FC236}">
                <a16:creationId xmlns:a16="http://schemas.microsoft.com/office/drawing/2014/main" id="{207A6906-18E7-49E2-8A7A-F7B1A46F6924}"/>
              </a:ext>
            </a:extLst>
          </p:cNvPr>
          <p:cNvSpPr>
            <a:spLocks noGrp="1"/>
          </p:cNvSpPr>
          <p:nvPr>
            <p:ph idx="1"/>
          </p:nvPr>
        </p:nvSpPr>
        <p:spPr>
          <a:xfrm>
            <a:off x="1141412" y="952500"/>
            <a:ext cx="10707688" cy="5286982"/>
          </a:xfrm>
        </p:spPr>
        <p:txBody>
          <a:bodyPr>
            <a:normAutofit/>
          </a:bodyPr>
          <a:lstStyle/>
          <a:p>
            <a:pPr>
              <a:lnSpc>
                <a:spcPct val="110000"/>
              </a:lnSpc>
            </a:pPr>
            <a:r>
              <a:rPr lang="en-IN" sz="3200" dirty="0"/>
              <a:t>Association rule mining can be thought as an </a:t>
            </a:r>
            <a:r>
              <a:rPr lang="en-IN" sz="3200" dirty="0">
                <a:solidFill>
                  <a:srgbClr val="FF0000"/>
                </a:solidFill>
              </a:rPr>
              <a:t>if</a:t>
            </a:r>
            <a:r>
              <a:rPr lang="en-IN" sz="3200" dirty="0"/>
              <a:t> </a:t>
            </a:r>
            <a:r>
              <a:rPr lang="en-IN" sz="3200" dirty="0">
                <a:solidFill>
                  <a:schemeClr val="accent1">
                    <a:lumMod val="60000"/>
                    <a:lumOff val="40000"/>
                  </a:schemeClr>
                </a:solidFill>
              </a:rPr>
              <a:t>then</a:t>
            </a:r>
            <a:r>
              <a:rPr lang="en-IN" sz="3200" dirty="0"/>
              <a:t> relationship</a:t>
            </a:r>
          </a:p>
          <a:p>
            <a:pPr>
              <a:lnSpc>
                <a:spcPct val="110000"/>
              </a:lnSpc>
            </a:pPr>
            <a:r>
              <a:rPr lang="en-IN" sz="3200" dirty="0"/>
              <a:t>First is if and second is then</a:t>
            </a:r>
            <a:endParaRPr lang="en-IN" sz="800" dirty="0"/>
          </a:p>
          <a:p>
            <a:pPr>
              <a:lnSpc>
                <a:spcPct val="110000"/>
              </a:lnSpc>
            </a:pPr>
            <a:endParaRPr lang="en-IN" sz="3200" dirty="0"/>
          </a:p>
          <a:p>
            <a:pPr marL="0" indent="0">
              <a:lnSpc>
                <a:spcPct val="100000"/>
              </a:lnSpc>
              <a:buNone/>
            </a:pPr>
            <a:r>
              <a:rPr lang="en-IN" sz="3200" dirty="0"/>
              <a:t>				</a:t>
            </a:r>
            <a:r>
              <a:rPr lang="en-IN" sz="4400" b="1" dirty="0">
                <a:solidFill>
                  <a:schemeClr val="bg1"/>
                </a:solidFill>
              </a:rPr>
              <a:t>A	 =&gt;	   B</a:t>
            </a:r>
          </a:p>
          <a:p>
            <a:pPr>
              <a:lnSpc>
                <a:spcPct val="100000"/>
              </a:lnSpc>
            </a:pPr>
            <a:r>
              <a:rPr lang="en-IN" sz="2800" dirty="0"/>
              <a:t>If is also known as antecedent this an item and group of item that are typically found in the itemset.</a:t>
            </a:r>
          </a:p>
          <a:p>
            <a:pPr>
              <a:lnSpc>
                <a:spcPct val="100000"/>
              </a:lnSpc>
            </a:pPr>
            <a:r>
              <a:rPr lang="en-IN" sz="2800" dirty="0"/>
              <a:t>Then is consequent this com along as an item with the antecedent group </a:t>
            </a:r>
          </a:p>
          <a:p>
            <a:pPr>
              <a:lnSpc>
                <a:spcPct val="100000"/>
              </a:lnSpc>
            </a:pPr>
            <a:r>
              <a:rPr lang="en-IN" sz="2800" dirty="0"/>
              <a:t>If we have thousand of data then we can imagine how profit we can make that is why association rule mining is very good algorithm.</a:t>
            </a:r>
          </a:p>
        </p:txBody>
      </p:sp>
      <p:sp>
        <p:nvSpPr>
          <p:cNvPr id="6" name="TextBox 5">
            <a:extLst>
              <a:ext uri="{FF2B5EF4-FFF2-40B4-BE49-F238E27FC236}">
                <a16:creationId xmlns:a16="http://schemas.microsoft.com/office/drawing/2014/main" id="{AA57D2A4-DC60-4D8B-876D-4AABA259307D}"/>
              </a:ext>
            </a:extLst>
          </p:cNvPr>
          <p:cNvSpPr txBox="1"/>
          <p:nvPr/>
        </p:nvSpPr>
        <p:spPr>
          <a:xfrm>
            <a:off x="5629275"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CAE23A3-76A1-4F1F-BB0F-801287CC340A}"/>
              </a:ext>
            </a:extLst>
          </p:cNvPr>
          <p:cNvSpPr txBox="1"/>
          <p:nvPr/>
        </p:nvSpPr>
        <p:spPr>
          <a:xfrm>
            <a:off x="5629275"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3AE37C0-7CF5-40CD-B483-F09B489BAA20}"/>
              </a:ext>
            </a:extLst>
          </p:cNvPr>
          <p:cNvSpPr txBox="1"/>
          <p:nvPr/>
        </p:nvSpPr>
        <p:spPr>
          <a:xfrm flipH="1">
            <a:off x="4766071" y="2448580"/>
            <a:ext cx="3458370" cy="523220"/>
          </a:xfrm>
          <a:prstGeom prst="rect">
            <a:avLst/>
          </a:prstGeom>
          <a:noFill/>
        </p:spPr>
        <p:txBody>
          <a:bodyPr wrap="square" rtlCol="0">
            <a:spAutoFit/>
          </a:bodyPr>
          <a:lstStyle/>
          <a:p>
            <a:r>
              <a:rPr lang="en-IN" sz="2800" b="1" dirty="0">
                <a:highlight>
                  <a:srgbClr val="000000"/>
                </a:highlight>
              </a:rPr>
              <a:t> IF  </a:t>
            </a:r>
            <a:r>
              <a:rPr lang="en-IN" sz="2800" b="1" dirty="0"/>
              <a:t>                </a:t>
            </a:r>
            <a:r>
              <a:rPr lang="en-IN" sz="2800" b="1" dirty="0">
                <a:highlight>
                  <a:srgbClr val="000000"/>
                </a:highlight>
              </a:rPr>
              <a:t>THEN</a:t>
            </a:r>
            <a:r>
              <a:rPr lang="en-IN" sz="2800" b="1" dirty="0"/>
              <a:t>   </a:t>
            </a:r>
            <a:r>
              <a:rPr lang="en-IN" sz="2800" b="1" dirty="0">
                <a:highlight>
                  <a:srgbClr val="000000"/>
                </a:highlight>
              </a:rPr>
              <a:t> </a:t>
            </a:r>
            <a:r>
              <a:rPr lang="en-IN" sz="2800" b="1" dirty="0"/>
              <a:t> </a:t>
            </a:r>
          </a:p>
        </p:txBody>
      </p:sp>
    </p:spTree>
    <p:extLst>
      <p:ext uri="{BB962C8B-B14F-4D97-AF65-F5344CB8AC3E}">
        <p14:creationId xmlns:p14="http://schemas.microsoft.com/office/powerpoint/2010/main" val="44261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3B8A-251E-4E4B-B45F-C24AF9618953}"/>
              </a:ext>
            </a:extLst>
          </p:cNvPr>
          <p:cNvSpPr>
            <a:spLocks noGrp="1"/>
          </p:cNvSpPr>
          <p:nvPr>
            <p:ph type="title"/>
          </p:nvPr>
        </p:nvSpPr>
        <p:spPr>
          <a:xfrm>
            <a:off x="1141412" y="408967"/>
            <a:ext cx="9905998" cy="657832"/>
          </a:xfrm>
        </p:spPr>
        <p:txBody>
          <a:bodyPr>
            <a:normAutofit fontScale="90000"/>
          </a:bodyPr>
          <a:lstStyle/>
          <a:p>
            <a:r>
              <a:rPr lang="en-IN" b="1" dirty="0">
                <a:latin typeface="Times New Roman" panose="02020603050405020304" pitchFamily="18" charset="0"/>
                <a:cs typeface="Times New Roman" panose="02020603050405020304" pitchFamily="18" charset="0"/>
              </a:rPr>
              <a:t>How to association rule mining works?</a:t>
            </a:r>
          </a:p>
        </p:txBody>
      </p:sp>
      <p:sp>
        <p:nvSpPr>
          <p:cNvPr id="3" name="Content Placeholder 2">
            <a:extLst>
              <a:ext uri="{FF2B5EF4-FFF2-40B4-BE49-F238E27FC236}">
                <a16:creationId xmlns:a16="http://schemas.microsoft.com/office/drawing/2014/main" id="{815C8940-1F76-4E19-B6BE-C5A8F89BBA7E}"/>
              </a:ext>
            </a:extLst>
          </p:cNvPr>
          <p:cNvSpPr>
            <a:spLocks noGrp="1"/>
          </p:cNvSpPr>
          <p:nvPr>
            <p:ph idx="1"/>
          </p:nvPr>
        </p:nvSpPr>
        <p:spPr>
          <a:xfrm>
            <a:off x="933450" y="1066799"/>
            <a:ext cx="10763250" cy="5382233"/>
          </a:xfrm>
        </p:spPr>
        <p:txBody>
          <a:bodyPr>
            <a:normAutofit/>
          </a:bodyPr>
          <a:lstStyle/>
          <a:p>
            <a:r>
              <a:rPr lang="en-IN" dirty="0"/>
              <a:t>Association rule mining is all about the budling the rules. We have seen one rule that if A customer buy an item A then there is chance you might buy an it item B also</a:t>
            </a:r>
          </a:p>
          <a:p>
            <a:r>
              <a:rPr lang="en-IN" dirty="0"/>
              <a:t>In this we find the relationship single two items is call single cardinality </a:t>
            </a:r>
          </a:p>
          <a:p>
            <a:r>
              <a:rPr lang="en-IN" dirty="0"/>
              <a:t>But what about if a customer who bought the item A and B also want to buy item C or if a  customer bought items A , B and C also want to bought item D , In this case cardinality will increase. </a:t>
            </a:r>
          </a:p>
          <a:p>
            <a:r>
              <a:rPr lang="en-IN" dirty="0"/>
              <a:t>We can have lots of combination around this data .</a:t>
            </a:r>
          </a:p>
          <a:p>
            <a:r>
              <a:rPr lang="en-IN" dirty="0"/>
              <a:t> Just imagine for thoued of data how many rules we have to create for each product</a:t>
            </a:r>
          </a:p>
          <a:p>
            <a:r>
              <a:rPr lang="en-IN" dirty="0"/>
              <a:t>That’s why association rule mining has such measures we  do not end up to create tens of thousand of rules. That is why Apriori algorithm comes in role.</a:t>
            </a:r>
          </a:p>
        </p:txBody>
      </p:sp>
    </p:spTree>
    <p:extLst>
      <p:ext uri="{BB962C8B-B14F-4D97-AF65-F5344CB8AC3E}">
        <p14:creationId xmlns:p14="http://schemas.microsoft.com/office/powerpoint/2010/main" val="394687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E2CE-43BE-4AE6-B9D8-F99FD8D059BF}"/>
              </a:ext>
            </a:extLst>
          </p:cNvPr>
          <p:cNvSpPr>
            <a:spLocks noGrp="1"/>
          </p:cNvSpPr>
          <p:nvPr>
            <p:ph type="title"/>
          </p:nvPr>
        </p:nvSpPr>
        <p:spPr>
          <a:xfrm>
            <a:off x="1141411" y="351818"/>
            <a:ext cx="9905998" cy="524481"/>
          </a:xfrm>
        </p:spPr>
        <p:txBody>
          <a:bodyPr>
            <a:normAutofit fontScale="90000"/>
          </a:bodyPr>
          <a:lstStyle/>
          <a:p>
            <a:r>
              <a:rPr lang="en-US" b="1" u="sng" dirty="0">
                <a:effectLst/>
                <a:latin typeface="Times New Roman" panose="02020603050405020304" pitchFamily="18" charset="0"/>
                <a:ea typeface="Times New Roman" panose="02020603050405020304" pitchFamily="18" charset="0"/>
              </a:rPr>
              <a:t>Association </a:t>
            </a:r>
            <a:r>
              <a:rPr lang="en-US" b="1" u="sng" dirty="0" err="1">
                <a:effectLst/>
                <a:latin typeface="Times New Roman" panose="02020603050405020304" pitchFamily="18" charset="0"/>
                <a:ea typeface="Times New Roman" panose="02020603050405020304" pitchFamily="18" charset="0"/>
              </a:rPr>
              <a:t>Rul</a:t>
            </a:r>
            <a:r>
              <a:rPr lang="en-US" b="1" u="sng" dirty="0">
                <a:effectLst/>
                <a:latin typeface="Times New Roman" panose="02020603050405020304" pitchFamily="18" charset="0"/>
                <a:ea typeface="Times New Roman" panose="02020603050405020304" pitchFamily="18" charset="0"/>
              </a:rPr>
              <a:t> Mining</a:t>
            </a:r>
            <a:endParaRPr lang="en-IN" sz="6000" b="1" u="sng" dirty="0"/>
          </a:p>
        </p:txBody>
      </p:sp>
      <p:sp>
        <p:nvSpPr>
          <p:cNvPr id="3" name="Content Placeholder 2">
            <a:extLst>
              <a:ext uri="{FF2B5EF4-FFF2-40B4-BE49-F238E27FC236}">
                <a16:creationId xmlns:a16="http://schemas.microsoft.com/office/drawing/2014/main" id="{B1B34051-7B1E-4A2C-823A-ED97398C7DE4}"/>
              </a:ext>
            </a:extLst>
          </p:cNvPr>
          <p:cNvSpPr>
            <a:spLocks noGrp="1"/>
          </p:cNvSpPr>
          <p:nvPr>
            <p:ph idx="1"/>
          </p:nvPr>
        </p:nvSpPr>
        <p:spPr>
          <a:xfrm>
            <a:off x="1141411" y="947737"/>
            <a:ext cx="10498138" cy="4405313"/>
          </a:xfrm>
        </p:spPr>
        <p:txBody>
          <a:bodyPr>
            <a:normAutofit fontScale="85000" lnSpcReduction="20000"/>
          </a:bodyPr>
          <a:lstStyle/>
          <a:p>
            <a:r>
              <a:rPr lang="en-IN" sz="3200" dirty="0"/>
              <a:t>It is most useful algorithm for Market basket analysis.</a:t>
            </a:r>
          </a:p>
          <a:p>
            <a:r>
              <a:rPr lang="en-IN" sz="3200" dirty="0"/>
              <a:t>There are three me components of this algorithm that help to measure the association </a:t>
            </a:r>
            <a:endParaRPr lang="en-IN" sz="2800" dirty="0"/>
          </a:p>
          <a:p>
            <a:pPr marL="0" indent="0">
              <a:buNone/>
            </a:pPr>
            <a:endParaRPr lang="en-IN" sz="2800" dirty="0"/>
          </a:p>
          <a:p>
            <a:pPr marL="0" indent="0">
              <a:buNone/>
            </a:pPr>
            <a:endParaRPr lang="en-IN" sz="5400" b="1" dirty="0">
              <a:solidFill>
                <a:schemeClr val="bg1"/>
              </a:solidFill>
            </a:endParaRPr>
          </a:p>
          <a:p>
            <a:pPr marL="0" indent="0">
              <a:buNone/>
            </a:pPr>
            <a:r>
              <a:rPr lang="en-IN" sz="2800" b="1" u="sng" dirty="0">
                <a:latin typeface="Times New Roman" panose="02020603050405020304" pitchFamily="18" charset="0"/>
                <a:cs typeface="Times New Roman" panose="02020603050405020304" pitchFamily="18" charset="0"/>
              </a:rPr>
              <a:t>Support</a:t>
            </a:r>
          </a:p>
          <a:p>
            <a:pPr marL="0" indent="0" algn="just">
              <a:buNone/>
            </a:pPr>
            <a:r>
              <a:rPr lang="en-IN" sz="2800" dirty="0">
                <a:latin typeface="Times New Roman" panose="02020603050405020304" pitchFamily="18" charset="0"/>
                <a:cs typeface="Times New Roman" panose="02020603050405020304" pitchFamily="18" charset="0"/>
              </a:rPr>
              <a:t>	Support is basically ratio  of  frequency of an item A or combination of 	items A and B  and total number of combination we have purchase</a:t>
            </a:r>
          </a:p>
          <a:p>
            <a:pPr marL="0" indent="0">
              <a:buNone/>
            </a:pPr>
            <a:endParaRPr lang="en-IN" sz="2800" dirty="0"/>
          </a:p>
        </p:txBody>
      </p:sp>
      <p:graphicFrame>
        <p:nvGraphicFramePr>
          <p:cNvPr id="6" name="Diagram 5">
            <a:extLst>
              <a:ext uri="{FF2B5EF4-FFF2-40B4-BE49-F238E27FC236}">
                <a16:creationId xmlns:a16="http://schemas.microsoft.com/office/drawing/2014/main" id="{8E10DA8B-8371-4332-968E-983CF2A9AA42}"/>
              </a:ext>
            </a:extLst>
          </p:cNvPr>
          <p:cNvGraphicFramePr/>
          <p:nvPr>
            <p:extLst>
              <p:ext uri="{D42A27DB-BD31-4B8C-83A1-F6EECF244321}">
                <p14:modId xmlns:p14="http://schemas.microsoft.com/office/powerpoint/2010/main" val="2094474631"/>
              </p:ext>
            </p:extLst>
          </p:nvPr>
        </p:nvGraphicFramePr>
        <p:xfrm>
          <a:off x="6743699" y="1504950"/>
          <a:ext cx="4573591" cy="3486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ECA0831E-272E-4AE0-BD33-651B164AF3CF}"/>
              </a:ext>
            </a:extLst>
          </p:cNvPr>
          <p:cNvSpPr/>
          <p:nvPr/>
        </p:nvSpPr>
        <p:spPr>
          <a:xfrm>
            <a:off x="2057398" y="2781299"/>
            <a:ext cx="2876550" cy="93345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n w="0"/>
                <a:solidFill>
                  <a:schemeClr val="accent5">
                    <a:lumMod val="50000"/>
                  </a:schemeClr>
                </a:solidFill>
                <a:effectLst>
                  <a:outerShdw blurRad="38100" dist="25400" dir="5400000" algn="ctr" rotWithShape="0">
                    <a:srgbClr val="6E747A">
                      <a:alpha val="43000"/>
                    </a:srgbClr>
                  </a:outerShdw>
                </a:effectLst>
              </a:rPr>
              <a:t>Association Rule mining</a:t>
            </a:r>
          </a:p>
        </p:txBody>
      </p:sp>
      <p:cxnSp>
        <p:nvCxnSpPr>
          <p:cNvPr id="20" name="Straight Arrow Connector 19">
            <a:extLst>
              <a:ext uri="{FF2B5EF4-FFF2-40B4-BE49-F238E27FC236}">
                <a16:creationId xmlns:a16="http://schemas.microsoft.com/office/drawing/2014/main" id="{D081B7BF-FCCB-483F-AADD-5773AB73A749}"/>
              </a:ext>
            </a:extLst>
          </p:cNvPr>
          <p:cNvCxnSpPr>
            <a:cxnSpLocks/>
          </p:cNvCxnSpPr>
          <p:nvPr/>
        </p:nvCxnSpPr>
        <p:spPr>
          <a:xfrm flipV="1">
            <a:off x="4972051" y="2552700"/>
            <a:ext cx="3009899" cy="762000"/>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62097F60-D960-47C7-B6E8-291F2ACE52F1}"/>
              </a:ext>
            </a:extLst>
          </p:cNvPr>
          <p:cNvCxnSpPr>
            <a:cxnSpLocks/>
          </p:cNvCxnSpPr>
          <p:nvPr/>
        </p:nvCxnSpPr>
        <p:spPr>
          <a:xfrm flipV="1">
            <a:off x="4972051" y="3248024"/>
            <a:ext cx="2857494" cy="66675"/>
          </a:xfrm>
          <a:prstGeom prst="straightConnector1">
            <a:avLst/>
          </a:prstGeom>
          <a:ln w="57150" cap="flat" cmpd="sng" algn="ctr">
            <a:solidFill>
              <a:srgbClr val="92D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51BFE400-E315-4EDA-A432-2580D093AB3C}"/>
              </a:ext>
            </a:extLst>
          </p:cNvPr>
          <p:cNvCxnSpPr>
            <a:cxnSpLocks/>
            <a:stCxn id="18" idx="3"/>
          </p:cNvCxnSpPr>
          <p:nvPr/>
        </p:nvCxnSpPr>
        <p:spPr>
          <a:xfrm>
            <a:off x="4933948" y="3248024"/>
            <a:ext cx="2895597" cy="677466"/>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33B7AE2-1629-43C5-8B57-7670CE7D6D26}"/>
              </a:ext>
            </a:extLst>
          </p:cNvPr>
          <p:cNvPicPr>
            <a:picLocks noChangeAspect="1"/>
          </p:cNvPicPr>
          <p:nvPr/>
        </p:nvPicPr>
        <p:blipFill>
          <a:blip r:embed="rId7"/>
          <a:stretch>
            <a:fillRect/>
          </a:stretch>
        </p:blipFill>
        <p:spPr>
          <a:xfrm>
            <a:off x="4567237" y="5148262"/>
            <a:ext cx="3414713" cy="1189704"/>
          </a:xfrm>
          <a:prstGeom prst="rect">
            <a:avLst/>
          </a:prstGeom>
        </p:spPr>
      </p:pic>
    </p:spTree>
    <p:extLst>
      <p:ext uri="{BB962C8B-B14F-4D97-AF65-F5344CB8AC3E}">
        <p14:creationId xmlns:p14="http://schemas.microsoft.com/office/powerpoint/2010/main" val="8935206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FCFE8-F7C0-469E-91D3-10022F733C67}"/>
              </a:ext>
            </a:extLst>
          </p:cNvPr>
          <p:cNvSpPr>
            <a:spLocks noGrp="1"/>
          </p:cNvSpPr>
          <p:nvPr>
            <p:ph idx="1"/>
          </p:nvPr>
        </p:nvSpPr>
        <p:spPr>
          <a:xfrm>
            <a:off x="1141412" y="190500"/>
            <a:ext cx="10517188" cy="6096000"/>
          </a:xfrm>
        </p:spPr>
        <p:txBody>
          <a:bodyPr>
            <a:normAutofit/>
          </a:bodyPr>
          <a:lstStyle/>
          <a:p>
            <a:pPr algn="just"/>
            <a:r>
              <a:rPr lang="en-IN" sz="2800" b="1" u="sng" dirty="0">
                <a:latin typeface="Times New Roman" panose="02020603050405020304" pitchFamily="18" charset="0"/>
                <a:cs typeface="Times New Roman" panose="02020603050405020304" pitchFamily="18" charset="0"/>
              </a:rPr>
              <a:t>Confidence</a:t>
            </a:r>
          </a:p>
          <a:p>
            <a:pPr marL="914400" lvl="2" indent="0" algn="just">
              <a:buNone/>
            </a:pPr>
            <a:r>
              <a:rPr lang="en-IN" sz="2400" dirty="0">
                <a:latin typeface="Times New Roman" panose="02020603050405020304" pitchFamily="18" charset="0"/>
                <a:cs typeface="Times New Roman" panose="02020603050405020304" pitchFamily="18" charset="0"/>
              </a:rPr>
              <a:t>Confidence gives us how often a item  A and B occurred together given the number of times a occurred. Now this also help us to solve lo of others problem because if somebody is buying A and B together  and not buying C we can just rule out the C at that point of time. So we no need to analyse  that what people bye barley according to this we can define our minimum   support and confidence  and fit into our algorithm and filter out our association rule.</a:t>
            </a:r>
          </a:p>
          <a:p>
            <a:pPr marL="914400" lvl="2" indent="0" algn="just">
              <a:buNone/>
            </a:pPr>
            <a:endParaRPr lang="en-IN" sz="2400" dirty="0">
              <a:latin typeface="Times New Roman" panose="02020603050405020304" pitchFamily="18" charset="0"/>
              <a:cs typeface="Times New Roman" panose="02020603050405020304" pitchFamily="18" charset="0"/>
            </a:endParaRPr>
          </a:p>
          <a:p>
            <a:pPr marL="914400" lvl="2" indent="0" algn="just">
              <a:buNone/>
            </a:pPr>
            <a:endParaRPr lang="en-IN" sz="2400" dirty="0">
              <a:latin typeface="Times New Roman" panose="02020603050405020304" pitchFamily="18" charset="0"/>
              <a:cs typeface="Times New Roman" panose="02020603050405020304" pitchFamily="18" charset="0"/>
            </a:endParaRPr>
          </a:p>
          <a:p>
            <a:pPr marL="914400" lvl="2" indent="0" algn="just">
              <a:buNone/>
            </a:pPr>
            <a:endParaRPr lang="en-IN"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013221C9-0619-4763-BE40-536CA24102FC}"/>
              </a:ext>
            </a:extLst>
          </p:cNvPr>
          <p:cNvPicPr>
            <a:picLocks noChangeAspect="1"/>
          </p:cNvPicPr>
          <p:nvPr/>
        </p:nvPicPr>
        <p:blipFill>
          <a:blip r:embed="rId2"/>
          <a:stretch>
            <a:fillRect/>
          </a:stretch>
        </p:blipFill>
        <p:spPr>
          <a:xfrm>
            <a:off x="4502040" y="4158738"/>
            <a:ext cx="3795932" cy="1251462"/>
          </a:xfrm>
          <a:prstGeom prst="rect">
            <a:avLst/>
          </a:prstGeom>
        </p:spPr>
      </p:pic>
    </p:spTree>
    <p:extLst>
      <p:ext uri="{BB962C8B-B14F-4D97-AF65-F5344CB8AC3E}">
        <p14:creationId xmlns:p14="http://schemas.microsoft.com/office/powerpoint/2010/main" val="134707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2045</TotalTime>
  <Words>1792</Words>
  <Application>Microsoft Office PowerPoint</Application>
  <PresentationFormat>Widescreen</PresentationFormat>
  <Paragraphs>329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Times New Roman</vt:lpstr>
      <vt:lpstr>Tw Cen MT</vt:lpstr>
      <vt:lpstr>Circuit</vt:lpstr>
      <vt:lpstr> CUSTOMER BEHAVIOUR’S AND MARKET'S TRENDS ANALYSIS USING BASKET DATA</vt:lpstr>
      <vt:lpstr>Introduction</vt:lpstr>
      <vt:lpstr>Objective</vt:lpstr>
      <vt:lpstr>SCOPE </vt:lpstr>
      <vt:lpstr>BACKGROUND</vt:lpstr>
      <vt:lpstr>Association Rule Mining</vt:lpstr>
      <vt:lpstr>How to association rule mining works?</vt:lpstr>
      <vt:lpstr>Association Rul Mining</vt:lpstr>
      <vt:lpstr>PowerPoint Presentation</vt:lpstr>
      <vt:lpstr>PowerPoint Presentation</vt:lpstr>
      <vt:lpstr>PowerPoint Presentation</vt:lpstr>
      <vt:lpstr>Apriori Algorithm</vt:lpstr>
      <vt:lpstr>Apriori Cont.</vt:lpstr>
      <vt:lpstr>PowerPoint Presentation</vt:lpstr>
      <vt:lpstr>PowerPoint Presentation</vt:lpstr>
      <vt:lpstr>PowerPoint Presentation</vt:lpstr>
      <vt:lpstr>PowerPoint Presentation</vt:lpstr>
      <vt:lpstr>PowerPoint Presentation</vt:lpstr>
      <vt:lpstr>Conclusion And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abhinaw.kumar998@gmail.com</dc:creator>
  <cp:lastModifiedBy>abhinaw.kumar998@gmail.com</cp:lastModifiedBy>
  <cp:revision>61</cp:revision>
  <dcterms:created xsi:type="dcterms:W3CDTF">2021-06-06T15:16:47Z</dcterms:created>
  <dcterms:modified xsi:type="dcterms:W3CDTF">2021-06-08T02:19:53Z</dcterms:modified>
</cp:coreProperties>
</file>