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B10C2B-83BD-454C-9803-993E2203FD2D}" v="444" dt="2023-06-21T11:55:23.920"/>
    <p1510:client id="{CCFFE3DB-9300-4BC0-8F0E-F0ACD85DCE2B}" v="3" dt="2023-06-21T11:58:57.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5452" y="311202"/>
            <a:ext cx="9144000" cy="2387600"/>
          </a:xfrm>
        </p:spPr>
        <p:txBody>
          <a:bodyPr/>
          <a:lstStyle/>
          <a:p>
            <a:r>
              <a:rPr lang="en-US" sz="8000" b="1" dirty="0">
                <a:cs typeface="Calibri Light"/>
              </a:rPr>
              <a:t>Project 4:Docker</a:t>
            </a:r>
            <a:br>
              <a:rPr lang="en-US" sz="8000" b="1" dirty="0">
                <a:cs typeface="Calibri Light"/>
              </a:rPr>
            </a:br>
            <a:endParaRPr lang="en-US"/>
          </a:p>
        </p:txBody>
      </p:sp>
      <p:sp>
        <p:nvSpPr>
          <p:cNvPr id="3" name="Subtitle 2"/>
          <p:cNvSpPr>
            <a:spLocks noGrp="1"/>
          </p:cNvSpPr>
          <p:nvPr>
            <p:ph type="subTitle" idx="1"/>
          </p:nvPr>
        </p:nvSpPr>
        <p:spPr>
          <a:xfrm>
            <a:off x="-2249129" y="3196457"/>
            <a:ext cx="9144000" cy="1655762"/>
          </a:xfrm>
        </p:spPr>
        <p:txBody>
          <a:bodyPr vert="horz" lIns="91440" tIns="45720" rIns="91440" bIns="45720" rtlCol="0" anchor="t">
            <a:normAutofit/>
          </a:bodyPr>
          <a:lstStyle/>
          <a:p>
            <a:r>
              <a:rPr lang="en-US" sz="3600" dirty="0">
                <a:cs typeface="Calibri"/>
              </a:rPr>
              <a:t>Submitted by -</a:t>
            </a:r>
          </a:p>
          <a:p>
            <a:r>
              <a:rPr lang="en-US" sz="3600" dirty="0">
                <a:cs typeface="Calibri"/>
              </a:rPr>
              <a:t>K. Abhinay</a:t>
            </a:r>
          </a:p>
        </p:txBody>
      </p:sp>
      <p:sp>
        <p:nvSpPr>
          <p:cNvPr id="4" name="TextBox 3">
            <a:extLst>
              <a:ext uri="{FF2B5EF4-FFF2-40B4-BE49-F238E27FC236}">
                <a16:creationId xmlns:a16="http://schemas.microsoft.com/office/drawing/2014/main" id="{F7CA533F-25F5-9932-81CF-4FD28105D114}"/>
              </a:ext>
            </a:extLst>
          </p:cNvPr>
          <p:cNvSpPr txBox="1"/>
          <p:nvPr/>
        </p:nvSpPr>
        <p:spPr>
          <a:xfrm>
            <a:off x="7165258" y="3195483"/>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cs typeface="Calibri" panose="020F0502020204030204"/>
              </a:rPr>
              <a:t>Guided by -</a:t>
            </a:r>
          </a:p>
          <a:p>
            <a:pPr algn="ctr"/>
            <a:r>
              <a:rPr lang="en-US" sz="3600" dirty="0">
                <a:cs typeface="Calibri" panose="020F0502020204030204"/>
              </a:rPr>
              <a:t>Sir Ashish</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3479-3C0B-418F-29DB-D47ED34C39A5}"/>
              </a:ext>
            </a:extLst>
          </p:cNvPr>
          <p:cNvSpPr>
            <a:spLocks noGrp="1"/>
          </p:cNvSpPr>
          <p:nvPr>
            <p:ph type="title"/>
          </p:nvPr>
        </p:nvSpPr>
        <p:spPr/>
        <p:txBody>
          <a:bodyPr/>
          <a:lstStyle/>
          <a:p>
            <a:r>
              <a:rPr lang="en-US" dirty="0">
                <a:cs typeface="Calibri Light"/>
              </a:rPr>
              <a:t>Running Ubuntu :</a:t>
            </a:r>
            <a:endParaRPr lang="en-US" dirty="0"/>
          </a:p>
        </p:txBody>
      </p:sp>
      <p:pic>
        <p:nvPicPr>
          <p:cNvPr id="4" name="Picture 4" descr="Text&#10;&#10;Description automatically generated">
            <a:extLst>
              <a:ext uri="{FF2B5EF4-FFF2-40B4-BE49-F238E27FC236}">
                <a16:creationId xmlns:a16="http://schemas.microsoft.com/office/drawing/2014/main" id="{91FF54D9-AB2F-21DD-2F5F-BD9D246A88BD}"/>
              </a:ext>
            </a:extLst>
          </p:cNvPr>
          <p:cNvPicPr>
            <a:picLocks noGrp="1" noChangeAspect="1"/>
          </p:cNvPicPr>
          <p:nvPr>
            <p:ph idx="1"/>
          </p:nvPr>
        </p:nvPicPr>
        <p:blipFill>
          <a:blip r:embed="rId2"/>
          <a:stretch>
            <a:fillRect/>
          </a:stretch>
        </p:blipFill>
        <p:spPr>
          <a:xfrm>
            <a:off x="567813" y="1534110"/>
            <a:ext cx="11253019" cy="4024884"/>
          </a:xfrm>
        </p:spPr>
      </p:pic>
    </p:spTree>
    <p:extLst>
      <p:ext uri="{BB962C8B-B14F-4D97-AF65-F5344CB8AC3E}">
        <p14:creationId xmlns:p14="http://schemas.microsoft.com/office/powerpoint/2010/main" val="113016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D27E-36DB-21B7-2473-C60FC2437E46}"/>
              </a:ext>
            </a:extLst>
          </p:cNvPr>
          <p:cNvSpPr>
            <a:spLocks noGrp="1"/>
          </p:cNvSpPr>
          <p:nvPr>
            <p:ph type="title"/>
          </p:nvPr>
        </p:nvSpPr>
        <p:spPr/>
        <p:txBody>
          <a:bodyPr/>
          <a:lstStyle/>
          <a:p>
            <a:r>
              <a:rPr lang="en-US" dirty="0">
                <a:cs typeface="Calibri Light"/>
              </a:rPr>
              <a:t>Pulling </a:t>
            </a:r>
            <a:r>
              <a:rPr lang="en-US" dirty="0" err="1">
                <a:cs typeface="Calibri Light"/>
              </a:rPr>
              <a:t>mysql</a:t>
            </a:r>
            <a:r>
              <a:rPr lang="en-US" dirty="0">
                <a:cs typeface="Calibri Light"/>
              </a:rPr>
              <a:t> image:</a:t>
            </a:r>
          </a:p>
        </p:txBody>
      </p:sp>
      <p:pic>
        <p:nvPicPr>
          <p:cNvPr id="4" name="Picture 4" descr="Text&#10;&#10;Description automatically generated">
            <a:extLst>
              <a:ext uri="{FF2B5EF4-FFF2-40B4-BE49-F238E27FC236}">
                <a16:creationId xmlns:a16="http://schemas.microsoft.com/office/drawing/2014/main" id="{F1D50A2C-7FA2-52D1-0B81-0B7019B07369}"/>
              </a:ext>
            </a:extLst>
          </p:cNvPr>
          <p:cNvPicPr>
            <a:picLocks noGrp="1" noChangeAspect="1"/>
          </p:cNvPicPr>
          <p:nvPr>
            <p:ph idx="1"/>
          </p:nvPr>
        </p:nvPicPr>
        <p:blipFill>
          <a:blip r:embed="rId2"/>
          <a:stretch>
            <a:fillRect/>
          </a:stretch>
        </p:blipFill>
        <p:spPr>
          <a:xfrm>
            <a:off x="838200" y="1895316"/>
            <a:ext cx="10515600" cy="3388505"/>
          </a:xfrm>
        </p:spPr>
      </p:pic>
    </p:spTree>
    <p:extLst>
      <p:ext uri="{BB962C8B-B14F-4D97-AF65-F5344CB8AC3E}">
        <p14:creationId xmlns:p14="http://schemas.microsoft.com/office/powerpoint/2010/main" val="138618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7F2F-4431-14E0-E483-16B8D27A8C22}"/>
              </a:ext>
            </a:extLst>
          </p:cNvPr>
          <p:cNvSpPr>
            <a:spLocks noGrp="1"/>
          </p:cNvSpPr>
          <p:nvPr>
            <p:ph type="title"/>
          </p:nvPr>
        </p:nvSpPr>
        <p:spPr/>
        <p:txBody>
          <a:bodyPr/>
          <a:lstStyle/>
          <a:p>
            <a:r>
              <a:rPr lang="en-US" dirty="0">
                <a:cs typeface="Calibri Light"/>
              </a:rPr>
              <a:t>Running </a:t>
            </a:r>
            <a:r>
              <a:rPr lang="en-US" dirty="0" err="1">
                <a:cs typeface="Calibri Light"/>
              </a:rPr>
              <a:t>mysql</a:t>
            </a:r>
            <a:endParaRPr lang="en-US" dirty="0" err="1"/>
          </a:p>
        </p:txBody>
      </p:sp>
      <p:pic>
        <p:nvPicPr>
          <p:cNvPr id="4" name="Picture 4" descr="Text&#10;&#10;Description automatically generated">
            <a:extLst>
              <a:ext uri="{FF2B5EF4-FFF2-40B4-BE49-F238E27FC236}">
                <a16:creationId xmlns:a16="http://schemas.microsoft.com/office/drawing/2014/main" id="{D18C5D8D-DBD5-BA86-FC69-865CC7C30B73}"/>
              </a:ext>
            </a:extLst>
          </p:cNvPr>
          <p:cNvPicPr>
            <a:picLocks noGrp="1" noChangeAspect="1"/>
          </p:cNvPicPr>
          <p:nvPr>
            <p:ph idx="1"/>
          </p:nvPr>
        </p:nvPicPr>
        <p:blipFill>
          <a:blip r:embed="rId2"/>
          <a:stretch>
            <a:fillRect/>
          </a:stretch>
        </p:blipFill>
        <p:spPr>
          <a:xfrm>
            <a:off x="1197999" y="1894118"/>
            <a:ext cx="9353550" cy="1166351"/>
          </a:xfrm>
        </p:spPr>
      </p:pic>
      <p:pic>
        <p:nvPicPr>
          <p:cNvPr id="5" name="Picture 5">
            <a:extLst>
              <a:ext uri="{FF2B5EF4-FFF2-40B4-BE49-F238E27FC236}">
                <a16:creationId xmlns:a16="http://schemas.microsoft.com/office/drawing/2014/main" id="{9B8852C4-C480-C8F5-BC18-31DBDCF11E37}"/>
              </a:ext>
            </a:extLst>
          </p:cNvPr>
          <p:cNvPicPr>
            <a:picLocks noChangeAspect="1"/>
          </p:cNvPicPr>
          <p:nvPr/>
        </p:nvPicPr>
        <p:blipFill>
          <a:blip r:embed="rId3"/>
          <a:stretch>
            <a:fillRect/>
          </a:stretch>
        </p:blipFill>
        <p:spPr>
          <a:xfrm>
            <a:off x="1197078" y="3424719"/>
            <a:ext cx="10424650" cy="1483400"/>
          </a:xfrm>
          <a:prstGeom prst="rect">
            <a:avLst/>
          </a:prstGeom>
        </p:spPr>
      </p:pic>
    </p:spTree>
    <p:extLst>
      <p:ext uri="{BB962C8B-B14F-4D97-AF65-F5344CB8AC3E}">
        <p14:creationId xmlns:p14="http://schemas.microsoft.com/office/powerpoint/2010/main" val="154096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9808-62B5-3F0F-F5C0-A0417758D2B8}"/>
              </a:ext>
            </a:extLst>
          </p:cNvPr>
          <p:cNvSpPr>
            <a:spLocks noGrp="1"/>
          </p:cNvSpPr>
          <p:nvPr>
            <p:ph type="title"/>
          </p:nvPr>
        </p:nvSpPr>
        <p:spPr/>
        <p:txBody>
          <a:bodyPr>
            <a:normAutofit/>
          </a:bodyPr>
          <a:lstStyle/>
          <a:p>
            <a:r>
              <a:rPr lang="en-US" sz="5400" b="1" dirty="0">
                <a:cs typeface="Calibri Light"/>
              </a:rPr>
              <a:t>Docker </a:t>
            </a:r>
            <a:endParaRPr lang="en-US" sz="5400" b="1" dirty="0"/>
          </a:p>
        </p:txBody>
      </p:sp>
      <p:sp>
        <p:nvSpPr>
          <p:cNvPr id="3" name="Content Placeholder 2">
            <a:extLst>
              <a:ext uri="{FF2B5EF4-FFF2-40B4-BE49-F238E27FC236}">
                <a16:creationId xmlns:a16="http://schemas.microsoft.com/office/drawing/2014/main" id="{BCABD09A-5FA4-0905-9A93-107F005A97B1}"/>
              </a:ext>
            </a:extLst>
          </p:cNvPr>
          <p:cNvSpPr>
            <a:spLocks noGrp="1"/>
          </p:cNvSpPr>
          <p:nvPr>
            <p:ph idx="1"/>
          </p:nvPr>
        </p:nvSpPr>
        <p:spPr>
          <a:xfrm>
            <a:off x="653845" y="1555238"/>
            <a:ext cx="5353665" cy="4351338"/>
          </a:xfrm>
        </p:spPr>
        <p:txBody>
          <a:bodyPr vert="horz" lIns="91440" tIns="45720" rIns="91440" bIns="45720" rtlCol="0" anchor="t">
            <a:normAutofit lnSpcReduction="10000"/>
          </a:bodyPr>
          <a:lstStyle/>
          <a:p>
            <a:r>
              <a:rPr lang="en-US" sz="2400" dirty="0">
                <a:ea typeface="+mn-lt"/>
                <a:cs typeface="+mn-lt"/>
              </a:rPr>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a:t>
            </a:r>
            <a:r>
              <a:rPr lang="en-US" sz="2400">
                <a:ea typeface="+mn-lt"/>
                <a:cs typeface="+mn-lt"/>
              </a:rPr>
              <a:t>writing code and running it in production.</a:t>
            </a:r>
          </a:p>
          <a:p>
            <a:pPr marL="0" indent="0">
              <a:buNone/>
            </a:pPr>
            <a:endParaRPr lang="en-US" sz="2400" dirty="0">
              <a:cs typeface="Calibri" panose="020F0502020204030204"/>
            </a:endParaRPr>
          </a:p>
          <a:p>
            <a:endParaRPr lang="en-US" sz="2400" dirty="0">
              <a:cs typeface="Calibri" panose="020F0502020204030204"/>
            </a:endParaRPr>
          </a:p>
        </p:txBody>
      </p:sp>
      <p:pic>
        <p:nvPicPr>
          <p:cNvPr id="4" name="Picture 4" descr="A picture containing logo&#10;&#10;Description automatically generated">
            <a:extLst>
              <a:ext uri="{FF2B5EF4-FFF2-40B4-BE49-F238E27FC236}">
                <a16:creationId xmlns:a16="http://schemas.microsoft.com/office/drawing/2014/main" id="{C4EE3BC9-8B9A-21D2-2C0B-70272544BCFB}"/>
              </a:ext>
            </a:extLst>
          </p:cNvPr>
          <p:cNvPicPr>
            <a:picLocks noChangeAspect="1"/>
          </p:cNvPicPr>
          <p:nvPr/>
        </p:nvPicPr>
        <p:blipFill>
          <a:blip r:embed="rId2"/>
          <a:stretch>
            <a:fillRect/>
          </a:stretch>
        </p:blipFill>
        <p:spPr>
          <a:xfrm>
            <a:off x="6334432" y="1686777"/>
            <a:ext cx="5250425" cy="3914608"/>
          </a:xfrm>
          <a:prstGeom prst="rect">
            <a:avLst/>
          </a:prstGeom>
        </p:spPr>
      </p:pic>
    </p:spTree>
    <p:extLst>
      <p:ext uri="{BB962C8B-B14F-4D97-AF65-F5344CB8AC3E}">
        <p14:creationId xmlns:p14="http://schemas.microsoft.com/office/powerpoint/2010/main" val="183278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D97-BE6B-FA0C-62F2-64206353DEE4}"/>
              </a:ext>
            </a:extLst>
          </p:cNvPr>
          <p:cNvSpPr>
            <a:spLocks noGrp="1"/>
          </p:cNvSpPr>
          <p:nvPr>
            <p:ph type="title"/>
          </p:nvPr>
        </p:nvSpPr>
        <p:spPr>
          <a:xfrm>
            <a:off x="911941" y="1717060"/>
            <a:ext cx="9876506" cy="3316595"/>
          </a:xfrm>
        </p:spPr>
        <p:txBody>
          <a:bodyPr vert="horz" lIns="91440" tIns="45720" rIns="91440" bIns="45720" rtlCol="0" anchor="ctr">
            <a:noAutofit/>
          </a:bodyPr>
          <a:lstStyle/>
          <a:p>
            <a:pPr marL="285750" indent="-285750">
              <a:spcBef>
                <a:spcPts val="1000"/>
              </a:spcBef>
              <a:buFont typeface="Arial"/>
              <a:buChar char="•"/>
            </a:pPr>
            <a:r>
              <a:rPr lang="en-US" sz="2800" dirty="0">
                <a:latin typeface="Calibri"/>
                <a:cs typeface="Calibri"/>
              </a:rPr>
              <a:t>Docker provides tooling and a platform to manage the lifecycle of your containers:</a:t>
            </a:r>
          </a:p>
          <a:p>
            <a:pPr>
              <a:spcBef>
                <a:spcPts val="1000"/>
              </a:spcBef>
            </a:pPr>
            <a:r>
              <a:rPr lang="en-US" sz="2800" dirty="0">
                <a:latin typeface="Calibri"/>
                <a:cs typeface="Calibri"/>
              </a:rPr>
              <a:t>1.Develop your application and its supporting components using containers.</a:t>
            </a:r>
          </a:p>
          <a:p>
            <a:pPr>
              <a:spcBef>
                <a:spcPts val="1000"/>
              </a:spcBef>
            </a:pPr>
            <a:r>
              <a:rPr lang="en-US" sz="2800" dirty="0">
                <a:latin typeface="Calibri"/>
                <a:cs typeface="Calibri"/>
              </a:rPr>
              <a:t>2.The container becomes the unit for distributing and testing your application.</a:t>
            </a:r>
          </a:p>
          <a:p>
            <a:pPr>
              <a:spcBef>
                <a:spcPts val="1000"/>
              </a:spcBef>
            </a:pPr>
            <a:r>
              <a:rPr lang="en-US" sz="2800" dirty="0">
                <a:latin typeface="Calibri"/>
                <a:cs typeface="Calibri"/>
              </a:rPr>
              <a:t>3.When you’re ready, deploy your application into</a:t>
            </a:r>
            <a:r>
              <a:rPr lang="en-US" sz="2400" dirty="0">
                <a:latin typeface="Calibri"/>
                <a:cs typeface="Calibri"/>
              </a:rPr>
              <a:t> </a:t>
            </a:r>
            <a:r>
              <a:rPr lang="en-US" sz="2800" dirty="0">
                <a:latin typeface="Calibri"/>
                <a:cs typeface="Calibri"/>
              </a:rPr>
              <a:t>your production environment, as a container or an orchestrated service. This works the same whether your production environment is a local data center, a cloud provider, or a hybrid of the two.</a:t>
            </a:r>
            <a:endParaRPr lang="en-US" sz="2800">
              <a:cs typeface="Calibri Light"/>
            </a:endParaRPr>
          </a:p>
        </p:txBody>
      </p:sp>
      <p:sp>
        <p:nvSpPr>
          <p:cNvPr id="6" name="Content Placeholder 5">
            <a:extLst>
              <a:ext uri="{FF2B5EF4-FFF2-40B4-BE49-F238E27FC236}">
                <a16:creationId xmlns:a16="http://schemas.microsoft.com/office/drawing/2014/main" id="{C82DB7F8-46E9-D9B3-5714-5FB86472EAB7}"/>
              </a:ext>
            </a:extLst>
          </p:cNvPr>
          <p:cNvSpPr>
            <a:spLocks noGrp="1"/>
          </p:cNvSpPr>
          <p:nvPr>
            <p:ph idx="1"/>
          </p:nvPr>
        </p:nvSpPr>
        <p:spPr>
          <a:xfrm>
            <a:off x="12735232" y="6127238"/>
            <a:ext cx="10515600" cy="4351338"/>
          </a:xfrm>
        </p:spPr>
        <p:txBody>
          <a:bodyPr/>
          <a:lstStyle/>
          <a:p>
            <a:endParaRPr lang="en-US"/>
          </a:p>
        </p:txBody>
      </p:sp>
    </p:spTree>
    <p:extLst>
      <p:ext uri="{BB962C8B-B14F-4D97-AF65-F5344CB8AC3E}">
        <p14:creationId xmlns:p14="http://schemas.microsoft.com/office/powerpoint/2010/main" val="172769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07BC-3D32-BADB-A6A7-D7BF26056DE6}"/>
              </a:ext>
            </a:extLst>
          </p:cNvPr>
          <p:cNvSpPr>
            <a:spLocks noGrp="1"/>
          </p:cNvSpPr>
          <p:nvPr>
            <p:ph type="title"/>
          </p:nvPr>
        </p:nvSpPr>
        <p:spPr/>
        <p:txBody>
          <a:bodyPr/>
          <a:lstStyle/>
          <a:p>
            <a:r>
              <a:rPr lang="en-US" sz="5400" b="1" dirty="0"/>
              <a:t>Docker architecture</a:t>
            </a:r>
          </a:p>
          <a:p>
            <a:endParaRPr lang="en-US" dirty="0">
              <a:cs typeface="Calibri Light"/>
            </a:endParaRPr>
          </a:p>
        </p:txBody>
      </p:sp>
      <p:pic>
        <p:nvPicPr>
          <p:cNvPr id="19" name="Graphic 19">
            <a:extLst>
              <a:ext uri="{FF2B5EF4-FFF2-40B4-BE49-F238E27FC236}">
                <a16:creationId xmlns:a16="http://schemas.microsoft.com/office/drawing/2014/main" id="{4F2204F7-A45B-913D-39D4-03DC324F721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60015" y="780948"/>
            <a:ext cx="10501034" cy="5396015"/>
          </a:xfrm>
        </p:spPr>
      </p:pic>
    </p:spTree>
    <p:extLst>
      <p:ext uri="{BB962C8B-B14F-4D97-AF65-F5344CB8AC3E}">
        <p14:creationId xmlns:p14="http://schemas.microsoft.com/office/powerpoint/2010/main" val="345476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0053-64B2-450A-8072-287F948F860C}"/>
              </a:ext>
            </a:extLst>
          </p:cNvPr>
          <p:cNvSpPr>
            <a:spLocks noGrp="1"/>
          </p:cNvSpPr>
          <p:nvPr>
            <p:ph type="title"/>
          </p:nvPr>
        </p:nvSpPr>
        <p:spPr/>
        <p:txBody>
          <a:bodyPr>
            <a:normAutofit/>
          </a:bodyPr>
          <a:lstStyle/>
          <a:p>
            <a:r>
              <a:rPr lang="en-US" sz="6000" b="1" dirty="0">
                <a:cs typeface="Calibri Light"/>
              </a:rPr>
              <a:t>Project 4:</a:t>
            </a:r>
          </a:p>
        </p:txBody>
      </p:sp>
      <p:sp>
        <p:nvSpPr>
          <p:cNvPr id="3" name="Content Placeholder 2">
            <a:extLst>
              <a:ext uri="{FF2B5EF4-FFF2-40B4-BE49-F238E27FC236}">
                <a16:creationId xmlns:a16="http://schemas.microsoft.com/office/drawing/2014/main" id="{090E9D06-E5A4-F339-36E4-46F37BFEE0E3}"/>
              </a:ext>
            </a:extLst>
          </p:cNvPr>
          <p:cNvSpPr>
            <a:spLocks noGrp="1"/>
          </p:cNvSpPr>
          <p:nvPr>
            <p:ph idx="1"/>
          </p:nvPr>
        </p:nvSpPr>
        <p:spPr>
          <a:xfrm>
            <a:off x="4193458" y="424528"/>
            <a:ext cx="10515600" cy="4855242"/>
          </a:xfrm>
        </p:spPr>
        <p:txBody>
          <a:bodyPr vert="horz" lIns="91440" tIns="45720" rIns="91440" bIns="45720" rtlCol="0" anchor="t">
            <a:noAutofit/>
          </a:bodyPr>
          <a:lstStyle/>
          <a:p>
            <a:pPr marL="0" indent="0">
              <a:buNone/>
            </a:pPr>
            <a:endParaRPr lang="en-US" sz="1800" dirty="0">
              <a:cs typeface="Calibri" panose="020F0502020204030204"/>
            </a:endParaRPr>
          </a:p>
          <a:p>
            <a:r>
              <a:rPr lang="en-US" sz="2400" dirty="0">
                <a:ea typeface="+mn-lt"/>
                <a:cs typeface="+mn-lt"/>
              </a:rPr>
              <a:t>docker install</a:t>
            </a:r>
            <a:endParaRPr lang="en-US" sz="2400">
              <a:cs typeface="Calibri"/>
            </a:endParaRPr>
          </a:p>
          <a:p>
            <a:r>
              <a:rPr lang="en-US" sz="2400" dirty="0">
                <a:ea typeface="+mn-lt"/>
                <a:cs typeface="+mn-lt"/>
              </a:rPr>
              <a:t>service start</a:t>
            </a:r>
            <a:endParaRPr lang="en-US" sz="2400">
              <a:cs typeface="Calibri"/>
            </a:endParaRPr>
          </a:p>
          <a:p>
            <a:r>
              <a:rPr lang="en-US" sz="2400" dirty="0">
                <a:ea typeface="+mn-lt"/>
                <a:cs typeface="+mn-lt"/>
              </a:rPr>
              <a:t>docker pull</a:t>
            </a:r>
            <a:endParaRPr lang="en-US" sz="2400">
              <a:cs typeface="Calibri"/>
            </a:endParaRPr>
          </a:p>
          <a:p>
            <a:r>
              <a:rPr lang="en-US" sz="2400" dirty="0">
                <a:ea typeface="+mn-lt"/>
                <a:cs typeface="+mn-lt"/>
              </a:rPr>
              <a:t>docker run</a:t>
            </a:r>
            <a:endParaRPr lang="en-US" sz="2400">
              <a:cs typeface="Calibri"/>
            </a:endParaRPr>
          </a:p>
          <a:p>
            <a:r>
              <a:rPr lang="en-US" sz="2400" dirty="0">
                <a:ea typeface="+mn-lt"/>
                <a:cs typeface="+mn-lt"/>
              </a:rPr>
              <a:t>(1)</a:t>
            </a:r>
            <a:r>
              <a:rPr lang="en-US" sz="2400" dirty="0" err="1">
                <a:ea typeface="+mn-lt"/>
                <a:cs typeface="+mn-lt"/>
              </a:rPr>
              <a:t>os</a:t>
            </a:r>
            <a:r>
              <a:rPr lang="en-US" sz="2400" dirty="0">
                <a:ea typeface="+mn-lt"/>
                <a:cs typeface="+mn-lt"/>
              </a:rPr>
              <a:t> based image</a:t>
            </a:r>
            <a:endParaRPr lang="en-US" sz="2400">
              <a:cs typeface="Calibri"/>
            </a:endParaRPr>
          </a:p>
          <a:p>
            <a:r>
              <a:rPr lang="en-US" sz="2400" dirty="0">
                <a:ea typeface="+mn-lt"/>
                <a:cs typeface="+mn-lt"/>
              </a:rPr>
              <a:t>(2)application based images</a:t>
            </a:r>
            <a:endParaRPr lang="en-US" sz="2400">
              <a:cs typeface="Calibri"/>
            </a:endParaRPr>
          </a:p>
          <a:p>
            <a:r>
              <a:rPr lang="en-US" sz="2400" dirty="0">
                <a:ea typeface="+mn-lt"/>
                <a:cs typeface="+mn-lt"/>
              </a:rPr>
              <a:t>(2.1)httpd</a:t>
            </a:r>
            <a:endParaRPr lang="en-US" sz="2400">
              <a:cs typeface="Calibri"/>
            </a:endParaRPr>
          </a:p>
          <a:p>
            <a:r>
              <a:rPr lang="en-US" sz="2400" dirty="0">
                <a:ea typeface="+mn-lt"/>
                <a:cs typeface="+mn-lt"/>
              </a:rPr>
              <a:t>(2.2)</a:t>
            </a:r>
            <a:r>
              <a:rPr lang="en-US" sz="2400" dirty="0" err="1">
                <a:ea typeface="+mn-lt"/>
                <a:cs typeface="+mn-lt"/>
              </a:rPr>
              <a:t>mysql</a:t>
            </a:r>
            <a:endParaRPr lang="en-US" sz="2400">
              <a:cs typeface="Calibri"/>
            </a:endParaRPr>
          </a:p>
          <a:p>
            <a:r>
              <a:rPr lang="en-US" sz="2400" dirty="0">
                <a:ea typeface="+mn-lt"/>
                <a:cs typeface="+mn-lt"/>
              </a:rPr>
              <a:t>docker networking</a:t>
            </a:r>
            <a:endParaRPr lang="en-US" sz="2400">
              <a:cs typeface="Calibri"/>
            </a:endParaRPr>
          </a:p>
          <a:p>
            <a:r>
              <a:rPr lang="en-US" sz="2400" dirty="0">
                <a:ea typeface="+mn-lt"/>
                <a:cs typeface="+mn-lt"/>
              </a:rPr>
              <a:t>#custom website on the port 8080.</a:t>
            </a:r>
            <a:endParaRPr lang="en-US" sz="2400">
              <a:cs typeface="Calibri"/>
            </a:endParaRPr>
          </a:p>
          <a:p>
            <a:r>
              <a:rPr lang="en-US" sz="2400" dirty="0">
                <a:ea typeface="+mn-lt"/>
                <a:cs typeface="+mn-lt"/>
              </a:rPr>
              <a:t>public_ip:8080</a:t>
            </a:r>
            <a:endParaRPr lang="en-US" sz="2400">
              <a:cs typeface="Calibri"/>
            </a:endParaRPr>
          </a:p>
          <a:p>
            <a:r>
              <a:rPr lang="en-US" sz="2400" dirty="0">
                <a:ea typeface="+mn-lt"/>
                <a:cs typeface="+mn-lt"/>
              </a:rPr>
              <a:t>#hello </a:t>
            </a:r>
            <a:r>
              <a:rPr lang="en-US" sz="2400" dirty="0" err="1">
                <a:ea typeface="+mn-lt"/>
                <a:cs typeface="+mn-lt"/>
              </a:rPr>
              <a:t>lnb</a:t>
            </a:r>
            <a:r>
              <a:rPr lang="en-US" sz="2400" dirty="0">
                <a:ea typeface="+mn-lt"/>
                <a:cs typeface="+mn-lt"/>
              </a:rPr>
              <a:t> team</a:t>
            </a:r>
            <a:endParaRPr lang="en-US" sz="2400">
              <a:cs typeface="Calibri"/>
            </a:endParaRPr>
          </a:p>
        </p:txBody>
      </p:sp>
    </p:spTree>
    <p:extLst>
      <p:ext uri="{BB962C8B-B14F-4D97-AF65-F5344CB8AC3E}">
        <p14:creationId xmlns:p14="http://schemas.microsoft.com/office/powerpoint/2010/main" val="254122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7787-B3E6-DBC3-020D-C4B7E70BA4ED}"/>
              </a:ext>
            </a:extLst>
          </p:cNvPr>
          <p:cNvSpPr>
            <a:spLocks noGrp="1"/>
          </p:cNvSpPr>
          <p:nvPr>
            <p:ph type="title"/>
          </p:nvPr>
        </p:nvSpPr>
        <p:spPr/>
        <p:txBody>
          <a:bodyPr/>
          <a:lstStyle/>
          <a:p>
            <a:r>
              <a:rPr lang="en-US" dirty="0">
                <a:cs typeface="Calibri Light"/>
              </a:rPr>
              <a:t>Docker install:</a:t>
            </a:r>
            <a:br>
              <a:rPr lang="en-US" dirty="0">
                <a:cs typeface="Calibri Light"/>
              </a:rPr>
            </a:br>
            <a:endParaRPr lang="en-US"/>
          </a:p>
        </p:txBody>
      </p:sp>
      <p:sp>
        <p:nvSpPr>
          <p:cNvPr id="3" name="Content Placeholder 2">
            <a:extLst>
              <a:ext uri="{FF2B5EF4-FFF2-40B4-BE49-F238E27FC236}">
                <a16:creationId xmlns:a16="http://schemas.microsoft.com/office/drawing/2014/main" id="{88361A32-9755-E422-4103-614A0F1E450C}"/>
              </a:ext>
            </a:extLst>
          </p:cNvPr>
          <p:cNvSpPr>
            <a:spLocks noGrp="1"/>
          </p:cNvSpPr>
          <p:nvPr>
            <p:ph idx="1"/>
          </p:nvPr>
        </p:nvSpPr>
        <p:spPr/>
        <p:txBody>
          <a:bodyPr vert="horz" lIns="91440" tIns="45720" rIns="91440" bIns="45720" rtlCol="0" anchor="t">
            <a:normAutofit/>
          </a:bodyPr>
          <a:lstStyle/>
          <a:p>
            <a:r>
              <a:rPr lang="en-US" dirty="0">
                <a:cs typeface="Calibri"/>
              </a:rPr>
              <a:t>Create an ec2 instance and </a:t>
            </a:r>
            <a:r>
              <a:rPr lang="en-US" dirty="0" err="1">
                <a:cs typeface="Calibri"/>
              </a:rPr>
              <a:t>ssh</a:t>
            </a:r>
            <a:r>
              <a:rPr lang="en-US" dirty="0">
                <a:cs typeface="Calibri"/>
              </a:rPr>
              <a:t> in your terminal and type these commands to install docker</a:t>
            </a:r>
            <a:endParaRPr lang="en-US" dirty="0"/>
          </a:p>
        </p:txBody>
      </p:sp>
      <p:pic>
        <p:nvPicPr>
          <p:cNvPr id="4" name="Picture 4" descr="Text&#10;&#10;Description automatically generated">
            <a:extLst>
              <a:ext uri="{FF2B5EF4-FFF2-40B4-BE49-F238E27FC236}">
                <a16:creationId xmlns:a16="http://schemas.microsoft.com/office/drawing/2014/main" id="{3FB11B1D-F8A6-A3F8-A68F-756C71A1C202}"/>
              </a:ext>
            </a:extLst>
          </p:cNvPr>
          <p:cNvPicPr>
            <a:picLocks noChangeAspect="1"/>
          </p:cNvPicPr>
          <p:nvPr/>
        </p:nvPicPr>
        <p:blipFill>
          <a:blip r:embed="rId2"/>
          <a:stretch>
            <a:fillRect/>
          </a:stretch>
        </p:blipFill>
        <p:spPr>
          <a:xfrm>
            <a:off x="1246239" y="2899775"/>
            <a:ext cx="9220199" cy="3541094"/>
          </a:xfrm>
          <a:prstGeom prst="rect">
            <a:avLst/>
          </a:prstGeom>
        </p:spPr>
      </p:pic>
    </p:spTree>
    <p:extLst>
      <p:ext uri="{BB962C8B-B14F-4D97-AF65-F5344CB8AC3E}">
        <p14:creationId xmlns:p14="http://schemas.microsoft.com/office/powerpoint/2010/main" val="131203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F71D-BB47-E07A-57BF-219139DA7E12}"/>
              </a:ext>
            </a:extLst>
          </p:cNvPr>
          <p:cNvSpPr>
            <a:spLocks noGrp="1"/>
          </p:cNvSpPr>
          <p:nvPr>
            <p:ph type="title"/>
          </p:nvPr>
        </p:nvSpPr>
        <p:spPr/>
        <p:txBody>
          <a:bodyPr/>
          <a:lstStyle/>
          <a:p>
            <a:r>
              <a:rPr lang="en-US" dirty="0">
                <a:cs typeface="Calibri Light"/>
              </a:rPr>
              <a:t>Pulling httpd image and running on web browser:</a:t>
            </a:r>
          </a:p>
        </p:txBody>
      </p:sp>
      <p:pic>
        <p:nvPicPr>
          <p:cNvPr id="7" name="Picture 7" descr="Text&#10;&#10;Description automatically generated">
            <a:extLst>
              <a:ext uri="{FF2B5EF4-FFF2-40B4-BE49-F238E27FC236}">
                <a16:creationId xmlns:a16="http://schemas.microsoft.com/office/drawing/2014/main" id="{3955FC4F-67AF-F6D4-BA3C-086FD5B948C3}"/>
              </a:ext>
            </a:extLst>
          </p:cNvPr>
          <p:cNvPicPr>
            <a:picLocks noGrp="1" noChangeAspect="1"/>
          </p:cNvPicPr>
          <p:nvPr>
            <p:ph idx="1"/>
          </p:nvPr>
        </p:nvPicPr>
        <p:blipFill>
          <a:blip r:embed="rId2"/>
          <a:stretch>
            <a:fillRect/>
          </a:stretch>
        </p:blipFill>
        <p:spPr>
          <a:xfrm>
            <a:off x="977234" y="1931603"/>
            <a:ext cx="10458757" cy="4557251"/>
          </a:xfrm>
        </p:spPr>
      </p:pic>
    </p:spTree>
    <p:extLst>
      <p:ext uri="{BB962C8B-B14F-4D97-AF65-F5344CB8AC3E}">
        <p14:creationId xmlns:p14="http://schemas.microsoft.com/office/powerpoint/2010/main" val="22968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2E6A-D9C8-CDC6-4E55-674B3FD67B7E}"/>
              </a:ext>
            </a:extLst>
          </p:cNvPr>
          <p:cNvSpPr>
            <a:spLocks noGrp="1"/>
          </p:cNvSpPr>
          <p:nvPr>
            <p:ph type="title"/>
          </p:nvPr>
        </p:nvSpPr>
        <p:spPr/>
        <p:txBody>
          <a:bodyPr>
            <a:normAutofit fontScale="90000"/>
          </a:bodyPr>
          <a:lstStyle/>
          <a:p>
            <a:r>
              <a:rPr lang="en-US" dirty="0">
                <a:cs typeface="Calibri Light"/>
              </a:rPr>
              <a:t>The IP address will be the public Ip of your </a:t>
            </a:r>
            <a:r>
              <a:rPr lang="en-US" dirty="0" err="1">
                <a:cs typeface="Calibri Light"/>
              </a:rPr>
              <a:t>instance:on</a:t>
            </a:r>
            <a:r>
              <a:rPr lang="en-US" dirty="0">
                <a:cs typeface="Calibri Light"/>
              </a:rPr>
              <a:t> port-8080</a:t>
            </a:r>
            <a:br>
              <a:rPr lang="en-US" dirty="0">
                <a:cs typeface="Calibri Light"/>
              </a:rPr>
            </a:br>
            <a:endParaRPr lang="en-US"/>
          </a:p>
        </p:txBody>
      </p:sp>
      <p:pic>
        <p:nvPicPr>
          <p:cNvPr id="4" name="Picture 4" descr="Graphical user interface, application, Word&#10;&#10;Description automatically generated">
            <a:extLst>
              <a:ext uri="{FF2B5EF4-FFF2-40B4-BE49-F238E27FC236}">
                <a16:creationId xmlns:a16="http://schemas.microsoft.com/office/drawing/2014/main" id="{665BB3AB-E8A6-E510-36FF-655220BA819F}"/>
              </a:ext>
            </a:extLst>
          </p:cNvPr>
          <p:cNvPicPr>
            <a:picLocks noGrp="1" noChangeAspect="1"/>
          </p:cNvPicPr>
          <p:nvPr>
            <p:ph idx="1"/>
          </p:nvPr>
        </p:nvPicPr>
        <p:blipFill>
          <a:blip r:embed="rId2"/>
          <a:stretch>
            <a:fillRect/>
          </a:stretch>
        </p:blipFill>
        <p:spPr>
          <a:xfrm>
            <a:off x="764458" y="1552868"/>
            <a:ext cx="10515600" cy="4749368"/>
          </a:xfrm>
        </p:spPr>
      </p:pic>
    </p:spTree>
    <p:extLst>
      <p:ext uri="{BB962C8B-B14F-4D97-AF65-F5344CB8AC3E}">
        <p14:creationId xmlns:p14="http://schemas.microsoft.com/office/powerpoint/2010/main" val="84129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4619-DD04-3EBF-7152-275B09EF59D6}"/>
              </a:ext>
            </a:extLst>
          </p:cNvPr>
          <p:cNvSpPr>
            <a:spLocks noGrp="1"/>
          </p:cNvSpPr>
          <p:nvPr>
            <p:ph type="title"/>
          </p:nvPr>
        </p:nvSpPr>
        <p:spPr/>
        <p:txBody>
          <a:bodyPr/>
          <a:lstStyle/>
          <a:p>
            <a:r>
              <a:rPr lang="en-US" dirty="0">
                <a:cs typeface="Calibri Light"/>
              </a:rPr>
              <a:t>Pulling OS based image: Ubuntu</a:t>
            </a:r>
            <a:endParaRPr lang="en-US" dirty="0"/>
          </a:p>
        </p:txBody>
      </p:sp>
      <p:pic>
        <p:nvPicPr>
          <p:cNvPr id="4" name="Picture 4" descr="Text&#10;&#10;Description automatically generated">
            <a:extLst>
              <a:ext uri="{FF2B5EF4-FFF2-40B4-BE49-F238E27FC236}">
                <a16:creationId xmlns:a16="http://schemas.microsoft.com/office/drawing/2014/main" id="{B94959F6-7AE2-07AA-99F8-40432EC86E9D}"/>
              </a:ext>
            </a:extLst>
          </p:cNvPr>
          <p:cNvPicPr>
            <a:picLocks noGrp="1" noChangeAspect="1"/>
          </p:cNvPicPr>
          <p:nvPr>
            <p:ph idx="1"/>
          </p:nvPr>
        </p:nvPicPr>
        <p:blipFill>
          <a:blip r:embed="rId2"/>
          <a:stretch>
            <a:fillRect/>
          </a:stretch>
        </p:blipFill>
        <p:spPr>
          <a:xfrm>
            <a:off x="838200" y="1839149"/>
            <a:ext cx="10515600" cy="3353354"/>
          </a:xfrm>
        </p:spPr>
      </p:pic>
    </p:spTree>
    <p:extLst>
      <p:ext uri="{BB962C8B-B14F-4D97-AF65-F5344CB8AC3E}">
        <p14:creationId xmlns:p14="http://schemas.microsoft.com/office/powerpoint/2010/main" val="4315987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Project 4:Docker </vt:lpstr>
      <vt:lpstr>Docker </vt:lpstr>
      <vt:lpstr>Docker provides tooling and a platform to manage the lifecycle of your containers: 1.Develop your application and its supporting components using containers. 2.The container becomes the unit for distributing and testing your application. 3.When you’re ready, deploy your application into your production environment, as a container or an orchestrated service. This works the same whether your production environment is a local data center, a cloud provider, or a hybrid of the two.</vt:lpstr>
      <vt:lpstr>Docker architecture </vt:lpstr>
      <vt:lpstr>Project 4:</vt:lpstr>
      <vt:lpstr>Docker install: </vt:lpstr>
      <vt:lpstr>Pulling httpd image and running on web browser:</vt:lpstr>
      <vt:lpstr>The IP address will be the public Ip of your instance:on port-8080 </vt:lpstr>
      <vt:lpstr>Pulling OS based image: Ubuntu</vt:lpstr>
      <vt:lpstr>Running Ubuntu :</vt:lpstr>
      <vt:lpstr>Pulling mysql image:</vt:lpstr>
      <vt:lpstr>Running mysql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c:title>
  <dc:creator/>
  <cp:lastModifiedBy/>
  <cp:revision>131</cp:revision>
  <dcterms:created xsi:type="dcterms:W3CDTF">2023-06-21T11:19:51Z</dcterms:created>
  <dcterms:modified xsi:type="dcterms:W3CDTF">2023-06-21T11:59:24Z</dcterms:modified>
</cp:coreProperties>
</file>