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6" r:id="rId9"/>
    <p:sldId id="260" r:id="rId10"/>
    <p:sldId id="261" r:id="rId11"/>
    <p:sldId id="267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C11A75-8EAC-4460-8343-0EEF9B3C0FCD}" v="542" dt="2023-06-21T10:49:22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queue.acm.org/detail.cfm?id=289844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workloads/controllers/job/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kubernetes.io/docs/concepts/services-networking/service/" TargetMode="External"/><Relationship Id="rId7" Type="http://schemas.openxmlformats.org/officeDocument/2006/relationships/hyperlink" Target="https://kubernetes.io/docs/concepts/configuration/manage-resources-containers/" TargetMode="External"/><Relationship Id="rId12" Type="http://schemas.openxmlformats.org/officeDocument/2006/relationships/image" Target="../media/image1.png"/><Relationship Id="rId2" Type="http://schemas.openxmlformats.org/officeDocument/2006/relationships/hyperlink" Target="https://kubernetes.io/docs/concepts/workloads/controllers/deploym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docs/concepts/configuration/secret/" TargetMode="External"/><Relationship Id="rId11" Type="http://schemas.openxmlformats.org/officeDocument/2006/relationships/hyperlink" Target="https://kubernetes.io/docs/concepts/extend-kubernetes/" TargetMode="External"/><Relationship Id="rId5" Type="http://schemas.openxmlformats.org/officeDocument/2006/relationships/hyperlink" Target="https://kubernetes.io/docs/concepts/workloads/controllers/replicaset/#how-a-replicaset-works" TargetMode="External"/><Relationship Id="rId10" Type="http://schemas.openxmlformats.org/officeDocument/2006/relationships/hyperlink" Target="https://kubernetes.io/docs/concepts/services-networking/dual-stack/" TargetMode="External"/><Relationship Id="rId4" Type="http://schemas.openxmlformats.org/officeDocument/2006/relationships/hyperlink" Target="https://kubernetes.io/docs/concepts/storage/persistent-volumes/" TargetMode="External"/><Relationship Id="rId9" Type="http://schemas.openxmlformats.org/officeDocument/2006/relationships/hyperlink" Target="https://kubernetes.io/docs/tasks/run-application/horizontal-pod-autoscal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pods/" TargetMode="External"/><Relationship Id="rId2" Type="http://schemas.openxmlformats.org/officeDocument/2006/relationships/hyperlink" Target="https://killercoda.com/playgrounds/scenario/kuberne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workloads/controllers/replicationcontrolle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cs typeface="Calibri Light"/>
              </a:rPr>
              <a:t>Project 5: Kubernetes</a:t>
            </a:r>
            <a:endParaRPr lang="en-US" b="1" dirty="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4226" y="4044490"/>
            <a:ext cx="2839065" cy="16926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Submitted by-</a:t>
            </a:r>
          </a:p>
          <a:p>
            <a:r>
              <a:rPr lang="en-US" sz="3200" dirty="0">
                <a:cs typeface="Calibri"/>
              </a:rPr>
              <a:t>K. Abhinay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EC95B-8388-845B-6E1F-4FDB1143A534}"/>
              </a:ext>
            </a:extLst>
          </p:cNvPr>
          <p:cNvSpPr txBox="1"/>
          <p:nvPr/>
        </p:nvSpPr>
        <p:spPr>
          <a:xfrm>
            <a:off x="8173064" y="4043516"/>
            <a:ext cx="2743200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 panose="020F0502020204030204"/>
              </a:rPr>
              <a:t>Guided by -</a:t>
            </a:r>
          </a:p>
          <a:p>
            <a:pPr algn="ctr"/>
            <a:r>
              <a:rPr lang="en-US" sz="3200" dirty="0">
                <a:cs typeface="Calibri" panose="020F0502020204030204"/>
              </a:rPr>
              <a:t>Sir Ashish</a:t>
            </a:r>
          </a:p>
          <a:p>
            <a:pPr algn="ctr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4DD9-0205-947F-053A-B54604A1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757011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ea typeface="+mj-lt"/>
                <a:cs typeface="+mj-lt"/>
              </a:rPr>
              <a:t>5. Create five </a:t>
            </a:r>
            <a:r>
              <a:rPr lang="en-US" sz="2400" dirty="0" err="1">
                <a:ea typeface="+mj-lt"/>
                <a:cs typeface="+mj-lt"/>
              </a:rPr>
              <a:t>ReplicationControllers</a:t>
            </a:r>
            <a:r>
              <a:rPr lang="en-US" sz="2400" dirty="0">
                <a:ea typeface="+mj-lt"/>
                <a:cs typeface="+mj-lt"/>
              </a:rPr>
              <a:t> (RC), each with a different label selector matching the labels assigned to the pods. Ensure that each RC has four replicas. You can create the RCs using YAML definition files or the `</a:t>
            </a:r>
            <a:r>
              <a:rPr lang="en-US" sz="2400" dirty="0" err="1">
                <a:ea typeface="+mj-lt"/>
                <a:cs typeface="+mj-lt"/>
              </a:rPr>
              <a:t>kubectl</a:t>
            </a:r>
            <a:r>
              <a:rPr lang="en-US" sz="2400" dirty="0">
                <a:ea typeface="+mj-lt"/>
                <a:cs typeface="+mj-lt"/>
              </a:rPr>
              <a:t> create` command.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 dirty="0">
                <a:cs typeface="Calibri Light"/>
              </a:rPr>
              <a:t>Step1:</a:t>
            </a:r>
            <a:br>
              <a:rPr lang="en-US" sz="2400" dirty="0">
                <a:cs typeface="Calibri Light"/>
              </a:rPr>
            </a:br>
            <a:endParaRPr lang="en-US" sz="2400" dirty="0">
              <a:cs typeface="Calibri Light"/>
            </a:endParaRPr>
          </a:p>
          <a:p>
            <a:r>
              <a:rPr lang="en-US" sz="2400" dirty="0">
                <a:cs typeface="Calibri Light"/>
              </a:rPr>
              <a:t>Step2: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7654C0B-9EBC-5FAD-FCFA-69B9921FD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629" y="1412628"/>
            <a:ext cx="9394372" cy="801274"/>
          </a:xfr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6A98757B-7F71-C5B1-B3C6-3EEB0A33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628" y="2468546"/>
            <a:ext cx="4441370" cy="41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1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75DD-73A3-F023-C0A0-FCEEE87A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Step3: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04C241B-1366-2B70-4EBE-881E253B8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948" y="210344"/>
            <a:ext cx="7871732" cy="131172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7026E8-4F6F-0031-71DD-3C00638FF624}"/>
              </a:ext>
            </a:extLst>
          </p:cNvPr>
          <p:cNvSpPr txBox="1"/>
          <p:nvPr/>
        </p:nvSpPr>
        <p:spPr>
          <a:xfrm>
            <a:off x="1017814" y="1915885"/>
            <a:ext cx="10820399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 Light"/>
                <a:cs typeface="Calibri Light"/>
              </a:rPr>
              <a:t>6. Finally, create five Deployments, each representing a specific application or scenario. You can use the `</a:t>
            </a:r>
            <a:r>
              <a:rPr lang="en-US" sz="2800" dirty="0" err="1">
                <a:latin typeface="Calibri Light"/>
                <a:cs typeface="Calibri Light"/>
              </a:rPr>
              <a:t>kubectl</a:t>
            </a:r>
            <a:r>
              <a:rPr lang="en-US" sz="2800" dirty="0">
                <a:latin typeface="Calibri Light"/>
                <a:cs typeface="Calibri Light"/>
              </a:rPr>
              <a:t> create` command or create YAML definition files for the Deployments</a:t>
            </a:r>
          </a:p>
          <a:p>
            <a:pPr algn="l"/>
            <a:endParaRPr lang="en-US" sz="2800" dirty="0">
              <a:latin typeface="Calibri Light"/>
              <a:cs typeface="Calibri Light"/>
            </a:endParaRPr>
          </a:p>
          <a:p>
            <a:r>
              <a:rPr lang="en-US" sz="2800" dirty="0">
                <a:latin typeface="Calibri Light"/>
                <a:cs typeface="Calibri Light"/>
              </a:rPr>
              <a:t>Step1:</a:t>
            </a:r>
          </a:p>
          <a:p>
            <a:endParaRPr lang="en-US" sz="1600" dirty="0">
              <a:cs typeface="Calibri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D91A9AA1-01AB-E6DB-947E-1DDEC6CBB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43" y="3655925"/>
            <a:ext cx="7315200" cy="8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2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A338-336B-E6F6-1A6D-EF9F17A7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cs typeface="Calibri Light"/>
              </a:rPr>
              <a:t>Step2: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6A8C6C1-AD84-8827-0F28-0FBDDC216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659" y="366938"/>
            <a:ext cx="5309680" cy="3850596"/>
          </a:xfr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263024C-40F5-17C4-2673-A849F2E7C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14" y="4948725"/>
            <a:ext cx="6890657" cy="901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EF8FD-09D3-BB2F-9B12-54E4132B2C07}"/>
              </a:ext>
            </a:extLst>
          </p:cNvPr>
          <p:cNvSpPr txBox="1"/>
          <p:nvPr/>
        </p:nvSpPr>
        <p:spPr>
          <a:xfrm>
            <a:off x="914400" y="4947556"/>
            <a:ext cx="16382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cs typeface="Calibri"/>
              </a:rPr>
              <a:t>Step3: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6466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3D9D-A654-F8DF-822F-6A8328B2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Once cross check the Deployments :</a:t>
            </a:r>
            <a:endParaRPr lang="en-US" dirty="0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5D109BE-7AD2-A174-8E6F-0F6E1C4B2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905" y="1686039"/>
            <a:ext cx="10310133" cy="2366282"/>
          </a:xfrm>
        </p:spPr>
      </p:pic>
    </p:spTree>
    <p:extLst>
      <p:ext uri="{BB962C8B-B14F-4D97-AF65-F5344CB8AC3E}">
        <p14:creationId xmlns:p14="http://schemas.microsoft.com/office/powerpoint/2010/main" val="346155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6E4-2474-0A6B-A514-18EBAF01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9" y="789668"/>
            <a:ext cx="10515600" cy="11187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b="1" dirty="0">
                <a:cs typeface="Calibri Light"/>
              </a:rPr>
              <a:t>What is Kubernetes?</a:t>
            </a:r>
            <a:br>
              <a:rPr lang="en-US" sz="5400" b="1" dirty="0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FBE6-0472-C3A9-94C1-17539E73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222222"/>
                </a:solidFill>
                <a:ea typeface="+mn-lt"/>
                <a:cs typeface="+mn-lt"/>
              </a:rPr>
              <a:t>Kubernetes also known as K8s, is an open-source system for automating deployment, scaling, and management of containerized applications.</a:t>
            </a:r>
          </a:p>
          <a:p>
            <a:r>
              <a:rPr lang="en-US" sz="3200" dirty="0">
                <a:solidFill>
                  <a:srgbClr val="222222"/>
                </a:solidFill>
                <a:ea typeface="+mn-lt"/>
                <a:cs typeface="+mn-lt"/>
              </a:rPr>
              <a:t>It groups containers that make up an application into logical units for easy management and discovery. Kubernetes builds upon </a:t>
            </a:r>
            <a:r>
              <a:rPr lang="en-US" sz="3200" dirty="0">
                <a:solidFill>
                  <a:srgbClr val="3371E3"/>
                </a:solidFill>
                <a:ea typeface="+mn-lt"/>
                <a:cs typeface="+mn-lt"/>
                <a:hlinkClick r:id="rId2"/>
              </a:rPr>
              <a:t>15 years of experience of running production workloads at Google</a:t>
            </a:r>
            <a:r>
              <a:rPr lang="en-US" sz="3200" dirty="0">
                <a:solidFill>
                  <a:srgbClr val="222222"/>
                </a:solidFill>
                <a:ea typeface="+mn-lt"/>
                <a:cs typeface="+mn-lt"/>
              </a:rPr>
              <a:t>, combined with best-of-breed ideas and practices from the community.</a:t>
            </a:r>
            <a:endParaRPr lang="en-US" sz="2000" dirty="0">
              <a:solidFill>
                <a:srgbClr val="22222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20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18EE-4F8E-A736-220C-17D1271C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srgbClr val="222222"/>
                </a:solidFill>
              </a:rPr>
              <a:t>Kubernetes Features</a:t>
            </a:r>
            <a:endParaRPr lang="en-US" b="1" dirty="0">
              <a:cs typeface="Calibri Light" panose="020F0302020204030204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1981-BC4B-FB7F-99DA-637D3647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solidFill>
                  <a:srgbClr val="3371E3"/>
                </a:solidFill>
                <a:hlinkClick r:id="rId2"/>
              </a:rPr>
              <a:t>Automated rollouts and rollbacks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solidFill>
                  <a:srgbClr val="0F306E"/>
                </a:solidFill>
                <a:hlinkClick r:id="rId3"/>
              </a:rPr>
              <a:t>Service discovery and load balancing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3371E3"/>
                </a:solidFill>
                <a:hlinkClick r:id="rId4"/>
              </a:rPr>
              <a:t>Storage orchestration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3371E3"/>
                </a:solidFill>
                <a:hlinkClick r:id="rId5"/>
              </a:rPr>
              <a:t>Self-healing</a:t>
            </a:r>
            <a:endParaRPr lang="en-US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3371E3"/>
                </a:solidFill>
                <a:hlinkClick r:id="rId6"/>
              </a:rPr>
              <a:t>Secret and configuration management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solidFill>
                  <a:srgbClr val="3371E3"/>
                </a:solidFill>
                <a:hlinkClick r:id="rId7"/>
              </a:rPr>
              <a:t>Automatic bin packing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solidFill>
                  <a:srgbClr val="0F306E"/>
                </a:solidFill>
                <a:hlinkClick r:id="rId8"/>
              </a:rPr>
              <a:t>Batch execution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solidFill>
                  <a:srgbClr val="0F306E"/>
                </a:solidFill>
                <a:hlinkClick r:id="rId9"/>
              </a:rPr>
              <a:t>Horizontal scaling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solidFill>
                  <a:srgbClr val="0F306E"/>
                </a:solidFill>
                <a:hlinkClick r:id="rId10"/>
              </a:rPr>
              <a:t>IPv4/IPv6 dual-stack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solidFill>
                  <a:srgbClr val="0F306E"/>
                </a:solidFill>
                <a:hlinkClick r:id="rId11"/>
              </a:rPr>
              <a:t>Designed for extensibility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86F50A4-F77A-4C74-CE4C-01D3883EFC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2315" y="3277321"/>
            <a:ext cx="5105399" cy="275264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DB91FC9-69BA-1ED6-1ABE-3A9B0F1706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38257" y="1961611"/>
            <a:ext cx="5007428" cy="11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3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E187-B79E-84B6-52BD-98D9A6FA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dirty="0">
                <a:cs typeface="Calibri Light"/>
              </a:rPr>
              <a:t>Project 5:</a:t>
            </a:r>
            <a:br>
              <a:rPr lang="en-US" sz="4800" b="1" dirty="0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BC23-37DB-5611-F1DE-07C26FAC3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Kubernetes :-</a:t>
            </a:r>
            <a:endParaRPr lang="en-US">
              <a:cs typeface="Calibri" panose="020F0502020204030204"/>
            </a:endParaRPr>
          </a:p>
          <a:p>
            <a:r>
              <a:rPr lang="en-US" dirty="0" err="1">
                <a:ea typeface="+mn-lt"/>
                <a:cs typeface="+mn-lt"/>
              </a:rPr>
              <a:t>Killercoda</a:t>
            </a:r>
            <a:r>
              <a:rPr lang="en-US" dirty="0">
                <a:ea typeface="+mn-lt"/>
                <a:cs typeface="+mn-lt"/>
              </a:rPr>
              <a:t> :-playground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https://killercoda.com/playgrounds/scenario/kubernetes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1 master and one node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for 60 minutes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pods 10:-httpd, caddy, nginx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5 from CLI and 5 from </a:t>
            </a:r>
            <a:r>
              <a:rPr lang="en-US" dirty="0" err="1">
                <a:ea typeface="+mn-lt"/>
                <a:cs typeface="+mn-lt"/>
              </a:rPr>
              <a:t>Defination</a:t>
            </a:r>
            <a:r>
              <a:rPr lang="en-US" dirty="0">
                <a:ea typeface="+mn-lt"/>
                <a:cs typeface="+mn-lt"/>
              </a:rPr>
              <a:t> -file.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3"/>
              </a:rPr>
              <a:t>https://kubernetes.io/docs/concepts/workloads/pods/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name:-every pod different name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label(key=value):-5 types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5 RC :-5 label(pod-label)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each RC should have 4 replicas.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4"/>
              </a:rPr>
              <a:t>https://kubernetes.io/docs/concepts/workloads/controllers/replicationcontroller/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deployment:-5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6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167B-A229-3188-CC31-D34818C5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1. Create a Kubernetes cluster with one master node and one worker node.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614061-FF71-9356-254D-E892AB98B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" r="-255" b="226"/>
          <a:stretch/>
        </p:blipFill>
        <p:spPr>
          <a:xfrm>
            <a:off x="1404693" y="1358593"/>
            <a:ext cx="8570042" cy="4807451"/>
          </a:xfrm>
        </p:spPr>
      </p:pic>
    </p:spTree>
    <p:extLst>
      <p:ext uri="{BB962C8B-B14F-4D97-AF65-F5344CB8AC3E}">
        <p14:creationId xmlns:p14="http://schemas.microsoft.com/office/powerpoint/2010/main" val="199161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88E6-0ED9-7E91-1401-34ADDD9F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2053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ea typeface="+mj-lt"/>
                <a:cs typeface="+mj-lt"/>
              </a:rPr>
              <a:t>2. Deploy 5 pods with different names and using different container images (httpd, caddy, nginx). You can use the `</a:t>
            </a:r>
            <a:r>
              <a:rPr lang="en-US" sz="2800" dirty="0" err="1">
                <a:ea typeface="+mj-lt"/>
                <a:cs typeface="+mj-lt"/>
              </a:rPr>
              <a:t>kubectl</a:t>
            </a:r>
            <a:r>
              <a:rPr lang="en-US" sz="2800" dirty="0">
                <a:ea typeface="+mj-lt"/>
                <a:cs typeface="+mj-lt"/>
              </a:rPr>
              <a:t> run` command to create the pods directly from the command-line interface (CLI):</a:t>
            </a:r>
            <a:endParaRPr lang="en-US" sz="2800" dirty="0">
              <a:cs typeface="Calibri Light"/>
            </a:endParaRPr>
          </a:p>
          <a:p>
            <a:endParaRPr lang="en-US" sz="2800" dirty="0">
              <a:cs typeface="Calibri Ligh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CB540B2-F8AE-8A7C-171F-444E999A2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135" y="1778570"/>
            <a:ext cx="10059301" cy="4928983"/>
          </a:xfrm>
        </p:spPr>
      </p:pic>
    </p:spTree>
    <p:extLst>
      <p:ext uri="{BB962C8B-B14F-4D97-AF65-F5344CB8AC3E}">
        <p14:creationId xmlns:p14="http://schemas.microsoft.com/office/powerpoint/2010/main" val="54704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627D60-3013-4C0B-2C4B-97778678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832157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ea typeface="+mj-lt"/>
                <a:cs typeface="+mj-lt"/>
              </a:rPr>
              <a:t>3. For the remaining five pods, create a YAML definition file for each pod and use the `</a:t>
            </a:r>
            <a:r>
              <a:rPr lang="en-US" sz="3200" dirty="0" err="1">
                <a:ea typeface="+mj-lt"/>
                <a:cs typeface="+mj-lt"/>
              </a:rPr>
              <a:t>kubectl</a:t>
            </a:r>
            <a:r>
              <a:rPr lang="en-US" sz="3200" dirty="0">
                <a:ea typeface="+mj-lt"/>
                <a:cs typeface="+mj-lt"/>
              </a:rPr>
              <a:t> create` command to create the pods from the definition files.</a:t>
            </a:r>
            <a:br>
              <a:rPr lang="en-US" sz="3200" dirty="0">
                <a:ea typeface="+mj-lt"/>
                <a:cs typeface="+mj-lt"/>
              </a:rPr>
            </a:br>
            <a:r>
              <a:rPr lang="en-US" sz="3200" dirty="0">
                <a:cs typeface="Calibri Light"/>
              </a:rPr>
              <a:t>Step1:</a:t>
            </a:r>
            <a:br>
              <a:rPr lang="en-US" sz="3200" dirty="0">
                <a:cs typeface="Calibri Light"/>
              </a:rPr>
            </a:br>
            <a:endParaRPr lang="en-US" sz="3200" dirty="0">
              <a:cs typeface="Calibri Light"/>
            </a:endParaRPr>
          </a:p>
          <a:p>
            <a:r>
              <a:rPr lang="en-US" sz="3200" dirty="0">
                <a:cs typeface="Calibri Light"/>
              </a:rPr>
              <a:t>Step2: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E3EBB8D-9C48-D619-5E48-4E6307CEF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2" t="6976" r="-3992" b="-4651"/>
          <a:stretch/>
        </p:blipFill>
        <p:spPr>
          <a:xfrm>
            <a:off x="2100943" y="1605931"/>
            <a:ext cx="5475541" cy="456638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89413F6D-027E-1DBC-217C-CAE9E4D94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57" y="2407672"/>
            <a:ext cx="3886199" cy="435042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51BB31B-C5FA-77F6-7B23-AAB4A7D0F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171" y="1825625"/>
            <a:ext cx="20356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5651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9132-DBBA-5959-959D-C9F29C62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Step3: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9496055-DCAB-8838-2A0D-705E77CD4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602" y="769711"/>
            <a:ext cx="6342681" cy="5679395"/>
          </a:xfrm>
        </p:spPr>
      </p:pic>
    </p:spTree>
    <p:extLst>
      <p:ext uri="{BB962C8B-B14F-4D97-AF65-F5344CB8AC3E}">
        <p14:creationId xmlns:p14="http://schemas.microsoft.com/office/powerpoint/2010/main" val="8006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9B4C-3B8B-684F-DD60-C691CCD6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a typeface="+mj-lt"/>
                <a:cs typeface="+mj-lt"/>
              </a:rPr>
              <a:t>4. Assign labels to each pod using key-value pairs. You can assign five different labels with different values to each pod</a:t>
            </a:r>
            <a:endParaRPr lang="en-US" sz="3200">
              <a:cs typeface="Calibri Ligh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83C91E9-D787-E421-5E82-D607AD9CC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839" y="1607911"/>
            <a:ext cx="9507781" cy="4884737"/>
          </a:xfrm>
        </p:spPr>
      </p:pic>
    </p:spTree>
    <p:extLst>
      <p:ext uri="{BB962C8B-B14F-4D97-AF65-F5344CB8AC3E}">
        <p14:creationId xmlns:p14="http://schemas.microsoft.com/office/powerpoint/2010/main" val="416641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Project 5: Kubernetes</vt:lpstr>
      <vt:lpstr>What is Kubernetes? </vt:lpstr>
      <vt:lpstr>Kubernetes Features </vt:lpstr>
      <vt:lpstr>Project 5: </vt:lpstr>
      <vt:lpstr>1. Create a Kubernetes cluster with one master node and one worker node. </vt:lpstr>
      <vt:lpstr>2. Deploy 5 pods with different names and using different container images (httpd, caddy, nginx). You can use the `kubectl run` command to create the pods directly from the command-line interface (CLI): </vt:lpstr>
      <vt:lpstr>3. For the remaining five pods, create a YAML definition file for each pod and use the `kubectl create` command to create the pods from the definition files. Step1:  Step2:</vt:lpstr>
      <vt:lpstr>Step3:</vt:lpstr>
      <vt:lpstr>4. Assign labels to each pod using key-value pairs. You can assign five different labels with different values to each pod</vt:lpstr>
      <vt:lpstr>5. Create five ReplicationControllers (RC), each with a different label selector matching the labels assigned to the pods. Ensure that each RC has four replicas. You can create the RCs using YAML definition files or the `kubectl create` command.  Step1:  Step2:</vt:lpstr>
      <vt:lpstr>Step3: </vt:lpstr>
      <vt:lpstr>Step2:</vt:lpstr>
      <vt:lpstr>Once cross check the Deployments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/>
  <cp:lastModifiedBy/>
  <cp:revision>218</cp:revision>
  <dcterms:created xsi:type="dcterms:W3CDTF">2023-06-21T09:41:48Z</dcterms:created>
  <dcterms:modified xsi:type="dcterms:W3CDTF">2023-06-21T10:49:48Z</dcterms:modified>
</cp:coreProperties>
</file>