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6" r:id="rId12"/>
    <p:sldId id="263" r:id="rId13"/>
  </p:sldIdLst>
  <p:sldSz cx="12192000" cy="6858000"/>
  <p:notesSz cx="6858000" cy="9144000"/>
  <p:embeddedFontLst>
    <p:embeddedFont>
      <p:font typeface="Questrial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6281d5b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6281d5b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9868fb1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9868fb1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2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2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1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2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5" name="Google Shape;175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lang="en-US" sz="8000" b="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lang="en-US" sz="8000" b="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7" name="Google Shape;207;p16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0" name="Google Shape;210;p16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16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0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47;p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Google Shape;50;p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1" name="Google Shape;51;p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jp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</a:pPr>
            <a:r>
              <a:rPr lang="en-US"/>
              <a:t>DOCUMENT IDENTIFICATION WITH CONVOLUTIONAL NEURAL NETWORKS</a:t>
            </a:r>
            <a:endParaRPr/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600C8C-F83C-4AA7-8595-78E805B32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8" y="522845"/>
            <a:ext cx="4683697" cy="5648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D4CF2C-0682-4061-8E91-5CA6E9E7D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520" y="522844"/>
            <a:ext cx="3154765" cy="31910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FD049D-BAFA-4EEA-929C-1745FC016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729" y="1370840"/>
            <a:ext cx="2254280" cy="23430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5FC0CB-82BB-41E7-92AD-70E4C39A9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8520" y="4302790"/>
            <a:ext cx="1805289" cy="1869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6D7302-6EE7-414F-9446-C8C6579387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8175" y="4923691"/>
            <a:ext cx="1205554" cy="12481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7437DA-77C0-4F7C-8F25-A32AB67201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08095" y="5376327"/>
            <a:ext cx="747257" cy="7954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4F4CA11B-0AC1-4727-97FC-157462C581E0}"/>
              </a:ext>
            </a:extLst>
          </p:cNvPr>
          <p:cNvSpPr/>
          <p:nvPr/>
        </p:nvSpPr>
        <p:spPr>
          <a:xfrm>
            <a:off x="4750224" y="1820004"/>
            <a:ext cx="950866" cy="24794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F475799-F0FF-48E3-939C-4052C37E6FA7}"/>
              </a:ext>
            </a:extLst>
          </p:cNvPr>
          <p:cNvSpPr/>
          <p:nvPr/>
        </p:nvSpPr>
        <p:spPr>
          <a:xfrm>
            <a:off x="8623285" y="2418381"/>
            <a:ext cx="950866" cy="24794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DF8E80C-8604-473D-842C-3B0139D6D164}"/>
              </a:ext>
            </a:extLst>
          </p:cNvPr>
          <p:cNvSpPr/>
          <p:nvPr/>
        </p:nvSpPr>
        <p:spPr>
          <a:xfrm rot="10800000">
            <a:off x="7340253" y="4373680"/>
            <a:ext cx="2649034" cy="14178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81FEC2F-9CEF-4C51-B140-2D63190D757C}"/>
              </a:ext>
            </a:extLst>
          </p:cNvPr>
          <p:cNvSpPr/>
          <p:nvPr/>
        </p:nvSpPr>
        <p:spPr>
          <a:xfrm>
            <a:off x="7273809" y="5492112"/>
            <a:ext cx="950866" cy="13496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ED06C6C-628E-4FFE-BA5A-3C19306494CE}"/>
              </a:ext>
            </a:extLst>
          </p:cNvPr>
          <p:cNvSpPr/>
          <p:nvPr/>
        </p:nvSpPr>
        <p:spPr>
          <a:xfrm>
            <a:off x="9574151" y="5900669"/>
            <a:ext cx="747257" cy="10623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1BD8F6-72BB-49AE-9F34-384060645F6F}"/>
              </a:ext>
            </a:extLst>
          </p:cNvPr>
          <p:cNvSpPr/>
          <p:nvPr/>
        </p:nvSpPr>
        <p:spPr>
          <a:xfrm>
            <a:off x="9901990" y="3713871"/>
            <a:ext cx="81140" cy="7306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75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"/>
          <p:cNvSpPr txBox="1">
            <a:spLocks noGrp="1"/>
          </p:cNvSpPr>
          <p:nvPr>
            <p:ph type="title"/>
          </p:nvPr>
        </p:nvSpPr>
        <p:spPr>
          <a:xfrm>
            <a:off x="1141388" y="-7"/>
            <a:ext cx="9906000" cy="1237964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400" dirty="0"/>
              <a:t>Initial Model (1st Conv Layer, 7x7 kernel)</a:t>
            </a:r>
            <a:endParaRPr sz="2400" dirty="0"/>
          </a:p>
        </p:txBody>
      </p:sp>
      <p:sp>
        <p:nvSpPr>
          <p:cNvPr id="337" name="Google Shape;337;p29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8" name="Google Shape;3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563" y="1066713"/>
            <a:ext cx="10915650" cy="5505450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7672" y="509562"/>
            <a:ext cx="5049671" cy="6047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3619" y="239430"/>
            <a:ext cx="1140190" cy="101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3619" y="5441685"/>
            <a:ext cx="1153574" cy="111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33619" y="1480643"/>
            <a:ext cx="1140190" cy="101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33619" y="4048054"/>
            <a:ext cx="1140524" cy="111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533619" y="2721856"/>
            <a:ext cx="1140191" cy="1102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/>
              <a:t>RVL-CDIP DATASET</a:t>
            </a:r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body" idx="1"/>
          </p:nvPr>
        </p:nvSpPr>
        <p:spPr>
          <a:xfrm>
            <a:off x="1141412" y="2097088"/>
            <a:ext cx="9905999" cy="369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Ryerson Vision Lab Complex Document Information Processing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Data consists of digitally scanned documents of various types.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Presplit into 320,000 training, 40,000 validation, and 40,000 testing images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20,000 training per class, 2500 testing and validation per class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16 document classes: letter, form, email, handwritten, advertisement, scientific report, scientific publication, specification, file folder, news article, budget, invoice, presentation, questionnaire, resume, and memo</a:t>
            </a:r>
            <a:endParaRPr b="1"/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141413" y="350365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/>
              <a:t>DATA CLEANING</a:t>
            </a:r>
            <a:endParaRPr/>
          </a:p>
        </p:txBody>
      </p:sp>
      <p:sp>
        <p:nvSpPr>
          <p:cNvPr id="247" name="Google Shape;247;p21"/>
          <p:cNvSpPr txBox="1"/>
          <p:nvPr/>
        </p:nvSpPr>
        <p:spPr>
          <a:xfrm>
            <a:off x="1141413" y="1643270"/>
            <a:ext cx="4252222" cy="5293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0. letter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1. form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2. email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3. handwritten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4. advertisement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5. scientific report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6. scientific publication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7. specification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8. file folder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9. news article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10. budget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11. invoice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12. presentation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13. questionnaire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14. resume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15. memo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8" name="Google Shape;248;p21"/>
          <p:cNvSpPr txBox="1"/>
          <p:nvPr/>
        </p:nvSpPr>
        <p:spPr>
          <a:xfrm>
            <a:off x="4227789" y="4494139"/>
            <a:ext cx="77061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Image paths in yellow, class labels in red</a:t>
            </a:r>
            <a:endParaRPr/>
          </a:p>
        </p:txBody>
      </p:sp>
      <p:pic>
        <p:nvPicPr>
          <p:cNvPr id="249" name="Google Shape;249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227789" y="1623458"/>
            <a:ext cx="7706104" cy="266669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1"/>
          <p:cNvSpPr/>
          <p:nvPr/>
        </p:nvSpPr>
        <p:spPr>
          <a:xfrm>
            <a:off x="4227789" y="1643270"/>
            <a:ext cx="6016141" cy="369332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1" name="Google Shape;251;p21"/>
          <p:cNvSpPr/>
          <p:nvPr/>
        </p:nvSpPr>
        <p:spPr>
          <a:xfrm>
            <a:off x="4227789" y="2031927"/>
            <a:ext cx="6241737" cy="369332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2" name="Google Shape;252;p21"/>
          <p:cNvSpPr/>
          <p:nvPr/>
        </p:nvSpPr>
        <p:spPr>
          <a:xfrm>
            <a:off x="4227788" y="2401259"/>
            <a:ext cx="6016141" cy="369332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3" name="Google Shape;253;p21"/>
          <p:cNvSpPr/>
          <p:nvPr/>
        </p:nvSpPr>
        <p:spPr>
          <a:xfrm>
            <a:off x="5315854" y="2788917"/>
            <a:ext cx="6241737" cy="369332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4" name="Google Shape;254;p21"/>
          <p:cNvSpPr/>
          <p:nvPr/>
        </p:nvSpPr>
        <p:spPr>
          <a:xfrm>
            <a:off x="10674664" y="1645823"/>
            <a:ext cx="1259228" cy="352107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5" name="Google Shape;255;p21"/>
          <p:cNvSpPr/>
          <p:nvPr/>
        </p:nvSpPr>
        <p:spPr>
          <a:xfrm>
            <a:off x="10847685" y="2031927"/>
            <a:ext cx="1086207" cy="352107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6" name="Google Shape;256;p21"/>
          <p:cNvSpPr/>
          <p:nvPr/>
        </p:nvSpPr>
        <p:spPr>
          <a:xfrm>
            <a:off x="10526232" y="2416913"/>
            <a:ext cx="1407659" cy="352107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7" name="Google Shape;257;p21"/>
          <p:cNvSpPr/>
          <p:nvPr/>
        </p:nvSpPr>
        <p:spPr>
          <a:xfrm>
            <a:off x="4227788" y="2780749"/>
            <a:ext cx="620659" cy="352107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8" name="Google Shape;258;p21"/>
          <p:cNvSpPr/>
          <p:nvPr/>
        </p:nvSpPr>
        <p:spPr>
          <a:xfrm>
            <a:off x="4227787" y="3158249"/>
            <a:ext cx="5841245" cy="352107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9" name="Google Shape;259;p21"/>
          <p:cNvSpPr/>
          <p:nvPr/>
        </p:nvSpPr>
        <p:spPr>
          <a:xfrm>
            <a:off x="10371847" y="3158249"/>
            <a:ext cx="1562043" cy="352107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0" name="Google Shape;260;p21"/>
          <p:cNvSpPr/>
          <p:nvPr/>
        </p:nvSpPr>
        <p:spPr>
          <a:xfrm>
            <a:off x="4227784" y="3510356"/>
            <a:ext cx="2470728" cy="352107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1" name="Google Shape;261;p21"/>
          <p:cNvSpPr/>
          <p:nvPr/>
        </p:nvSpPr>
        <p:spPr>
          <a:xfrm>
            <a:off x="6988710" y="3527670"/>
            <a:ext cx="4945179" cy="352107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2" name="Google Shape;262;p21"/>
          <p:cNvSpPr/>
          <p:nvPr/>
        </p:nvSpPr>
        <p:spPr>
          <a:xfrm>
            <a:off x="4227783" y="3870775"/>
            <a:ext cx="4512179" cy="419373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3" name="Google Shape;263;p21"/>
          <p:cNvSpPr/>
          <p:nvPr/>
        </p:nvSpPr>
        <p:spPr>
          <a:xfrm>
            <a:off x="9025553" y="3879688"/>
            <a:ext cx="2908336" cy="419373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4" name="Google Shape;264;p21"/>
          <p:cNvSpPr/>
          <p:nvPr/>
        </p:nvSpPr>
        <p:spPr>
          <a:xfrm>
            <a:off x="10288795" y="1637121"/>
            <a:ext cx="385868" cy="37084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5" name="Google Shape;265;p21"/>
          <p:cNvSpPr/>
          <p:nvPr/>
        </p:nvSpPr>
        <p:spPr>
          <a:xfrm>
            <a:off x="10451183" y="2022558"/>
            <a:ext cx="385868" cy="37084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6" name="Google Shape;266;p21"/>
          <p:cNvSpPr/>
          <p:nvPr/>
        </p:nvSpPr>
        <p:spPr>
          <a:xfrm>
            <a:off x="10258249" y="2394438"/>
            <a:ext cx="257349" cy="37084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7" name="Google Shape;267;p21"/>
          <p:cNvSpPr/>
          <p:nvPr/>
        </p:nvSpPr>
        <p:spPr>
          <a:xfrm>
            <a:off x="11618441" y="2780749"/>
            <a:ext cx="315448" cy="37084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8" name="Google Shape;268;p21"/>
          <p:cNvSpPr/>
          <p:nvPr/>
        </p:nvSpPr>
        <p:spPr>
          <a:xfrm>
            <a:off x="10091765" y="3152184"/>
            <a:ext cx="257349" cy="37084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9" name="Google Shape;269;p21"/>
          <p:cNvSpPr/>
          <p:nvPr/>
        </p:nvSpPr>
        <p:spPr>
          <a:xfrm>
            <a:off x="6731358" y="3514244"/>
            <a:ext cx="257349" cy="37084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0" name="Google Shape;270;p21"/>
          <p:cNvSpPr/>
          <p:nvPr/>
        </p:nvSpPr>
        <p:spPr>
          <a:xfrm>
            <a:off x="8737404" y="3908608"/>
            <a:ext cx="257349" cy="39885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1" name="Google Shape;271;p21"/>
          <p:cNvSpPr/>
          <p:nvPr/>
        </p:nvSpPr>
        <p:spPr>
          <a:xfrm>
            <a:off x="4871180" y="2793551"/>
            <a:ext cx="444670" cy="37084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endParaRPr/>
          </a:p>
        </p:txBody>
      </p:sp>
      <p:pic>
        <p:nvPicPr>
          <p:cNvPr id="277" name="Google Shape;277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333911" y="458882"/>
            <a:ext cx="5144672" cy="3531405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  <p:sp>
        <p:nvSpPr>
          <p:cNvPr id="278" name="Google Shape;278;p22"/>
          <p:cNvSpPr txBox="1"/>
          <p:nvPr/>
        </p:nvSpPr>
        <p:spPr>
          <a:xfrm>
            <a:off x="1141414" y="2224585"/>
            <a:ext cx="495458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All image dimensions are 1000 pixels or less, though this will be scaled down for training efficiency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endParaRPr/>
          </a:p>
        </p:txBody>
      </p:sp>
      <p:pic>
        <p:nvPicPr>
          <p:cNvPr id="284" name="Google Shape;284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929826" y="242094"/>
            <a:ext cx="4740499" cy="3110317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  <p:pic>
        <p:nvPicPr>
          <p:cNvPr id="285" name="Google Shape;28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29826" y="3642246"/>
            <a:ext cx="2248535" cy="2864572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  <p:pic>
        <p:nvPicPr>
          <p:cNvPr id="286" name="Google Shape;286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1790" y="3639458"/>
            <a:ext cx="2248535" cy="2867360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"/>
          <p:cNvSpPr txBox="1">
            <a:spLocks noGrp="1"/>
          </p:cNvSpPr>
          <p:nvPr>
            <p:ph type="title"/>
          </p:nvPr>
        </p:nvSpPr>
        <p:spPr>
          <a:xfrm>
            <a:off x="1141413" y="160501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/>
              <a:t>PREPROCESSING</a:t>
            </a:r>
            <a:endParaRPr/>
          </a:p>
        </p:txBody>
      </p:sp>
      <p:sp>
        <p:nvSpPr>
          <p:cNvPr id="292" name="Google Shape;292;p24"/>
          <p:cNvSpPr txBox="1">
            <a:spLocks noGrp="1"/>
          </p:cNvSpPr>
          <p:nvPr>
            <p:ph type="body" idx="1"/>
          </p:nvPr>
        </p:nvSpPr>
        <p:spPr>
          <a:xfrm>
            <a:off x="1141413" y="1639071"/>
            <a:ext cx="5099878" cy="4152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Histogram Equalization</a:t>
            </a:r>
            <a:endParaRPr/>
          </a:p>
          <a:p>
            <a:pPr marL="685800" lvl="1" indent="-698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endParaRPr/>
          </a:p>
        </p:txBody>
      </p:sp>
      <p:pic>
        <p:nvPicPr>
          <p:cNvPr id="293" name="Google Shape;29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1432" y="1639071"/>
            <a:ext cx="5099877" cy="3579858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endParaRPr/>
          </a:p>
        </p:txBody>
      </p:sp>
      <p:pic>
        <p:nvPicPr>
          <p:cNvPr id="299" name="Google Shape;299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8067" y="450057"/>
            <a:ext cx="4776273" cy="62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39076" y="450057"/>
            <a:ext cx="2391132" cy="3137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80550" y="446126"/>
            <a:ext cx="2384855" cy="3137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60210" y="4153836"/>
            <a:ext cx="1948865" cy="256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98546" y="4147289"/>
            <a:ext cx="1948865" cy="2570843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5"/>
          <p:cNvSpPr txBox="1"/>
          <p:nvPr/>
        </p:nvSpPr>
        <p:spPr>
          <a:xfrm>
            <a:off x="5739076" y="61813"/>
            <a:ext cx="23848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(500, 381)</a:t>
            </a:r>
            <a:endParaRPr/>
          </a:p>
        </p:txBody>
      </p:sp>
      <p:sp>
        <p:nvSpPr>
          <p:cNvPr id="305" name="Google Shape;305;p25"/>
          <p:cNvSpPr txBox="1"/>
          <p:nvPr/>
        </p:nvSpPr>
        <p:spPr>
          <a:xfrm>
            <a:off x="8880550" y="61813"/>
            <a:ext cx="23848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(250, 190)</a:t>
            </a:r>
            <a:endParaRPr/>
          </a:p>
        </p:txBody>
      </p:sp>
      <p:sp>
        <p:nvSpPr>
          <p:cNvPr id="306" name="Google Shape;306;p25"/>
          <p:cNvSpPr txBox="1"/>
          <p:nvPr/>
        </p:nvSpPr>
        <p:spPr>
          <a:xfrm>
            <a:off x="5960210" y="3756486"/>
            <a:ext cx="19488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(125, 95)</a:t>
            </a:r>
            <a:endParaRPr/>
          </a:p>
        </p:txBody>
      </p:sp>
      <p:sp>
        <p:nvSpPr>
          <p:cNvPr id="307" name="Google Shape;307;p25"/>
          <p:cNvSpPr txBox="1"/>
          <p:nvPr/>
        </p:nvSpPr>
        <p:spPr>
          <a:xfrm>
            <a:off x="9098544" y="3752555"/>
            <a:ext cx="19488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(62, 47)</a:t>
            </a:r>
            <a:endParaRPr/>
          </a:p>
        </p:txBody>
      </p:sp>
      <p:sp>
        <p:nvSpPr>
          <p:cNvPr id="308" name="Google Shape;308;p25"/>
          <p:cNvSpPr txBox="1"/>
          <p:nvPr/>
        </p:nvSpPr>
        <p:spPr>
          <a:xfrm>
            <a:off x="368067" y="83927"/>
            <a:ext cx="47762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(1000, 782)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/>
              <a:t>FINAL DATASET</a:t>
            </a:r>
            <a:endParaRPr/>
          </a:p>
        </p:txBody>
      </p:sp>
      <p:sp>
        <p:nvSpPr>
          <p:cNvPr id="324" name="Google Shape;324;p27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8"/>
          <p:cNvSpPr txBox="1">
            <a:spLocks noGrp="1"/>
          </p:cNvSpPr>
          <p:nvPr>
            <p:ph type="title"/>
          </p:nvPr>
        </p:nvSpPr>
        <p:spPr>
          <a:xfrm>
            <a:off x="968363" y="158143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PyTorch</a:t>
            </a:r>
            <a:endParaRPr/>
          </a:p>
        </p:txBody>
      </p:sp>
      <p:sp>
        <p:nvSpPr>
          <p:cNvPr id="330" name="Google Shape;330;p28"/>
          <p:cNvSpPr txBox="1">
            <a:spLocks noGrp="1"/>
          </p:cNvSpPr>
          <p:nvPr>
            <p:ph type="body" idx="1"/>
          </p:nvPr>
        </p:nvSpPr>
        <p:spPr>
          <a:xfrm>
            <a:off x="590501" y="1299218"/>
            <a:ext cx="4616499" cy="489215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/>
            <a:r>
              <a:rPr lang="en-US" dirty="0"/>
              <a:t>Loading custom dataset requires a custom data loader wrapped around PyTorch’s Dataset class</a:t>
            </a:r>
            <a:endParaRPr dirty="0"/>
          </a:p>
          <a:p>
            <a:pPr marL="342900" indent="-342900"/>
            <a:r>
              <a:rPr lang="en-US" dirty="0"/>
              <a:t>Create .csv for each dataset with two columns: </a:t>
            </a:r>
          </a:p>
          <a:p>
            <a:pPr marL="800100" lvl="1" indent="-342900"/>
            <a:r>
              <a:rPr lang="en-US" dirty="0"/>
              <a:t>Full image path </a:t>
            </a:r>
          </a:p>
          <a:p>
            <a:pPr marL="800100" lvl="1" indent="-342900"/>
            <a:r>
              <a:rPr lang="en-US" dirty="0"/>
              <a:t>Class labels</a:t>
            </a:r>
          </a:p>
          <a:p>
            <a:pPr marL="342900" indent="-342900"/>
            <a:r>
              <a:rPr lang="en-US" dirty="0"/>
              <a:t>Results in data in format:</a:t>
            </a:r>
          </a:p>
          <a:p>
            <a:pPr marL="800100" lvl="1" indent="-342900"/>
            <a:r>
              <a:rPr lang="en-US" dirty="0"/>
              <a:t>([Image_tensor], label_tensor)</a:t>
            </a:r>
          </a:p>
          <a:p>
            <a:pPr marL="342900" indent="-342900"/>
            <a:endParaRPr lang="en-US" dirty="0"/>
          </a:p>
        </p:txBody>
      </p:sp>
      <p:pic>
        <p:nvPicPr>
          <p:cNvPr id="331" name="Google Shape;3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000" y="328941"/>
            <a:ext cx="6457951" cy="62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2753</TotalTime>
  <Words>253</Words>
  <Application>Microsoft Office PowerPoint</Application>
  <PresentationFormat>Widescreen</PresentationFormat>
  <Paragraphs>42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Questrial</vt:lpstr>
      <vt:lpstr>Arial</vt:lpstr>
      <vt:lpstr>Circuit</vt:lpstr>
      <vt:lpstr>DOCUMENT IDENTIFICATION WITH CONVOLUTIONAL NEURAL NETWORKS</vt:lpstr>
      <vt:lpstr>RVL-CDIP DATASET</vt:lpstr>
      <vt:lpstr>DATA CLEANING</vt:lpstr>
      <vt:lpstr>PowerPoint Presentation</vt:lpstr>
      <vt:lpstr>PowerPoint Presentation</vt:lpstr>
      <vt:lpstr>PREPROCESSING</vt:lpstr>
      <vt:lpstr>PowerPoint Presentation</vt:lpstr>
      <vt:lpstr>FINAL DATASET</vt:lpstr>
      <vt:lpstr>PyTorch</vt:lpstr>
      <vt:lpstr>PowerPoint Presentation</vt:lpstr>
      <vt:lpstr>Initial Model (1st Conv Layer, 7x7 kernel)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IDENTIFICATION WITH CONVOLUTIONAL NEURAL NETWORKS</dc:title>
  <cp:lastModifiedBy>sjcrum</cp:lastModifiedBy>
  <cp:revision>6</cp:revision>
  <dcterms:modified xsi:type="dcterms:W3CDTF">2018-12-04T19:28:18Z</dcterms:modified>
</cp:coreProperties>
</file>