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67" r:id="rId12"/>
    <p:sldId id="266" r:id="rId13"/>
    <p:sldId id="270" r:id="rId14"/>
    <p:sldId id="263" r:id="rId15"/>
  </p:sldIdLst>
  <p:sldSz cx="12192000" cy="6858000"/>
  <p:notesSz cx="6858000" cy="9144000"/>
  <p:embeddedFontLst>
    <p:embeddedFont>
      <p:font typeface="Questria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80" autoAdjust="0"/>
  </p:normalViewPr>
  <p:slideViewPr>
    <p:cSldViewPr snapToGrid="0">
      <p:cViewPr>
        <p:scale>
          <a:sx n="70" d="100"/>
          <a:sy n="70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6281d5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6281d5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868fb1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868fb1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"/><Relationship Id="rId2" Type="http://schemas.openxmlformats.org/officeDocument/2006/relationships/image" Target="../media/image25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"/><Relationship Id="rId5" Type="http://schemas.openxmlformats.org/officeDocument/2006/relationships/image" Target="../media/image28.tif"/><Relationship Id="rId4" Type="http://schemas.openxmlformats.org/officeDocument/2006/relationships/image" Target="../media/image27.t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n-US"/>
              <a:t>DOCUMENT IDENTIFICATION WITH CONVOLUTIONAL NEURAL NETWORKS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DCDB-B75B-4E63-819D-436B7B95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254468"/>
            <a:ext cx="9905998" cy="971743"/>
          </a:xfrm>
        </p:spPr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97CA-4153-42FB-80E4-1BF83716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1099929"/>
            <a:ext cx="4427214" cy="55036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Convolutional Layers</a:t>
            </a:r>
          </a:p>
          <a:p>
            <a:pPr lvl="2"/>
            <a:r>
              <a:rPr lang="en-US" dirty="0"/>
              <a:t>Stride over image with various number of weight matrices to detect edges and patterns</a:t>
            </a:r>
          </a:p>
          <a:p>
            <a:pPr lvl="2"/>
            <a:r>
              <a:rPr lang="en-US" dirty="0"/>
              <a:t>Parameters include: Kernel Size, Stride, Padding </a:t>
            </a:r>
          </a:p>
          <a:p>
            <a:pPr lvl="1"/>
            <a:r>
              <a:rPr lang="en-US" dirty="0"/>
              <a:t>Activation</a:t>
            </a:r>
          </a:p>
          <a:p>
            <a:pPr lvl="2"/>
            <a:r>
              <a:rPr lang="en-US" dirty="0"/>
              <a:t>ReLU </a:t>
            </a:r>
          </a:p>
          <a:p>
            <a:pPr lvl="1"/>
            <a:r>
              <a:rPr lang="en-US" dirty="0"/>
              <a:t>Max Pooling Layers</a:t>
            </a:r>
          </a:p>
          <a:p>
            <a:pPr lvl="2"/>
            <a:r>
              <a:rPr lang="en-US" dirty="0"/>
              <a:t>Shrink images based on maximum </a:t>
            </a:r>
          </a:p>
          <a:p>
            <a:pPr marL="914400" lvl="2" indent="0">
              <a:buNone/>
            </a:pPr>
            <a:r>
              <a:rPr lang="en-US" dirty="0"/>
              <a:t>    value in kernel</a:t>
            </a:r>
          </a:p>
          <a:p>
            <a:pPr lvl="1"/>
            <a:r>
              <a:rPr lang="en-US" dirty="0"/>
              <a:t>Flatten</a:t>
            </a:r>
          </a:p>
          <a:p>
            <a:pPr lvl="2"/>
            <a:r>
              <a:rPr lang="en-US" dirty="0"/>
              <a:t>Flatten into 1d array</a:t>
            </a:r>
          </a:p>
          <a:p>
            <a:pPr lvl="1"/>
            <a:r>
              <a:rPr lang="en-US" dirty="0"/>
              <a:t>Fully Connected Layer</a:t>
            </a:r>
          </a:p>
          <a:p>
            <a:pPr lvl="2"/>
            <a:r>
              <a:rPr lang="en-US" dirty="0"/>
              <a:t>Fully connected layer</a:t>
            </a:r>
          </a:p>
          <a:p>
            <a:pPr lvl="1"/>
            <a:r>
              <a:rPr lang="en-US" dirty="0"/>
              <a:t>Softmax Output</a:t>
            </a:r>
          </a:p>
          <a:p>
            <a:pPr lvl="2"/>
            <a:r>
              <a:rPr lang="en-US" dirty="0"/>
              <a:t>Class probability</a:t>
            </a:r>
          </a:p>
        </p:txBody>
      </p:sp>
      <p:pic>
        <p:nvPicPr>
          <p:cNvPr id="4098" name="Picture 2" descr="Image result for convolutional neural network">
            <a:extLst>
              <a:ext uri="{FF2B5EF4-FFF2-40B4-BE49-F238E27FC236}">
                <a16:creationId xmlns:a16="http://schemas.microsoft.com/office/drawing/2014/main" id="{873D886A-2990-4D4D-B258-DDE4CF1C4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081" y="1335315"/>
            <a:ext cx="6897577" cy="230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7B1DF3-ECC1-483B-95BC-57D17F231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71" y="4292544"/>
            <a:ext cx="3730287" cy="1556773"/>
          </a:xfrm>
          <a:prstGeom prst="rect">
            <a:avLst/>
          </a:prstGeom>
        </p:spPr>
      </p:pic>
      <p:pic>
        <p:nvPicPr>
          <p:cNvPr id="8" name="Picture 7" descr="https://lh5.googleusercontent.com/8rFlk-wjbkK6LZBQJfB04jmLkKKJe67F-1NK8oKbp6vh0nRSVJBEoHHc-RkAsK8RD158gBsRESyjbENN5WL6f9VeSgzercFG5hy_XmBMMng94TvQkyLqBhhBYvMYlGF2qduQA5I">
            <a:extLst>
              <a:ext uri="{FF2B5EF4-FFF2-40B4-BE49-F238E27FC236}">
                <a16:creationId xmlns:a16="http://schemas.microsoft.com/office/drawing/2014/main" id="{12D5E34C-FA2C-40AD-9FE6-3B7D6E2F2F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06" y="3851730"/>
            <a:ext cx="3080854" cy="230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41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00C8C-F83C-4AA7-8595-78E805B3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522845"/>
            <a:ext cx="4683697" cy="5648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4CF2C-0682-4061-8E91-5CA6E9E7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20" y="522844"/>
            <a:ext cx="3154765" cy="3191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D049D-BAFA-4EEA-929C-1745FC016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729" y="946841"/>
            <a:ext cx="2254280" cy="2343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FC0CB-82BB-41E7-92AD-70E4C39A9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520" y="4302789"/>
            <a:ext cx="1805289" cy="1869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6D7302-6EE7-414F-9446-C8C657938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175" y="4613240"/>
            <a:ext cx="1205554" cy="1248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7437DA-77C0-4F7C-8F25-A32AB6720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8095" y="4839557"/>
            <a:ext cx="747257" cy="795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157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>
            <a:spLocks noGrp="1"/>
          </p:cNvSpPr>
          <p:nvPr>
            <p:ph type="title"/>
          </p:nvPr>
        </p:nvSpPr>
        <p:spPr>
          <a:xfrm>
            <a:off x="1141388" y="-7"/>
            <a:ext cx="9906000" cy="123796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Initial Model (1st Conv Layer, 7x7 kernel)</a:t>
            </a:r>
            <a:endParaRPr sz="2400" dirty="0"/>
          </a:p>
        </p:txBody>
      </p:sp>
      <p:sp>
        <p:nvSpPr>
          <p:cNvPr id="337" name="Google Shape;337;p2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63" y="1066713"/>
            <a:ext cx="10915650" cy="550545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8C79-874D-4081-B2BA-7BFF55A1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62F52-8146-4359-BB08-DC9E774C6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F6FB6-471F-43B8-AA50-E4F4C47AF659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03C233-03CC-4048-B405-CF90B57B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82" y="382588"/>
            <a:ext cx="2612898" cy="3429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AF9403-F7C9-40F2-B0B8-A6753F84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04" y="0"/>
            <a:ext cx="3286226" cy="43126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30D761-C6CD-46BE-93C8-26684785A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518" y="82136"/>
            <a:ext cx="2888298" cy="37413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5FC7FF7-BE71-46D0-A383-469669664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954" y="0"/>
            <a:ext cx="5308092" cy="685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6F81AA1-1BB9-4FA8-ADFF-BDCCE9CDA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102" y="0"/>
            <a:ext cx="5225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672" y="509562"/>
            <a:ext cx="5049671" cy="604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3619" y="239430"/>
            <a:ext cx="1140190" cy="101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3619" y="5441685"/>
            <a:ext cx="1153574" cy="111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3619" y="1480643"/>
            <a:ext cx="1140190" cy="101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33619" y="4048054"/>
            <a:ext cx="1140524" cy="111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33619" y="2721856"/>
            <a:ext cx="1140191" cy="110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RVL-CDIP DATASET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1"/>
          </p:nvPr>
        </p:nvSpPr>
        <p:spPr>
          <a:xfrm>
            <a:off x="1141412" y="2097088"/>
            <a:ext cx="9905999" cy="369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Ryerson Vision Lab Complex Document Information Processing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Data consists of digitally scanned documents of various types.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Presplit into 320,000 training, 40,000 validation, and 40,000 testing images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20,000 training per class, 2500 testing and validation per class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16 document classes: letter, form, email, handwritten, advertisement, scientific report, scientific publication, specification, file folder, news article, budget, invoice, presentation, questionnaire, resume, and memo</a:t>
            </a:r>
            <a:endParaRPr b="1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141413" y="350365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1141413" y="1643270"/>
            <a:ext cx="4252222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0. letter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1. 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2. email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 handwritten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4. advertisement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5. scientific report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6. scientific publication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7. specification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8. file folder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9. news article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10. budget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11. invoice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12. presentation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13. questionnaire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14. resume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15. memo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4227789" y="4494139"/>
            <a:ext cx="77061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Image paths in yellow, class labels in red</a:t>
            </a:r>
            <a:endParaRPr/>
          </a:p>
        </p:txBody>
      </p:sp>
      <p:pic>
        <p:nvPicPr>
          <p:cNvPr id="249" name="Google Shape;24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27789" y="1623458"/>
            <a:ext cx="7706104" cy="266669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/>
          <p:nvPr/>
        </p:nvSpPr>
        <p:spPr>
          <a:xfrm>
            <a:off x="4227789" y="1643270"/>
            <a:ext cx="6016141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4227789" y="2031927"/>
            <a:ext cx="6241737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4227788" y="2401259"/>
            <a:ext cx="6016141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5315854" y="2788917"/>
            <a:ext cx="6241737" cy="369332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10674664" y="1645823"/>
            <a:ext cx="1259228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10847685" y="2031927"/>
            <a:ext cx="1086207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10526232" y="2416913"/>
            <a:ext cx="1407659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4227788" y="2780749"/>
            <a:ext cx="620659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4227787" y="3158249"/>
            <a:ext cx="5841245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10371847" y="3158249"/>
            <a:ext cx="1562043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4227784" y="3510356"/>
            <a:ext cx="2470728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6988710" y="3527670"/>
            <a:ext cx="4945179" cy="352107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4227783" y="3870775"/>
            <a:ext cx="4512179" cy="419373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9025553" y="3879688"/>
            <a:ext cx="2908336" cy="419373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10288795" y="1637121"/>
            <a:ext cx="385868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10451183" y="2022558"/>
            <a:ext cx="385868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10258249" y="2394438"/>
            <a:ext cx="257349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11618441" y="2780749"/>
            <a:ext cx="315448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0091765" y="3152184"/>
            <a:ext cx="257349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6731358" y="3514244"/>
            <a:ext cx="257349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8737404" y="3908608"/>
            <a:ext cx="257349" cy="39885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4871180" y="2793551"/>
            <a:ext cx="444670" cy="3708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/>
          </a:p>
        </p:txBody>
      </p:sp>
      <p:pic>
        <p:nvPicPr>
          <p:cNvPr id="277" name="Google Shape;277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33911" y="458882"/>
            <a:ext cx="5144672" cy="3531405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278" name="Google Shape;278;p22"/>
          <p:cNvSpPr txBox="1"/>
          <p:nvPr/>
        </p:nvSpPr>
        <p:spPr>
          <a:xfrm>
            <a:off x="1141414" y="2224585"/>
            <a:ext cx="4954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 image dimensions are 1000 pixels or less, though this will be scaled down for training efficiency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/>
          </a:p>
        </p:txBody>
      </p:sp>
      <p:pic>
        <p:nvPicPr>
          <p:cNvPr id="284" name="Google Shape;284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29826" y="242094"/>
            <a:ext cx="4740499" cy="3110317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pic>
        <p:nvPicPr>
          <p:cNvPr id="285" name="Google Shape;28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9826" y="3642246"/>
            <a:ext cx="2248535" cy="286457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pic>
        <p:nvPicPr>
          <p:cNvPr id="286" name="Google Shape;28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1790" y="3639458"/>
            <a:ext cx="2248535" cy="286736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1141413" y="16050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body" idx="1"/>
          </p:nvPr>
        </p:nvSpPr>
        <p:spPr>
          <a:xfrm>
            <a:off x="1141413" y="1639071"/>
            <a:ext cx="5099878" cy="415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Histogram Equalization</a:t>
            </a:r>
            <a:endParaRPr/>
          </a:p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/>
          </a:p>
        </p:txBody>
      </p:sp>
      <p:pic>
        <p:nvPicPr>
          <p:cNvPr id="293" name="Google Shape;2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1432" y="1639071"/>
            <a:ext cx="5099877" cy="3579858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/>
          </a:p>
        </p:txBody>
      </p:sp>
      <p:pic>
        <p:nvPicPr>
          <p:cNvPr id="299" name="Google Shape;299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8067" y="450057"/>
            <a:ext cx="4776273" cy="62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9076" y="450057"/>
            <a:ext cx="2391132" cy="31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80550" y="446126"/>
            <a:ext cx="2384855" cy="31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60210" y="4153836"/>
            <a:ext cx="1948865" cy="25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8546" y="4147289"/>
            <a:ext cx="1948865" cy="257084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 txBox="1"/>
          <p:nvPr/>
        </p:nvSpPr>
        <p:spPr>
          <a:xfrm>
            <a:off x="5739076" y="61813"/>
            <a:ext cx="23848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(500, 381)</a:t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8880550" y="61813"/>
            <a:ext cx="23848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(250, 190)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5960210" y="3756486"/>
            <a:ext cx="1948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(125, 95)</a:t>
            </a:r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9098544" y="3752555"/>
            <a:ext cx="1948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(62, 47)</a:t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368067" y="83927"/>
            <a:ext cx="4776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(1000, 782)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FINAL DATASET</a:t>
            </a:r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>
            <a:spLocks noGrp="1"/>
          </p:cNvSpPr>
          <p:nvPr>
            <p:ph type="title"/>
          </p:nvPr>
        </p:nvSpPr>
        <p:spPr>
          <a:xfrm>
            <a:off x="968363" y="158143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</a:t>
            </a:r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body" idx="1"/>
          </p:nvPr>
        </p:nvSpPr>
        <p:spPr>
          <a:xfrm>
            <a:off x="590501" y="1299218"/>
            <a:ext cx="4616499" cy="489215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dirty="0"/>
              <a:t>Loading custom dataset requires a custom data loader wrapped around PyTorch’s Dataset class</a:t>
            </a:r>
            <a:endParaRPr dirty="0"/>
          </a:p>
          <a:p>
            <a:pPr marL="342900" indent="-342900"/>
            <a:r>
              <a:rPr lang="en-US" dirty="0"/>
              <a:t>Create .csv for each dataset with two columns: </a:t>
            </a:r>
          </a:p>
          <a:p>
            <a:pPr marL="800100" lvl="1" indent="-342900"/>
            <a:r>
              <a:rPr lang="en-US" dirty="0"/>
              <a:t>Full image path </a:t>
            </a:r>
          </a:p>
          <a:p>
            <a:pPr marL="800100" lvl="1" indent="-342900"/>
            <a:r>
              <a:rPr lang="en-US" dirty="0"/>
              <a:t>Class labels</a:t>
            </a:r>
          </a:p>
          <a:p>
            <a:pPr marL="342900" indent="-342900"/>
            <a:r>
              <a:rPr lang="en-US" dirty="0"/>
              <a:t>Results in data in format:</a:t>
            </a:r>
          </a:p>
          <a:p>
            <a:pPr marL="800100" lvl="1" indent="-342900"/>
            <a:r>
              <a:rPr lang="en-US" dirty="0"/>
              <a:t>([Image_tensor], label_tensor)</a:t>
            </a:r>
          </a:p>
          <a:p>
            <a:pPr marL="342900" indent="-342900"/>
            <a:endParaRPr lang="en-US" dirty="0"/>
          </a:p>
        </p:txBody>
      </p:sp>
      <p:pic>
        <p:nvPicPr>
          <p:cNvPr id="331" name="Google Shape;3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000" y="328941"/>
            <a:ext cx="6457951" cy="62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313</Words>
  <Application>Microsoft Office PowerPoint</Application>
  <PresentationFormat>Widescreen</PresentationFormat>
  <Paragraphs>59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Questrial</vt:lpstr>
      <vt:lpstr>Arial</vt:lpstr>
      <vt:lpstr>Circuit</vt:lpstr>
      <vt:lpstr>DOCUMENT IDENTIFICATION WITH CONVOLUTIONAL NEURAL NETWORKS</vt:lpstr>
      <vt:lpstr>RVL-CDIP DATASET</vt:lpstr>
      <vt:lpstr>DATA CLEANING</vt:lpstr>
      <vt:lpstr>PowerPoint Presentation</vt:lpstr>
      <vt:lpstr>PowerPoint Presentation</vt:lpstr>
      <vt:lpstr>PREPROCESSING</vt:lpstr>
      <vt:lpstr>PowerPoint Presentation</vt:lpstr>
      <vt:lpstr>FINAL DATASET</vt:lpstr>
      <vt:lpstr>PyTorch</vt:lpstr>
      <vt:lpstr>Convolutional Neural Networks</vt:lpstr>
      <vt:lpstr>PowerPoint Presentation</vt:lpstr>
      <vt:lpstr>Initial Model (1st Conv Layer, 7x7 kernel)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IDENTIFICATION WITH CONVOLUTIONAL NEURAL NETWORKS</dc:title>
  <cp:lastModifiedBy>sjcrum</cp:lastModifiedBy>
  <cp:revision>17</cp:revision>
  <dcterms:modified xsi:type="dcterms:W3CDTF">2018-12-05T00:52:19Z</dcterms:modified>
</cp:coreProperties>
</file>