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Questrial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D3E68B-1FB4-4865-9AB3-875E9C32A760}">
  <a:tblStyle styleId="{59D3E68B-1FB4-4865-9AB3-875E9C32A7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estrial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281d5b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281d5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6300f929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6300f92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6300f929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6300f92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6300f929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6300f92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300f929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300f92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99958470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9995847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99958470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99958470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999584708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9995847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999584708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99958470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a16161f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a16161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999584708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99958470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999584708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99958470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a16161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a1616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6300f929f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6300f929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6300f929f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6300f929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6300f929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6300f92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9868fb1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9868fb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6300f929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6300f92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/>
              <a:t>DOCUMENT IDENTIFICATION WITH CONVOLUTIONAL NEURAL NETWORKS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Group-5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Renu Gopal Reddy Durgampudi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Jack Curm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Geetha Ganji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8"/>
          <p:cNvPicPr preferRelativeResize="0"/>
          <p:nvPr/>
        </p:nvPicPr>
        <p:blipFill rotWithShape="1">
          <a:blip r:embed="rId3">
            <a:alphaModFix/>
          </a:blip>
          <a:srcRect b="0" l="0" r="49101" t="0"/>
          <a:stretch/>
        </p:blipFill>
        <p:spPr>
          <a:xfrm>
            <a:off x="226125" y="1481262"/>
            <a:ext cx="3558850" cy="4343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4" name="Google Shape;334;p28"/>
          <p:cNvPicPr preferRelativeResize="0"/>
          <p:nvPr/>
        </p:nvPicPr>
        <p:blipFill rotWithShape="1">
          <a:blip r:embed="rId4">
            <a:alphaModFix/>
          </a:blip>
          <a:srcRect b="0" l="0" r="49647" t="0"/>
          <a:stretch/>
        </p:blipFill>
        <p:spPr>
          <a:xfrm>
            <a:off x="3925988" y="1481250"/>
            <a:ext cx="4336834" cy="43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 rotWithShape="1">
          <a:blip r:embed="rId5">
            <a:alphaModFix/>
          </a:blip>
          <a:srcRect b="0" l="0" r="49510" t="0"/>
          <a:stretch/>
        </p:blipFill>
        <p:spPr>
          <a:xfrm>
            <a:off x="8403851" y="1875700"/>
            <a:ext cx="3558851" cy="35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 txBox="1"/>
          <p:nvPr/>
        </p:nvSpPr>
        <p:spPr>
          <a:xfrm>
            <a:off x="284150" y="850650"/>
            <a:ext cx="3442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</a:rPr>
              <a:t>11 x 11 Kernel</a:t>
            </a:r>
            <a:endParaRPr sz="2000">
              <a:solidFill>
                <a:srgbClr val="F3F3F3"/>
              </a:solidFill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4121625" y="850650"/>
            <a:ext cx="4141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</a:rPr>
              <a:t>7 x 7 Kernel</a:t>
            </a:r>
            <a:endParaRPr sz="2000">
              <a:solidFill>
                <a:srgbClr val="EFEFEF"/>
              </a:solidFill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8500125" y="850650"/>
            <a:ext cx="3366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</a:rPr>
              <a:t>3 x 3 Kernel</a:t>
            </a:r>
            <a:endParaRPr sz="20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799376" y="139675"/>
            <a:ext cx="107736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Rate              Kernel Size                  Batch Size</a:t>
            </a:r>
            <a:endParaRPr/>
          </a:p>
        </p:txBody>
      </p:sp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48" y="4217850"/>
            <a:ext cx="3065727" cy="25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74" y="1532825"/>
            <a:ext cx="3586075" cy="25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213" y="1519563"/>
            <a:ext cx="36099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950" y="1519563"/>
            <a:ext cx="37147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7558" y="4204599"/>
            <a:ext cx="309753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6449" y="4204604"/>
            <a:ext cx="3097525" cy="25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POOLING TYPE	ACCURACY	RECALL	PRECISION	F1</a:t>
            </a:r>
            <a:br>
              <a:rPr lang="en-US"/>
            </a:br>
            <a:r>
              <a:rPr lang="en-US"/>
              <a:t>AVERAGE0.304	0.308	0.469	0.279</a:t>
            </a:r>
            <a:br>
              <a:rPr lang="en-US"/>
            </a:br>
            <a:r>
              <a:rPr lang="en-US"/>
              <a:t>MAX	0.728	0.729	0.736	0.7234</a:t>
            </a:r>
            <a:br>
              <a:rPr lang="en-US"/>
            </a:br>
            <a:endParaRPr/>
          </a:p>
        </p:txBody>
      </p:sp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350" y="1324850"/>
            <a:ext cx="5328350" cy="45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450" y="1441750"/>
            <a:ext cx="6210000" cy="4359000"/>
          </a:xfrm>
          <a:prstGeom prst="snip2DiagRect">
            <a:avLst>
              <a:gd fmla="val 0" name="adj1"/>
              <a:gd fmla="val 0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1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0" y="443200"/>
            <a:ext cx="81048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Experimentation</a:t>
            </a:r>
            <a:endParaRPr/>
          </a:p>
        </p:txBody>
      </p:sp>
      <p:pic>
        <p:nvPicPr>
          <p:cNvPr id="364" name="Google Shape;3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25" y="4091425"/>
            <a:ext cx="6691125" cy="184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25" y="2193525"/>
            <a:ext cx="6691127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900" y="2194600"/>
            <a:ext cx="2403100" cy="315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45750" y="2193525"/>
            <a:ext cx="2403100" cy="31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 txBox="1"/>
          <p:nvPr/>
        </p:nvSpPr>
        <p:spPr>
          <a:xfrm>
            <a:off x="7442475" y="1675525"/>
            <a:ext cx="44421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Both Emails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7696013" y="2445600"/>
            <a:ext cx="3984900" cy="36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Architecture:</a:t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Hist Equalization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224x224 Images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5 Conv Blocks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Two FC w/ Dropout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7-5-5-3-3 Kernels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50 Batch Size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0.001 Learning Rate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Full Image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t/>
            </a:r>
            <a:endParaRPr/>
          </a:p>
        </p:txBody>
      </p:sp>
      <p:pic>
        <p:nvPicPr>
          <p:cNvPr id="375" name="Google Shape;3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50" y="309262"/>
            <a:ext cx="7281359" cy="6239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32"/>
          <p:cNvGraphicFramePr/>
          <p:nvPr/>
        </p:nvGraphicFramePr>
        <p:xfrm>
          <a:off x="8060463" y="3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{59D3E68B-1FB4-4865-9AB3-875E9C32A760}</a:tableStyleId>
              </a:tblPr>
              <a:tblGrid>
                <a:gridCol w="1920200"/>
                <a:gridCol w="1335775"/>
              </a:tblGrid>
              <a:tr h="36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D9D9D9"/>
                          </a:solidFill>
                        </a:rPr>
                        <a:t>Accuracy</a:t>
                      </a:r>
                      <a:endParaRPr b="1" sz="18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EFEFEF"/>
                          </a:solidFill>
                        </a:rPr>
                        <a:t>0.728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D9D9D9"/>
                          </a:solidFill>
                        </a:rPr>
                        <a:t>Recall</a:t>
                      </a:r>
                      <a:endParaRPr b="1" sz="18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EFEFEF"/>
                          </a:solidFill>
                        </a:rPr>
                        <a:t>0.729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D9D9D9"/>
                          </a:solidFill>
                        </a:rPr>
                        <a:t>Precision</a:t>
                      </a:r>
                      <a:endParaRPr b="1" sz="18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EFEFEF"/>
                          </a:solidFill>
                        </a:rPr>
                        <a:t>0.736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D9D9D9"/>
                          </a:solidFill>
                        </a:rPr>
                        <a:t>F1</a:t>
                      </a:r>
                      <a:endParaRPr b="1" sz="18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EFEFEF"/>
                          </a:solidFill>
                        </a:rPr>
                        <a:t>0.7234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1141425" y="618525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Keras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AutoNum type="arabicPeriod"/>
            </a:pPr>
            <a:r>
              <a:rPr lang="en-US"/>
              <a:t>Preprocessing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-US"/>
              <a:t>Convolution Neural Network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-US"/>
              <a:t>VGG16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89938" y="2196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960312" y="17515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convert_4darray: Function which takes image as input, rescales the image as 224*224 pixels and then converts it into a 4D array 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convert_4darrays: Function which takes image paths as input and returns a 4D array of images using convert_4d array function.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The images are rescaled by dividing every pixel in every image by 255.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922675" y="2"/>
            <a:ext cx="9906000" cy="135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Convolution Neural Network</a:t>
            </a:r>
            <a:endParaRPr/>
          </a:p>
        </p:txBody>
      </p:sp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1141400" y="1674625"/>
            <a:ext cx="5575200" cy="49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Header: Train images: 144 per class, Test and validation images: 120 per class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Whole: Train images: 137 per class, Test and validation images: 60 per class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epochs: 10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optimizer: adam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batch_size: 32, 64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Result: Very low accuracy</a:t>
            </a:r>
            <a:endParaRPr/>
          </a:p>
        </p:txBody>
      </p:sp>
      <p:pic>
        <p:nvPicPr>
          <p:cNvPr id="400" name="Google Shape;4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325" y="1083375"/>
            <a:ext cx="4937575" cy="56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Process of taking a pre-trained model and “fine-tuning” the model with new dataset.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VGG16 is used  in this dataset.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948175" y="-7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RVL-CDIP DATASET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370175" y="1046550"/>
            <a:ext cx="87480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Ryerson Vision Lab Complex Document Information Processing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Data consists of digitally scanned documents of various types.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Presplit into 320,000 training, 40,000 validation, and 40,000 testing images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20,000 training per class, 2500 testing and validation per class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16 document classes: letter, form, email, handwritten, advertisement, scientific report, scientific publication, specification, file folder, news article, budget, invoice, presentation, questionnaire, resume, and memo</a:t>
            </a:r>
            <a:endParaRPr b="1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100" y="409148"/>
            <a:ext cx="1593525" cy="20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6575" y="408498"/>
            <a:ext cx="1593525" cy="209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3100" y="2597260"/>
            <a:ext cx="1593525" cy="206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13050" y="2597251"/>
            <a:ext cx="1620575" cy="2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13050" y="4753925"/>
            <a:ext cx="1620576" cy="205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625" y="4788896"/>
            <a:ext cx="1593525" cy="202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>
            <p:ph type="title"/>
          </p:nvPr>
        </p:nvSpPr>
        <p:spPr>
          <a:xfrm>
            <a:off x="1141400" y="169848"/>
            <a:ext cx="9906000" cy="105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VGG16</a:t>
            </a:r>
            <a:endParaRPr/>
          </a:p>
        </p:txBody>
      </p:sp>
      <p:sp>
        <p:nvSpPr>
          <p:cNvPr id="412" name="Google Shape;412;p38"/>
          <p:cNvSpPr txBox="1"/>
          <p:nvPr>
            <p:ph idx="1" type="body"/>
          </p:nvPr>
        </p:nvSpPr>
        <p:spPr>
          <a:xfrm>
            <a:off x="1141400" y="1147725"/>
            <a:ext cx="9906000" cy="51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Also called Oxfordnet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Named after Visual Geometry Group of Oxford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16 layer deep network 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Can classify upto 1000 images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imported from keras.applications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contains models with weights trained on Imagenet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1142988" y="1810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VGG16 Architecture</a:t>
            </a:r>
            <a:endParaRPr/>
          </a:p>
        </p:txBody>
      </p:sp>
      <p:pic>
        <p:nvPicPr>
          <p:cNvPr id="418" name="Google Shape;4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75" y="1469400"/>
            <a:ext cx="8096250" cy="51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1143000" y="346273"/>
            <a:ext cx="9906000" cy="103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VGG16(include_top = False, weights = ‘imagenet’, input_tensor = None, input_shape = None, pooling = None, classes= 1000)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1143000" y="1332700"/>
            <a:ext cx="9906000" cy="51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Arguments: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1.    include_top: decides whether to include 3-fully connected layers at the top of the network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2.    weights:</a:t>
            </a:r>
            <a:endParaRPr sz="16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a.     None: the weights are randomly initialized.</a:t>
            </a:r>
            <a:endParaRPr sz="16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b.     imagenet: uses weights form pre-trained Imagenet.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3.    input _tensor: optional. This is output of layers.Input()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4.    input_shape: optional. </a:t>
            </a:r>
            <a:endParaRPr sz="16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Only specified if include_top is specified as False. Else the input_shape has to be 224*224 which channels 3.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5.    pooling: optional. Used for feature extraction when include_top is specified as False.</a:t>
            </a:r>
            <a:endParaRPr sz="16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a.     None:</a:t>
            </a:r>
            <a:endParaRPr sz="16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b.     avg</a:t>
            </a:r>
            <a:endParaRPr sz="16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c.      max: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6.    classes: optional. Only to be specified if include_top is False, and weights is specified as ‘None’. </a:t>
            </a:r>
            <a:endParaRPr sz="1600"/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Specifies number of classes to classify images into.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VGG16 </a:t>
            </a:r>
            <a:endParaRPr/>
          </a:p>
        </p:txBody>
      </p:sp>
      <p:sp>
        <p:nvSpPr>
          <p:cNvPr id="430" name="Google Shape;430;p41"/>
          <p:cNvSpPr txBox="1"/>
          <p:nvPr>
            <p:ph idx="1" type="body"/>
          </p:nvPr>
        </p:nvSpPr>
        <p:spPr>
          <a:xfrm>
            <a:off x="1141400" y="1803925"/>
            <a:ext cx="9906000" cy="46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Header: Train images: 144 per class, Test and validation images: 120 per class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Whole: Train images: 137 per class, Test and validation images: 60 per class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optimizers used: SGD, RMSprop, Adam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 sz="2400"/>
              <a:t>Adam has good accuracy compared to other two optimizers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batch_size: 32, 64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</a:t>
            </a:r>
            <a:r>
              <a:rPr lang="en-US"/>
              <a:t>ccuracy: 66.67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Improved accuracy compared to previous CNN model.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436" name="Google Shape;436;p4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Train the model in such a way that when given an input image the model should classify the image automatically.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Read data from the document images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Reduce class separation and combine into more homogeneous classes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Create top-5 classification for less certain predictions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442" name="Google Shape;442;p4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Document images more difficult to identify than natural images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High intraclass variance makes identification even more difficult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PyTorch produced the best results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Transfer learning such a VGG may not be as good as custom network for non-natural imagery. Needs more research.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1141413" y="35036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1141413" y="1643270"/>
            <a:ext cx="4252222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0. letter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 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2. email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 handwritten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4. advertisement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5. scientific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6. scientific publication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7. specification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8. file folder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9. news article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10. budget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11. invoice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12. 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13. questionnaire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14. resume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15. memo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4227789" y="4494139"/>
            <a:ext cx="7706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Image paths in yellow, class labels in red</a:t>
            </a:r>
            <a:endParaRPr/>
          </a:p>
        </p:txBody>
      </p:sp>
      <p:pic>
        <p:nvPicPr>
          <p:cNvPr id="255" name="Google Shape;25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789" y="1623458"/>
            <a:ext cx="7706104" cy="266669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/>
          <p:nvPr/>
        </p:nvSpPr>
        <p:spPr>
          <a:xfrm>
            <a:off x="4227789" y="1643270"/>
            <a:ext cx="6016141" cy="36933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227789" y="2031927"/>
            <a:ext cx="6241737" cy="36933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227788" y="2401259"/>
            <a:ext cx="6016141" cy="36933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5315854" y="2788917"/>
            <a:ext cx="6241737" cy="36933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10674664" y="1645823"/>
            <a:ext cx="1259228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10847685" y="2031927"/>
            <a:ext cx="1086207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10526232" y="2416913"/>
            <a:ext cx="1407659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4227788" y="2780749"/>
            <a:ext cx="620659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4227787" y="3158249"/>
            <a:ext cx="5841245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10371847" y="3158249"/>
            <a:ext cx="1562043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227784" y="3510356"/>
            <a:ext cx="2470728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6988710" y="3527670"/>
            <a:ext cx="4945179" cy="3521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4227783" y="3870775"/>
            <a:ext cx="4512179" cy="41937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9025553" y="3879688"/>
            <a:ext cx="2908336" cy="41937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10288795" y="1637121"/>
            <a:ext cx="385868" cy="3708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10451183" y="2022558"/>
            <a:ext cx="385868" cy="3708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10258249" y="2394438"/>
            <a:ext cx="257349" cy="3708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11618441" y="2780749"/>
            <a:ext cx="315448" cy="3708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10091765" y="3152184"/>
            <a:ext cx="257349" cy="3708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6731358" y="3514244"/>
            <a:ext cx="257349" cy="3708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8737404" y="3908608"/>
            <a:ext cx="257349" cy="39885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4871180" y="2793551"/>
            <a:ext cx="444670" cy="3708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826" y="242094"/>
            <a:ext cx="4740499" cy="3110317"/>
          </a:xfrm>
          <a:prstGeom prst="snip2DiagRect">
            <a:avLst>
              <a:gd fmla="val 0" name="adj1"/>
              <a:gd fmla="val 0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826" y="3642246"/>
            <a:ext cx="2248535" cy="2864572"/>
          </a:xfrm>
          <a:prstGeom prst="snip2DiagRect">
            <a:avLst>
              <a:gd fmla="val 0" name="adj1"/>
              <a:gd fmla="val 0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1790" y="3639458"/>
            <a:ext cx="2248535" cy="2867360"/>
          </a:xfrm>
          <a:prstGeom prst="snip2DiagRect">
            <a:avLst>
              <a:gd fmla="val 0" name="adj1"/>
              <a:gd fmla="val 0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285" name="Google Shape;285;p22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186" y="2975532"/>
            <a:ext cx="5144700" cy="3531300"/>
          </a:xfrm>
          <a:prstGeom prst="snip2DiagRect">
            <a:avLst>
              <a:gd fmla="val 0" name="adj1"/>
              <a:gd fmla="val 0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10"/>
              </a:srgbClr>
            </a:outerShdw>
          </a:effectLst>
        </p:spPr>
      </p:pic>
      <p:sp>
        <p:nvSpPr>
          <p:cNvPr id="286" name="Google Shape;286;p22"/>
          <p:cNvSpPr txBox="1"/>
          <p:nvPr/>
        </p:nvSpPr>
        <p:spPr>
          <a:xfrm>
            <a:off x="667000" y="342050"/>
            <a:ext cx="5660700" cy="24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images are 1000 pixels tall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Most are 1000x752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majority of images are mostly  weight space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Darkest image (18.57 mean value)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Whitest image (254.94 mean values)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 is pure black, 255 is pure white on grayscale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141413" y="16050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684100" y="1503125"/>
            <a:ext cx="38943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Histogram Equalization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Attempting to make the cumulative of pixel values as linear as possible to spread the distribution of influential features 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93" name="Google Shape;2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875" y="1503125"/>
            <a:ext cx="7019400" cy="4927200"/>
          </a:xfrm>
          <a:prstGeom prst="snip2DiagRect">
            <a:avLst>
              <a:gd fmla="val 0" name="adj1"/>
              <a:gd fmla="val 0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id="299" name="Google Shape;29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067" y="450057"/>
            <a:ext cx="4776273" cy="62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9076" y="450057"/>
            <a:ext cx="2391132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550" y="446126"/>
            <a:ext cx="2384855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0210" y="4153836"/>
            <a:ext cx="1948865" cy="25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98546" y="4147289"/>
            <a:ext cx="1948865" cy="257084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 txBox="1"/>
          <p:nvPr/>
        </p:nvSpPr>
        <p:spPr>
          <a:xfrm>
            <a:off x="5739076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(500, 381)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8880550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(250, 190)</a:t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5960210" y="3756486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(125, 95)</a:t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9098544" y="3752555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(62, 47)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368067" y="83927"/>
            <a:ext cx="4776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(1000, 782)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FINAL DATASET</a:t>
            </a:r>
            <a:endParaRPr/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32,000 training images (2000 per class)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12,000 testing images (750 per class)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12,000 validation (750 per class)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All images resized to 224 x 224 for initial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968363" y="1581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</a:t>
            </a:r>
            <a:endParaRPr/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615675" y="1270000"/>
            <a:ext cx="4401000" cy="525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Loading custom dataset requires a custom data loader wrapped around PyTorch’s Dataset class.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Create .csv for each dataset with two columns: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Full image path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Class label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Read and process with OpenCV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OpenCV: </a:t>
            </a:r>
            <a:r>
              <a:rPr i="1" lang="en-US" sz="1800"/>
              <a:t>(height, width, # </a:t>
            </a:r>
            <a:r>
              <a:rPr i="1" lang="en-US" sz="1800"/>
              <a:t>channels</a:t>
            </a:r>
            <a:r>
              <a:rPr i="1" lang="en-US" sz="1800"/>
              <a:t>)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PyTorch: </a:t>
            </a:r>
            <a:r>
              <a:rPr lang="en-US" sz="1800"/>
              <a:t>(# </a:t>
            </a:r>
            <a:r>
              <a:rPr i="1" lang="en-US" sz="1800"/>
              <a:t>channels, height, width)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Need to reshape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0" y="328941"/>
            <a:ext cx="6457951" cy="62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Tuning Training Features</a:t>
            </a:r>
            <a:endParaRPr/>
          </a:p>
        </p:txBody>
      </p:sp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2154522" y="2249475"/>
            <a:ext cx="4224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Preprocessing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Histogram Equalization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Image Size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50, 100, 224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Batch Size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10, 50, 100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7002308" y="2249475"/>
            <a:ext cx="32229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Learning Rate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1e-2, 1e-3, 1e-4, 1e-5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Kernel Size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11-9-7-3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7-7-5-5-3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3-3-3-3-3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