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9" autoAdjust="0"/>
  </p:normalViewPr>
  <p:slideViewPr>
    <p:cSldViewPr>
      <p:cViewPr varScale="1">
        <p:scale>
          <a:sx n="71" d="100"/>
          <a:sy n="71" d="100"/>
        </p:scale>
        <p:origin x="-177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B08B9-5A04-4044-A9CF-26E362CC3E14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103C0-EBBE-4BAB-A1C2-03F8CB2815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632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2106-88D2-42C9-95A4-ADE98A7C105D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5A61-C4AC-4D13-AD51-6DAD4D1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2106-88D2-42C9-95A4-ADE98A7C105D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5A61-C4AC-4D13-AD51-6DAD4D1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2106-88D2-42C9-95A4-ADE98A7C105D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5A61-C4AC-4D13-AD51-6DAD4D1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2106-88D2-42C9-95A4-ADE98A7C105D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5A61-C4AC-4D13-AD51-6DAD4D1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2106-88D2-42C9-95A4-ADE98A7C105D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5A61-C4AC-4D13-AD51-6DAD4D1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2106-88D2-42C9-95A4-ADE98A7C105D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5A61-C4AC-4D13-AD51-6DAD4D1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2106-88D2-42C9-95A4-ADE98A7C105D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5A61-C4AC-4D13-AD51-6DAD4D1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2106-88D2-42C9-95A4-ADE98A7C105D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5A61-C4AC-4D13-AD51-6DAD4D1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2106-88D2-42C9-95A4-ADE98A7C105D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5A61-C4AC-4D13-AD51-6DAD4D1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2106-88D2-42C9-95A4-ADE98A7C105D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5A61-C4AC-4D13-AD51-6DAD4D1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2106-88D2-42C9-95A4-ADE98A7C105D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5A61-C4AC-4D13-AD51-6DAD4D1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2106-88D2-42C9-95A4-ADE98A7C105D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5A61-C4AC-4D13-AD51-6DAD4D1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as.eng.buffalo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600200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EE130/230A Discussion 2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41148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Peng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Zheng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Energy band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For </a:t>
            </a:r>
            <a:r>
              <a:rPr lang="en-US" sz="2400" i="1" dirty="0" smtClean="0"/>
              <a:t>T</a:t>
            </a:r>
            <a:r>
              <a:rPr lang="en-US" sz="2400" dirty="0" smtClean="0"/>
              <a:t> = </a:t>
            </a:r>
            <a:r>
              <a:rPr lang="en-US" sz="2400" dirty="0" smtClean="0"/>
              <a:t>1200K, indicate </a:t>
            </a:r>
            <a:r>
              <a:rPr lang="en-US" sz="2400" dirty="0" smtClean="0"/>
              <a:t>the values of (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– 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) and (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– 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).  </a:t>
            </a:r>
            <a:r>
              <a:rPr lang="en-US" sz="2400" dirty="0" smtClean="0"/>
              <a:t>Remember that </a:t>
            </a:r>
            <a:r>
              <a:rPr lang="en-US" sz="2400" i="1" dirty="0" err="1" smtClean="0"/>
              <a:t>N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N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 are temperature dependent.  Also, 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is dependent on temperature: for silicon, 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= 1.205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 2.8×10</a:t>
            </a:r>
            <a:r>
              <a:rPr lang="en-US" sz="2400" baseline="30000" dirty="0" smtClean="0"/>
              <a:t>-4</a:t>
            </a:r>
            <a:r>
              <a:rPr lang="en-US" sz="2400" dirty="0" smtClean="0"/>
              <a:t>(</a:t>
            </a:r>
            <a:r>
              <a:rPr lang="en-US" sz="2400" i="1" dirty="0" smtClean="0"/>
              <a:t>T</a:t>
            </a:r>
            <a:r>
              <a:rPr lang="en-US" sz="2400" dirty="0" smtClean="0"/>
              <a:t>) for 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en-US" sz="2400" dirty="0" smtClean="0"/>
              <a:t>&gt; 300K.</a:t>
            </a:r>
          </a:p>
          <a:p>
            <a:pPr algn="just">
              <a:buNone/>
            </a:pPr>
            <a:r>
              <a:rPr lang="en-US" sz="2400" dirty="0" smtClean="0"/>
              <a:t>At </a:t>
            </a:r>
            <a:r>
              <a:rPr lang="en-US" sz="2400" i="1" dirty="0" smtClean="0"/>
              <a:t>T</a:t>
            </a:r>
            <a:r>
              <a:rPr lang="en-US" sz="2400" dirty="0" smtClean="0"/>
              <a:t> = </a:t>
            </a:r>
            <a:r>
              <a:rPr lang="en-US" sz="2400" dirty="0" smtClean="0"/>
              <a:t>1200K</a:t>
            </a:r>
            <a:r>
              <a:rPr lang="en-US" sz="2400" dirty="0" smtClean="0"/>
              <a:t>, the Si band gap 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G </a:t>
            </a:r>
            <a:r>
              <a:rPr lang="en-US" sz="2400" dirty="0" smtClean="0"/>
              <a:t>= 1.2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 2.8×10</a:t>
            </a:r>
            <a:r>
              <a:rPr lang="en-US" sz="2400" baseline="30000" dirty="0" smtClean="0"/>
              <a:t>-4 </a:t>
            </a:r>
            <a:r>
              <a:rPr lang="en-US" sz="2400" dirty="0" smtClean="0"/>
              <a:t>(</a:t>
            </a:r>
            <a:r>
              <a:rPr lang="en-US" sz="2400" i="1" dirty="0" smtClean="0"/>
              <a:t>T</a:t>
            </a:r>
            <a:r>
              <a:rPr lang="en-US" sz="2400" dirty="0" smtClean="0"/>
              <a:t>) = </a:t>
            </a:r>
            <a:r>
              <a:rPr lang="en-US" sz="2400" dirty="0" smtClean="0"/>
              <a:t>0.87 </a:t>
            </a:r>
            <a:r>
              <a:rPr lang="en-US" sz="2400" dirty="0" err="1" smtClean="0"/>
              <a:t>eV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6576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conduction-band and valence-band effective densities of states </a:t>
            </a:r>
            <a:r>
              <a:rPr lang="en-US" sz="2000" i="1" dirty="0" err="1" smtClean="0"/>
              <a:t>N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N</a:t>
            </a:r>
            <a:r>
              <a:rPr lang="en-US" sz="2000" baseline="-25000" dirty="0" err="1" smtClean="0"/>
              <a:t>v</a:t>
            </a:r>
            <a:r>
              <a:rPr lang="en-US" sz="2000" dirty="0" smtClean="0"/>
              <a:t> each have </a:t>
            </a:r>
            <a:r>
              <a:rPr lang="en-US" sz="2000" i="1" dirty="0" smtClean="0"/>
              <a:t>T</a:t>
            </a:r>
            <a:r>
              <a:rPr lang="en-US" sz="2000" baseline="30000" dirty="0" smtClean="0"/>
              <a:t>3/2</a:t>
            </a:r>
            <a:r>
              <a:rPr lang="en-US" sz="2000" dirty="0" smtClean="0"/>
              <a:t> dependence, so their product has </a:t>
            </a:r>
            <a:r>
              <a:rPr lang="en-US" sz="2000" i="1" dirty="0" smtClean="0"/>
              <a:t>T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dependence.  (The ratio </a:t>
            </a:r>
            <a:r>
              <a:rPr lang="en-US" sz="2000" i="1" dirty="0" err="1" smtClean="0"/>
              <a:t>N</a:t>
            </a:r>
            <a:r>
              <a:rPr lang="en-US" sz="2000" baseline="-25000" dirty="0" err="1" smtClean="0"/>
              <a:t>v</a:t>
            </a:r>
            <a:r>
              <a:rPr lang="en-US" sz="2000" dirty="0" smtClean="0"/>
              <a:t>/</a:t>
            </a:r>
            <a:r>
              <a:rPr lang="en-US" sz="2000" i="1" dirty="0" err="1" smtClean="0"/>
              <a:t>N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does not change with temperature, assuming that the carrier effective masses are independent of temperature.)  Therefore, when the temperature is increased by a factor of </a:t>
            </a:r>
            <a:r>
              <a:rPr lang="en-US" sz="2000" dirty="0" smtClean="0"/>
              <a:t>4 </a:t>
            </a:r>
            <a:r>
              <a:rPr lang="en-US" sz="2000" dirty="0" smtClean="0"/>
              <a:t>(from 300K to </a:t>
            </a:r>
            <a:r>
              <a:rPr lang="en-US" sz="2000" dirty="0" smtClean="0"/>
              <a:t>1200K</a:t>
            </a:r>
            <a:r>
              <a:rPr lang="en-US" sz="2000" dirty="0" smtClean="0"/>
              <a:t>), </a:t>
            </a:r>
            <a:r>
              <a:rPr lang="en-US" sz="2000" i="1" dirty="0" err="1" smtClean="0"/>
              <a:t>N</a:t>
            </a:r>
            <a:r>
              <a:rPr lang="en-US" sz="2000" baseline="-25000" dirty="0" err="1" smtClean="0"/>
              <a:t>c</a:t>
            </a:r>
            <a:r>
              <a:rPr lang="en-US" sz="2000" i="1" dirty="0" err="1" smtClean="0"/>
              <a:t>N</a:t>
            </a:r>
            <a:r>
              <a:rPr lang="en-US" sz="2000" baseline="-25000" dirty="0" err="1" smtClean="0"/>
              <a:t>v</a:t>
            </a:r>
            <a:r>
              <a:rPr lang="en-US" sz="2000" dirty="0" smtClean="0"/>
              <a:t> is increased by a factor of </a:t>
            </a:r>
            <a:r>
              <a:rPr lang="en-US" sz="2000" dirty="0" smtClean="0"/>
              <a:t>64.</a:t>
            </a:r>
            <a:endParaRPr lang="en-US" sz="20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1143000" y="5562600"/>
          <a:ext cx="7031460" cy="990600"/>
        </p:xfrm>
        <a:graphic>
          <a:graphicData uri="http://schemas.openxmlformats.org/presentationml/2006/ole">
            <p:oleObj spid="_x0000_s19457" name="Equation" r:id="rId3" imgW="4279680" imgH="609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6172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ym typeface="Wingdings" pitchFamily="2" charset="2"/>
              </a:rPr>
              <a:t>    </a:t>
            </a:r>
            <a:r>
              <a:rPr lang="en-US" b="1" dirty="0" smtClean="0"/>
              <a:t>Intrinsic Semiconductor</a:t>
            </a:r>
            <a:r>
              <a:rPr lang="en-US" b="1" i="1" dirty="0" smtClean="0"/>
              <a:t>: E</a:t>
            </a:r>
            <a:r>
              <a:rPr lang="en-US" b="1" baseline="-25000" dirty="0" smtClean="0"/>
              <a:t>F </a:t>
            </a:r>
            <a:r>
              <a:rPr lang="en-US" b="1" dirty="0" smtClean="0"/>
              <a:t> = </a:t>
            </a:r>
            <a:r>
              <a:rPr lang="en-US" b="1" i="1" dirty="0" err="1" smtClean="0"/>
              <a:t>E</a:t>
            </a:r>
            <a:r>
              <a:rPr lang="en-US" b="1" baseline="-25000" dirty="0" err="1" smtClean="0"/>
              <a:t>i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Electron and Hole Concentrations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25780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 smtClean="0"/>
              <a:t>Silicon doped with 10</a:t>
            </a:r>
            <a:r>
              <a:rPr lang="en-US" baseline="30000" dirty="0" smtClean="0"/>
              <a:t>16</a:t>
            </a:r>
            <a:r>
              <a:rPr lang="en-US" dirty="0" smtClean="0"/>
              <a:t> cm</a:t>
            </a:r>
            <a:r>
              <a:rPr lang="en-US" baseline="30000" dirty="0" smtClean="0"/>
              <a:t>-3</a:t>
            </a:r>
            <a:r>
              <a:rPr lang="en-US" dirty="0" smtClean="0"/>
              <a:t> phosphorus  atoms, at room temperature (</a:t>
            </a:r>
            <a:r>
              <a:rPr lang="en-US" i="1" dirty="0" smtClean="0"/>
              <a:t>T</a:t>
            </a:r>
            <a:r>
              <a:rPr lang="en-US" dirty="0" smtClean="0"/>
              <a:t> = 300 K).</a:t>
            </a:r>
          </a:p>
          <a:p>
            <a:pPr lvl="0" algn="just">
              <a:buNone/>
            </a:pPr>
            <a:r>
              <a:rPr lang="en-US" i="1" dirty="0" smtClean="0"/>
              <a:t>	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baseline="-25000" dirty="0" smtClean="0"/>
              <a:t>D </a:t>
            </a:r>
            <a:r>
              <a:rPr lang="en-US" dirty="0" smtClean="0"/>
              <a:t>= 10</a:t>
            </a:r>
            <a:r>
              <a:rPr lang="en-US" baseline="30000" dirty="0" smtClean="0"/>
              <a:t>16</a:t>
            </a:r>
            <a:r>
              <a:rPr lang="en-US" dirty="0" smtClean="0"/>
              <a:t> cm</a:t>
            </a:r>
            <a:r>
              <a:rPr lang="en-US" baseline="30000" dirty="0" smtClean="0"/>
              <a:t>-3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 = 10</a:t>
            </a:r>
            <a:r>
              <a:rPr lang="en-US" baseline="30000" dirty="0" smtClean="0"/>
              <a:t>20</a:t>
            </a:r>
            <a:r>
              <a:rPr lang="en-US" dirty="0" smtClean="0"/>
              <a:t>/10</a:t>
            </a:r>
            <a:r>
              <a:rPr lang="en-US" baseline="30000" dirty="0" smtClean="0"/>
              <a:t>16 </a:t>
            </a:r>
            <a:r>
              <a:rPr lang="en-US" dirty="0" smtClean="0"/>
              <a:t>= 10</a:t>
            </a:r>
            <a:r>
              <a:rPr lang="en-US" baseline="30000" dirty="0" smtClean="0"/>
              <a:t>4</a:t>
            </a:r>
            <a:r>
              <a:rPr lang="en-US" dirty="0" smtClean="0"/>
              <a:t> cm</a:t>
            </a:r>
            <a:r>
              <a:rPr lang="en-US" baseline="30000" dirty="0" smtClean="0"/>
              <a:t>-3</a:t>
            </a:r>
            <a:endParaRPr lang="en-US" dirty="0" smtClean="0"/>
          </a:p>
          <a:p>
            <a:pPr algn="just"/>
            <a:r>
              <a:rPr lang="en-US" dirty="0" smtClean="0"/>
              <a:t>Silicon doped with 10</a:t>
            </a:r>
            <a:r>
              <a:rPr lang="en-US" baseline="30000" dirty="0" smtClean="0"/>
              <a:t>16</a:t>
            </a:r>
            <a:r>
              <a:rPr lang="en-US" dirty="0" smtClean="0"/>
              <a:t> cm</a:t>
            </a:r>
            <a:r>
              <a:rPr lang="en-US" baseline="30000" dirty="0" smtClean="0"/>
              <a:t>-3</a:t>
            </a:r>
            <a:r>
              <a:rPr lang="en-US" dirty="0" smtClean="0"/>
              <a:t> phosphorus atoms and 10</a:t>
            </a:r>
            <a:r>
              <a:rPr lang="en-US" baseline="30000" dirty="0" smtClean="0"/>
              <a:t>18</a:t>
            </a:r>
            <a:r>
              <a:rPr lang="en-US" dirty="0" smtClean="0"/>
              <a:t> cm</a:t>
            </a:r>
            <a:r>
              <a:rPr lang="en-US" baseline="30000" dirty="0" smtClean="0"/>
              <a:t>-3</a:t>
            </a:r>
            <a:r>
              <a:rPr lang="en-US" dirty="0" smtClean="0"/>
              <a:t> boron atoms, at room temperature.</a:t>
            </a:r>
          </a:p>
          <a:p>
            <a:pPr algn="just">
              <a:buNone/>
            </a:pPr>
            <a:r>
              <a:rPr lang="en-US" i="1" dirty="0" smtClean="0"/>
              <a:t>	p</a:t>
            </a:r>
            <a:r>
              <a:rPr lang="en-US" dirty="0" smtClean="0"/>
              <a:t> =</a:t>
            </a:r>
            <a:r>
              <a:rPr lang="en-US" baseline="30000" dirty="0" smtClean="0"/>
              <a:t> </a:t>
            </a:r>
            <a:r>
              <a:rPr lang="en-US" i="1" dirty="0" smtClean="0"/>
              <a:t>N</a:t>
            </a:r>
            <a:r>
              <a:rPr lang="en-US" baseline="-25000" dirty="0" smtClean="0"/>
              <a:t>A </a:t>
            </a:r>
            <a:r>
              <a:rPr lang="en-US" dirty="0" smtClean="0"/>
              <a:t>- </a:t>
            </a:r>
            <a:r>
              <a:rPr lang="en-US" i="1" dirty="0" smtClean="0"/>
              <a:t>N</a:t>
            </a:r>
            <a:r>
              <a:rPr lang="en-US" baseline="-25000" dirty="0" smtClean="0"/>
              <a:t>D </a:t>
            </a:r>
            <a:r>
              <a:rPr lang="en-US" dirty="0" smtClean="0"/>
              <a:t>= 10</a:t>
            </a:r>
            <a:r>
              <a:rPr lang="en-US" baseline="30000" dirty="0" smtClean="0"/>
              <a:t>18</a:t>
            </a:r>
            <a:r>
              <a:rPr lang="en-US" dirty="0" smtClean="0"/>
              <a:t> cm</a:t>
            </a:r>
            <a:r>
              <a:rPr lang="en-US" baseline="30000" dirty="0" smtClean="0"/>
              <a:t>-3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= 10</a:t>
            </a:r>
            <a:r>
              <a:rPr lang="en-US" baseline="30000" dirty="0" smtClean="0"/>
              <a:t>20</a:t>
            </a:r>
            <a:r>
              <a:rPr lang="en-US" dirty="0" smtClean="0"/>
              <a:t>/10</a:t>
            </a:r>
            <a:r>
              <a:rPr lang="en-US" baseline="30000" dirty="0" smtClean="0"/>
              <a:t>18 </a:t>
            </a:r>
            <a:r>
              <a:rPr lang="en-US" dirty="0" smtClean="0"/>
              <a:t>= 10</a:t>
            </a:r>
            <a:r>
              <a:rPr lang="en-US" baseline="30000" dirty="0" smtClean="0"/>
              <a:t>2</a:t>
            </a:r>
            <a:r>
              <a:rPr lang="en-US" dirty="0" smtClean="0"/>
              <a:t> cm</a:t>
            </a:r>
            <a:r>
              <a:rPr lang="en-US" baseline="30000" dirty="0" smtClean="0"/>
              <a:t>-3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dirty="0" smtClean="0"/>
              <a:t>For a </a:t>
            </a:r>
            <a:r>
              <a:rPr lang="en-US" b="1" dirty="0" smtClean="0">
                <a:solidFill>
                  <a:srgbClr val="FF0000"/>
                </a:solidFill>
              </a:rPr>
              <a:t>compensated semiconductor</a:t>
            </a:r>
            <a:r>
              <a:rPr lang="en-US" b="1" dirty="0" smtClean="0"/>
              <a:t>, i.e. one that has </a:t>
            </a:r>
            <a:r>
              <a:rPr lang="en-US" b="1" dirty="0" err="1" smtClean="0"/>
              <a:t>dopants</a:t>
            </a:r>
            <a:r>
              <a:rPr lang="en-US" b="1" dirty="0" smtClean="0"/>
              <a:t> of both types, it is the </a:t>
            </a:r>
            <a:r>
              <a:rPr lang="en-US" b="1" dirty="0" smtClean="0">
                <a:solidFill>
                  <a:srgbClr val="FF0000"/>
                </a:solidFill>
              </a:rPr>
              <a:t>NET </a:t>
            </a:r>
            <a:r>
              <a:rPr lang="en-US" b="1" dirty="0" err="1" smtClean="0">
                <a:solidFill>
                  <a:srgbClr val="FF0000"/>
                </a:solidFill>
              </a:rPr>
              <a:t>dopant</a:t>
            </a:r>
            <a:r>
              <a:rPr lang="en-US" b="1" dirty="0" smtClean="0">
                <a:solidFill>
                  <a:srgbClr val="FF0000"/>
                </a:solidFill>
              </a:rPr>
              <a:t> concentration</a:t>
            </a:r>
            <a:r>
              <a:rPr lang="en-US" b="1" dirty="0" smtClean="0"/>
              <a:t> that determines the concentration of the </a:t>
            </a:r>
            <a:r>
              <a:rPr lang="en-US" b="1" dirty="0" smtClean="0">
                <a:solidFill>
                  <a:srgbClr val="FF0000"/>
                </a:solidFill>
              </a:rPr>
              <a:t>majority carrier. </a:t>
            </a:r>
            <a:r>
              <a:rPr lang="en-US" b="1" dirty="0" smtClean="0"/>
              <a:t>Use </a:t>
            </a:r>
            <a:r>
              <a:rPr lang="en-US" b="1" i="1" dirty="0" err="1" smtClean="0">
                <a:solidFill>
                  <a:srgbClr val="FF0000"/>
                </a:solidFill>
              </a:rPr>
              <a:t>np</a:t>
            </a:r>
            <a:r>
              <a:rPr lang="en-US" b="1" i="1" dirty="0" smtClean="0">
                <a:solidFill>
                  <a:srgbClr val="FF0000"/>
                </a:solidFill>
              </a:rPr>
              <a:t> = n</a:t>
            </a:r>
            <a:r>
              <a:rPr lang="en-US" b="1" baseline="-25000" dirty="0" smtClean="0">
                <a:solidFill>
                  <a:srgbClr val="FF0000"/>
                </a:solidFill>
              </a:rPr>
              <a:t>i</a:t>
            </a:r>
            <a:r>
              <a:rPr lang="en-US" b="1" baseline="30000" dirty="0" smtClean="0">
                <a:solidFill>
                  <a:srgbClr val="FF0000"/>
                </a:solidFill>
              </a:rPr>
              <a:t>2 </a:t>
            </a:r>
            <a:r>
              <a:rPr lang="en-US" b="1" dirty="0" smtClean="0"/>
              <a:t>to calculate concentration of the </a:t>
            </a:r>
            <a:r>
              <a:rPr lang="en-US" b="1" dirty="0" smtClean="0">
                <a:solidFill>
                  <a:srgbClr val="FF0000"/>
                </a:solidFill>
              </a:rPr>
              <a:t>minority carrier</a:t>
            </a:r>
            <a:r>
              <a:rPr lang="en-US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Electron and Hole Concentrations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2514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Silicon doped with 10</a:t>
            </a:r>
            <a:r>
              <a:rPr lang="en-US" baseline="30000" dirty="0" smtClean="0"/>
              <a:t>16</a:t>
            </a:r>
            <a:r>
              <a:rPr lang="en-US" dirty="0" smtClean="0"/>
              <a:t> cm</a:t>
            </a:r>
            <a:r>
              <a:rPr lang="en-US" baseline="30000" dirty="0" smtClean="0"/>
              <a:t>-3</a:t>
            </a:r>
            <a:r>
              <a:rPr lang="en-US" dirty="0" smtClean="0"/>
              <a:t> phosphorus atoms and 10</a:t>
            </a:r>
            <a:r>
              <a:rPr lang="en-US" baseline="30000" dirty="0" smtClean="0"/>
              <a:t>18</a:t>
            </a:r>
            <a:r>
              <a:rPr lang="en-US" dirty="0" smtClean="0"/>
              <a:t> cm</a:t>
            </a:r>
            <a:r>
              <a:rPr lang="en-US" baseline="30000" dirty="0" smtClean="0"/>
              <a:t>-3</a:t>
            </a:r>
            <a:r>
              <a:rPr lang="en-US" dirty="0" smtClean="0"/>
              <a:t> boron atoms, at </a:t>
            </a:r>
            <a:r>
              <a:rPr lang="en-US" i="1" dirty="0" smtClean="0"/>
              <a:t>T</a:t>
            </a:r>
            <a:r>
              <a:rPr lang="en-US" dirty="0" smtClean="0"/>
              <a:t> = 1000 K</a:t>
            </a:r>
          </a:p>
          <a:p>
            <a:pPr algn="just">
              <a:buNone/>
            </a:pPr>
            <a:r>
              <a:rPr lang="en-US" i="1" dirty="0" smtClean="0"/>
              <a:t>	N</a:t>
            </a:r>
            <a:r>
              <a:rPr lang="en-US" baseline="-25000" dirty="0" smtClean="0"/>
              <a:t>A </a:t>
            </a:r>
            <a:r>
              <a:rPr lang="en-US" dirty="0" smtClean="0"/>
              <a:t>= 10</a:t>
            </a:r>
            <a:r>
              <a:rPr lang="en-US" baseline="30000" dirty="0" smtClean="0"/>
              <a:t>18</a:t>
            </a:r>
            <a:r>
              <a:rPr lang="en-US" dirty="0" smtClean="0"/>
              <a:t> cm</a:t>
            </a:r>
            <a:r>
              <a:rPr lang="en-US" baseline="30000" dirty="0" smtClean="0"/>
              <a:t>-3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baseline="-25000" dirty="0" smtClean="0"/>
              <a:t>D</a:t>
            </a:r>
            <a:r>
              <a:rPr lang="en-US" dirty="0" smtClean="0"/>
              <a:t> = 10</a:t>
            </a:r>
            <a:r>
              <a:rPr lang="en-US" baseline="30000" dirty="0" smtClean="0"/>
              <a:t>16 </a:t>
            </a:r>
            <a:r>
              <a:rPr lang="en-US" dirty="0" smtClean="0"/>
              <a:t>cm</a:t>
            </a:r>
            <a:r>
              <a:rPr lang="en-US" baseline="30000" dirty="0" smtClean="0"/>
              <a:t>-3</a:t>
            </a:r>
          </a:p>
          <a:p>
            <a:pPr algn="just">
              <a:buNone/>
            </a:pPr>
            <a:r>
              <a:rPr lang="en-US" baseline="30000" dirty="0" smtClean="0"/>
              <a:t>	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10</a:t>
            </a:r>
            <a:r>
              <a:rPr lang="en-US" baseline="30000" dirty="0" smtClean="0"/>
              <a:t>18</a:t>
            </a:r>
            <a:r>
              <a:rPr lang="en-US" dirty="0" smtClean="0"/>
              <a:t> cm</a:t>
            </a:r>
            <a:r>
              <a:rPr lang="en-US" baseline="30000" dirty="0" smtClean="0"/>
              <a:t>-3</a:t>
            </a:r>
            <a:r>
              <a:rPr lang="en-US" dirty="0" smtClean="0"/>
              <a:t> at </a:t>
            </a:r>
            <a:r>
              <a:rPr lang="en-US" i="1" dirty="0" smtClean="0"/>
              <a:t>T</a:t>
            </a:r>
            <a:r>
              <a:rPr lang="en-US" dirty="0" smtClean="0"/>
              <a:t> = 1000 K</a:t>
            </a:r>
            <a:endParaRPr lang="en-US" baseline="30000" dirty="0" smtClean="0"/>
          </a:p>
          <a:p>
            <a:pPr algn="just">
              <a:buNone/>
            </a:pPr>
            <a:r>
              <a:rPr lang="en-US" dirty="0" smtClean="0"/>
              <a:t>	</a:t>
            </a:r>
            <a:endParaRPr lang="en-US" b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761999" y="3276600"/>
          <a:ext cx="7672911" cy="1371600"/>
        </p:xfrm>
        <a:graphic>
          <a:graphicData uri="http://schemas.openxmlformats.org/presentationml/2006/ole">
            <p:oleObj spid="_x0000_s1025" name="Equation" r:id="rId3" imgW="4406760" imgH="78732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4362033"/>
            <a:ext cx="845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lvl="1" algn="just"/>
            <a:r>
              <a:rPr lang="en-US" sz="2800" b="1" dirty="0" smtClean="0"/>
              <a:t>If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n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 is comparable to the net </a:t>
            </a:r>
            <a:r>
              <a:rPr lang="en-US" sz="2800" b="1" dirty="0" err="1" smtClean="0">
                <a:solidFill>
                  <a:srgbClr val="FF0000"/>
                </a:solidFill>
              </a:rPr>
              <a:t>dopant</a:t>
            </a:r>
            <a:r>
              <a:rPr lang="en-US" sz="2800" b="1" dirty="0" smtClean="0">
                <a:solidFill>
                  <a:srgbClr val="FF0000"/>
                </a:solidFill>
              </a:rPr>
              <a:t> concentration</a:t>
            </a:r>
            <a:r>
              <a:rPr lang="en-US" sz="2800" b="1" dirty="0" smtClean="0"/>
              <a:t>. Then the </a:t>
            </a:r>
            <a:r>
              <a:rPr lang="en-US" sz="2800" b="1" dirty="0" smtClean="0">
                <a:solidFill>
                  <a:srgbClr val="FF0000"/>
                </a:solidFill>
              </a:rPr>
              <a:t>equations on Slide 17 of Lecture 2 </a:t>
            </a:r>
            <a:r>
              <a:rPr lang="en-US" sz="2800" b="1" dirty="0" smtClean="0"/>
              <a:t>must be used to calculate the carrier concentrations </a:t>
            </a:r>
            <a:r>
              <a:rPr lang="en-US" sz="2800" b="1" dirty="0" smtClean="0">
                <a:solidFill>
                  <a:srgbClr val="FF0000"/>
                </a:solidFill>
              </a:rPr>
              <a:t>accurately</a:t>
            </a:r>
            <a:r>
              <a:rPr lang="en-US" sz="2800" b="1" dirty="0" smtClean="0"/>
              <a:t>. Note,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np</a:t>
            </a:r>
            <a:r>
              <a:rPr lang="en-US" sz="2800" b="1" i="1" dirty="0" smtClean="0">
                <a:solidFill>
                  <a:srgbClr val="FF0000"/>
                </a:solidFill>
              </a:rPr>
              <a:t> = n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i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 </a:t>
            </a:r>
            <a:r>
              <a:rPr lang="en-US" sz="2800" b="1" dirty="0" smtClean="0"/>
              <a:t>is true at </a:t>
            </a:r>
            <a:r>
              <a:rPr lang="en-US" sz="2800" b="1" dirty="0" smtClean="0">
                <a:solidFill>
                  <a:srgbClr val="FF0000"/>
                </a:solidFill>
              </a:rPr>
              <a:t>thermal equilibrium.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n(</a:t>
            </a:r>
            <a:r>
              <a:rPr lang="en-US" altLang="en-US" i="1" dirty="0" err="1" smtClean="0"/>
              <a:t>N</a:t>
            </a:r>
            <a:r>
              <a:rPr lang="en-US" altLang="en-US" baseline="-25000" dirty="0" err="1" smtClean="0"/>
              <a:t>c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E</a:t>
            </a:r>
            <a:r>
              <a:rPr lang="en-US" altLang="en-US" baseline="-25000" dirty="0" err="1" smtClean="0"/>
              <a:t>c</a:t>
            </a:r>
            <a:r>
              <a:rPr lang="en-US" altLang="en-US" dirty="0" smtClean="0"/>
              <a:t>)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N</a:t>
            </a:r>
            <a:r>
              <a:rPr lang="en-US" altLang="en-US" baseline="-25000" dirty="0" err="1" smtClean="0"/>
              <a:t>v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E</a:t>
            </a:r>
            <a:r>
              <a:rPr lang="en-US" altLang="en-US" baseline="-25000" dirty="0" err="1" smtClean="0"/>
              <a:t>v</a:t>
            </a:r>
            <a:r>
              <a:rPr lang="en-US" altLang="en-US" dirty="0" smtClean="0"/>
              <a:t>)</a:t>
            </a:r>
            <a:endParaRPr lang="en-US" b="1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" y="990600"/>
            <a:ext cx="8229600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/>
            <a:endParaRPr lang="en-US" sz="2800" dirty="0">
              <a:latin typeface="Calibri" charset="0"/>
              <a:sym typeface="Symbol" pitchFamily="18" charset="2"/>
            </a:endParaRP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912813" y="1441450"/>
          <a:ext cx="7545387" cy="1295400"/>
        </p:xfrm>
        <a:graphic>
          <a:graphicData uri="http://schemas.openxmlformats.org/presentationml/2006/ole">
            <p:oleObj spid="_x0000_s17410" name="Equation" r:id="rId3" imgW="3022600" imgH="533400" progId="Equation.3">
              <p:embed/>
            </p:oleObj>
          </a:graphicData>
        </a:graphic>
      </p:graphicFrame>
      <p:pic>
        <p:nvPicPr>
          <p:cNvPr id="8" name="Ink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338" y="1608138"/>
            <a:ext cx="8772525" cy="197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nk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7600" y="2871788"/>
            <a:ext cx="873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QQ截图2013090723411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87" y="3819525"/>
            <a:ext cx="9115425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n(</a:t>
            </a:r>
            <a:r>
              <a:rPr lang="en-US" altLang="en-US" i="1" dirty="0" err="1" smtClean="0"/>
              <a:t>n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E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) and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n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E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smtClean="0"/>
              <a:t>In an intrinsic semiconductor, </a:t>
            </a:r>
            <a:r>
              <a:rPr lang="en-US" altLang="en-US" sz="2800" b="1" i="1" smtClean="0"/>
              <a:t>n </a:t>
            </a:r>
            <a:r>
              <a:rPr lang="en-US" altLang="en-US" sz="2800" b="1" smtClean="0"/>
              <a:t>= </a:t>
            </a:r>
            <a:r>
              <a:rPr lang="en-US" altLang="en-US" sz="2800" b="1" i="1" smtClean="0"/>
              <a:t>p </a:t>
            </a:r>
            <a:r>
              <a:rPr lang="en-US" altLang="en-US" sz="2800" b="1" smtClean="0"/>
              <a:t>= </a:t>
            </a:r>
            <a:r>
              <a:rPr lang="en-US" altLang="en-US" sz="2800" b="1" i="1" smtClean="0"/>
              <a:t>n</a:t>
            </a:r>
            <a:r>
              <a:rPr lang="en-US" altLang="en-US" sz="2800" b="1" baseline="-25000" smtClean="0"/>
              <a:t>i</a:t>
            </a:r>
            <a:r>
              <a:rPr lang="en-US" altLang="en-US" sz="2800" b="1" smtClean="0"/>
              <a:t> and </a:t>
            </a:r>
            <a:r>
              <a:rPr lang="en-US" altLang="en-US" sz="2800" b="1" i="1" smtClean="0"/>
              <a:t>E</a:t>
            </a:r>
            <a:r>
              <a:rPr lang="en-US" altLang="en-US" sz="2800" b="1" baseline="-25000" smtClean="0"/>
              <a:t>F </a:t>
            </a:r>
            <a:r>
              <a:rPr lang="en-US" altLang="en-US" sz="2800" b="1" smtClean="0"/>
              <a:t>= </a:t>
            </a:r>
            <a:r>
              <a:rPr lang="en-US" altLang="en-US" sz="2800" b="1" i="1" smtClean="0"/>
              <a:t>E</a:t>
            </a:r>
            <a:r>
              <a:rPr lang="en-US" altLang="en-US" sz="2800" b="1" baseline="-25000" smtClean="0"/>
              <a:t>i</a:t>
            </a:r>
            <a:r>
              <a:rPr lang="en-US" altLang="en-US" sz="2800" b="1" i="1" baseline="-25000" smtClean="0"/>
              <a:t> </a:t>
            </a:r>
            <a:endParaRPr lang="en-US" altLang="en-US" sz="2800" b="1" smtClean="0"/>
          </a:p>
          <a:p>
            <a:endParaRPr lang="en-US" altLang="en-US" sz="2800" b="1" smtClean="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990600" y="2222500"/>
          <a:ext cx="3328988" cy="1206500"/>
        </p:xfrm>
        <a:graphic>
          <a:graphicData uri="http://schemas.openxmlformats.org/presentationml/2006/ole">
            <p:oleObj spid="_x0000_s18434" name="Equation" r:id="rId3" imgW="1333500" imgH="482600" progId="Equation.3">
              <p:embed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1600" y="2132013"/>
          <a:ext cx="3429000" cy="1220787"/>
        </p:xfrm>
        <a:graphic>
          <a:graphicData uri="http://schemas.openxmlformats.org/presentationml/2006/ole">
            <p:oleObj spid="_x0000_s18435" name="Equation" r:id="rId4" imgW="1358310" imgH="482391" progId="Equation.3">
              <p:embed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066800" y="4114800"/>
          <a:ext cx="3208338" cy="804863"/>
        </p:xfrm>
        <a:graphic>
          <a:graphicData uri="http://schemas.openxmlformats.org/presentationml/2006/ole">
            <p:oleObj spid="_x0000_s18436" name="Equation" r:id="rId5" imgW="965200" imgH="241300" progId="Equation.3">
              <p:embed/>
            </p:oleObj>
          </a:graphicData>
        </a:graphic>
      </p:graphicFrame>
      <p:graphicFrame>
        <p:nvGraphicFramePr>
          <p:cNvPr id="14343" name="Object 8"/>
          <p:cNvGraphicFramePr>
            <a:graphicFrameLocks noChangeAspect="1"/>
          </p:cNvGraphicFramePr>
          <p:nvPr/>
        </p:nvGraphicFramePr>
        <p:xfrm>
          <a:off x="5029200" y="4114800"/>
          <a:ext cx="3292475" cy="804862"/>
        </p:xfrm>
        <a:graphic>
          <a:graphicData uri="http://schemas.openxmlformats.org/presentationml/2006/ole">
            <p:oleObj spid="_x0000_s18437" name="Equation" r:id="rId6" imgW="990170" imgH="24119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n-type Material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17738"/>
            <a:ext cx="8915400" cy="296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52400" y="1533525"/>
            <a:ext cx="15081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j-lt"/>
              </a:rPr>
              <a:t>Energy band</a:t>
            </a:r>
          </a:p>
          <a:p>
            <a:pPr algn="ctr">
              <a:defRPr/>
            </a:pPr>
            <a:r>
              <a:rPr lang="en-US" sz="2000" b="1" dirty="0">
                <a:latin typeface="+mj-lt"/>
              </a:rPr>
              <a:t>diagram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528888" y="1533525"/>
            <a:ext cx="12668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>
                <a:latin typeface="+mj-lt"/>
              </a:rPr>
              <a:t>Density of</a:t>
            </a:r>
          </a:p>
          <a:p>
            <a:pPr algn="ctr">
              <a:defRPr/>
            </a:pPr>
            <a:r>
              <a:rPr lang="en-US" sz="2000" b="1">
                <a:latin typeface="+mj-lt"/>
              </a:rPr>
              <a:t>States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587875" y="1577975"/>
            <a:ext cx="15843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j-lt"/>
              </a:rPr>
              <a:t>Probability</a:t>
            </a:r>
          </a:p>
          <a:p>
            <a:pPr algn="ctr">
              <a:defRPr/>
            </a:pPr>
            <a:r>
              <a:rPr lang="en-US" sz="2000" b="1" dirty="0">
                <a:latin typeface="+mj-lt"/>
              </a:rPr>
              <a:t>of occupancy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7231063" y="1533525"/>
            <a:ext cx="15319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j-lt"/>
              </a:rPr>
              <a:t>Carrier </a:t>
            </a:r>
            <a:br>
              <a:rPr lang="en-US" sz="2000" b="1" dirty="0">
                <a:latin typeface="+mj-lt"/>
              </a:rPr>
            </a:br>
            <a:r>
              <a:rPr lang="en-US" sz="2000" b="1" dirty="0">
                <a:latin typeface="+mj-lt"/>
              </a:rPr>
              <a:t>distributions</a:t>
            </a:r>
          </a:p>
        </p:txBody>
      </p:sp>
      <p:sp>
        <p:nvSpPr>
          <p:cNvPr id="17416" name="TextBox 21"/>
          <p:cNvSpPr txBox="1">
            <a:spLocks noChangeArrowheads="1"/>
          </p:cNvSpPr>
          <p:nvPr/>
        </p:nvSpPr>
        <p:spPr bwMode="auto">
          <a:xfrm>
            <a:off x="3886200" y="6477000"/>
            <a:ext cx="15192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>
                <a:latin typeface="Calibri" charset="0"/>
              </a:rPr>
              <a:t>Lecture 3, Slide </a:t>
            </a:r>
            <a:fld id="{7CE5E80D-6A8A-4C5C-8FC0-7142CEF4CAF8}" type="slidenum">
              <a:rPr lang="en-US" altLang="en-US" sz="1400">
                <a:latin typeface="Calibri" charset="0"/>
              </a:rPr>
              <a:pPr/>
              <a:t>6</a:t>
            </a:fld>
            <a:endParaRPr lang="en-US" altLang="en-US" sz="1400">
              <a:latin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388" y="6477000"/>
            <a:ext cx="17748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+mn-lt"/>
              </a:rPr>
              <a:t>EE130/230A </a:t>
            </a:r>
            <a:r>
              <a:rPr lang="en-US" sz="1400" dirty="0">
                <a:latin typeface="+mn-lt"/>
              </a:rPr>
              <a:t>Fall 2013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1188" y="1143000"/>
            <a:ext cx="2787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00" dirty="0">
                <a:latin typeface="+mj-lt"/>
              </a:rPr>
              <a:t>R. F. </a:t>
            </a:r>
            <a:r>
              <a:rPr lang="en-US" sz="800" dirty="0" err="1">
                <a:latin typeface="+mj-lt"/>
              </a:rPr>
              <a:t>Pierret</a:t>
            </a:r>
            <a:r>
              <a:rPr lang="en-US" sz="800" dirty="0">
                <a:latin typeface="+mj-lt"/>
              </a:rPr>
              <a:t>, </a:t>
            </a:r>
            <a:r>
              <a:rPr lang="en-US" sz="800" i="1" dirty="0">
                <a:latin typeface="+mj-lt"/>
              </a:rPr>
              <a:t>Semiconductor Device Fundamentals</a:t>
            </a:r>
            <a:r>
              <a:rPr lang="en-US" sz="800" dirty="0">
                <a:latin typeface="+mj-lt"/>
              </a:rPr>
              <a:t>, Figure 2.16</a:t>
            </a:r>
          </a:p>
        </p:txBody>
      </p:sp>
      <p:pic>
        <p:nvPicPr>
          <p:cNvPr id="2" name="Ink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8513" y="2498725"/>
            <a:ext cx="746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nk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588" y="5326063"/>
            <a:ext cx="78867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p-type Material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41550"/>
            <a:ext cx="883920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52400" y="1533525"/>
            <a:ext cx="15081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j-lt"/>
              </a:rPr>
              <a:t>Energy band</a:t>
            </a:r>
          </a:p>
          <a:p>
            <a:pPr algn="ctr">
              <a:defRPr/>
            </a:pPr>
            <a:r>
              <a:rPr lang="en-US" sz="2000" b="1" dirty="0">
                <a:latin typeface="+mj-lt"/>
              </a:rPr>
              <a:t>diagram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528888" y="1533525"/>
            <a:ext cx="12668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>
                <a:latin typeface="+mj-lt"/>
              </a:rPr>
              <a:t>Density of</a:t>
            </a:r>
          </a:p>
          <a:p>
            <a:pPr algn="ctr">
              <a:defRPr/>
            </a:pPr>
            <a:r>
              <a:rPr lang="en-US" sz="2000" b="1">
                <a:latin typeface="+mj-lt"/>
              </a:rPr>
              <a:t>States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587875" y="1577975"/>
            <a:ext cx="15843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j-lt"/>
              </a:rPr>
              <a:t>Probability</a:t>
            </a:r>
          </a:p>
          <a:p>
            <a:pPr algn="ctr">
              <a:defRPr/>
            </a:pPr>
            <a:r>
              <a:rPr lang="en-US" sz="2000" b="1" dirty="0">
                <a:latin typeface="+mj-lt"/>
              </a:rPr>
              <a:t>of occupancy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231063" y="1533525"/>
            <a:ext cx="15319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j-lt"/>
              </a:rPr>
              <a:t>Carrier </a:t>
            </a:r>
            <a:br>
              <a:rPr lang="en-US" sz="2000" b="1" dirty="0">
                <a:latin typeface="+mj-lt"/>
              </a:rPr>
            </a:br>
            <a:r>
              <a:rPr lang="en-US" sz="2000" b="1" dirty="0">
                <a:latin typeface="+mj-lt"/>
              </a:rPr>
              <a:t>distributions</a:t>
            </a:r>
          </a:p>
        </p:txBody>
      </p:sp>
      <p:sp>
        <p:nvSpPr>
          <p:cNvPr id="20488" name="TextBox 18"/>
          <p:cNvSpPr txBox="1">
            <a:spLocks noChangeArrowheads="1"/>
          </p:cNvSpPr>
          <p:nvPr/>
        </p:nvSpPr>
        <p:spPr bwMode="auto">
          <a:xfrm>
            <a:off x="3886200" y="6477000"/>
            <a:ext cx="15192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>
                <a:latin typeface="Calibri" charset="0"/>
              </a:rPr>
              <a:t>Lecture 3, Slide </a:t>
            </a:r>
            <a:fld id="{0E6738FC-08F2-4358-BAA1-E7DCB6D0C1A7}" type="slidenum">
              <a:rPr lang="en-US" altLang="en-US" sz="1400">
                <a:latin typeface="Calibri" charset="0"/>
              </a:rPr>
              <a:pPr/>
              <a:t>7</a:t>
            </a:fld>
            <a:endParaRPr lang="en-US" altLang="en-US" sz="1400">
              <a:latin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388" y="6477000"/>
            <a:ext cx="17748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+mn-lt"/>
              </a:rPr>
              <a:t>EE130/230A </a:t>
            </a:r>
            <a:r>
              <a:rPr lang="en-US" sz="1400" dirty="0">
                <a:latin typeface="+mn-lt"/>
              </a:rPr>
              <a:t>Fall 2013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5950" y="1143000"/>
            <a:ext cx="2787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00" dirty="0">
                <a:latin typeface="+mj-lt"/>
              </a:rPr>
              <a:t>R. F. </a:t>
            </a:r>
            <a:r>
              <a:rPr lang="en-US" sz="800" dirty="0" err="1">
                <a:latin typeface="+mj-lt"/>
              </a:rPr>
              <a:t>Pierret</a:t>
            </a:r>
            <a:r>
              <a:rPr lang="en-US" sz="800" dirty="0">
                <a:latin typeface="+mj-lt"/>
              </a:rPr>
              <a:t>, </a:t>
            </a:r>
            <a:r>
              <a:rPr lang="en-US" sz="800" i="1" dirty="0">
                <a:latin typeface="+mj-lt"/>
              </a:rPr>
              <a:t>Semiconductor Device Fundamentals</a:t>
            </a:r>
            <a:r>
              <a:rPr lang="en-US" sz="800" dirty="0">
                <a:latin typeface="+mj-lt"/>
              </a:rPr>
              <a:t>, Figure 2.16</a:t>
            </a:r>
          </a:p>
        </p:txBody>
      </p:sp>
      <p:pic>
        <p:nvPicPr>
          <p:cNvPr id="2" name="Ink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5025" y="3089275"/>
            <a:ext cx="569913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nk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963" y="5327650"/>
            <a:ext cx="80660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Fermi level applets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jas.eng.buffalo.edu/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Energy band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algn="just"/>
            <a:r>
              <a:rPr lang="en-US" sz="2400" dirty="0" smtClean="0"/>
              <a:t>Consider a Si sample maintained under equilibrium conditions, doped with Phosphorus to a concentration 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17</a:t>
            </a:r>
            <a:r>
              <a:rPr lang="en-US" sz="2400" dirty="0" smtClean="0"/>
              <a:t> cm</a:t>
            </a:r>
            <a:r>
              <a:rPr lang="en-US" sz="2400" baseline="30000" dirty="0" smtClean="0"/>
              <a:t>-3</a:t>
            </a:r>
            <a:r>
              <a:rPr lang="en-US" sz="2400" dirty="0" smtClean="0"/>
              <a:t>. For </a:t>
            </a:r>
            <a:r>
              <a:rPr lang="en-US" sz="2400" i="1" dirty="0" smtClean="0"/>
              <a:t>T</a:t>
            </a:r>
            <a:r>
              <a:rPr lang="en-US" sz="2400" dirty="0" smtClean="0"/>
              <a:t> = </a:t>
            </a:r>
            <a:r>
              <a:rPr lang="en-US" sz="2400" dirty="0" smtClean="0"/>
              <a:t>300K, indicate </a:t>
            </a:r>
            <a:r>
              <a:rPr lang="en-US" sz="2400" dirty="0" smtClean="0"/>
              <a:t>the values of (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– 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) and (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– 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in </a:t>
            </a:r>
            <a:r>
              <a:rPr lang="en-US" sz="2400" dirty="0" smtClean="0"/>
              <a:t>the energy band </a:t>
            </a:r>
            <a:r>
              <a:rPr lang="en-US" sz="2400" dirty="0" smtClean="0"/>
              <a:t>diagram.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276600"/>
            <a:ext cx="906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Since </a:t>
            </a:r>
            <a:r>
              <a:rPr lang="en-US" sz="2400" i="1" dirty="0" err="1" smtClean="0"/>
              <a:t>n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10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cm</a:t>
            </a:r>
            <a:r>
              <a:rPr lang="en-US" sz="2400" baseline="30000" dirty="0" smtClean="0"/>
              <a:t>-3</a:t>
            </a:r>
            <a:r>
              <a:rPr lang="en-US" sz="2400" dirty="0" smtClean="0"/>
              <a:t> and </a:t>
            </a:r>
            <a:r>
              <a:rPr lang="en-US" sz="2400" i="1" dirty="0" smtClean="0"/>
              <a:t>n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n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e</a:t>
            </a:r>
            <a:r>
              <a:rPr lang="en-US" sz="2400" baseline="30000" dirty="0" smtClean="0"/>
              <a:t>(</a:t>
            </a:r>
            <a:r>
              <a:rPr lang="en-US" sz="2400" i="1" baseline="30000" dirty="0" smtClean="0"/>
              <a:t>E</a:t>
            </a:r>
            <a:r>
              <a:rPr lang="en-US" sz="2400" baseline="-25000" dirty="0" smtClean="0"/>
              <a:t>F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baseline="30000" dirty="0" smtClean="0"/>
              <a:t>)/</a:t>
            </a:r>
            <a:r>
              <a:rPr lang="en-US" sz="2400" i="1" baseline="30000" dirty="0" err="1" smtClean="0"/>
              <a:t>kT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:</a:t>
            </a:r>
          </a:p>
          <a:p>
            <a:r>
              <a:rPr lang="en-US" sz="2400" i="1" dirty="0" smtClean="0"/>
              <a:t>	E</a:t>
            </a:r>
            <a:r>
              <a:rPr lang="en-US" sz="2400" baseline="-25000" dirty="0" smtClean="0"/>
              <a:t>F </a:t>
            </a:r>
            <a:r>
              <a:rPr lang="en-US" sz="2400" dirty="0" smtClean="0"/>
              <a:t>– 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</a:t>
            </a:r>
            <a:r>
              <a:rPr lang="en-US" sz="2400" i="1" dirty="0" err="1" smtClean="0"/>
              <a:t>kT</a:t>
            </a:r>
            <a:r>
              <a:rPr lang="en-US" sz="2400" dirty="0" smtClean="0"/>
              <a:t>(</a:t>
            </a:r>
            <a:r>
              <a:rPr lang="en-US" sz="2400" i="1" dirty="0" smtClean="0"/>
              <a:t>ln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7</a:t>
            </a:r>
            <a:r>
              <a:rPr lang="en-US" sz="2400" dirty="0" smtClean="0"/>
              <a:t>) = 7 ∙ </a:t>
            </a:r>
            <a:r>
              <a:rPr lang="en-US" sz="2400" i="1" dirty="0" err="1" smtClean="0"/>
              <a:t>kT</a:t>
            </a:r>
            <a:r>
              <a:rPr lang="en-US" sz="2400" dirty="0" smtClean="0"/>
              <a:t>(</a:t>
            </a:r>
            <a:r>
              <a:rPr lang="en-US" sz="2400" i="1" dirty="0" smtClean="0"/>
              <a:t>ln</a:t>
            </a:r>
            <a:r>
              <a:rPr lang="en-US" sz="2400" dirty="0" smtClean="0"/>
              <a:t>10) = 7 ∙ 60 </a:t>
            </a:r>
            <a:r>
              <a:rPr lang="en-US" sz="2400" dirty="0" err="1" smtClean="0"/>
              <a:t>meV</a:t>
            </a:r>
            <a:r>
              <a:rPr lang="en-US" sz="2400" dirty="0" smtClean="0"/>
              <a:t> = 0.42 </a:t>
            </a:r>
            <a:r>
              <a:rPr lang="en-US" sz="2400" dirty="0" err="1" smtClean="0"/>
              <a:t>eV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intrinsic Fermi level is located slightly below </a:t>
            </a:r>
            <a:r>
              <a:rPr lang="en-US" sz="2400" dirty="0" err="1" smtClean="0"/>
              <a:t>midgap</a:t>
            </a:r>
            <a:r>
              <a:rPr lang="en-US" sz="2400" dirty="0" smtClean="0"/>
              <a:t>:</a:t>
            </a:r>
          </a:p>
          <a:p>
            <a:r>
              <a:rPr lang="en-US" sz="2400" i="1" dirty="0" smtClean="0"/>
              <a:t>	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c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– 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c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– [(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c</a:t>
            </a:r>
            <a:r>
              <a:rPr lang="en-US" sz="2400" dirty="0" err="1" smtClean="0"/>
              <a:t>+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)/2 + (</a:t>
            </a:r>
            <a:r>
              <a:rPr lang="en-US" sz="2400" i="1" dirty="0" err="1" smtClean="0"/>
              <a:t>kT</a:t>
            </a:r>
            <a:r>
              <a:rPr lang="en-US" sz="2400" dirty="0" smtClean="0"/>
              <a:t>/2)∙</a:t>
            </a:r>
            <a:r>
              <a:rPr lang="en-US" sz="2400" i="1" dirty="0" err="1" smtClean="0"/>
              <a:t>ln</a:t>
            </a:r>
            <a:r>
              <a:rPr lang="en-US" sz="2400" dirty="0" smtClean="0"/>
              <a:t>(</a:t>
            </a:r>
            <a:r>
              <a:rPr lang="en-US" sz="2400" i="1" dirty="0" err="1" smtClean="0"/>
              <a:t>N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/</a:t>
            </a:r>
            <a:r>
              <a:rPr lang="en-US" sz="2400" i="1" dirty="0" err="1" smtClean="0"/>
              <a:t>N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)] </a:t>
            </a:r>
          </a:p>
          <a:p>
            <a:r>
              <a:rPr lang="en-US" sz="2400" dirty="0" smtClean="0"/>
              <a:t>	= </a:t>
            </a:r>
            <a:r>
              <a:rPr lang="en-US" sz="2400" dirty="0" smtClean="0"/>
              <a:t>(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c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– 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)/2 – (</a:t>
            </a:r>
            <a:r>
              <a:rPr lang="en-US" sz="2400" i="1" dirty="0" err="1" smtClean="0"/>
              <a:t>kT</a:t>
            </a:r>
            <a:r>
              <a:rPr lang="en-US" sz="2400" dirty="0" smtClean="0"/>
              <a:t>/2)∙</a:t>
            </a:r>
            <a:r>
              <a:rPr lang="en-US" sz="2400" i="1" dirty="0" err="1" smtClean="0"/>
              <a:t>ln</a:t>
            </a:r>
            <a:r>
              <a:rPr lang="en-US" sz="2400" dirty="0" smtClean="0"/>
              <a:t>(</a:t>
            </a:r>
            <a:r>
              <a:rPr lang="en-US" sz="2400" i="1" dirty="0" err="1" smtClean="0"/>
              <a:t>N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/</a:t>
            </a:r>
            <a:r>
              <a:rPr lang="en-US" sz="2400" i="1" dirty="0" err="1" smtClean="0"/>
              <a:t>N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) = 0.56 </a:t>
            </a:r>
            <a:r>
              <a:rPr lang="en-US" sz="2400" dirty="0" err="1" smtClean="0"/>
              <a:t>eV</a:t>
            </a:r>
            <a:r>
              <a:rPr lang="en-US" sz="2400" dirty="0" smtClean="0"/>
              <a:t> + 0.006 </a:t>
            </a:r>
            <a:r>
              <a:rPr lang="en-US" sz="2400" dirty="0" err="1" smtClean="0"/>
              <a:t>eV</a:t>
            </a:r>
            <a:r>
              <a:rPr lang="en-US" sz="2400" dirty="0" smtClean="0"/>
              <a:t> = 0.566 </a:t>
            </a:r>
            <a:r>
              <a:rPr lang="en-US" sz="2400" dirty="0" err="1" smtClean="0"/>
              <a:t>eV</a:t>
            </a:r>
            <a:endParaRPr lang="en-US" sz="2400" dirty="0" smtClean="0"/>
          </a:p>
          <a:p>
            <a:r>
              <a:rPr lang="en-US" sz="2400" dirty="0" smtClean="0"/>
              <a:t>Hence 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c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– </a:t>
            </a:r>
            <a:r>
              <a:rPr lang="en-US" sz="2400" i="1" dirty="0" smtClean="0"/>
              <a:t>E</a:t>
            </a:r>
            <a:r>
              <a:rPr lang="en-US" sz="2400" baseline="-25000" dirty="0" smtClean="0"/>
              <a:t>F </a:t>
            </a:r>
            <a:r>
              <a:rPr lang="en-US" sz="2400" dirty="0" smtClean="0"/>
              <a:t>= (</a:t>
            </a:r>
            <a:r>
              <a:rPr lang="en-US" sz="2400" i="1" dirty="0" err="1" smtClean="0"/>
              <a:t>E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–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– (E</a:t>
            </a:r>
            <a:r>
              <a:rPr lang="en-US" sz="2400" baseline="-25000" dirty="0" smtClean="0"/>
              <a:t>F </a:t>
            </a:r>
            <a:r>
              <a:rPr lang="en-US" sz="2400" dirty="0" smtClean="0"/>
              <a:t>–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= 0.566 – 0.42 = 0.146 </a:t>
            </a:r>
            <a:r>
              <a:rPr lang="en-US" sz="2400" i="1" dirty="0" err="1" smtClean="0"/>
              <a:t>eV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403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Equation</vt:lpstr>
      <vt:lpstr>Microsoft Equation 3.0</vt:lpstr>
      <vt:lpstr>Slide 1</vt:lpstr>
      <vt:lpstr>Electron and Hole Concentrations</vt:lpstr>
      <vt:lpstr>Electron and Hole Concentrations</vt:lpstr>
      <vt:lpstr>n(Nc, Ec) and p(Nv, Ev)</vt:lpstr>
      <vt:lpstr>n(ni, Ei) and p(ni, Ei)</vt:lpstr>
      <vt:lpstr>n-type Material</vt:lpstr>
      <vt:lpstr>p-type Material</vt:lpstr>
      <vt:lpstr>Fermi level applets</vt:lpstr>
      <vt:lpstr>Energy band diagram</vt:lpstr>
      <vt:lpstr>Energy band diagram</vt:lpstr>
    </vt:vector>
  </TitlesOfParts>
  <Company>Columbia University Medical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Peng Zheng</dc:creator>
  <cp:lastModifiedBy>Peng Zheng</cp:lastModifiedBy>
  <cp:revision>25</cp:revision>
  <dcterms:created xsi:type="dcterms:W3CDTF">2013-09-02T07:47:04Z</dcterms:created>
  <dcterms:modified xsi:type="dcterms:W3CDTF">2013-09-08T07:16:48Z</dcterms:modified>
</cp:coreProperties>
</file>