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70" r:id="rId3"/>
    <p:sldId id="271" r:id="rId4"/>
    <p:sldId id="283" r:id="rId5"/>
    <p:sldId id="294" r:id="rId6"/>
    <p:sldId id="284" r:id="rId7"/>
    <p:sldId id="273" r:id="rId8"/>
    <p:sldId id="288" r:id="rId9"/>
    <p:sldId id="286" r:id="rId10"/>
    <p:sldId id="291" r:id="rId11"/>
    <p:sldId id="289" r:id="rId12"/>
    <p:sldId id="287" r:id="rId13"/>
    <p:sldId id="298" r:id="rId14"/>
    <p:sldId id="292" r:id="rId15"/>
    <p:sldId id="297" r:id="rId16"/>
    <p:sldId id="275" r:id="rId17"/>
    <p:sldId id="278" r:id="rId18"/>
    <p:sldId id="295" r:id="rId19"/>
    <p:sldId id="296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F5975-C360-4DAD-AB21-D964D92AE63F}" v="11" dt="2023-12-12T02:54:22.207"/>
    <p1510:client id="{1B81D8C9-9F8D-364E-F57D-12CC1EB18C1C}" v="103" dt="2023-12-12T02:44:28.089"/>
    <p1510:client id="{2884D823-F5D6-09E6-3A14-F5EBC84A5587}" v="4" dt="2023-12-11T03:01:53.647"/>
    <p1510:client id="{A60C40C4-D94F-F271-8B9A-4844BDD38747}" v="10" dt="2023-12-12T02:14:56.433"/>
    <p1510:client id="{F38CA9BF-8B9F-29BE-6501-8808DDB0FF41}" v="2531" dt="2023-12-11T19:50:37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FC2BD-74D2-4887-8A57-87E6CB137E9E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4AB39-5521-4694-AFCC-61A9A5E68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97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4AB39-5521-4694-AFCC-61A9A5E68D9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72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4AB39-5521-4694-AFCC-61A9A5E68D9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83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99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354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157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1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5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2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8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1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2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3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0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>
          <p15:clr>
            <a:srgbClr val="F26B43"/>
          </p15:clr>
        </p15:guide>
        <p15:guide id="2" pos="504">
          <p15:clr>
            <a:srgbClr val="F26B43"/>
          </p15:clr>
        </p15:guide>
        <p15:guide id="3" pos="7176">
          <p15:clr>
            <a:srgbClr val="F26B43"/>
          </p15:clr>
        </p15:guide>
        <p15:guide id="5" orient="horz" pos="1272">
          <p15:clr>
            <a:srgbClr val="F26B43"/>
          </p15:clr>
        </p15:guide>
        <p15:guide id="6" orient="horz" pos="1728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3432">
          <p15:clr>
            <a:srgbClr val="F26B43"/>
          </p15:clr>
        </p15:guide>
        <p15:guide id="9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hyperlink" Target="https://finance.yahoo.com/quote/AAPL/history?p=AAP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17048-2475-F107-89C0-000AA91D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5BB42C75-D824-3886-428F-F87CF133E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744" y="1454447"/>
            <a:ext cx="5292256" cy="2660353"/>
          </a:xfrm>
        </p:spPr>
        <p:txBody>
          <a:bodyPr anchor="t">
            <a:normAutofit/>
          </a:bodyPr>
          <a:lstStyle/>
          <a:p>
            <a:r>
              <a:rPr lang="en-US"/>
              <a:t>APPLE STOCK PREDICTION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67701CA5-D213-478D-A991-60F5A1CEE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935" y="4092007"/>
            <a:ext cx="5292256" cy="176564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1800" dirty="0"/>
              <a:t>Group Members</a:t>
            </a:r>
          </a:p>
          <a:p>
            <a:pPr marL="285750" indent="-285750">
              <a:buChar char="•"/>
            </a:pPr>
            <a:r>
              <a:rPr lang="en-US" sz="1400" b="0" dirty="0" err="1"/>
              <a:t>Nampelly</a:t>
            </a:r>
            <a:r>
              <a:rPr lang="en-US" sz="1400" b="0" dirty="0"/>
              <a:t> </a:t>
            </a:r>
            <a:r>
              <a:rPr lang="en-US" sz="1400" b="0" dirty="0" err="1"/>
              <a:t>abhinay</a:t>
            </a:r>
            <a:endParaRPr lang="en-US" sz="1400" b="0" dirty="0"/>
          </a:p>
          <a:p>
            <a:pPr marL="285750" indent="-285750">
              <a:buChar char="•"/>
            </a:pPr>
            <a:r>
              <a:rPr lang="en-US" sz="1400" b="0" dirty="0">
                <a:latin typeface="Avenir Next LT Pro"/>
                <a:cs typeface="Times New Roman"/>
              </a:rPr>
              <a:t>Samuel </a:t>
            </a:r>
            <a:r>
              <a:rPr lang="en-US" sz="1400" b="0" dirty="0" err="1">
                <a:latin typeface="Avenir Next LT Pro"/>
                <a:cs typeface="Times New Roman"/>
              </a:rPr>
              <a:t>sundar</a:t>
            </a:r>
            <a:r>
              <a:rPr lang="en-US" sz="1400" b="0" dirty="0">
                <a:latin typeface="Avenir Next LT Pro"/>
                <a:cs typeface="Times New Roman"/>
              </a:rPr>
              <a:t> </a:t>
            </a:r>
            <a:r>
              <a:rPr lang="en-US" sz="1400" b="0" dirty="0" err="1">
                <a:latin typeface="Avenir Next LT Pro"/>
                <a:cs typeface="Times New Roman"/>
              </a:rPr>
              <a:t>singh</a:t>
            </a:r>
            <a:r>
              <a:rPr lang="en-US" sz="1400" b="0" dirty="0">
                <a:latin typeface="Avenir Next LT Pro"/>
                <a:cs typeface="Times New Roman"/>
              </a:rPr>
              <a:t> </a:t>
            </a:r>
            <a:r>
              <a:rPr lang="en-US" sz="1400" b="0" dirty="0" err="1">
                <a:latin typeface="Avenir Next LT Pro"/>
                <a:cs typeface="Times New Roman"/>
              </a:rPr>
              <a:t>gorremuchu</a:t>
            </a:r>
            <a:endParaRPr lang="en-US" sz="1400" b="0" dirty="0">
              <a:latin typeface="Avenir Next LT Pro"/>
              <a:cs typeface="Times New Roman"/>
            </a:endParaRPr>
          </a:p>
          <a:p>
            <a:pPr marL="285750" indent="-285750">
              <a:buChar char="•"/>
            </a:pPr>
            <a:r>
              <a:rPr lang="en-US" sz="1400" b="0" dirty="0" err="1">
                <a:latin typeface="Avenir Next LT Pro"/>
                <a:cs typeface="Times New Roman"/>
              </a:rPr>
              <a:t>Vetrikumar</a:t>
            </a:r>
            <a:r>
              <a:rPr lang="en-US" sz="1400" b="0" dirty="0">
                <a:latin typeface="Avenir Next LT Pro"/>
                <a:cs typeface="Times New Roman"/>
              </a:rPr>
              <a:t> V</a:t>
            </a:r>
          </a:p>
          <a:p>
            <a:pPr marL="285750" indent="-285750">
              <a:buChar char="•"/>
            </a:pPr>
            <a:r>
              <a:rPr lang="en-US" sz="1400" b="0" dirty="0">
                <a:latin typeface="Avenir Next LT Pro"/>
                <a:cs typeface="Times New Roman"/>
              </a:rPr>
              <a:t>Anurag Pandey</a:t>
            </a:r>
          </a:p>
          <a:p>
            <a:pPr marL="285750" indent="-285750">
              <a:buChar char="•"/>
            </a:pPr>
            <a:r>
              <a:rPr lang="en-US" sz="1400" b="0" dirty="0" err="1">
                <a:latin typeface="Avenir Next LT Pro"/>
                <a:cs typeface="Times New Roman"/>
              </a:rPr>
              <a:t>Adittya</a:t>
            </a:r>
            <a:r>
              <a:rPr lang="en-US" sz="1400" b="0" dirty="0">
                <a:latin typeface="Avenir Next LT Pro"/>
                <a:cs typeface="Times New Roman"/>
              </a:rPr>
              <a:t> 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6D5DE9-56FC-22F3-933A-F0E6758A1F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16" r="27333" b="-2"/>
          <a:stretch/>
        </p:blipFill>
        <p:spPr>
          <a:xfrm>
            <a:off x="7238576" y="1313683"/>
            <a:ext cx="4230613" cy="4230632"/>
          </a:xfrm>
          <a:prstGeom prst="rect">
            <a:avLst/>
          </a:prstGeom>
          <a:noFill/>
          <a:effectLst/>
        </p:spPr>
      </p:pic>
      <p:sp>
        <p:nvSpPr>
          <p:cNvPr id="18" name="Date Placeholder 7">
            <a:extLst>
              <a:ext uri="{FF2B5EF4-FFF2-40B4-BE49-F238E27FC236}">
                <a16:creationId xmlns:a16="http://schemas.microsoft.com/office/drawing/2014/main" id="{DB4538BF-7A41-17E8-CBEC-9B58F38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13B3F9F-5C17-40E2-9507-B6C272A0BD8F}" type="datetime1">
              <a:rPr lang="en-US" smtClean="0"/>
              <a:pPr>
                <a:spcAft>
                  <a:spcPts val="600"/>
                </a:spcAft>
              </a:pPr>
              <a:t>9/17/2024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CC65-A94D-2FE5-D5A6-F9BE81A3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94" y="365124"/>
            <a:ext cx="11139968" cy="755720"/>
          </a:xfrm>
        </p:spPr>
        <p:txBody>
          <a:bodyPr>
            <a:normAutofit/>
          </a:bodyPr>
          <a:lstStyle/>
          <a:p>
            <a:r>
              <a:rPr lang="en-US" sz="180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50622-43C7-9AF3-73F8-CEE3D893B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888" y="1470992"/>
            <a:ext cx="7134970" cy="46393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/>
              <a:t>The model's accuracy is around 51%, which indicates that the model is making correct predictions for slightly more than half of the instances.</a:t>
            </a:r>
            <a:endParaRPr lang="en-US" dirty="0"/>
          </a:p>
          <a:p>
            <a:pPr algn="just">
              <a:lnSpc>
                <a:spcPct val="120000"/>
              </a:lnSpc>
            </a:pPr>
            <a:r>
              <a:rPr lang="en-US" sz="1600" dirty="0"/>
              <a:t>There appears to be an imbalance in the dataset, as indicated by the differences in precision, recall, and F1-score between the two classes. Class 1 (perhaps indicating a particular stock movement) has lower precision compared to Class 0.</a:t>
            </a:r>
          </a:p>
          <a:p>
            <a:pPr algn="just">
              <a:lnSpc>
                <a:spcPct val="120000"/>
              </a:lnSpc>
            </a:pPr>
            <a:r>
              <a:rPr lang="en-US" sz="1600" dirty="0"/>
              <a:t>The precision for Class 0 is higher, suggesting that when the model predicts an increase in stock prices, it is correct more often. However, the recall is low, indicating that the model misses a significant number of instances where stock prices actually increase.</a:t>
            </a:r>
          </a:p>
          <a:p>
            <a:pPr>
              <a:lnSpc>
                <a:spcPct val="120000"/>
              </a:lnSpc>
            </a:pPr>
            <a:endParaRPr lang="en-US" sz="1100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442FCCAC-F479-4C3B-9AF8-4F80CBC1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7D9A200-CC35-4609-8973-70AC57D7C400}" type="datetime1">
              <a:rPr lang="en-US" smtClean="0"/>
              <a:pPr>
                <a:spcAft>
                  <a:spcPts val="600"/>
                </a:spcAft>
              </a:pPr>
              <a:t>9/17/2024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DE13E5-4065-730F-86D1-1734C5908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7" y="1999540"/>
            <a:ext cx="4061812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25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DEDE30-9FE4-30BF-566C-43A77885D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06" y="803682"/>
            <a:ext cx="10470787" cy="52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69BE-4554-1704-923B-DC75B69E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775228"/>
          </a:xfrm>
        </p:spPr>
        <p:txBody>
          <a:bodyPr>
            <a:noAutofit/>
          </a:bodyPr>
          <a:lstStyle/>
          <a:p>
            <a:r>
              <a:rPr lang="en-US" sz="1900" dirty="0">
                <a:ea typeface="+mj-lt"/>
                <a:cs typeface="+mj-lt"/>
              </a:rPr>
              <a:t> </a:t>
            </a:r>
            <a:r>
              <a:rPr lang="en-US" sz="1900" dirty="0" err="1">
                <a:ea typeface="+mj-lt"/>
                <a:cs typeface="+mj-lt"/>
              </a:rPr>
              <a:t>garch</a:t>
            </a:r>
            <a:r>
              <a:rPr lang="en-US" sz="1900" dirty="0">
                <a:ea typeface="+mj-lt"/>
                <a:cs typeface="+mj-lt"/>
              </a:rPr>
              <a:t>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FE9C2-604C-5A94-0FDD-AD7957DDA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243187"/>
            <a:ext cx="10357666" cy="54919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Volatility clustering:  the GARCH model effectively capturing volatility clustering ,which is a key feature of financial time series data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This means the periods of high volatility tends to be followed by other periods of high volatility ,and vice versa.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Model parameters :  the model summary provides information about the estimated parameters of the GARCH model.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These parameters (</a:t>
            </a:r>
            <a:r>
              <a:rPr lang="en-US" sz="1800" dirty="0" err="1">
                <a:solidFill>
                  <a:srgbClr val="000000"/>
                </a:solidFill>
              </a:rPr>
              <a:t>eg</a:t>
            </a:r>
            <a:r>
              <a:rPr lang="en-US" sz="1800" dirty="0">
                <a:solidFill>
                  <a:srgbClr val="000000"/>
                </a:solidFill>
              </a:rPr>
              <a:t>: ARCH and GARCH coefficients) indicates the influence of past squared returns on current volatility.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Model fit : the model performance can be </a:t>
            </a:r>
            <a:r>
              <a:rPr lang="en-US" sz="1800" dirty="0" err="1">
                <a:solidFill>
                  <a:srgbClr val="000000"/>
                </a:solidFill>
              </a:rPr>
              <a:t>acsessed</a:t>
            </a:r>
            <a:r>
              <a:rPr lang="en-US" sz="1800" dirty="0">
                <a:solidFill>
                  <a:srgbClr val="000000"/>
                </a:solidFill>
              </a:rPr>
              <a:t> using various statistical measures such as long-likelihood and AIC/BIC.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Volatility forecast :  the volatility forecast generated by the model can be used to understand the expected </a:t>
            </a:r>
            <a:r>
              <a:rPr lang="en-US" sz="1800" dirty="0" err="1">
                <a:solidFill>
                  <a:srgbClr val="000000"/>
                </a:solidFill>
              </a:rPr>
              <a:t>leval</a:t>
            </a:r>
            <a:r>
              <a:rPr lang="en-US" sz="1800" dirty="0">
                <a:solidFill>
                  <a:srgbClr val="000000"/>
                </a:solidFill>
              </a:rPr>
              <a:t> of future volatility.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7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DFB1-A1BE-2F52-F4F2-F420958E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Hestorical</a:t>
            </a:r>
            <a:r>
              <a:rPr lang="en-US" dirty="0"/>
              <a:t> returns and forecasted volatility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B4478C-597E-7F8B-0B3A-21DACC1EF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33" y="1998231"/>
            <a:ext cx="8367485" cy="4038950"/>
          </a:xfrm>
        </p:spPr>
      </p:pic>
    </p:spTree>
    <p:extLst>
      <p:ext uri="{BB962C8B-B14F-4D97-AF65-F5344CB8AC3E}">
        <p14:creationId xmlns:p14="http://schemas.microsoft.com/office/powerpoint/2010/main" val="100888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F0AC1D8-4E26-BF7B-1155-FB155F8D4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54" y="561668"/>
            <a:ext cx="7791711" cy="301481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117A98-A802-BEEE-6FB8-CA4D95D3A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51" y="3775587"/>
            <a:ext cx="7957514" cy="282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30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650E-2FA7-32FE-7A0D-1868CBE5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ACF and PACF of standardized residuals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958C8-8EE8-BFA3-8423-15859DC27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70" y="2317446"/>
            <a:ext cx="4854361" cy="32235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EA3C2-2455-7372-A9A2-AEAF127AA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14" y="2279342"/>
            <a:ext cx="4732430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28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5186-6F11-4F93-FE61-33C54D18E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001006"/>
          </a:xfrm>
        </p:spPr>
        <p:txBody>
          <a:bodyPr>
            <a:noAutofit/>
          </a:bodyPr>
          <a:lstStyle/>
          <a:p>
            <a:r>
              <a:rPr lang="en-US" sz="1900">
                <a:ea typeface="+mj-lt"/>
                <a:cs typeface="+mj-lt"/>
              </a:rPr>
              <a:t>Comparative Analysis of Algorithmic 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4430-0790-4A26-5444-9E449D8D4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440743"/>
            <a:ext cx="10357666" cy="5417257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algn="just"/>
            <a:r>
              <a:rPr lang="en-US" b="1" dirty="0">
                <a:ea typeface="+mj-lt"/>
                <a:cs typeface="+mj-lt"/>
              </a:rPr>
              <a:t>Linear Regression:</a:t>
            </a:r>
            <a:endParaRPr lang="en-US" dirty="0"/>
          </a:p>
          <a:p>
            <a:pPr lvl="1" algn="just">
              <a:buFont typeface="Avenir Next LT Pro Light" panose="020B0604020202020204" pitchFamily="34" charset="0"/>
              <a:buChar char="–"/>
            </a:pPr>
            <a:r>
              <a:rPr lang="en-US" b="1" dirty="0">
                <a:ea typeface="+mj-lt"/>
                <a:cs typeface="+mj-lt"/>
              </a:rPr>
              <a:t>Strengths:</a:t>
            </a:r>
            <a:r>
              <a:rPr lang="en-US" dirty="0">
                <a:ea typeface="+mj-lt"/>
                <a:cs typeface="+mj-lt"/>
              </a:rPr>
              <a:t> High R-squared (1.0) indicates a good fit. However, the RMSE and MAE values suggest a substantial error in predicting stock prices.</a:t>
            </a:r>
            <a:endParaRPr lang="en-US" dirty="0"/>
          </a:p>
          <a:p>
            <a:pPr lvl="1" algn="just">
              <a:buFont typeface="Avenir Next LT Pro Light" panose="020B0604020202020204" pitchFamily="34" charset="0"/>
              <a:buChar char="–"/>
            </a:pPr>
            <a:r>
              <a:rPr lang="en-US" b="1" dirty="0">
                <a:ea typeface="+mj-lt"/>
                <a:cs typeface="+mj-lt"/>
              </a:rPr>
              <a:t>Concerns:</a:t>
            </a:r>
            <a:r>
              <a:rPr lang="en-US" dirty="0">
                <a:ea typeface="+mj-lt"/>
                <a:cs typeface="+mj-lt"/>
              </a:rPr>
              <a:t> The high error metrics (RMSE and MAE) might indicate limitations in capturing the underlying patterns in the data.</a:t>
            </a:r>
            <a:endParaRPr lang="en-US" dirty="0"/>
          </a:p>
          <a:p>
            <a:pPr algn="just"/>
            <a:r>
              <a:rPr lang="en-US" b="1" dirty="0">
                <a:ea typeface="+mj-lt"/>
                <a:cs typeface="+mj-lt"/>
              </a:rPr>
              <a:t>Random Forest Classifier:</a:t>
            </a:r>
            <a:endParaRPr lang="en-US" dirty="0"/>
          </a:p>
          <a:p>
            <a:pPr lvl="1" algn="just">
              <a:buFont typeface="Avenir Next LT Pro Light" panose="020B0604020202020204" pitchFamily="34" charset="0"/>
              <a:buChar char="–"/>
            </a:pPr>
            <a:r>
              <a:rPr lang="en-US" b="1" dirty="0">
                <a:ea typeface="+mj-lt"/>
                <a:cs typeface="+mj-lt"/>
              </a:rPr>
              <a:t>Strengths:</a:t>
            </a:r>
            <a:r>
              <a:rPr lang="en-US" dirty="0">
                <a:ea typeface="+mj-lt"/>
                <a:cs typeface="+mj-lt"/>
              </a:rPr>
              <a:t> While the accuracy is 0.51, indicating performance slightly better than random chance, the precision for class 0 (stock price increase) is relatively high at 0.54.</a:t>
            </a:r>
            <a:endParaRPr lang="en-US" dirty="0"/>
          </a:p>
          <a:p>
            <a:pPr lvl="1" algn="just">
              <a:buFont typeface="Avenir Next LT Pro Light" panose="020B0604020202020204" pitchFamily="34" charset="0"/>
              <a:buChar char="–"/>
            </a:pPr>
            <a:r>
              <a:rPr lang="en-US" b="1" dirty="0">
                <a:ea typeface="+mj-lt"/>
                <a:cs typeface="+mj-lt"/>
              </a:rPr>
              <a:t>Concerns:</a:t>
            </a:r>
            <a:r>
              <a:rPr lang="en-US" dirty="0">
                <a:ea typeface="+mj-lt"/>
                <a:cs typeface="+mj-lt"/>
              </a:rPr>
              <a:t> The model appears to struggle with recall for class 0, indicating a high number of false negatives.</a:t>
            </a:r>
            <a:endParaRPr lang="en-US" dirty="0"/>
          </a:p>
          <a:p>
            <a:pPr algn="just"/>
            <a:r>
              <a:rPr lang="en-US" b="1" dirty="0" err="1">
                <a:ea typeface="+mj-lt"/>
                <a:cs typeface="+mj-lt"/>
              </a:rPr>
              <a:t>Garch</a:t>
            </a:r>
            <a:r>
              <a:rPr lang="en-US" b="1" dirty="0">
                <a:ea typeface="+mj-lt"/>
                <a:cs typeface="+mj-lt"/>
              </a:rPr>
              <a:t>:</a:t>
            </a:r>
            <a:endParaRPr lang="en-US" dirty="0"/>
          </a:p>
          <a:p>
            <a:r>
              <a:rPr lang="en-US" b="1" dirty="0">
                <a:ea typeface="+mj-lt"/>
                <a:cs typeface="+mj-lt"/>
              </a:rPr>
              <a:t>Strengths:</a:t>
            </a:r>
            <a:r>
              <a:rPr lang="en-US" dirty="0">
                <a:ea typeface="+mj-lt"/>
                <a:cs typeface="+mj-lt"/>
              </a:rPr>
              <a:t>  captures volatility clustering : </a:t>
            </a:r>
            <a:r>
              <a:rPr lang="en-US" dirty="0" err="1">
                <a:ea typeface="+mj-lt"/>
                <a:cs typeface="+mj-lt"/>
              </a:rPr>
              <a:t>Garch</a:t>
            </a:r>
            <a:r>
              <a:rPr lang="en-US" dirty="0">
                <a:ea typeface="+mj-lt"/>
                <a:cs typeface="+mj-lt"/>
              </a:rPr>
              <a:t> models are effective at capturing the phenomenon of volatility </a:t>
            </a:r>
            <a:r>
              <a:rPr lang="en-US" dirty="0" err="1">
                <a:ea typeface="+mj-lt"/>
                <a:cs typeface="+mj-lt"/>
              </a:rPr>
              <a:t>clustering,where</a:t>
            </a:r>
            <a:r>
              <a:rPr lang="en-US" dirty="0">
                <a:ea typeface="+mj-lt"/>
                <a:cs typeface="+mj-lt"/>
              </a:rPr>
              <a:t> periods of high volatility tend to be followed by other periods of high volatility ,and vice versa this is the </a:t>
            </a:r>
            <a:r>
              <a:rPr lang="en-US" dirty="0" err="1">
                <a:ea typeface="+mj-lt"/>
                <a:cs typeface="+mj-lt"/>
              </a:rPr>
              <a:t>crusial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ascept</a:t>
            </a:r>
            <a:r>
              <a:rPr lang="en-US" dirty="0">
                <a:ea typeface="+mj-lt"/>
                <a:cs typeface="+mj-lt"/>
              </a:rPr>
              <a:t> of </a:t>
            </a:r>
            <a:r>
              <a:rPr lang="en-US" dirty="0" err="1">
                <a:ea typeface="+mj-lt"/>
                <a:cs typeface="+mj-lt"/>
              </a:rPr>
              <a:t>fainacial</a:t>
            </a:r>
            <a:r>
              <a:rPr lang="en-US" dirty="0">
                <a:ea typeface="+mj-lt"/>
                <a:cs typeface="+mj-lt"/>
              </a:rPr>
              <a:t> time series data.</a:t>
            </a:r>
          </a:p>
          <a:p>
            <a:pPr marL="0" indent="0">
              <a:buNone/>
            </a:pPr>
            <a:r>
              <a:rPr lang="en-US" dirty="0">
                <a:ea typeface="+mj-lt"/>
                <a:cs typeface="+mj-lt"/>
              </a:rPr>
              <a:t>      provides volatility forecasts : the model generates forecasts of future volatility which can be </a:t>
            </a:r>
            <a:r>
              <a:rPr lang="en-US" dirty="0" err="1">
                <a:ea typeface="+mj-lt"/>
                <a:cs typeface="+mj-lt"/>
              </a:rPr>
              <a:t>valuble</a:t>
            </a:r>
            <a:r>
              <a:rPr lang="en-US" dirty="0">
                <a:ea typeface="+mj-lt"/>
                <a:cs typeface="+mj-lt"/>
              </a:rPr>
              <a:t> for risk management ,portfolio  optimization , and trading strategies.</a:t>
            </a:r>
          </a:p>
          <a:p>
            <a:pPr marL="0" indent="0">
              <a:buNone/>
            </a:pPr>
            <a:r>
              <a:rPr lang="en-US" dirty="0">
                <a:ea typeface="+mj-lt"/>
                <a:cs typeface="+mj-lt"/>
              </a:rPr>
              <a:t>      relatively simple to implement : compare to more complex models ,</a:t>
            </a:r>
            <a:r>
              <a:rPr lang="en-US" dirty="0" err="1">
                <a:ea typeface="+mj-lt"/>
                <a:cs typeface="+mj-lt"/>
              </a:rPr>
              <a:t>garch</a:t>
            </a:r>
            <a:r>
              <a:rPr lang="en-US" dirty="0">
                <a:ea typeface="+mj-lt"/>
                <a:cs typeface="+mj-lt"/>
              </a:rPr>
              <a:t> models are relatively straightforward to implement and understand </a:t>
            </a:r>
          </a:p>
          <a:p>
            <a:pPr marL="0" indent="0">
              <a:buNone/>
            </a:pPr>
            <a:r>
              <a:rPr lang="en-US" b="1" dirty="0">
                <a:ea typeface="+mj-lt"/>
                <a:cs typeface="+mj-lt"/>
              </a:rPr>
              <a:t>     Concerns: </a:t>
            </a:r>
            <a:r>
              <a:rPr lang="en-US" dirty="0">
                <a:ea typeface="+mj-lt"/>
                <a:cs typeface="+mj-lt"/>
              </a:rPr>
              <a:t>limited ability to capture non-linear effects : </a:t>
            </a:r>
            <a:r>
              <a:rPr lang="en-US" dirty="0" err="1">
                <a:ea typeface="+mj-lt"/>
                <a:cs typeface="+mj-lt"/>
              </a:rPr>
              <a:t>garch</a:t>
            </a:r>
            <a:r>
              <a:rPr lang="en-US" dirty="0">
                <a:ea typeface="+mj-lt"/>
                <a:cs typeface="+mj-lt"/>
              </a:rPr>
              <a:t> models are </a:t>
            </a:r>
            <a:r>
              <a:rPr lang="en-US" dirty="0" err="1">
                <a:ea typeface="+mj-lt"/>
                <a:cs typeface="+mj-lt"/>
              </a:rPr>
              <a:t>primarly</a:t>
            </a:r>
            <a:r>
              <a:rPr lang="en-US" dirty="0">
                <a:ea typeface="+mj-lt"/>
                <a:cs typeface="+mj-lt"/>
              </a:rPr>
              <a:t> based on linear </a:t>
            </a:r>
            <a:r>
              <a:rPr lang="en-US" dirty="0" err="1">
                <a:ea typeface="+mj-lt"/>
                <a:cs typeface="+mj-lt"/>
              </a:rPr>
              <a:t>realtionships</a:t>
            </a:r>
            <a:r>
              <a:rPr lang="en-US" dirty="0">
                <a:ea typeface="+mj-lt"/>
                <a:cs typeface="+mj-lt"/>
              </a:rPr>
              <a:t> between </a:t>
            </a:r>
            <a:r>
              <a:rPr lang="en-US" dirty="0" err="1">
                <a:ea typeface="+mj-lt"/>
                <a:cs typeface="+mj-lt"/>
              </a:rPr>
              <a:t>varibles</a:t>
            </a:r>
            <a:r>
              <a:rPr lang="en-US" dirty="0">
                <a:ea typeface="+mj-lt"/>
                <a:cs typeface="+mj-lt"/>
              </a:rPr>
              <a:t> .they may not adequately capture more complex non-linear dynamics that might be present in </a:t>
            </a:r>
            <a:r>
              <a:rPr lang="en-US" dirty="0" err="1">
                <a:ea typeface="+mj-lt"/>
                <a:cs typeface="+mj-lt"/>
              </a:rPr>
              <a:t>fainacial</a:t>
            </a:r>
            <a:r>
              <a:rPr lang="en-US" dirty="0">
                <a:ea typeface="+mj-lt"/>
                <a:cs typeface="+mj-lt"/>
              </a:rPr>
              <a:t> markets.</a:t>
            </a:r>
          </a:p>
          <a:p>
            <a:pPr marL="0" indent="0">
              <a:buNone/>
            </a:pPr>
            <a:r>
              <a:rPr lang="en-US" dirty="0">
                <a:ea typeface="+mj-lt"/>
                <a:cs typeface="+mj-lt"/>
              </a:rPr>
              <a:t>      sensitivity to model parameters : the performance of GARCH model can be sensitive to the choice of model parameters (p and q).selecting appropriate values for these parameters is </a:t>
            </a:r>
            <a:r>
              <a:rPr lang="en-US" dirty="0" err="1">
                <a:ea typeface="+mj-lt"/>
                <a:cs typeface="+mj-lt"/>
              </a:rPr>
              <a:t>crusial</a:t>
            </a:r>
            <a:r>
              <a:rPr lang="en-US" dirty="0">
                <a:ea typeface="+mj-lt"/>
                <a:cs typeface="+mj-lt"/>
              </a:rPr>
              <a:t> for accurate forecasting.</a:t>
            </a:r>
          </a:p>
          <a:p>
            <a:pPr marL="0" indent="0">
              <a:buNone/>
            </a:pPr>
            <a:endParaRPr lang="en-US" dirty="0">
              <a:ea typeface="+mj-lt"/>
              <a:cs typeface="+mj-lt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0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5186-6F11-4F93-FE61-33C54D18E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001006"/>
          </a:xfrm>
        </p:spPr>
        <p:txBody>
          <a:bodyPr>
            <a:noAutofit/>
          </a:bodyPr>
          <a:lstStyle/>
          <a:p>
            <a:r>
              <a:rPr lang="en-US" sz="1900">
                <a:ea typeface="+mj-lt"/>
                <a:cs typeface="+mj-lt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4430-0790-4A26-5444-9E449D8D4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440744"/>
            <a:ext cx="10357666" cy="4693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/>
              <a:t>Linear regression model is not accurate, and it needs extensive hyper tuning of parameters</a:t>
            </a:r>
          </a:p>
          <a:p>
            <a:pPr algn="just"/>
            <a:r>
              <a:rPr lang="en-US" dirty="0"/>
              <a:t>Random forest classifier is comparatively good performer than Linear regression model.</a:t>
            </a:r>
          </a:p>
          <a:p>
            <a:pPr algn="just"/>
            <a:r>
              <a:rPr lang="en-US" dirty="0" err="1"/>
              <a:t>Garch</a:t>
            </a:r>
            <a:r>
              <a:rPr lang="en-US" dirty="0"/>
              <a:t> is giving more precise results if trained well.</a:t>
            </a:r>
          </a:p>
        </p:txBody>
      </p:sp>
    </p:spTree>
    <p:extLst>
      <p:ext uri="{BB962C8B-B14F-4D97-AF65-F5344CB8AC3E}">
        <p14:creationId xmlns:p14="http://schemas.microsoft.com/office/powerpoint/2010/main" val="3436597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CAE5-57F2-45B8-BDE1-FE683475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limitatons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54114-579D-A067-D411-59191091E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300"/>
            <a:ext cx="10357666" cy="248387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model has certain </a:t>
            </a:r>
            <a:r>
              <a:rPr lang="en-US" dirty="0" err="1"/>
              <a:t>limtations</a:t>
            </a:r>
            <a:r>
              <a:rPr lang="en-US" dirty="0"/>
              <a:t> ,such as its sensitivity to model parameters and its assumption of normality.</a:t>
            </a:r>
          </a:p>
          <a:p>
            <a:pPr marL="0" indent="0">
              <a:buNone/>
            </a:pPr>
            <a:r>
              <a:rPr lang="en-US" dirty="0"/>
              <a:t>It may not be able to capture non-linear effects or complex patterns in the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10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BEE2-9CC4-E58F-5BB5-AE9804D9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105ED-DF79-3005-519D-D854C494A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 refinement and optimization</a:t>
            </a:r>
          </a:p>
          <a:p>
            <a:r>
              <a:rPr lang="en-US" dirty="0"/>
              <a:t>Advanced </a:t>
            </a:r>
            <a:r>
              <a:rPr lang="en-US" dirty="0" err="1"/>
              <a:t>forcasting</a:t>
            </a:r>
            <a:r>
              <a:rPr lang="en-US" dirty="0"/>
              <a:t> techniques </a:t>
            </a:r>
          </a:p>
          <a:p>
            <a:r>
              <a:rPr lang="en-US" dirty="0"/>
              <a:t>Risk management and portfolio optimization applications</a:t>
            </a:r>
          </a:p>
          <a:p>
            <a:r>
              <a:rPr lang="en-US" dirty="0"/>
              <a:t>Trading </a:t>
            </a:r>
            <a:r>
              <a:rPr lang="en-US" dirty="0" err="1"/>
              <a:t>statagies</a:t>
            </a:r>
            <a:r>
              <a:rPr lang="en-US" dirty="0"/>
              <a:t> </a:t>
            </a:r>
          </a:p>
          <a:p>
            <a:r>
              <a:rPr lang="en-US" dirty="0"/>
              <a:t>Real time </a:t>
            </a:r>
            <a:r>
              <a:rPr lang="en-US" dirty="0" err="1"/>
              <a:t>implimantation</a:t>
            </a:r>
            <a:endParaRPr lang="en-US" dirty="0"/>
          </a:p>
          <a:p>
            <a:r>
              <a:rPr lang="en-US" dirty="0"/>
              <a:t>Model interpretability and explainability</a:t>
            </a:r>
          </a:p>
          <a:p>
            <a:r>
              <a:rPr lang="en-US" dirty="0" err="1"/>
              <a:t>Backtesting</a:t>
            </a:r>
            <a:r>
              <a:rPr lang="en-US" dirty="0"/>
              <a:t> and stress testing </a:t>
            </a:r>
          </a:p>
          <a:p>
            <a:r>
              <a:rPr lang="en-US" dirty="0" err="1"/>
              <a:t>Continous</a:t>
            </a:r>
            <a:r>
              <a:rPr lang="en-US" dirty="0"/>
              <a:t> monitoring and model updating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85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2284-EFF0-700F-C20A-76E49E9A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803450"/>
          </a:xfrm>
        </p:spPr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DCF0-D668-1B9C-59A4-A6888852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412522"/>
            <a:ext cx="10357666" cy="472157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Knowing dataset</a:t>
            </a:r>
          </a:p>
          <a:p>
            <a:r>
              <a:rPr lang="en-US" dirty="0"/>
              <a:t>Exploratory Data Analysis</a:t>
            </a:r>
          </a:p>
          <a:p>
            <a:r>
              <a:rPr lang="en-US" sz="2100" dirty="0"/>
              <a:t>Proposed Machine Learning Models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 dirty="0">
                <a:ea typeface="+mj-lt"/>
                <a:cs typeface="+mj-lt"/>
              </a:rPr>
              <a:t>Linear Regression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 dirty="0">
                <a:ea typeface="+mj-lt"/>
                <a:cs typeface="+mj-lt"/>
              </a:rPr>
              <a:t>Random forest Classifier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 dirty="0" err="1">
                <a:ea typeface="+mj-lt"/>
                <a:cs typeface="+mj-lt"/>
              </a:rPr>
              <a:t>Garch</a:t>
            </a:r>
            <a:r>
              <a:rPr lang="en-US" sz="1900" dirty="0">
                <a:ea typeface="+mj-lt"/>
                <a:cs typeface="+mj-lt"/>
              </a:rPr>
              <a:t> model</a:t>
            </a:r>
          </a:p>
          <a:p>
            <a:r>
              <a:rPr lang="en-US" dirty="0">
                <a:ea typeface="+mj-lt"/>
                <a:cs typeface="+mj-lt"/>
              </a:rPr>
              <a:t>Comparative Analysis of Algorithmic Results</a:t>
            </a:r>
            <a:endParaRPr lang="en-US" dirty="0"/>
          </a:p>
          <a:p>
            <a:r>
              <a:rPr lang="en-US" dirty="0"/>
              <a:t>Conclusion</a:t>
            </a:r>
          </a:p>
          <a:p>
            <a:r>
              <a:rPr lang="en-US" dirty="0"/>
              <a:t>Limitation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362478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26A10C-6353-F351-6675-D5A79212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748" y="2598737"/>
            <a:ext cx="4893617" cy="1298005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8037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4F63-01A0-5727-C234-3049D1FF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845784"/>
          </a:xfrm>
        </p:spPr>
        <p:txBody>
          <a:bodyPr>
            <a:normAutofit/>
          </a:bodyPr>
          <a:lstStyle/>
          <a:p>
            <a:r>
              <a:rPr lang="en-US" sz="1900">
                <a:ea typeface="+mj-lt"/>
                <a:cs typeface="+mj-lt"/>
              </a:rPr>
              <a:t>Knowing 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CEDB1-783C-0E24-FF42-2FFBEFC57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299633"/>
            <a:ext cx="10357666" cy="3283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1879 rows and 7 columns</a:t>
            </a:r>
          </a:p>
          <a:p>
            <a:r>
              <a:rPr lang="en-US" dirty="0"/>
              <a:t>No missing value in dataset</a:t>
            </a:r>
          </a:p>
          <a:p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Analyzed historical Apple stock prices from 2015 to 17/06/2022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Source Yahoo finance </a:t>
            </a:r>
            <a:r>
              <a:rPr lang="en-US" dirty="0" err="1"/>
              <a:t>API.</a:t>
            </a:r>
            <a:r>
              <a:rPr lang="en-US" dirty="0" err="1">
                <a:ea typeface="+mj-lt"/>
                <a:cs typeface="+mj-lt"/>
                <a:hlinkClick r:id="rId2"/>
              </a:rPr>
              <a:t>https</a:t>
            </a:r>
            <a:r>
              <a:rPr lang="en-US" dirty="0">
                <a:ea typeface="+mj-lt"/>
                <a:cs typeface="+mj-lt"/>
                <a:hlinkClick r:id="rId2"/>
              </a:rPr>
              <a:t>://finance.yahoo.com/quote/AAPL/</a:t>
            </a:r>
            <a:r>
              <a:rPr lang="en-US" dirty="0" err="1">
                <a:ea typeface="+mj-lt"/>
                <a:cs typeface="+mj-lt"/>
                <a:hlinkClick r:id="rId2"/>
              </a:rPr>
              <a:t>history?p</a:t>
            </a:r>
            <a:r>
              <a:rPr lang="en-US" dirty="0">
                <a:ea typeface="+mj-lt"/>
                <a:cs typeface="+mj-lt"/>
                <a:hlinkClick r:id="rId2"/>
              </a:rPr>
              <a:t>=AAPL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5FB4DB-FCB8-B8F9-A65A-F78DE5768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11" y="3429000"/>
            <a:ext cx="7698658" cy="326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4F63-01A0-5727-C234-3049D1FF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845784"/>
          </a:xfrm>
        </p:spPr>
        <p:txBody>
          <a:bodyPr>
            <a:normAutofit/>
          </a:bodyPr>
          <a:lstStyle/>
          <a:p>
            <a:r>
              <a:rPr lang="en-US" sz="1900">
                <a:ea typeface="+mj-lt"/>
                <a:cs typeface="+mj-lt"/>
              </a:rPr>
              <a:t>Exploratory data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1B90F-65D1-FCC9-A29E-5A8F7AA00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422056"/>
            <a:ext cx="10357666" cy="47120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Analyzed historical Apple stock prices from 2015 to 17/06/2022</a:t>
            </a:r>
          </a:p>
          <a:p>
            <a:r>
              <a:rPr lang="en-US" dirty="0"/>
              <a:t>Gained insights into long term trends, volatility, patterns</a:t>
            </a:r>
          </a:p>
          <a:p>
            <a:r>
              <a:rPr lang="en-US" dirty="0"/>
              <a:t>Identified events that impacted stock price</a:t>
            </a:r>
          </a:p>
          <a:p>
            <a:r>
              <a:rPr lang="en-US" dirty="0"/>
              <a:t>Understand relationship between Apple stock and broader market</a:t>
            </a:r>
          </a:p>
          <a:p>
            <a:r>
              <a:rPr lang="en-US" dirty="0"/>
              <a:t>Visualized Apple stock price over time using charts</a:t>
            </a:r>
          </a:p>
          <a:p>
            <a:r>
              <a:rPr lang="en-US" dirty="0"/>
              <a:t>Detected seasonal patterns or recurring trends</a:t>
            </a:r>
          </a:p>
          <a:p>
            <a:r>
              <a:rPr lang="en-US" dirty="0"/>
              <a:t>Derived key insights to inform trading, modeling, and predictions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9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4F63-01A0-5727-C234-3049D1FF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845784"/>
          </a:xfrm>
        </p:spPr>
        <p:txBody>
          <a:bodyPr>
            <a:normAutofit/>
          </a:bodyPr>
          <a:lstStyle/>
          <a:p>
            <a:r>
              <a:rPr lang="en-US" sz="1900">
                <a:ea typeface="+mj-lt"/>
                <a:cs typeface="+mj-lt"/>
              </a:rPr>
              <a:t>Apple stock Prices over the time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39A603-F33A-5B8B-D367-3EE25F31C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13" y="1724332"/>
            <a:ext cx="9746386" cy="4440493"/>
          </a:xfrm>
        </p:spPr>
      </p:pic>
    </p:spTree>
    <p:extLst>
      <p:ext uri="{BB962C8B-B14F-4D97-AF65-F5344CB8AC3E}">
        <p14:creationId xmlns:p14="http://schemas.microsoft.com/office/powerpoint/2010/main" val="311262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4F63-01A0-5727-C234-3049D1FF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845784"/>
          </a:xfrm>
        </p:spPr>
        <p:txBody>
          <a:bodyPr>
            <a:normAutofit/>
          </a:bodyPr>
          <a:lstStyle/>
          <a:p>
            <a:r>
              <a:rPr lang="en-US" sz="1900">
                <a:ea typeface="+mj-lt"/>
                <a:cs typeface="+mj-lt"/>
              </a:rPr>
              <a:t>PROPOSED MACHINE LEARNING 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CEDB1-783C-0E24-FF42-2FFBEFC57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558051"/>
            <a:ext cx="10357666" cy="37513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/>
              <a:t>Selection of Linear Regression, Random forest classifier and </a:t>
            </a:r>
            <a:r>
              <a:rPr lang="en-US" dirty="0" err="1"/>
              <a:t>garch</a:t>
            </a:r>
            <a:r>
              <a:rPr lang="en-US" dirty="0"/>
              <a:t> model</a:t>
            </a:r>
          </a:p>
          <a:p>
            <a:pPr algn="just"/>
            <a:r>
              <a:rPr lang="en-US" dirty="0"/>
              <a:t>We used the Linear Regression to split the data into test and training sets and then trained the model with the training set to predict the stock's future price. </a:t>
            </a:r>
          </a:p>
          <a:p>
            <a:pPr algn="just"/>
            <a:r>
              <a:rPr lang="en-US" dirty="0"/>
              <a:t>For Random Forest classifier we have created a binary target variable that tells whether </a:t>
            </a:r>
            <a:r>
              <a:rPr lang="en-US" dirty="0">
                <a:solidFill>
                  <a:srgbClr val="000000"/>
                </a:solidFill>
                <a:latin typeface="Avenir Next LT Pro Light"/>
                <a:ea typeface="Roboto"/>
                <a:cs typeface="Roboto"/>
              </a:rPr>
              <a:t>tomorrow’s</a:t>
            </a:r>
            <a:r>
              <a:rPr lang="en-US" dirty="0"/>
              <a:t> stock price will be greater than or less than today's closing price and this is the hypothesis of our second model.</a:t>
            </a:r>
          </a:p>
          <a:p>
            <a:pPr algn="just"/>
            <a:r>
              <a:rPr lang="en-US" dirty="0"/>
              <a:t>For </a:t>
            </a:r>
            <a:r>
              <a:rPr lang="en-US" dirty="0" err="1"/>
              <a:t>Garch</a:t>
            </a:r>
            <a:r>
              <a:rPr lang="en-US" dirty="0"/>
              <a:t> </a:t>
            </a:r>
            <a:r>
              <a:rPr lang="en-US" dirty="0" err="1"/>
              <a:t>model,we</a:t>
            </a:r>
            <a:r>
              <a:rPr lang="en-US" dirty="0"/>
              <a:t> are forecasted volatility </a:t>
            </a:r>
            <a:r>
              <a:rPr lang="en-US" dirty="0" err="1"/>
              <a:t>varience</a:t>
            </a:r>
            <a:r>
              <a:rPr lang="en-US" dirty="0"/>
              <a:t> for the next 30 periods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8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69BE-4554-1704-923B-DC75B69E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775228"/>
          </a:xfrm>
        </p:spPr>
        <p:txBody>
          <a:bodyPr>
            <a:noAutofit/>
          </a:bodyPr>
          <a:lstStyle/>
          <a:p>
            <a:r>
              <a:rPr lang="en-US" sz="1900"/>
              <a:t>Linear Regression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FE9C2-604C-5A94-0FDD-AD7957DDA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243188"/>
            <a:ext cx="10357666" cy="48909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Linear regression is a simple and easy-to-understand algorithm. It's based on the assumption that there is a linear relationship between the input features and the target variable. In the context of stock prediction, simplicity can be an advantage, especially when dealing with a small to moderate amount of data.</a:t>
            </a:r>
            <a:endParaRPr lang="en-US" dirty="0"/>
          </a:p>
          <a:p>
            <a:pPr algn="just"/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Below are metrics of Linear regression model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Root Mean Squared Error (RMSE): The RMSE is a measure of the average magnitude of the errors between predicted and actual values. In your case, an RMSE of approximately 2.711510159197194e-10 indicates that the model's predictions are very far to the actual values.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Mean Absolute Error (MAE): The MAE is another measure of the average magnitude of errors. A MAE of approximately 1.983620454654285e-10 reinforces the idea that the model's predictions are not too accurate.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97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948E16-79B5-FFA8-3C98-9E11AED6C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2" y="158595"/>
            <a:ext cx="11336594" cy="2918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D30591-0B81-2CBA-5866-64D2571DF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2355"/>
            <a:ext cx="12192000" cy="327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8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CC65-A94D-2FE5-D5A6-F9BE81A3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94" y="365124"/>
            <a:ext cx="11139968" cy="755720"/>
          </a:xfrm>
        </p:spPr>
        <p:txBody>
          <a:bodyPr>
            <a:normAutofit/>
          </a:bodyPr>
          <a:lstStyle/>
          <a:p>
            <a:r>
              <a:rPr lang="en-US" sz="1800"/>
              <a:t>Random forest Classifier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50622-43C7-9AF3-73F8-CEE3D893B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72" y="1470992"/>
            <a:ext cx="11156586" cy="46393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1600"/>
              <a:t>Random Forest provides a measure of feature importance, aiding in identifying key factors influencing stock movements.</a:t>
            </a:r>
            <a:endParaRPr lang="en-US"/>
          </a:p>
          <a:p>
            <a:pPr algn="just">
              <a:lnSpc>
                <a:spcPct val="120000"/>
              </a:lnSpc>
            </a:pPr>
            <a:r>
              <a:rPr lang="en-US" sz="1600"/>
              <a:t>In the dataset we created new column called "tomorrow". The values of this column is the values of the "close" column. But with the shift of -1.</a:t>
            </a:r>
          </a:p>
          <a:p>
            <a:pPr algn="just">
              <a:lnSpc>
                <a:spcPct val="120000"/>
              </a:lnSpc>
            </a:pPr>
            <a:r>
              <a:rPr lang="en-US" sz="1600"/>
              <a:t>After this we have created another column called "target" column. This is a binary valued column with values 0  and 1. </a:t>
            </a:r>
          </a:p>
          <a:p>
            <a:pPr algn="just">
              <a:lnSpc>
                <a:spcPct val="120000"/>
              </a:lnSpc>
            </a:pPr>
            <a:r>
              <a:rPr lang="en-US" sz="1600"/>
              <a:t>0 indicates "tomorrow" column &lt; "close" column</a:t>
            </a:r>
          </a:p>
          <a:p>
            <a:pPr algn="just">
              <a:lnSpc>
                <a:spcPct val="120000"/>
              </a:lnSpc>
            </a:pPr>
            <a:r>
              <a:rPr lang="en-US" sz="1600">
                <a:ea typeface="+mj-lt"/>
                <a:cs typeface="+mj-lt"/>
              </a:rPr>
              <a:t>1 indicates "tomorrow" column &gt;  "close" column</a:t>
            </a:r>
          </a:p>
          <a:p>
            <a:pPr algn="just">
              <a:lnSpc>
                <a:spcPct val="120000"/>
              </a:lnSpc>
            </a:pPr>
            <a:r>
              <a:rPr lang="en-US" sz="1600"/>
              <a:t>Our aim is to predict target column.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10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442FCCAC-F479-4C3B-9AF8-4F80CBC1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7D9A200-CC35-4609-8973-70AC57D7C400}" type="datetime1">
              <a:rPr lang="en-US" smtClean="0"/>
              <a:pPr>
                <a:spcAft>
                  <a:spcPts val="600"/>
                </a:spcAft>
              </a:pPr>
              <a:t>9/17/2024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35125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RightStep">
      <a:dk1>
        <a:srgbClr val="000000"/>
      </a:dk1>
      <a:lt1>
        <a:srgbClr val="FFFFFF"/>
      </a:lt1>
      <a:dk2>
        <a:srgbClr val="242541"/>
      </a:dk2>
      <a:lt2>
        <a:srgbClr val="E8E2E6"/>
      </a:lt2>
      <a:accent1>
        <a:srgbClr val="30B75B"/>
      </a:accent1>
      <a:accent2>
        <a:srgbClr val="35B392"/>
      </a:accent2>
      <a:accent3>
        <a:srgbClr val="2BB1C9"/>
      </a:accent3>
      <a:accent4>
        <a:srgbClr val="4E92EA"/>
      </a:accent4>
      <a:accent5>
        <a:srgbClr val="6E70EE"/>
      </a:accent5>
      <a:accent6>
        <a:srgbClr val="8D4EEA"/>
      </a:accent6>
      <a:hlink>
        <a:srgbClr val="AE6998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1175</Words>
  <Application>Microsoft Office PowerPoint</Application>
  <PresentationFormat>Widescreen</PresentationFormat>
  <Paragraphs>103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Avenir Next LT Pro</vt:lpstr>
      <vt:lpstr>Avenir Next LT Pro Light</vt:lpstr>
      <vt:lpstr>Calibri</vt:lpstr>
      <vt:lpstr>Courier New</vt:lpstr>
      <vt:lpstr>VeniceBeachVTI</vt:lpstr>
      <vt:lpstr>APPLE STOCK PREDICTION</vt:lpstr>
      <vt:lpstr>Content</vt:lpstr>
      <vt:lpstr>Knowing dataset</vt:lpstr>
      <vt:lpstr>Exploratory data analysis</vt:lpstr>
      <vt:lpstr>Apple stock Prices over the time</vt:lpstr>
      <vt:lpstr>PROPOSED MACHINE LEARNING MODELS</vt:lpstr>
      <vt:lpstr>Linear Regression algorithm</vt:lpstr>
      <vt:lpstr>PowerPoint Presentation</vt:lpstr>
      <vt:lpstr>Random forest Classifier Algorithm</vt:lpstr>
      <vt:lpstr>continued</vt:lpstr>
      <vt:lpstr>PowerPoint Presentation</vt:lpstr>
      <vt:lpstr> garch model</vt:lpstr>
      <vt:lpstr>Hestorical returns and forecasted volatility</vt:lpstr>
      <vt:lpstr>PowerPoint Presentation</vt:lpstr>
      <vt:lpstr>ACF and PACF of standardized residuals</vt:lpstr>
      <vt:lpstr>Comparative Analysis of Algorithmic Results</vt:lpstr>
      <vt:lpstr>Conclusion</vt:lpstr>
      <vt:lpstr>limitatons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Nampelly Aravind</cp:lastModifiedBy>
  <cp:revision>15</cp:revision>
  <dcterms:created xsi:type="dcterms:W3CDTF">2023-12-11T01:53:31Z</dcterms:created>
  <dcterms:modified xsi:type="dcterms:W3CDTF">2024-09-17T15:52:03Z</dcterms:modified>
</cp:coreProperties>
</file>