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67" r:id="rId7"/>
    <p:sldId id="268" r:id="rId8"/>
    <p:sldId id="269" r:id="rId9"/>
  </p:sldIdLst>
  <p:sldSz cx="12192000" cy="6858000"/>
  <p:notesSz cx="6858000" cy="9144000"/>
  <p:embeddedFontLst>
    <p:embeddedFont>
      <p:font typeface="Calibri" panose="020F0502020204030204"/>
      <p:regular r:id="rId13"/>
    </p:embeddedFont>
    <p:embeddedFont>
      <p:font typeface="Lato Black" panose="020F0802020204030203"/>
      <p:bold r:id="rId14"/>
      <p:boldItalic r:id="rId15"/>
    </p:embeddedFont>
    <p:embeddedFont>
      <p:font typeface="Libre Baskerville" panose="02000000000000000000"/>
      <p:regular r:id="rId16"/>
    </p:embeddedFont>
    <p:embeddedFont>
      <p:font typeface="Arial Black" panose="020B0A04020102020204" charset="0"/>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0" autoAdjust="0"/>
    <p:restoredTop sz="86380" autoAdjust="0"/>
  </p:normalViewPr>
  <p:slideViewPr>
    <p:cSldViewPr snapToGrid="0">
      <p:cViewPr varScale="1">
        <p:scale>
          <a:sx n="76" d="100"/>
          <a:sy n="76" d="100"/>
        </p:scale>
        <p:origin x="48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hyperlink" Target="https://www.linkedin.com/posts/abhinay-rachakonda-068b58235_github-abhinay9505innomaticsinternshipprojects-activity-7166702505593098240-p5I6?utm_source=share&amp;utm_medium=member_desktop" TargetMode="External"/><Relationship Id="rId1" Type="http://schemas.openxmlformats.org/officeDocument/2006/relationships/hyperlink" Target="https://github.com/abhinay9505/Innomatics_Internship_project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0" y="163830"/>
            <a:ext cx="12703810" cy="6694170"/>
          </a:xfrm>
          <a:prstGeom prst="rect">
            <a:avLst/>
          </a:prstGeom>
          <a:noFill/>
          <a:ln>
            <a:noFill/>
          </a:ln>
        </p:spPr>
      </p:pic>
      <p:sp>
        <p:nvSpPr>
          <p:cNvPr id="2" name="TextBox 1"/>
          <p:cNvSpPr txBox="1"/>
          <p:nvPr/>
        </p:nvSpPr>
        <p:spPr>
          <a:xfrm>
            <a:off x="2905125" y="4137660"/>
            <a:ext cx="7160895" cy="935990"/>
          </a:xfrm>
          <a:prstGeom prst="rect">
            <a:avLst/>
          </a:prstGeom>
          <a:noFill/>
        </p:spPr>
        <p:txBody>
          <a:bodyPr wrap="square" rtlCol="0">
            <a:noAutofit/>
          </a:bodyPr>
          <a:lstStyle/>
          <a:p>
            <a:pPr algn="ctr"/>
            <a:r>
              <a:rPr lang="en-US" sz="3200" b="1" dirty="0" smtClean="0"/>
              <a:t>Code Refactoring and Bug Fixing</a:t>
            </a:r>
            <a:endParaRPr lang="en-US" sz="32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 Box 0"/>
          <p:cNvSpPr txBox="1"/>
          <p:nvPr/>
        </p:nvSpPr>
        <p:spPr>
          <a:xfrm>
            <a:off x="248920" y="1084580"/>
            <a:ext cx="10909935" cy="5034915"/>
          </a:xfrm>
          <a:prstGeom prst="rect">
            <a:avLst/>
          </a:prstGeom>
          <a:noFill/>
        </p:spPr>
        <p:txBody>
          <a:bodyPr wrap="square" rtlCol="0">
            <a:noAutofit/>
          </a:bodyPr>
          <a:lstStyle/>
          <a:p>
            <a:r>
              <a:rPr lang="en-US" dirty="0">
                <a:sym typeface="+mn-ea"/>
              </a:rPr>
              <a:t>NAME: RACHAKONDA ABHINAY</a:t>
            </a:r>
            <a:endParaRPr lang="en-US" dirty="0"/>
          </a:p>
          <a:p>
            <a:endParaRPr lang="en-US" dirty="0"/>
          </a:p>
          <a:p>
            <a:r>
              <a:rPr lang="en-US" dirty="0">
                <a:sym typeface="+mn-ea"/>
              </a:rPr>
              <a:t>DEGREE : BACHELOR IN COMMERCE (computer Applications)</a:t>
            </a:r>
            <a:endParaRPr lang="en-US" dirty="0"/>
          </a:p>
          <a:p>
            <a:endParaRPr lang="en-US" dirty="0"/>
          </a:p>
          <a:p>
            <a:r>
              <a:rPr lang="en-US" dirty="0">
                <a:sym typeface="+mn-ea"/>
              </a:rPr>
              <a:t>After my Graduation I found interest on IT domine . I start knowing about current </a:t>
            </a:r>
            <a:r>
              <a:rPr lang="en-US" dirty="0" err="1">
                <a:sym typeface="+mn-ea"/>
              </a:rPr>
              <a:t>treades</a:t>
            </a:r>
            <a:r>
              <a:rPr lang="en-US" dirty="0">
                <a:sym typeface="+mn-ea"/>
              </a:rPr>
              <a:t> and industries happenings ,so finally I applied for Data science course in </a:t>
            </a:r>
            <a:r>
              <a:rPr lang="en-US" dirty="0" err="1">
                <a:sym typeface="+mn-ea"/>
              </a:rPr>
              <a:t>Innomatics</a:t>
            </a:r>
            <a:r>
              <a:rPr lang="en-US" dirty="0">
                <a:sym typeface="+mn-ea"/>
              </a:rPr>
              <a:t> research labs.</a:t>
            </a:r>
            <a:endParaRPr lang="en-US" dirty="0"/>
          </a:p>
          <a:p>
            <a:endParaRPr lang="en-US" dirty="0"/>
          </a:p>
          <a:p>
            <a:r>
              <a:rPr lang="en-US" dirty="0">
                <a:solidFill>
                  <a:srgbClr val="222222"/>
                </a:solidFill>
                <a:effectLst/>
                <a:latin typeface="+mj-lt"/>
                <a:sym typeface="+mn-ea"/>
              </a:rPr>
              <a:t>I have hands-on experience in Data analysis, Power BI, and SQL to contribute to organizational success through proficient data cleaning, statistical analysis, and data visualization. I aim to provide actionable insights and recommendations that empower stakeholders to make informed, data-driven decisions, ultimately driving business growth and efficiency.</a:t>
            </a:r>
            <a:endParaRPr lang="en-US" dirty="0">
              <a:solidFill>
                <a:srgbClr val="222222"/>
              </a:solidFill>
              <a:effectLst/>
              <a:latin typeface="+mj-lt"/>
              <a:sym typeface="+mn-ea"/>
            </a:endParaRPr>
          </a:p>
          <a:p>
            <a:endParaRPr lang="en-US" dirty="0"/>
          </a:p>
          <a:p>
            <a:r>
              <a:rPr lang="en-US" b="1" dirty="0" err="1">
                <a:sym typeface="+mn-ea"/>
              </a:rPr>
              <a:t>Gihub</a:t>
            </a:r>
            <a:r>
              <a:rPr lang="en-US" b="1" dirty="0">
                <a:sym typeface="+mn-ea"/>
              </a:rPr>
              <a:t> link : </a:t>
            </a:r>
            <a:r>
              <a:rPr lang="en-US" dirty="0">
                <a:sym typeface="+mn-ea"/>
                <a:hlinkClick r:id="rId1"/>
              </a:rPr>
              <a:t>https://github.com/abhinay9505/Innomatics_Internship_projects</a:t>
            </a:r>
            <a:endParaRPr lang="en-US" dirty="0">
              <a:sym typeface="+mn-ea"/>
              <a:hlinkClick r:id="rId1"/>
            </a:endParaRPr>
          </a:p>
          <a:p>
            <a:endParaRPr lang="en-US" dirty="0">
              <a:sym typeface="+mn-ea"/>
              <a:hlinkClick r:id="rId1"/>
            </a:endParaRPr>
          </a:p>
          <a:p>
            <a:r>
              <a:rPr lang="en-US" b="1" dirty="0" err="1">
                <a:sym typeface="+mn-ea"/>
              </a:rPr>
              <a:t>Linkedin</a:t>
            </a:r>
            <a:r>
              <a:rPr lang="en-US" b="1" dirty="0">
                <a:sym typeface="+mn-ea"/>
              </a:rPr>
              <a:t> link </a:t>
            </a:r>
            <a:r>
              <a:rPr lang="en-US" b="1" dirty="0">
                <a:sym typeface="+mn-ea"/>
                <a:hlinkClick r:id="rId2"/>
              </a:rPr>
              <a:t>:</a:t>
            </a:r>
            <a:r>
              <a:rPr lang="en-IN" altLang="en-US" b="1" dirty="0">
                <a:sym typeface="+mn-ea"/>
                <a:hlinkClick r:id="rId2"/>
              </a:rPr>
              <a:t> https://www.linkedin.com/in/abhinay-rachakonda-068b58235/</a:t>
            </a:r>
            <a:endParaRPr lang="en-IN" altLang="en-US" b="1" dirty="0">
              <a:sym typeface="+mn-ea"/>
            </a:endParaRPr>
          </a:p>
          <a:p>
            <a:r>
              <a:rPr lang="en-IN" altLang="en-US" b="1" dirty="0">
                <a:sym typeface="+mn-ea"/>
              </a:rPr>
              <a:t> </a:t>
            </a:r>
            <a:endParaRPr lang="en-US" b="1" dirty="0">
              <a:sym typeface="+mn-ea"/>
              <a:hlinkClick r:id="rId2"/>
            </a:endParaRPr>
          </a:p>
          <a:p>
            <a:endParaRPr lang="en-US" dirty="0">
              <a:sym typeface="+mn-ea"/>
              <a:hlinkClick r:id="rId1"/>
            </a:endParaRPr>
          </a:p>
          <a:p>
            <a:r>
              <a:rPr lang="en-US" b="1" dirty="0" smtClean="0">
                <a:solidFill>
                  <a:srgbClr val="C00000"/>
                </a:solidFill>
                <a:sym typeface="+mn-ea"/>
              </a:rPr>
              <a:t>TASK:</a:t>
            </a:r>
            <a:endParaRPr lang="en-US" b="1" dirty="0" smtClean="0">
              <a:solidFill>
                <a:srgbClr val="C00000"/>
              </a:solidFill>
            </a:endParaRPr>
          </a:p>
          <a:p>
            <a:r>
              <a:rPr lang="en-US" dirty="0">
                <a:sym typeface="+mn-ea"/>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6535" y="226695"/>
            <a:ext cx="11532235" cy="5106670"/>
          </a:xfrm>
          <a:prstGeom prst="rect">
            <a:avLst/>
          </a:prstGeom>
          <a:noFill/>
        </p:spPr>
        <p:txBody>
          <a:bodyPr wrap="square" rtlCol="0">
            <a:noAutofit/>
          </a:bodyPr>
          <a:p>
            <a:r>
              <a:rPr lang="en-US" sz="2400" b="1" u="sng" dirty="0" smtClean="0">
                <a:solidFill>
                  <a:srgbClr val="FF0000"/>
                </a:solidFill>
                <a:sym typeface="+mn-ea"/>
              </a:rPr>
              <a:t>Before Bug Fixing</a:t>
            </a:r>
            <a:r>
              <a:rPr lang="en-IN" altLang="en-US" sz="2400" b="1" dirty="0" smtClean="0">
                <a:solidFill>
                  <a:srgbClr val="FF0000"/>
                </a:solidFill>
                <a:sym typeface="+mn-ea"/>
              </a:rPr>
              <a:t> </a:t>
            </a:r>
            <a:r>
              <a:rPr lang="en-IN" altLang="en-US" sz="2400" b="1" dirty="0" smtClean="0">
                <a:solidFill>
                  <a:srgbClr val="C00000"/>
                </a:solidFill>
                <a:sym typeface="+mn-ea"/>
              </a:rPr>
              <a:t>                                             </a:t>
            </a:r>
            <a:r>
              <a:rPr lang="en-IN" altLang="en-US" sz="2400" b="1" dirty="0" smtClean="0">
                <a:solidFill>
                  <a:srgbClr val="FF0000"/>
                </a:solidFill>
                <a:sym typeface="+mn-ea"/>
              </a:rPr>
              <a:t> </a:t>
            </a:r>
            <a:r>
              <a:rPr lang="en-US" sz="2400" b="1" u="sng" dirty="0" smtClean="0">
                <a:solidFill>
                  <a:srgbClr val="FF0000"/>
                </a:solidFill>
                <a:sym typeface="+mn-ea"/>
              </a:rPr>
              <a:t>After Bug Fixing</a:t>
            </a:r>
            <a:endParaRPr lang="en-US" altLang="en-US" sz="2400" b="1" u="sng" dirty="0" smtClean="0">
              <a:solidFill>
                <a:srgbClr val="FF0000"/>
              </a:solidFill>
              <a:sym typeface="+mn-ea"/>
            </a:endParaRPr>
          </a:p>
        </p:txBody>
      </p:sp>
      <p:pic>
        <p:nvPicPr>
          <p:cNvPr id="7" name="Picture 6" descr="Screenshot 2024-02-28 204920"/>
          <p:cNvPicPr>
            <a:picLocks noChangeAspect="1"/>
          </p:cNvPicPr>
          <p:nvPr/>
        </p:nvPicPr>
        <p:blipFill>
          <a:blip r:embed="rId1"/>
          <a:stretch>
            <a:fillRect/>
          </a:stretch>
        </p:blipFill>
        <p:spPr>
          <a:xfrm>
            <a:off x="415925" y="892175"/>
            <a:ext cx="5126990" cy="4119880"/>
          </a:xfrm>
          <a:prstGeom prst="rect">
            <a:avLst/>
          </a:prstGeom>
        </p:spPr>
      </p:pic>
      <p:pic>
        <p:nvPicPr>
          <p:cNvPr id="8" name="Picture 7" descr="Screenshot 2024-02-28 214016"/>
          <p:cNvPicPr>
            <a:picLocks noChangeAspect="1"/>
          </p:cNvPicPr>
          <p:nvPr/>
        </p:nvPicPr>
        <p:blipFill>
          <a:blip r:embed="rId2"/>
          <a:stretch>
            <a:fillRect/>
          </a:stretch>
        </p:blipFill>
        <p:spPr>
          <a:xfrm>
            <a:off x="5982335" y="836930"/>
            <a:ext cx="5100955" cy="4175760"/>
          </a:xfrm>
          <a:prstGeom prst="rect">
            <a:avLst/>
          </a:prstGeom>
        </p:spPr>
      </p:pic>
      <p:sp>
        <p:nvSpPr>
          <p:cNvPr id="9" name="Text Box 8"/>
          <p:cNvSpPr txBox="1"/>
          <p:nvPr/>
        </p:nvSpPr>
        <p:spPr>
          <a:xfrm>
            <a:off x="217170" y="4922520"/>
            <a:ext cx="8665845" cy="1824990"/>
          </a:xfrm>
          <a:prstGeom prst="rect">
            <a:avLst/>
          </a:prstGeom>
          <a:noFill/>
        </p:spPr>
        <p:txBody>
          <a:bodyPr wrap="square" rtlCol="0" anchor="t">
            <a:noAutofit/>
          </a:bodyPr>
          <a:p>
            <a:pPr marL="0" marR="0" lvl="0" indent="0" algn="l" defTabSz="914400" rtl="0" eaLnBrk="0" fontAlgn="base" latinLnBrk="0" hangingPunct="0">
              <a:lnSpc>
                <a:spcPct val="100000"/>
              </a:lnSpc>
              <a:spcBef>
                <a:spcPct val="0"/>
              </a:spcBef>
              <a:spcAft>
                <a:spcPct val="0"/>
              </a:spcAft>
              <a:buClrTx/>
              <a:buSzTx/>
              <a:buFontTx/>
              <a:buNone/>
            </a:pPr>
            <a:endParaRPr lang="en-US" altLang="en-US" sz="1600" b="1" dirty="0">
              <a:solidFill>
                <a:schemeClr val="accent1"/>
              </a:solidFill>
              <a:latin typeface="Arial" panose="020B0604020202020204" pitchFamily="34" charset="0"/>
              <a:cs typeface="Arial" panose="020B0604020202020204" pitchFamily="34"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sz="1600" b="1" dirty="0" smtClean="0">
                <a:solidFill>
                  <a:schemeClr val="accent1"/>
                </a:solidFill>
                <a:latin typeface="Arial" panose="020B0604020202020204" pitchFamily="34" charset="0"/>
                <a:cs typeface="Arial" panose="020B0604020202020204" pitchFamily="34" charset="0"/>
                <a:sym typeface="+mn-ea"/>
              </a:rPr>
              <a:t>@</a:t>
            </a:r>
            <a:r>
              <a:rPr lang="en-US" sz="1600" b="1" dirty="0" err="1" smtClean="0">
                <a:solidFill>
                  <a:schemeClr val="accent1"/>
                </a:solidFill>
                <a:latin typeface="Arial" panose="020B0604020202020204" pitchFamily="34" charset="0"/>
                <a:cs typeface="Arial" panose="020B0604020202020204" pitchFamily="34" charset="0"/>
                <a:sym typeface="+mn-ea"/>
              </a:rPr>
              <a:t>app.route</a:t>
            </a:r>
            <a:r>
              <a:rPr lang="en-US" sz="1600" b="1" dirty="0" smtClean="0">
                <a:solidFill>
                  <a:schemeClr val="accent1"/>
                </a:solidFill>
                <a:latin typeface="Arial" panose="020B0604020202020204" pitchFamily="34" charset="0"/>
                <a:cs typeface="Arial" panose="020B0604020202020204" pitchFamily="34" charset="0"/>
                <a:sym typeface="+mn-ea"/>
              </a:rPr>
              <a:t>(‘/’,methods=[“GET”,”POST”])</a:t>
            </a:r>
            <a:endParaRPr lang="en-US" sz="1600" b="1" dirty="0" smtClean="0">
              <a:solidFill>
                <a:schemeClr val="accent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1600" dirty="0" smtClean="0">
                <a:latin typeface="Arial" panose="020B0604020202020204" pitchFamily="34" charset="0"/>
                <a:cs typeface="Arial" panose="020B0604020202020204" pitchFamily="34" charset="0"/>
                <a:sym typeface="+mn-ea"/>
              </a:rPr>
              <a:t>1.Add </a:t>
            </a:r>
            <a:r>
              <a:rPr lang="en-US" sz="1600" dirty="0">
                <a:latin typeface="Arial" panose="020B0604020202020204" pitchFamily="34" charset="0"/>
                <a:cs typeface="Arial" panose="020B0604020202020204" pitchFamily="34" charset="0"/>
                <a:sym typeface="+mn-ea"/>
              </a:rPr>
              <a:t>"GET" along with "POST" in the method </a:t>
            </a:r>
            <a:r>
              <a:rPr lang="en-US" sz="1600" dirty="0" smtClean="0">
                <a:latin typeface="Arial" panose="020B0604020202020204" pitchFamily="34" charset="0"/>
                <a:cs typeface="Arial" panose="020B0604020202020204" pitchFamily="34" charset="0"/>
                <a:sym typeface="+mn-ea"/>
              </a:rPr>
              <a:t> parameter </a:t>
            </a:r>
            <a:r>
              <a:rPr lang="en-US" sz="1600" dirty="0">
                <a:latin typeface="Arial" panose="020B0604020202020204" pitchFamily="34" charset="0"/>
                <a:cs typeface="Arial" panose="020B0604020202020204" pitchFamily="34" charset="0"/>
                <a:sym typeface="+mn-ea"/>
              </a:rPr>
              <a:t>of the route in the Python Flask application </a:t>
            </a:r>
            <a:r>
              <a:rPr lang="en-US" sz="1600" dirty="0" smtClean="0">
                <a:latin typeface="Arial" panose="020B0604020202020204" pitchFamily="34" charset="0"/>
                <a:cs typeface="Arial" panose="020B0604020202020204" pitchFamily="34" charset="0"/>
                <a:sym typeface="+mn-ea"/>
              </a:rPr>
              <a:t>server</a:t>
            </a:r>
            <a:endParaRPr lang="en-US" altLang="en-US" sz="1600" b="1" dirty="0">
              <a:solidFill>
                <a:schemeClr val="accent1"/>
              </a:solidFill>
              <a:latin typeface="Arial" panose="020B0604020202020204" pitchFamily="34" charset="0"/>
              <a:cs typeface="Arial" panose="020B0604020202020204" pitchFamily="34"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600" b="1" dirty="0">
                <a:solidFill>
                  <a:schemeClr val="accent1"/>
                </a:solidFill>
                <a:latin typeface="Arial" panose="020B0604020202020204" pitchFamily="34" charset="0"/>
                <a:cs typeface="Arial" panose="020B0604020202020204" pitchFamily="34" charset="0"/>
                <a:sym typeface="+mn-ea"/>
              </a:rPr>
              <a:t>n</a:t>
            </a:r>
            <a:r>
              <a:rPr lang="en-US" altLang="en-US" sz="1600" b="1" dirty="0" smtClean="0">
                <a:ln>
                  <a:noFill/>
                </a:ln>
                <a:solidFill>
                  <a:schemeClr val="accent1"/>
                </a:solidFill>
                <a:effectLst/>
                <a:latin typeface="Arial" panose="020B0604020202020204" pitchFamily="34" charset="0"/>
                <a:cs typeface="Arial" panose="020B0604020202020204" pitchFamily="34" charset="0"/>
                <a:sym typeface="+mn-ea"/>
              </a:rPr>
              <a:t>ote=</a:t>
            </a:r>
            <a:r>
              <a:rPr lang="en-US" altLang="en-US" sz="1600" b="1" dirty="0" err="1" smtClean="0">
                <a:ln>
                  <a:noFill/>
                </a:ln>
                <a:solidFill>
                  <a:schemeClr val="accent1"/>
                </a:solidFill>
                <a:effectLst/>
                <a:latin typeface="Arial" panose="020B0604020202020204" pitchFamily="34" charset="0"/>
                <a:cs typeface="Arial" panose="020B0604020202020204" pitchFamily="34" charset="0"/>
                <a:sym typeface="+mn-ea"/>
              </a:rPr>
              <a:t>request.for</a:t>
            </a:r>
            <a:r>
              <a:rPr lang="en-US" altLang="en-US" sz="1600" b="1" dirty="0" err="1" smtClean="0">
                <a:solidFill>
                  <a:schemeClr val="accent1"/>
                </a:solidFill>
                <a:latin typeface="Arial" panose="020B0604020202020204" pitchFamily="34" charset="0"/>
                <a:cs typeface="Arial" panose="020B0604020202020204" pitchFamily="34" charset="0"/>
                <a:sym typeface="+mn-ea"/>
              </a:rPr>
              <a:t>m.get</a:t>
            </a:r>
            <a:r>
              <a:rPr lang="en-US" altLang="en-US" sz="1600" b="1" dirty="0" smtClean="0">
                <a:solidFill>
                  <a:schemeClr val="accent1"/>
                </a:solidFill>
                <a:latin typeface="Arial" panose="020B0604020202020204" pitchFamily="34" charset="0"/>
                <a:cs typeface="Arial" panose="020B0604020202020204" pitchFamily="34" charset="0"/>
                <a:sym typeface="+mn-ea"/>
              </a:rPr>
              <a:t>(“note”)</a:t>
            </a:r>
            <a:endParaRPr kumimoji="0" lang="en-US" altLang="en-US" sz="1600" b="1" i="0" u="none" strike="noStrike" cap="none" normalizeH="0" baseline="0" dirty="0" smtClean="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600" dirty="0" smtClean="0">
                <a:solidFill>
                  <a:srgbClr val="0D0D0D"/>
                </a:solidFill>
                <a:latin typeface="+mj-lt"/>
                <a:cs typeface="+mj-lt"/>
                <a:sym typeface="+mn-ea"/>
              </a:rPr>
              <a:t>T</a:t>
            </a:r>
            <a:r>
              <a:rPr lang="en-US" altLang="en-US" sz="1600" dirty="0" smtClean="0">
                <a:ln>
                  <a:noFill/>
                </a:ln>
                <a:solidFill>
                  <a:srgbClr val="0D0D0D"/>
                </a:solidFill>
                <a:effectLst/>
                <a:latin typeface="+mj-lt"/>
                <a:cs typeface="+mj-lt"/>
                <a:sym typeface="+mn-ea"/>
              </a:rPr>
              <a:t>his line of code retrieves the value of the form field named "note" submitted via POST request and assigns it to the variable </a:t>
            </a:r>
            <a:r>
              <a:rPr lang="en-US" altLang="en-US" sz="1600" b="1" dirty="0" smtClean="0">
                <a:ln>
                  <a:noFill/>
                </a:ln>
                <a:solidFill>
                  <a:srgbClr val="0D0D0D"/>
                </a:solidFill>
                <a:effectLst/>
                <a:latin typeface="+mj-lt"/>
                <a:cs typeface="+mj-lt"/>
                <a:sym typeface="+mn-ea"/>
              </a:rPr>
              <a:t>note</a:t>
            </a:r>
            <a:r>
              <a:rPr lang="en-US" altLang="en-US" sz="1600" dirty="0" smtClean="0">
                <a:ln>
                  <a:noFill/>
                </a:ln>
                <a:solidFill>
                  <a:srgbClr val="0D0D0D"/>
                </a:solidFill>
                <a:effectLst/>
                <a:latin typeface="Söhne"/>
                <a:sym typeface="+mn-ea"/>
              </a:rPr>
              <a:t>.</a:t>
            </a:r>
            <a:endParaRPr lang="en-US" altLang="en-US" sz="1600" dirty="0" smtClean="0">
              <a:ln>
                <a:noFill/>
              </a:ln>
              <a:solidFill>
                <a:srgbClr val="0D0D0D"/>
              </a:solidFill>
              <a:effectLst/>
              <a:latin typeface="Söhne"/>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600" dirty="0" smtClean="0">
              <a:ln>
                <a:noFill/>
              </a:ln>
              <a:solidFill>
                <a:srgbClr val="0D0D0D"/>
              </a:solidFill>
              <a:effectLst/>
              <a:latin typeface="Söhne"/>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8 210138"/>
          <p:cNvPicPr>
            <a:picLocks noChangeAspect="1"/>
          </p:cNvPicPr>
          <p:nvPr/>
        </p:nvPicPr>
        <p:blipFill>
          <a:blip r:embed="rId1"/>
          <a:stretch>
            <a:fillRect/>
          </a:stretch>
        </p:blipFill>
        <p:spPr>
          <a:xfrm>
            <a:off x="252730" y="1214120"/>
            <a:ext cx="5064125" cy="3874135"/>
          </a:xfrm>
          <a:prstGeom prst="rect">
            <a:avLst/>
          </a:prstGeom>
        </p:spPr>
      </p:pic>
      <p:sp>
        <p:nvSpPr>
          <p:cNvPr id="4" name="Text Box 3"/>
          <p:cNvSpPr txBox="1"/>
          <p:nvPr/>
        </p:nvSpPr>
        <p:spPr>
          <a:xfrm>
            <a:off x="661035" y="590550"/>
            <a:ext cx="10414000" cy="398780"/>
          </a:xfrm>
          <a:prstGeom prst="rect">
            <a:avLst/>
          </a:prstGeom>
          <a:noFill/>
        </p:spPr>
        <p:txBody>
          <a:bodyPr wrap="square" rtlCol="0">
            <a:spAutoFit/>
          </a:bodyPr>
          <a:p>
            <a:r>
              <a:rPr lang="en-IN" altLang="en-US" sz="2000" b="1" u="sng" dirty="0" smtClean="0">
                <a:solidFill>
                  <a:srgbClr val="FF0000"/>
                </a:solidFill>
                <a:sym typeface="+mn-ea"/>
              </a:rPr>
              <a:t>B</a:t>
            </a:r>
            <a:r>
              <a:rPr lang="en-US" sz="2000" b="1" u="sng" dirty="0" smtClean="0">
                <a:solidFill>
                  <a:srgbClr val="FF0000"/>
                </a:solidFill>
                <a:sym typeface="+mn-ea"/>
              </a:rPr>
              <a:t>efore Bug Fixing</a:t>
            </a:r>
            <a:r>
              <a:rPr lang="en-IN" altLang="en-US" b="1" dirty="0" smtClean="0">
                <a:solidFill>
                  <a:srgbClr val="FF0000"/>
                </a:solidFill>
                <a:sym typeface="+mn-ea"/>
              </a:rPr>
              <a:t>                                                                                                       </a:t>
            </a:r>
            <a:r>
              <a:rPr lang="en-IN" altLang="en-US" sz="2000" b="1" dirty="0" smtClean="0">
                <a:solidFill>
                  <a:srgbClr val="FF0000"/>
                </a:solidFill>
                <a:sym typeface="+mn-ea"/>
              </a:rPr>
              <a:t> </a:t>
            </a:r>
            <a:r>
              <a:rPr lang="en-IN" altLang="en-US" sz="2000" b="1" u="sng" dirty="0" smtClean="0">
                <a:solidFill>
                  <a:srgbClr val="FF0000"/>
                </a:solidFill>
                <a:sym typeface="+mn-ea"/>
              </a:rPr>
              <a:t>After</a:t>
            </a:r>
            <a:r>
              <a:rPr lang="en-US" sz="2000" b="1" u="sng" dirty="0" smtClean="0">
                <a:solidFill>
                  <a:srgbClr val="FF0000"/>
                </a:solidFill>
                <a:sym typeface="+mn-ea"/>
              </a:rPr>
              <a:t> Bug Fixing</a:t>
            </a:r>
            <a:endParaRPr lang="en-IN" altLang="en-US" sz="2000" b="1" u="sng" dirty="0" smtClean="0">
              <a:solidFill>
                <a:srgbClr val="FF0000"/>
              </a:solidFill>
              <a:sym typeface="+mn-ea"/>
            </a:endParaRPr>
          </a:p>
        </p:txBody>
      </p:sp>
      <p:pic>
        <p:nvPicPr>
          <p:cNvPr id="5" name="Picture 4" descr="Screenshot 2024-02-28 215104"/>
          <p:cNvPicPr>
            <a:picLocks noChangeAspect="1"/>
          </p:cNvPicPr>
          <p:nvPr/>
        </p:nvPicPr>
        <p:blipFill>
          <a:blip r:embed="rId2"/>
          <a:stretch>
            <a:fillRect/>
          </a:stretch>
        </p:blipFill>
        <p:spPr>
          <a:xfrm>
            <a:off x="5847080" y="1214120"/>
            <a:ext cx="5493385" cy="3874770"/>
          </a:xfrm>
          <a:prstGeom prst="rect">
            <a:avLst/>
          </a:prstGeom>
        </p:spPr>
      </p:pic>
      <p:sp>
        <p:nvSpPr>
          <p:cNvPr id="6" name="Text Box 5"/>
          <p:cNvSpPr txBox="1"/>
          <p:nvPr/>
        </p:nvSpPr>
        <p:spPr>
          <a:xfrm>
            <a:off x="252730" y="5088255"/>
            <a:ext cx="8891270" cy="1542415"/>
          </a:xfrm>
          <a:prstGeom prst="rect">
            <a:avLst/>
          </a:prstGeom>
          <a:noFill/>
        </p:spPr>
        <p:txBody>
          <a:bodyPr wrap="square" rtlCol="0" anchor="t">
            <a:noAutofit/>
          </a:bodyPr>
          <a:p>
            <a:r>
              <a:rPr lang="en-IN" altLang="en-US" sz="1600" dirty="0" smtClean="0">
                <a:solidFill>
                  <a:schemeClr val="accent1"/>
                </a:solidFill>
                <a:latin typeface="Arial" panose="020B0604020202020204" pitchFamily="34" charset="0"/>
                <a:cs typeface="Arial" panose="020B0604020202020204" pitchFamily="34" charset="0"/>
                <a:sym typeface="+mn-ea"/>
              </a:rPr>
              <a:t>M</a:t>
            </a:r>
            <a:r>
              <a:rPr lang="en-US" sz="1600" dirty="0" smtClean="0">
                <a:solidFill>
                  <a:schemeClr val="accent1"/>
                </a:solidFill>
                <a:latin typeface="Arial" panose="020B0604020202020204" pitchFamily="34" charset="0"/>
                <a:cs typeface="Arial" panose="020B0604020202020204" pitchFamily="34" charset="0"/>
                <a:sym typeface="+mn-ea"/>
              </a:rPr>
              <a:t>ethod=“POST”</a:t>
            </a:r>
            <a:endParaRPr lang="en-US" altLang="en-US" sz="1600" dirty="0" smtClean="0">
              <a:ln>
                <a:noFill/>
              </a:ln>
              <a:solidFill>
                <a:srgbClr val="0D0D0D"/>
              </a:solidFill>
              <a:effectLst/>
              <a:latin typeface="Arial" panose="020B0604020202020204" pitchFamily="34" charset="0"/>
              <a:cs typeface="Arial" panose="020B0604020202020204" pitchFamily="34" charset="0"/>
              <a:sym typeface="+mn-ea"/>
            </a:endParaRPr>
          </a:p>
          <a:p>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filling </a:t>
            </a:r>
            <a:r>
              <a:rPr lang="en-US" altLang="en-US" sz="1600" b="1" dirty="0" smtClean="0">
                <a:ln>
                  <a:noFill/>
                </a:ln>
                <a:solidFill>
                  <a:srgbClr val="0D0D0D"/>
                </a:solidFill>
                <a:effectLst/>
                <a:latin typeface="Arial" panose="020B0604020202020204" pitchFamily="34" charset="0"/>
                <a:cs typeface="Arial" panose="020B0604020202020204" pitchFamily="34" charset="0"/>
                <a:sym typeface="+mn-ea"/>
              </a:rPr>
              <a:t>method="post"</a:t>
            </a:r>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 in the </a:t>
            </a:r>
            <a:r>
              <a:rPr lang="en-US" altLang="en-US" sz="1600" b="1" dirty="0" smtClean="0">
                <a:ln>
                  <a:noFill/>
                </a:ln>
                <a:solidFill>
                  <a:srgbClr val="0D0D0D"/>
                </a:solidFill>
                <a:effectLst/>
                <a:latin typeface="Arial" panose="020B0604020202020204" pitchFamily="34" charset="0"/>
                <a:cs typeface="Arial" panose="020B0604020202020204" pitchFamily="34" charset="0"/>
                <a:sym typeface="+mn-ea"/>
              </a:rPr>
              <a:t>&lt;form&gt;</a:t>
            </a:r>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 tag indicates that the form data should be sent to the server using the HTTP POST method</a:t>
            </a:r>
            <a:r>
              <a:rPr lang="en-IN" altLang="en-US" sz="1600" dirty="0" smtClean="0">
                <a:ln>
                  <a:noFill/>
                </a:ln>
                <a:solidFill>
                  <a:srgbClr val="0D0D0D"/>
                </a:solidFill>
                <a:effectLst/>
                <a:latin typeface="Arial" panose="020B0604020202020204" pitchFamily="34" charset="0"/>
                <a:cs typeface="Arial" panose="020B0604020202020204" pitchFamily="34" charset="0"/>
                <a:sym typeface="+mn-ea"/>
              </a:rPr>
              <a:t>.</a:t>
            </a:r>
            <a:endParaRPr lang="en-IN" altLang="en-US" sz="1600" dirty="0" smtClean="0">
              <a:ln>
                <a:noFill/>
              </a:ln>
              <a:solidFill>
                <a:srgbClr val="0D0D0D"/>
              </a:solidFill>
              <a:effectLst/>
              <a:latin typeface="Arial" panose="020B0604020202020204" pitchFamily="34" charset="0"/>
              <a:cs typeface="Arial" panose="020B0604020202020204" pitchFamily="34" charset="0"/>
              <a:sym typeface="+mn-ea"/>
            </a:endParaRPr>
          </a:p>
          <a:p>
            <a:r>
              <a:rPr lang="en-US" sz="1600" dirty="0" smtClean="0">
                <a:solidFill>
                  <a:schemeClr val="accent1"/>
                </a:solidFill>
                <a:latin typeface="Arial" panose="020B0604020202020204" pitchFamily="34" charset="0"/>
                <a:cs typeface="Arial" panose="020B0604020202020204" pitchFamily="34" charset="0"/>
                <a:sym typeface="+mn-ea"/>
              </a:rPr>
              <a:t>Type=“submit</a:t>
            </a:r>
            <a:endParaRPr lang="en-US" altLang="en-US" sz="1600" dirty="0" smtClean="0">
              <a:ln>
                <a:noFill/>
              </a:ln>
              <a:solidFill>
                <a:srgbClr val="0D0D0D"/>
              </a:solidFill>
              <a:effectLst/>
              <a:latin typeface="Arial" panose="020B0604020202020204" pitchFamily="34" charset="0"/>
              <a:cs typeface="Arial" panose="020B0604020202020204" pitchFamily="34" charset="0"/>
              <a:sym typeface="+mn-ea"/>
            </a:endParaRPr>
          </a:p>
          <a:p>
            <a:r>
              <a:rPr lang="en-US" altLang="en-US" sz="1600" dirty="0" smtClean="0">
                <a:solidFill>
                  <a:srgbClr val="0D0D0D"/>
                </a:solidFill>
                <a:latin typeface="Arial" panose="020B0604020202020204" pitchFamily="34" charset="0"/>
                <a:cs typeface="Arial" panose="020B0604020202020204" pitchFamily="34" charset="0"/>
                <a:sym typeface="+mn-ea"/>
              </a:rPr>
              <a:t>F</a:t>
            </a:r>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illing </a:t>
            </a:r>
            <a:r>
              <a:rPr lang="en-US" altLang="en-US" sz="1600" b="1" dirty="0" smtClean="0">
                <a:ln>
                  <a:noFill/>
                </a:ln>
                <a:solidFill>
                  <a:srgbClr val="0D0D0D"/>
                </a:solidFill>
                <a:effectLst/>
                <a:latin typeface="Arial" panose="020B0604020202020204" pitchFamily="34" charset="0"/>
                <a:cs typeface="Arial" panose="020B0604020202020204" pitchFamily="34" charset="0"/>
                <a:sym typeface="+mn-ea"/>
              </a:rPr>
              <a:t>type="submit"</a:t>
            </a:r>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 in the </a:t>
            </a:r>
            <a:r>
              <a:rPr lang="en-US" altLang="en-US" sz="1600" b="1" dirty="0" smtClean="0">
                <a:ln>
                  <a:noFill/>
                </a:ln>
                <a:solidFill>
                  <a:srgbClr val="0D0D0D"/>
                </a:solidFill>
                <a:effectLst/>
                <a:latin typeface="Arial" panose="020B0604020202020204" pitchFamily="34" charset="0"/>
                <a:cs typeface="Arial" panose="020B0604020202020204" pitchFamily="34" charset="0"/>
                <a:sym typeface="+mn-ea"/>
              </a:rPr>
              <a:t>&lt;button&gt;</a:t>
            </a:r>
            <a:r>
              <a:rPr lang="en-US" altLang="en-US" sz="1600" dirty="0" smtClean="0">
                <a:ln>
                  <a:noFill/>
                </a:ln>
                <a:solidFill>
                  <a:srgbClr val="0D0D0D"/>
                </a:solidFill>
                <a:effectLst/>
                <a:latin typeface="Arial" panose="020B0604020202020204" pitchFamily="34" charset="0"/>
                <a:cs typeface="Arial" panose="020B0604020202020204" pitchFamily="34" charset="0"/>
                <a:sym typeface="+mn-ea"/>
              </a:rPr>
              <a:t> tag indicates that the button is a submit button within a form, and clicking it will trigger the submission of the form data to the server.</a:t>
            </a:r>
            <a:r>
              <a:rPr lang="en-US" altLang="en-US" dirty="0" smtClean="0">
                <a:ln>
                  <a:noFill/>
                </a:ln>
                <a:solidFill>
                  <a:schemeClr val="tx1"/>
                </a:solidFill>
                <a:effectLst/>
                <a:sym typeface="+mn-ea"/>
              </a:rPr>
              <a:t> </a:t>
            </a:r>
            <a:endParaRPr kumimoji="0" lang="en-US" altLang="en-US" b="0" i="0" u="none" strike="noStrike" cap="none" normalizeH="0" baseline="0" dirty="0" smtClean="0">
              <a:ln>
                <a:noFill/>
              </a:ln>
              <a:solidFill>
                <a:schemeClr val="tx1"/>
              </a:solidFill>
              <a:effectLst/>
            </a:endParaRPr>
          </a:p>
          <a:p>
            <a:endParaRPr lang="en-US" altLang="en-US" dirty="0" smtClean="0">
              <a:ln>
                <a:noFill/>
              </a:ln>
              <a:solidFill>
                <a:srgbClr val="0D0D0D"/>
              </a:solidFill>
              <a:effectLst/>
              <a:latin typeface="Söhne"/>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5615" y="368935"/>
            <a:ext cx="6277610" cy="706755"/>
          </a:xfrm>
          <a:prstGeom prst="rect">
            <a:avLst/>
          </a:prstGeom>
          <a:noFill/>
        </p:spPr>
        <p:txBody>
          <a:bodyPr wrap="square" rtlCol="0">
            <a:spAutoFit/>
          </a:bodyPr>
          <a:p>
            <a:r>
              <a:rPr lang="en-US" sz="2000" b="1" u="sng" dirty="0" smtClean="0">
                <a:solidFill>
                  <a:srgbClr val="FF0000"/>
                </a:solidFill>
                <a:sym typeface="+mn-ea"/>
              </a:rPr>
              <a:t>Final Output after Fixing The Bugs</a:t>
            </a:r>
            <a:endParaRPr lang="en-US" sz="2000" b="1" u="sng" dirty="0">
              <a:solidFill>
                <a:srgbClr val="FF0000"/>
              </a:solidFill>
            </a:endParaRPr>
          </a:p>
          <a:p>
            <a:endParaRPr lang="en-US" sz="2000" b="1" u="sng" dirty="0">
              <a:solidFill>
                <a:srgbClr val="FF0000"/>
              </a:solidFill>
            </a:endParaRPr>
          </a:p>
        </p:txBody>
      </p:sp>
      <p:sp>
        <p:nvSpPr>
          <p:cNvPr id="3" name="Text Box 2"/>
          <p:cNvSpPr txBox="1"/>
          <p:nvPr/>
        </p:nvSpPr>
        <p:spPr>
          <a:xfrm>
            <a:off x="386080" y="4177665"/>
            <a:ext cx="1743710" cy="812800"/>
          </a:xfrm>
          <a:prstGeom prst="rect">
            <a:avLst/>
          </a:prstGeom>
          <a:noFill/>
        </p:spPr>
        <p:txBody>
          <a:bodyPr wrap="square" rtlCol="0" anchor="t">
            <a:noAutofit/>
          </a:bodyPr>
          <a:p>
            <a:pPr marL="0" marR="0" lvl="0" indent="0" algn="l" rtl="0">
              <a:spcBef>
                <a:spcPts val="0"/>
              </a:spcBef>
              <a:spcAft>
                <a:spcPts val="0"/>
              </a:spcAft>
              <a:buClr>
                <a:srgbClr val="C00000"/>
              </a:buClr>
              <a:buSzPts val="4400"/>
              <a:buFont typeface="Libre Baskerville" panose="02000000000000000000"/>
              <a:buNone/>
            </a:pPr>
            <a:r>
              <a:rPr lang="en-IN" sz="2400" b="1">
                <a:solidFill>
                  <a:schemeClr val="tx1"/>
                </a:solidFill>
                <a:latin typeface="Arial Black" panose="020B0A04020102020204" charset="0"/>
                <a:ea typeface="Libre Baskerville" panose="02000000000000000000"/>
                <a:cs typeface="Arial Black" panose="020B0A04020102020204" charset="0"/>
                <a:sym typeface="Libre Baskerville" panose="02000000000000000000"/>
              </a:rPr>
              <a:t>OUTPUT:</a:t>
            </a:r>
            <a:endParaRPr lang="en-IN" sz="2400" b="1">
              <a:solidFill>
                <a:schemeClr val="tx1"/>
              </a:solidFill>
              <a:latin typeface="Arial Black" panose="020B0A04020102020204" charset="0"/>
              <a:ea typeface="Libre Baskerville" panose="02000000000000000000"/>
              <a:cs typeface="Arial Black" panose="020B0A04020102020204" charset="0"/>
              <a:sym typeface="Libre Baskerville" panose="02000000000000000000"/>
            </a:endParaRPr>
          </a:p>
        </p:txBody>
      </p:sp>
      <p:pic>
        <p:nvPicPr>
          <p:cNvPr id="4" name="Picture 3" descr="Screenshot 2024-02-28 223715"/>
          <p:cNvPicPr>
            <a:picLocks noChangeAspect="1"/>
          </p:cNvPicPr>
          <p:nvPr/>
        </p:nvPicPr>
        <p:blipFill>
          <a:blip r:embed="rId1"/>
          <a:stretch>
            <a:fillRect/>
          </a:stretch>
        </p:blipFill>
        <p:spPr>
          <a:xfrm>
            <a:off x="2291715" y="1002030"/>
            <a:ext cx="5670550" cy="2870200"/>
          </a:xfrm>
          <a:prstGeom prst="rect">
            <a:avLst/>
          </a:prstGeom>
        </p:spPr>
      </p:pic>
      <p:pic>
        <p:nvPicPr>
          <p:cNvPr id="5" name="Picture 4" descr="Screenshot 2024-02-28 223757"/>
          <p:cNvPicPr>
            <a:picLocks noChangeAspect="1"/>
          </p:cNvPicPr>
          <p:nvPr/>
        </p:nvPicPr>
        <p:blipFill>
          <a:blip r:embed="rId2"/>
          <a:stretch>
            <a:fillRect/>
          </a:stretch>
        </p:blipFill>
        <p:spPr>
          <a:xfrm>
            <a:off x="2291715" y="4177665"/>
            <a:ext cx="9423400" cy="1490345"/>
          </a:xfrm>
          <a:prstGeom prst="rect">
            <a:avLst/>
          </a:prstGeom>
        </p:spPr>
      </p:pic>
      <p:sp>
        <p:nvSpPr>
          <p:cNvPr id="7" name="Text Box 6"/>
          <p:cNvSpPr txBox="1"/>
          <p:nvPr/>
        </p:nvSpPr>
        <p:spPr>
          <a:xfrm>
            <a:off x="385445" y="1075055"/>
            <a:ext cx="2497455" cy="673735"/>
          </a:xfrm>
          <a:prstGeom prst="rect">
            <a:avLst/>
          </a:prstGeom>
          <a:noFill/>
        </p:spPr>
        <p:txBody>
          <a:bodyPr wrap="square" rtlCol="0">
            <a:noAutofit/>
          </a:bodyPr>
          <a:p>
            <a:r>
              <a:rPr lang="en-IN" altLang="en-US" sz="2400" b="1"/>
              <a:t>TERMINAL:</a:t>
            </a:r>
            <a:endParaRPr lang="en-IN"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517265" y="728345"/>
            <a:ext cx="4474210" cy="962660"/>
          </a:xfrm>
        </p:spPr>
        <p:txBody>
          <a:bodyPr>
            <a:normAutofit/>
          </a:bodyPr>
          <a:p>
            <a:r>
              <a:rPr lang="en-IN" altLang="en-US">
                <a:solidFill>
                  <a:srgbClr val="FF0000"/>
                </a:solidFill>
                <a:latin typeface="Arial Black" panose="020B0A04020102020204" charset="0"/>
                <a:cs typeface="Arial Black" panose="020B0A04020102020204" charset="0"/>
              </a:rPr>
              <a:t>THANK YOU</a:t>
            </a:r>
            <a:endParaRPr lang="en-IN" altLang="en-US">
              <a:solidFill>
                <a:srgbClr val="FF0000"/>
              </a:solidFill>
              <a:latin typeface="Arial Black" panose="020B0A04020102020204" charset="0"/>
              <a:cs typeface="Arial Black" panose="020B0A04020102020204" charset="0"/>
            </a:endParaRPr>
          </a:p>
        </p:txBody>
      </p:sp>
      <p:pic>
        <p:nvPicPr>
          <p:cNvPr id="116" name="Google Shape;116;p5"/>
          <p:cNvPicPr preferRelativeResize="0"/>
          <p:nvPr/>
        </p:nvPicPr>
        <p:blipFill rotWithShape="1">
          <a:blip r:embed="rId1"/>
          <a:srcRect/>
          <a:stretch>
            <a:fillRect/>
          </a:stretch>
        </p:blipFill>
        <p:spPr>
          <a:xfrm>
            <a:off x="2530475" y="2075815"/>
            <a:ext cx="5810250" cy="3162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2039</Words>
  <Application>WPS Presentation</Application>
  <PresentationFormat>Widescreen</PresentationFormat>
  <Paragraphs>47</Paragraphs>
  <Slides>6</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Arial</vt:lpstr>
      <vt:lpstr>Calibri</vt:lpstr>
      <vt:lpstr>Lato Black</vt:lpstr>
      <vt:lpstr>Söhne</vt:lpstr>
      <vt:lpstr>Segoe Print</vt:lpstr>
      <vt:lpstr>Söhne Mono</vt:lpstr>
      <vt:lpstr>Libre Baskerville</vt:lpstr>
      <vt:lpstr>Microsoft YaHei</vt:lpstr>
      <vt:lpstr>Arial Unicode MS</vt:lpstr>
      <vt:lpstr>Bookman Old Style</vt:lpstr>
      <vt:lpstr>Britannic Bold</vt:lpstr>
      <vt:lpstr>Broadway</vt:lpstr>
      <vt:lpstr>Bodoni MT</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Abinay Rachakonda</cp:lastModifiedBy>
  <cp:revision>27</cp:revision>
  <dcterms:created xsi:type="dcterms:W3CDTF">2024-02-23T04:38:00Z</dcterms:created>
  <dcterms:modified xsi:type="dcterms:W3CDTF">2024-02-28T17:23:33Z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56FE67B769D841B0AF99D5C766A24E02_12</vt:lpwstr>
  </property>
  <property fmtid="{D5CDD505-2E9C-101B-9397-08002B2CF9AE}" pid="3" name="KSOProductBuildVer">
    <vt:lpwstr>1033-12.2.0.13431</vt:lpwstr>
  </property>
</Properties>
</file>