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handoutMasterIdLst>
    <p:handoutMasterId r:id="rId26"/>
  </p:handoutMasterIdLst>
  <p:sldIdLst>
    <p:sldId id="734" r:id="rId2"/>
    <p:sldId id="911" r:id="rId3"/>
    <p:sldId id="912" r:id="rId4"/>
    <p:sldId id="907" r:id="rId5"/>
    <p:sldId id="908" r:id="rId6"/>
    <p:sldId id="909" r:id="rId7"/>
    <p:sldId id="910" r:id="rId8"/>
    <p:sldId id="906" r:id="rId9"/>
    <p:sldId id="862" r:id="rId10"/>
    <p:sldId id="877" r:id="rId11"/>
    <p:sldId id="873" r:id="rId12"/>
    <p:sldId id="900" r:id="rId13"/>
    <p:sldId id="863" r:id="rId14"/>
    <p:sldId id="876" r:id="rId15"/>
    <p:sldId id="872" r:id="rId16"/>
    <p:sldId id="874" r:id="rId17"/>
    <p:sldId id="902" r:id="rId18"/>
    <p:sldId id="875" r:id="rId19"/>
    <p:sldId id="901" r:id="rId20"/>
    <p:sldId id="904" r:id="rId21"/>
    <p:sldId id="903" r:id="rId22"/>
    <p:sldId id="878" r:id="rId23"/>
    <p:sldId id="905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FF9999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43548" autoAdjust="0"/>
  </p:normalViewPr>
  <p:slideViewPr>
    <p:cSldViewPr>
      <p:cViewPr varScale="1">
        <p:scale>
          <a:sx n="29" d="100"/>
          <a:sy n="29" d="100"/>
        </p:scale>
        <p:origin x="23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8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7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6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2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= 2p (1-p)</a:t>
            </a:r>
          </a:p>
          <a:p>
            <a:r>
              <a:rPr lang="en-US" dirty="0"/>
              <a:t>Let (1-p) = q, then prob = 2pq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revenge of the nerds</a:t>
            </a:r>
          </a:p>
          <a:p>
            <a:r>
              <a:rPr lang="en-US" dirty="0"/>
              <a:t>This exhibits that Jocks are more connected to jocks and nerds are more connected to nerds</a:t>
            </a:r>
          </a:p>
          <a:p>
            <a:r>
              <a:rPr lang="en-US" dirty="0"/>
              <a:t>Calculate if actual probability is equal to randomized probability</a:t>
            </a:r>
          </a:p>
          <a:p>
            <a:r>
              <a:rPr lang="en-US" dirty="0"/>
              <a:t>Total 9 people: 6 jocks, 3 nerds</a:t>
            </a:r>
          </a:p>
          <a:p>
            <a:r>
              <a:rPr lang="en-US" dirty="0"/>
              <a:t>P(random)  = 2 * 6/9 * 3/9 = 4/9</a:t>
            </a:r>
          </a:p>
          <a:p>
            <a:r>
              <a:rPr lang="en-US" dirty="0"/>
              <a:t>P(actual) = 5/18</a:t>
            </a:r>
          </a:p>
          <a:p>
            <a:endParaRPr lang="en-US" dirty="0"/>
          </a:p>
          <a:p>
            <a:r>
              <a:rPr lang="en-US" dirty="0"/>
              <a:t>Another option is to do </a:t>
            </a:r>
            <a:r>
              <a:rPr lang="en-US"/>
              <a:t>chi-square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8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ptops.com/" TargetMode="External"/><Relationship Id="rId2" Type="http://schemas.openxmlformats.org/officeDocument/2006/relationships/hyperlink" Target="http://www.grabdeals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600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Attention, Social Influence &amp; Homophily</a:t>
            </a:r>
            <a:br>
              <a:rPr lang="en-US" sz="2800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581400"/>
            <a:ext cx="7924800" cy="17526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Social Media Analytics</a:t>
            </a:r>
          </a:p>
          <a:p>
            <a:pPr algn="ctr"/>
            <a:r>
              <a:rPr lang="en-US" sz="2400" dirty="0"/>
              <a:t>02/04/2019 (Session 2)</a:t>
            </a:r>
          </a:p>
        </p:txBody>
      </p:sp>
    </p:spTree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Matter?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8138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Why do websites show ratings by your friends (if you use Facebook to log on)?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Does homophily play a role? How?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Pepsi social media chief sums up his strategy in one word: ‘Homophily’*</a:t>
            </a:r>
            <a:br>
              <a:rPr lang="en-US" sz="2400" dirty="0">
                <a:latin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512" y="5867400"/>
            <a:ext cx="7815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http://www.businessinsider.com/pepsi-social-media-chiefs-strategy</a:t>
            </a:r>
          </a:p>
          <a:p>
            <a:r>
              <a:rPr lang="en-US" dirty="0"/>
              <a:t>-homophily-2012-9#ixzz2sF2Ls7v6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2325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/>
              <a:t>Distinguishing Between Social Influence and 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Can opinions, attitudes &amp; purchases be attributed to social influence?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Or is it due to homophily?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E.g., did I buy something because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you influenced me?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we are just similar?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What difference would it make to a company’s strategy?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7960" y="6519446"/>
            <a:ext cx="2908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Copyright Anitesh Barua 2018</a:t>
            </a:r>
          </a:p>
        </p:txBody>
      </p:sp>
    </p:spTree>
    <p:extLst>
      <p:ext uri="{BB962C8B-B14F-4D97-AF65-F5344CB8AC3E}">
        <p14:creationId xmlns:p14="http://schemas.microsoft.com/office/powerpoint/2010/main" val="13326658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Attributes Are Static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1752600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randomly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assigned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752600"/>
                <a:ext cx="4572000" cy="830997"/>
              </a:xfrm>
              <a:prstGeom prst="rect">
                <a:avLst/>
              </a:prstGeom>
              <a:blipFill>
                <a:blip r:embed="rId3"/>
                <a:stretch>
                  <a:fillRect l="-400" r="-94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2819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 node is assigned an attribute (say, gender = male) with probability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female with probability (1-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656177"/>
            <a:ext cx="8153400" cy="23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any edge (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30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this random network 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the random variable 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 if it is a “cross-edge”, and 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otherwise. Then 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Bernoulli random variable such that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1) = 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of homophily: 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64770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Easley &amp; Kleinberg</a:t>
            </a:r>
          </a:p>
        </p:txBody>
      </p:sp>
    </p:spTree>
    <p:extLst>
      <p:ext uri="{BB962C8B-B14F-4D97-AF65-F5344CB8AC3E}">
        <p14:creationId xmlns:p14="http://schemas.microsoft.com/office/powerpoint/2010/main" val="100207363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81000"/>
            <a:ext cx="7696200" cy="1295400"/>
          </a:xfrm>
        </p:spPr>
        <p:txBody>
          <a:bodyPr/>
          <a:lstStyle/>
          <a:p>
            <a:r>
              <a:rPr lang="en-US" sz="3600" dirty="0"/>
              <a:t>Detecting Homophily</a:t>
            </a:r>
          </a:p>
        </p:txBody>
      </p:sp>
      <p:sp>
        <p:nvSpPr>
          <p:cNvPr id="4" name="Oval 3"/>
          <p:cNvSpPr/>
          <p:nvPr/>
        </p:nvSpPr>
        <p:spPr>
          <a:xfrm>
            <a:off x="4355971" y="2590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4355971" y="4038600"/>
            <a:ext cx="304800" cy="304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746371" y="4953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2146171" y="2438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3060571" y="4038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Oval 8"/>
          <p:cNvSpPr/>
          <p:nvPr/>
        </p:nvSpPr>
        <p:spPr>
          <a:xfrm>
            <a:off x="4889371" y="4953000"/>
            <a:ext cx="304800" cy="304800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194171" y="3429000"/>
            <a:ext cx="304800" cy="304800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/>
          <p:cNvCxnSpPr>
            <a:stCxn id="4" idx="5"/>
            <a:endCxn id="5" idx="1"/>
          </p:cNvCxnSpPr>
          <p:nvPr/>
        </p:nvCxnSpPr>
        <p:spPr>
          <a:xfrm flipH="1">
            <a:off x="4400608" y="2850963"/>
            <a:ext cx="215526" cy="1232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4" idx="1"/>
          </p:cNvCxnSpPr>
          <p:nvPr/>
        </p:nvCxnSpPr>
        <p:spPr>
          <a:xfrm>
            <a:off x="2450971" y="2590800"/>
            <a:ext cx="19496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8" idx="7"/>
          </p:cNvCxnSpPr>
          <p:nvPr/>
        </p:nvCxnSpPr>
        <p:spPr>
          <a:xfrm flipH="1">
            <a:off x="3320734" y="2850963"/>
            <a:ext cx="1079874" cy="1232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6" idx="1"/>
          </p:cNvCxnSpPr>
          <p:nvPr/>
        </p:nvCxnSpPr>
        <p:spPr>
          <a:xfrm>
            <a:off x="3320734" y="4298763"/>
            <a:ext cx="4702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5" idx="3"/>
          </p:cNvCxnSpPr>
          <p:nvPr/>
        </p:nvCxnSpPr>
        <p:spPr>
          <a:xfrm flipV="1">
            <a:off x="4006534" y="4298763"/>
            <a:ext cx="3940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  <a:endCxn id="10" idx="3"/>
          </p:cNvCxnSpPr>
          <p:nvPr/>
        </p:nvCxnSpPr>
        <p:spPr>
          <a:xfrm flipV="1">
            <a:off x="4616134" y="3689163"/>
            <a:ext cx="622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9" idx="0"/>
          </p:cNvCxnSpPr>
          <p:nvPr/>
        </p:nvCxnSpPr>
        <p:spPr>
          <a:xfrm>
            <a:off x="4616134" y="4298763"/>
            <a:ext cx="425637" cy="65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9" idx="7"/>
          </p:cNvCxnSpPr>
          <p:nvPr/>
        </p:nvCxnSpPr>
        <p:spPr>
          <a:xfrm flipH="1">
            <a:off x="5149534" y="3733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10" idx="1"/>
          </p:cNvCxnSpPr>
          <p:nvPr/>
        </p:nvCxnSpPr>
        <p:spPr>
          <a:xfrm>
            <a:off x="4616134" y="2850963"/>
            <a:ext cx="622674" cy="6226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9" idx="2"/>
          </p:cNvCxnSpPr>
          <p:nvPr/>
        </p:nvCxnSpPr>
        <p:spPr>
          <a:xfrm>
            <a:off x="4051171" y="5105400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31971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Oval 24"/>
          <p:cNvSpPr/>
          <p:nvPr/>
        </p:nvSpPr>
        <p:spPr>
          <a:xfrm>
            <a:off x="1917571" y="4953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6" name="Straight Connector 25"/>
          <p:cNvCxnSpPr>
            <a:stCxn id="25" idx="6"/>
            <a:endCxn id="6" idx="2"/>
          </p:cNvCxnSpPr>
          <p:nvPr/>
        </p:nvCxnSpPr>
        <p:spPr>
          <a:xfrm>
            <a:off x="2222371" y="510540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25" idx="7"/>
          </p:cNvCxnSpPr>
          <p:nvPr/>
        </p:nvCxnSpPr>
        <p:spPr>
          <a:xfrm flipH="1">
            <a:off x="2177734" y="4298763"/>
            <a:ext cx="9274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5" idx="2"/>
          </p:cNvCxnSpPr>
          <p:nvPr/>
        </p:nvCxnSpPr>
        <p:spPr>
          <a:xfrm>
            <a:off x="3365371" y="41910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4"/>
            <a:endCxn id="25" idx="0"/>
          </p:cNvCxnSpPr>
          <p:nvPr/>
        </p:nvCxnSpPr>
        <p:spPr>
          <a:xfrm flipH="1">
            <a:off x="2069971" y="2743200"/>
            <a:ext cx="22860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25" idx="7"/>
          </p:cNvCxnSpPr>
          <p:nvPr/>
        </p:nvCxnSpPr>
        <p:spPr>
          <a:xfrm flipH="1">
            <a:off x="2177734" y="3308163"/>
            <a:ext cx="698874" cy="1689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6"/>
            <a:endCxn id="4" idx="2"/>
          </p:cNvCxnSpPr>
          <p:nvPr/>
        </p:nvCxnSpPr>
        <p:spPr>
          <a:xfrm flipV="1">
            <a:off x="3136771" y="2743200"/>
            <a:ext cx="1219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5"/>
            <a:endCxn id="24" idx="1"/>
          </p:cNvCxnSpPr>
          <p:nvPr/>
        </p:nvCxnSpPr>
        <p:spPr>
          <a:xfrm>
            <a:off x="2406334" y="2698563"/>
            <a:ext cx="4702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5"/>
            <a:endCxn id="8" idx="0"/>
          </p:cNvCxnSpPr>
          <p:nvPr/>
        </p:nvCxnSpPr>
        <p:spPr>
          <a:xfrm>
            <a:off x="3092134" y="3308163"/>
            <a:ext cx="120837" cy="73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00" y="5417403"/>
            <a:ext cx="5256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Does this network exhibit homophily?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What measure can we use?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46571" y="4114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Nerds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95400" y="37338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6786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Have to know what attribute(s) may be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E.g., gender, interest, educational background, etc.</a:t>
            </a:r>
          </a:p>
        </p:txBody>
      </p:sp>
      <p:pic>
        <p:nvPicPr>
          <p:cNvPr id="2050" name="Picture 2" descr="Image result for revenge of the nerds og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4013"/>
            <a:ext cx="1752600" cy="10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venge of the nerds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3262439"/>
            <a:ext cx="1489075" cy="19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819400" y="64770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Easley &amp; Kleinberg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  <p:bldP spid="25" grpId="0" animBg="1"/>
      <p:bldP spid="53" grpId="0"/>
      <p:bldP spid="54" grpId="0"/>
      <p:bldP spid="5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447800" y="1295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6200" y="685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334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2860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1098363" y="1098363"/>
            <a:ext cx="3940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4" idx="1"/>
          </p:cNvCxnSpPr>
          <p:nvPr/>
        </p:nvCxnSpPr>
        <p:spPr>
          <a:xfrm>
            <a:off x="381000" y="838200"/>
            <a:ext cx="5018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8" idx="7"/>
          </p:cNvCxnSpPr>
          <p:nvPr/>
        </p:nvCxnSpPr>
        <p:spPr>
          <a:xfrm flipH="1">
            <a:off x="793563" y="1098363"/>
            <a:ext cx="89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6" idx="1"/>
          </p:cNvCxnSpPr>
          <p:nvPr/>
        </p:nvCxnSpPr>
        <p:spPr>
          <a:xfrm>
            <a:off x="793563" y="1860363"/>
            <a:ext cx="4702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1479363" y="1555563"/>
            <a:ext cx="13074" cy="62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7"/>
            <a:endCxn id="10" idx="3"/>
          </p:cNvCxnSpPr>
          <p:nvPr/>
        </p:nvCxnSpPr>
        <p:spPr>
          <a:xfrm flipV="1">
            <a:off x="1707963" y="1022163"/>
            <a:ext cx="6226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9" idx="0"/>
          </p:cNvCxnSpPr>
          <p:nvPr/>
        </p:nvCxnSpPr>
        <p:spPr>
          <a:xfrm>
            <a:off x="1707963" y="1555563"/>
            <a:ext cx="425637" cy="73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9" idx="7"/>
          </p:cNvCxnSpPr>
          <p:nvPr/>
        </p:nvCxnSpPr>
        <p:spPr>
          <a:xfrm flipH="1">
            <a:off x="2241363" y="1066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150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62484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58674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0292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5334000" y="1676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/>
          <p:cNvSpPr/>
          <p:nvPr/>
        </p:nvSpPr>
        <p:spPr>
          <a:xfrm>
            <a:off x="65532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68580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Straight Connector 35"/>
          <p:cNvCxnSpPr>
            <a:stCxn id="29" idx="5"/>
            <a:endCxn id="30" idx="1"/>
          </p:cNvCxnSpPr>
          <p:nvPr/>
        </p:nvCxnSpPr>
        <p:spPr>
          <a:xfrm>
            <a:off x="5975163" y="1250763"/>
            <a:ext cx="3178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  <a:endCxn id="29" idx="1"/>
          </p:cNvCxnSpPr>
          <p:nvPr/>
        </p:nvCxnSpPr>
        <p:spPr>
          <a:xfrm>
            <a:off x="5334000" y="914400"/>
            <a:ext cx="425637" cy="12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33" idx="7"/>
          </p:cNvCxnSpPr>
          <p:nvPr/>
        </p:nvCxnSpPr>
        <p:spPr>
          <a:xfrm flipH="1">
            <a:off x="5594163" y="1250763"/>
            <a:ext cx="165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5"/>
            <a:endCxn id="31" idx="1"/>
          </p:cNvCxnSpPr>
          <p:nvPr/>
        </p:nvCxnSpPr>
        <p:spPr>
          <a:xfrm>
            <a:off x="5594163" y="1936563"/>
            <a:ext cx="3178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7"/>
            <a:endCxn id="30" idx="3"/>
          </p:cNvCxnSpPr>
          <p:nvPr/>
        </p:nvCxnSpPr>
        <p:spPr>
          <a:xfrm flipV="1">
            <a:off x="6127563" y="1860363"/>
            <a:ext cx="1654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35" idx="3"/>
          </p:cNvCxnSpPr>
          <p:nvPr/>
        </p:nvCxnSpPr>
        <p:spPr>
          <a:xfrm flipV="1">
            <a:off x="6508563" y="1250763"/>
            <a:ext cx="3940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5"/>
            <a:endCxn id="34" idx="0"/>
          </p:cNvCxnSpPr>
          <p:nvPr/>
        </p:nvCxnSpPr>
        <p:spPr>
          <a:xfrm>
            <a:off x="6508563" y="1860363"/>
            <a:ext cx="197037" cy="4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4"/>
            <a:endCxn id="34" idx="7"/>
          </p:cNvCxnSpPr>
          <p:nvPr/>
        </p:nvCxnSpPr>
        <p:spPr>
          <a:xfrm flipH="1">
            <a:off x="6813363" y="1295400"/>
            <a:ext cx="197037" cy="10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352800" y="1447800"/>
            <a:ext cx="76200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29" idx="6"/>
            <a:endCxn id="35" idx="2"/>
          </p:cNvCxnSpPr>
          <p:nvPr/>
        </p:nvCxnSpPr>
        <p:spPr>
          <a:xfrm>
            <a:off x="6019800" y="1143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-152400" y="-304800"/>
            <a:ext cx="8229600" cy="1143000"/>
          </a:xfrm>
        </p:spPr>
        <p:txBody>
          <a:bodyPr/>
          <a:lstStyle/>
          <a:p>
            <a:pPr algn="ctr"/>
            <a:r>
              <a:rPr lang="en-US" sz="2800" dirty="0"/>
              <a:t>Distinguishing Between Homophily &amp; Social Influence</a:t>
            </a:r>
          </a:p>
        </p:txBody>
      </p:sp>
      <p:sp>
        <p:nvSpPr>
          <p:cNvPr id="75" name="Flowchart: Magnetic Disk 74"/>
          <p:cNvSpPr/>
          <p:nvPr/>
        </p:nvSpPr>
        <p:spPr>
          <a:xfrm>
            <a:off x="2286000" y="3657600"/>
            <a:ext cx="7620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5867400" y="3581400"/>
            <a:ext cx="914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2400" y="2844225"/>
            <a:ext cx="6441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Time: </a:t>
            </a:r>
            <a:r>
              <a:rPr lang="en-US" sz="3200" i="1" dirty="0"/>
              <a:t>t                                       t+</a:t>
            </a:r>
            <a:r>
              <a:rPr lang="en-US" sz="32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86000" y="4696361"/>
            <a:ext cx="23054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 (e.g., </a:t>
            </a:r>
          </a:p>
          <a:p>
            <a:r>
              <a:rPr lang="en-US" sz="2000" dirty="0"/>
              <a:t>subscription </a:t>
            </a:r>
          </a:p>
          <a:p>
            <a:r>
              <a:rPr lang="en-US" sz="2000" dirty="0"/>
              <a:t>to a music service 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77484" y="4702314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 </a:t>
            </a:r>
          </a:p>
          <a:p>
            <a:r>
              <a:rPr lang="en-US" sz="2000" dirty="0"/>
              <a:t>at time t+1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34494"/>
              </p:ext>
            </p:extLst>
          </p:nvPr>
        </p:nvGraphicFramePr>
        <p:xfrm>
          <a:off x="76200" y="3779520"/>
          <a:ext cx="2057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4648200" y="3855720"/>
          <a:ext cx="990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>
            <a:stCxn id="31" idx="6"/>
            <a:endCxn id="34" idx="2"/>
          </p:cNvCxnSpPr>
          <p:nvPr/>
        </p:nvCxnSpPr>
        <p:spPr>
          <a:xfrm>
            <a:off x="6172200" y="2286000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7744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75" grpId="0" animBg="1"/>
      <p:bldP spid="79" grpId="0" animBg="1"/>
      <p:bldP spid="102" grpId="0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447800" y="1295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6200" y="685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334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18288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1098363" y="1098363"/>
            <a:ext cx="3940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4" idx="1"/>
          </p:cNvCxnSpPr>
          <p:nvPr/>
        </p:nvCxnSpPr>
        <p:spPr>
          <a:xfrm>
            <a:off x="381000" y="838200"/>
            <a:ext cx="5018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8" idx="7"/>
          </p:cNvCxnSpPr>
          <p:nvPr/>
        </p:nvCxnSpPr>
        <p:spPr>
          <a:xfrm flipH="1">
            <a:off x="793563" y="1098363"/>
            <a:ext cx="89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6" idx="1"/>
          </p:cNvCxnSpPr>
          <p:nvPr/>
        </p:nvCxnSpPr>
        <p:spPr>
          <a:xfrm>
            <a:off x="793563" y="1860363"/>
            <a:ext cx="4702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1479363" y="1555563"/>
            <a:ext cx="13074" cy="62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7"/>
            <a:endCxn id="10" idx="3"/>
          </p:cNvCxnSpPr>
          <p:nvPr/>
        </p:nvCxnSpPr>
        <p:spPr>
          <a:xfrm flipV="1">
            <a:off x="1707963" y="1022163"/>
            <a:ext cx="4702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9" idx="0"/>
          </p:cNvCxnSpPr>
          <p:nvPr/>
        </p:nvCxnSpPr>
        <p:spPr>
          <a:xfrm>
            <a:off x="1707963" y="1555563"/>
            <a:ext cx="273237" cy="73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9" idx="7"/>
          </p:cNvCxnSpPr>
          <p:nvPr/>
        </p:nvCxnSpPr>
        <p:spPr>
          <a:xfrm flipH="1">
            <a:off x="2088963" y="1066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7338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2672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3886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30480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3352800" y="1676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/>
          <p:cNvSpPr/>
          <p:nvPr/>
        </p:nvSpPr>
        <p:spPr>
          <a:xfrm>
            <a:off x="45720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48768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Straight Connector 35"/>
          <p:cNvCxnSpPr>
            <a:stCxn id="29" idx="5"/>
            <a:endCxn id="30" idx="1"/>
          </p:cNvCxnSpPr>
          <p:nvPr/>
        </p:nvCxnSpPr>
        <p:spPr>
          <a:xfrm>
            <a:off x="3993963" y="1250763"/>
            <a:ext cx="3178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  <a:endCxn id="29" idx="1"/>
          </p:cNvCxnSpPr>
          <p:nvPr/>
        </p:nvCxnSpPr>
        <p:spPr>
          <a:xfrm>
            <a:off x="3352800" y="914400"/>
            <a:ext cx="425637" cy="12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33" idx="7"/>
          </p:cNvCxnSpPr>
          <p:nvPr/>
        </p:nvCxnSpPr>
        <p:spPr>
          <a:xfrm flipH="1">
            <a:off x="3612963" y="1250763"/>
            <a:ext cx="165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5"/>
            <a:endCxn id="31" idx="1"/>
          </p:cNvCxnSpPr>
          <p:nvPr/>
        </p:nvCxnSpPr>
        <p:spPr>
          <a:xfrm>
            <a:off x="3612963" y="1936563"/>
            <a:ext cx="3178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7"/>
            <a:endCxn id="30" idx="3"/>
          </p:cNvCxnSpPr>
          <p:nvPr/>
        </p:nvCxnSpPr>
        <p:spPr>
          <a:xfrm flipV="1">
            <a:off x="4146363" y="1860363"/>
            <a:ext cx="1654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35" idx="3"/>
          </p:cNvCxnSpPr>
          <p:nvPr/>
        </p:nvCxnSpPr>
        <p:spPr>
          <a:xfrm flipV="1">
            <a:off x="4527363" y="1250763"/>
            <a:ext cx="3940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5"/>
            <a:endCxn id="34" idx="0"/>
          </p:cNvCxnSpPr>
          <p:nvPr/>
        </p:nvCxnSpPr>
        <p:spPr>
          <a:xfrm>
            <a:off x="4527363" y="1860363"/>
            <a:ext cx="197037" cy="4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4"/>
            <a:endCxn id="34" idx="7"/>
          </p:cNvCxnSpPr>
          <p:nvPr/>
        </p:nvCxnSpPr>
        <p:spPr>
          <a:xfrm flipH="1">
            <a:off x="4832163" y="1295400"/>
            <a:ext cx="197037" cy="10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2362200" y="1447800"/>
            <a:ext cx="76200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29" idx="6"/>
            <a:endCxn id="35" idx="2"/>
          </p:cNvCxnSpPr>
          <p:nvPr/>
        </p:nvCxnSpPr>
        <p:spPr>
          <a:xfrm>
            <a:off x="4038600" y="1143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477000" y="121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/>
          <p:cNvSpPr/>
          <p:nvPr/>
        </p:nvSpPr>
        <p:spPr>
          <a:xfrm>
            <a:off x="68580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6705600" y="2590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Oval 50"/>
          <p:cNvSpPr/>
          <p:nvPr/>
        </p:nvSpPr>
        <p:spPr>
          <a:xfrm>
            <a:off x="57150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58674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76962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7620000" y="121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5" name="Straight Connector 54"/>
          <p:cNvCxnSpPr>
            <a:stCxn id="48" idx="5"/>
            <a:endCxn id="49" idx="1"/>
          </p:cNvCxnSpPr>
          <p:nvPr/>
        </p:nvCxnSpPr>
        <p:spPr>
          <a:xfrm>
            <a:off x="6737163" y="1479363"/>
            <a:ext cx="165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48" idx="1"/>
          </p:cNvCxnSpPr>
          <p:nvPr/>
        </p:nvCxnSpPr>
        <p:spPr>
          <a:xfrm>
            <a:off x="6019800" y="990600"/>
            <a:ext cx="501837" cy="273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3"/>
            <a:endCxn id="52" idx="7"/>
          </p:cNvCxnSpPr>
          <p:nvPr/>
        </p:nvCxnSpPr>
        <p:spPr>
          <a:xfrm flipH="1">
            <a:off x="6127563" y="1479363"/>
            <a:ext cx="3940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5"/>
            <a:endCxn id="50" idx="1"/>
          </p:cNvCxnSpPr>
          <p:nvPr/>
        </p:nvCxnSpPr>
        <p:spPr>
          <a:xfrm>
            <a:off x="6127563" y="2165163"/>
            <a:ext cx="6226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0"/>
            <a:endCxn id="49" idx="3"/>
          </p:cNvCxnSpPr>
          <p:nvPr/>
        </p:nvCxnSpPr>
        <p:spPr>
          <a:xfrm flipV="1">
            <a:off x="6858000" y="2165163"/>
            <a:ext cx="44637" cy="4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7"/>
            <a:endCxn id="54" idx="3"/>
          </p:cNvCxnSpPr>
          <p:nvPr/>
        </p:nvCxnSpPr>
        <p:spPr>
          <a:xfrm flipV="1">
            <a:off x="7118163" y="1479363"/>
            <a:ext cx="546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53" idx="1"/>
          </p:cNvCxnSpPr>
          <p:nvPr/>
        </p:nvCxnSpPr>
        <p:spPr>
          <a:xfrm>
            <a:off x="7118163" y="2165163"/>
            <a:ext cx="622674" cy="16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4"/>
            <a:endCxn id="53" idx="7"/>
          </p:cNvCxnSpPr>
          <p:nvPr/>
        </p:nvCxnSpPr>
        <p:spPr>
          <a:xfrm>
            <a:off x="7772400" y="1524000"/>
            <a:ext cx="183963" cy="806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8" idx="6"/>
            <a:endCxn id="54" idx="2"/>
          </p:cNvCxnSpPr>
          <p:nvPr/>
        </p:nvCxnSpPr>
        <p:spPr>
          <a:xfrm>
            <a:off x="6781800" y="13716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4"/>
            <a:endCxn id="52" idx="0"/>
          </p:cNvCxnSpPr>
          <p:nvPr/>
        </p:nvCxnSpPr>
        <p:spPr>
          <a:xfrm>
            <a:off x="5867400" y="1143000"/>
            <a:ext cx="15240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0" idx="6"/>
            <a:endCxn id="53" idx="2"/>
          </p:cNvCxnSpPr>
          <p:nvPr/>
        </p:nvCxnSpPr>
        <p:spPr>
          <a:xfrm flipV="1">
            <a:off x="7010400" y="2438400"/>
            <a:ext cx="685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6"/>
            <a:endCxn id="49" idx="2"/>
          </p:cNvCxnSpPr>
          <p:nvPr/>
        </p:nvCxnSpPr>
        <p:spPr>
          <a:xfrm>
            <a:off x="6172200" y="20574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7"/>
            <a:endCxn id="54" idx="1"/>
          </p:cNvCxnSpPr>
          <p:nvPr/>
        </p:nvCxnSpPr>
        <p:spPr>
          <a:xfrm>
            <a:off x="5975163" y="882837"/>
            <a:ext cx="1689474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1" idx="5"/>
            <a:endCxn id="50" idx="0"/>
          </p:cNvCxnSpPr>
          <p:nvPr/>
        </p:nvCxnSpPr>
        <p:spPr>
          <a:xfrm>
            <a:off x="5975163" y="1098363"/>
            <a:ext cx="882837" cy="149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0" idx="7"/>
            <a:endCxn id="54" idx="4"/>
          </p:cNvCxnSpPr>
          <p:nvPr/>
        </p:nvCxnSpPr>
        <p:spPr>
          <a:xfrm flipV="1">
            <a:off x="6965763" y="1524000"/>
            <a:ext cx="806637" cy="1111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-685800"/>
            <a:ext cx="8229600" cy="1143000"/>
          </a:xfrm>
        </p:spPr>
        <p:txBody>
          <a:bodyPr/>
          <a:lstStyle/>
          <a:p>
            <a:pPr algn="ctr"/>
            <a:r>
              <a:rPr lang="en-US" sz="2400" dirty="0"/>
              <a:t>Evidence of Homophily Versus Social Influence</a:t>
            </a:r>
          </a:p>
        </p:txBody>
      </p:sp>
      <p:cxnSp>
        <p:nvCxnSpPr>
          <p:cNvPr id="71" name="Straight Connector 70"/>
          <p:cNvCxnSpPr>
            <a:stCxn id="51" idx="5"/>
            <a:endCxn id="49" idx="2"/>
          </p:cNvCxnSpPr>
          <p:nvPr/>
        </p:nvCxnSpPr>
        <p:spPr>
          <a:xfrm>
            <a:off x="5975163" y="1098363"/>
            <a:ext cx="882837" cy="959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8" idx="5"/>
            <a:endCxn id="53" idx="0"/>
          </p:cNvCxnSpPr>
          <p:nvPr/>
        </p:nvCxnSpPr>
        <p:spPr>
          <a:xfrm>
            <a:off x="6737163" y="1479363"/>
            <a:ext cx="1111437" cy="806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5105400" y="1447800"/>
            <a:ext cx="76200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lowchart: Magnetic Disk 74"/>
          <p:cNvSpPr/>
          <p:nvPr/>
        </p:nvSpPr>
        <p:spPr>
          <a:xfrm>
            <a:off x="1295400" y="3657600"/>
            <a:ext cx="7620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4038600" y="3581400"/>
            <a:ext cx="914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lowchart: Magnetic Disk 79"/>
          <p:cNvSpPr/>
          <p:nvPr/>
        </p:nvSpPr>
        <p:spPr>
          <a:xfrm>
            <a:off x="6553200" y="3581400"/>
            <a:ext cx="990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057400" y="24384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286000" y="2057400"/>
            <a:ext cx="1524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029200" y="23622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953000" y="25908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2400" y="2844225"/>
            <a:ext cx="7365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Time: </a:t>
            </a:r>
            <a:r>
              <a:rPr lang="en-US" sz="3200" i="1" dirty="0"/>
              <a:t>t                      t+</a:t>
            </a:r>
            <a:r>
              <a:rPr lang="en-US" sz="3200" dirty="0"/>
              <a:t>1</a:t>
            </a:r>
            <a:r>
              <a:rPr lang="en-US" sz="3200" i="1" dirty="0"/>
              <a:t>                    t+</a:t>
            </a:r>
            <a:r>
              <a:rPr lang="en-US" sz="3200" dirty="0"/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 rot="19601903">
            <a:off x="2062387" y="32712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Homophily</a:t>
            </a:r>
          </a:p>
        </p:txBody>
      </p:sp>
      <p:sp>
        <p:nvSpPr>
          <p:cNvPr id="99" name="TextBox 98"/>
          <p:cNvSpPr txBox="1"/>
          <p:nvPr/>
        </p:nvSpPr>
        <p:spPr>
          <a:xfrm rot="2893149">
            <a:off x="2236688" y="21850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Influence</a:t>
            </a:r>
          </a:p>
        </p:txBody>
      </p:sp>
      <p:sp>
        <p:nvSpPr>
          <p:cNvPr id="100" name="TextBox 99"/>
          <p:cNvSpPr txBox="1"/>
          <p:nvPr/>
        </p:nvSpPr>
        <p:spPr>
          <a:xfrm rot="2410665">
            <a:off x="4948292" y="23374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Influence</a:t>
            </a:r>
          </a:p>
        </p:txBody>
      </p:sp>
      <p:sp>
        <p:nvSpPr>
          <p:cNvPr id="101" name="TextBox 100"/>
          <p:cNvSpPr txBox="1"/>
          <p:nvPr/>
        </p:nvSpPr>
        <p:spPr>
          <a:xfrm rot="19601903">
            <a:off x="4824560" y="336761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Homophily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77374" y="4648200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948684" y="4648200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  <a:r>
              <a:rPr lang="en-US" sz="2000" dirty="0"/>
              <a:t>+1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77000" y="4572000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  <a:r>
              <a:rPr lang="en-US" sz="2000" dirty="0"/>
              <a:t>+2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76200" y="3779520"/>
          <a:ext cx="990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819400" y="3855720"/>
          <a:ext cx="990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>
            <a:stCxn id="31" idx="6"/>
            <a:endCxn id="34" idx="2"/>
          </p:cNvCxnSpPr>
          <p:nvPr/>
        </p:nvCxnSpPr>
        <p:spPr>
          <a:xfrm>
            <a:off x="4191000" y="2286000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73" grpId="0" animBg="1"/>
      <p:bldP spid="75" grpId="0" animBg="1"/>
      <p:bldP spid="79" grpId="0" animBg="1"/>
      <p:bldP spid="80" grpId="0" animBg="1"/>
      <p:bldP spid="97" grpId="0"/>
      <p:bldP spid="97" grpId="1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Dynamic Attributes: How Can We Distinguish Between Homophily &amp; Influence?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538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Need multiple snapshots in time</a:t>
            </a:r>
          </a:p>
          <a:p>
            <a:r>
              <a:rPr lang="en-US" sz="2400" dirty="0">
                <a:latin typeface="Calibri" pitchFamily="34" charset="0"/>
              </a:rPr>
              <a:t>Homophily: Due to </a:t>
            </a:r>
            <a:r>
              <a:rPr lang="en-US" sz="2400" b="1" dirty="0">
                <a:latin typeface="Calibri" pitchFamily="34" charset="0"/>
              </a:rPr>
              <a:t>similar</a:t>
            </a:r>
            <a:r>
              <a:rPr lang="en-US" sz="2400" dirty="0">
                <a:latin typeface="Calibri" pitchFamily="34" charset="0"/>
              </a:rPr>
              <a:t> attributes in time </a:t>
            </a:r>
            <a:r>
              <a:rPr lang="en-US" sz="2400" i="1" dirty="0">
                <a:latin typeface="Calibri" pitchFamily="34" charset="0"/>
              </a:rPr>
              <a:t>t</a:t>
            </a:r>
            <a:r>
              <a:rPr lang="en-US" sz="2400" dirty="0">
                <a:latin typeface="Calibri" pitchFamily="34" charset="0"/>
              </a:rPr>
              <a:t>, some people may choose to become friends in </a:t>
            </a:r>
            <a:r>
              <a:rPr lang="en-US" sz="2400" i="1" dirty="0">
                <a:latin typeface="Calibri" pitchFamily="34" charset="0"/>
              </a:rPr>
              <a:t>t</a:t>
            </a:r>
            <a:r>
              <a:rPr lang="en-US" sz="2400" dirty="0">
                <a:latin typeface="Calibri" pitchFamily="34" charset="0"/>
              </a:rPr>
              <a:t>+1</a:t>
            </a:r>
          </a:p>
          <a:p>
            <a:pPr lvl="1"/>
            <a:r>
              <a:rPr lang="en-US" sz="2000" dirty="0">
                <a:latin typeface="Calibri" pitchFamily="34" charset="0"/>
              </a:rPr>
              <a:t>E.g., high achievers in a class may form links</a:t>
            </a:r>
          </a:p>
          <a:p>
            <a:r>
              <a:rPr lang="en-US" sz="2400" dirty="0">
                <a:latin typeface="Calibri" pitchFamily="34" charset="0"/>
              </a:rPr>
              <a:t>But some people may become friends in </a:t>
            </a:r>
            <a:r>
              <a:rPr lang="en-US" sz="2400" i="1" dirty="0">
                <a:latin typeface="Calibri" pitchFamily="34" charset="0"/>
              </a:rPr>
              <a:t>t</a:t>
            </a:r>
            <a:r>
              <a:rPr lang="en-US" sz="2400" dirty="0">
                <a:latin typeface="Calibri" pitchFamily="34" charset="0"/>
              </a:rPr>
              <a:t>+1 even though their attributes were different in </a:t>
            </a:r>
            <a:r>
              <a:rPr lang="en-US" sz="2400" i="1" dirty="0">
                <a:latin typeface="Calibri" pitchFamily="34" charset="0"/>
              </a:rPr>
              <a:t>t</a:t>
            </a:r>
          </a:p>
          <a:p>
            <a:r>
              <a:rPr lang="en-US" sz="2400" dirty="0">
                <a:latin typeface="Calibri" pitchFamily="34" charset="0"/>
              </a:rPr>
              <a:t>Check which effect is stronger</a:t>
            </a: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 lvl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88916853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itchFamily="34" charset="0"/>
              </a:rPr>
              <a:t>Homophily exists if </a:t>
            </a:r>
          </a:p>
          <a:p>
            <a:r>
              <a:rPr lang="en-US" sz="3200" i="1" dirty="0">
                <a:latin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</a:rPr>
              <a:t>(Becoming friends in </a:t>
            </a:r>
            <a:r>
              <a:rPr lang="en-US" sz="3200" i="1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+1 where attributes were same in </a:t>
            </a:r>
            <a:r>
              <a:rPr lang="en-US" sz="3200" i="1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) &gt; </a:t>
            </a:r>
            <a:r>
              <a:rPr lang="en-US" sz="3200" i="1" dirty="0">
                <a:latin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</a:rPr>
              <a:t>(Becoming friends in </a:t>
            </a:r>
            <a:r>
              <a:rPr lang="en-US" sz="3200" i="1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+1 where attributes were different in </a:t>
            </a:r>
            <a:r>
              <a:rPr lang="en-US" sz="3200" i="1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r>
              <a:rPr lang="en-US" sz="3200" i="1" dirty="0">
                <a:latin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</a:rPr>
              <a:t>(Dissolving friendships in </a:t>
            </a:r>
            <a:r>
              <a:rPr lang="en-US" sz="3200" i="1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+1 where attributes were same in t) &lt; </a:t>
            </a:r>
            <a:r>
              <a:rPr lang="en-US" sz="3200" i="1" dirty="0">
                <a:latin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</a:rPr>
              <a:t>(Dissolving friendships in </a:t>
            </a:r>
            <a:r>
              <a:rPr lang="en-US" sz="3200" i="1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+1 where attributes were different in </a:t>
            </a:r>
            <a:r>
              <a:rPr lang="en-US" sz="3200" i="1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32041946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Social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Some </a:t>
            </a:r>
            <a:r>
              <a:rPr lang="en-US" sz="2400" b="1" dirty="0">
                <a:latin typeface="Calibri" pitchFamily="34" charset="0"/>
              </a:rPr>
              <a:t>friends</a:t>
            </a:r>
            <a:r>
              <a:rPr lang="en-US" sz="2400" dirty="0">
                <a:latin typeface="Calibri" pitchFamily="34" charset="0"/>
              </a:rPr>
              <a:t> at </a:t>
            </a:r>
            <a:r>
              <a:rPr lang="en-US" sz="2400" i="1" dirty="0">
                <a:latin typeface="Calibri" pitchFamily="34" charset="0"/>
              </a:rPr>
              <a:t>t</a:t>
            </a:r>
            <a:r>
              <a:rPr lang="en-US" sz="2400" dirty="0">
                <a:latin typeface="Calibri" pitchFamily="34" charset="0"/>
              </a:rPr>
              <a:t> with different attributes may become similar in </a:t>
            </a:r>
            <a:r>
              <a:rPr lang="en-US" sz="2400" i="1" dirty="0">
                <a:latin typeface="Calibri" pitchFamily="34" charset="0"/>
              </a:rPr>
              <a:t>t</a:t>
            </a:r>
            <a:r>
              <a:rPr lang="en-US" sz="2400" dirty="0">
                <a:latin typeface="Calibri" pitchFamily="34" charset="0"/>
              </a:rPr>
              <a:t>+1 (due to social influence)</a:t>
            </a:r>
          </a:p>
          <a:p>
            <a:pPr lvl="1"/>
            <a:r>
              <a:rPr lang="en-US" sz="2000" dirty="0">
                <a:latin typeface="Calibri" pitchFamily="34" charset="0"/>
              </a:rPr>
              <a:t>E.g., some buy a product their friends have</a:t>
            </a:r>
          </a:p>
          <a:p>
            <a:pPr lvl="1"/>
            <a:r>
              <a:rPr lang="en-US" sz="2000" dirty="0">
                <a:latin typeface="Calibri" pitchFamily="34" charset="0"/>
              </a:rPr>
              <a:t>Some change their beliefs &amp; attitudes</a:t>
            </a:r>
          </a:p>
          <a:p>
            <a:r>
              <a:rPr lang="en-US" sz="2400" dirty="0">
                <a:latin typeface="Calibri" pitchFamily="34" charset="0"/>
              </a:rPr>
              <a:t>But people who are not friends and have different attributes at </a:t>
            </a:r>
            <a:r>
              <a:rPr lang="en-US" sz="2400" i="1" dirty="0">
                <a:latin typeface="Calibri" pitchFamily="34" charset="0"/>
              </a:rPr>
              <a:t>t</a:t>
            </a:r>
            <a:r>
              <a:rPr lang="en-US" sz="2400" dirty="0">
                <a:latin typeface="Calibri" pitchFamily="34" charset="0"/>
              </a:rPr>
              <a:t> can also become similar at </a:t>
            </a:r>
            <a:r>
              <a:rPr lang="en-US" sz="2400" i="1" dirty="0">
                <a:latin typeface="Calibri" pitchFamily="34" charset="0"/>
              </a:rPr>
              <a:t>t</a:t>
            </a:r>
            <a:r>
              <a:rPr lang="en-US" sz="2400" dirty="0">
                <a:latin typeface="Calibri" pitchFamily="34" charset="0"/>
              </a:rPr>
              <a:t>+1 due to “other” factors</a:t>
            </a:r>
          </a:p>
          <a:p>
            <a:r>
              <a:rPr lang="en-US" sz="2400" dirty="0">
                <a:latin typeface="Calibri" pitchFamily="34" charset="0"/>
              </a:rPr>
              <a:t>Which effect is stronger?</a:t>
            </a:r>
          </a:p>
          <a:p>
            <a:pPr lvl="1"/>
            <a:r>
              <a:rPr lang="en-US" sz="2000" dirty="0">
                <a:latin typeface="Calibri" pitchFamily="34" charset="0"/>
              </a:rPr>
              <a:t>I.e., is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(Attributes becoming same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the individuals were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) &gt;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(Attributes becoming same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the individuals were not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)?</a:t>
            </a:r>
          </a:p>
          <a:p>
            <a:pPr lvl="1"/>
            <a:r>
              <a:rPr lang="en-US" sz="2000" dirty="0">
                <a:latin typeface="Calibri" pitchFamily="34" charset="0"/>
              </a:rPr>
              <a:t>Is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(Attributes becoming different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the individuals were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) &lt;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(Attributes becoming different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the individuals were not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)?</a:t>
            </a:r>
          </a:p>
          <a:p>
            <a:pPr lvl="1"/>
            <a:endParaRPr lang="en-US" sz="2000" dirty="0">
              <a:latin typeface="Calibri" pitchFamily="34" charset="0"/>
            </a:endParaRP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173154657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Testing Significance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4997"/>
            <a:ext cx="7131800" cy="152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4827704"/>
                <a:ext cx="6156108" cy="1268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𝑅𝑒𝑙𝑎𝑡𝑖𝑜𝑛𝑎𝑙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𝑎𝑢𝑡𝑜𝑐𝑜𝑟𝑟𝑒𝑙𝑎𝑡𝑖𝑜𝑛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𝑎𝑑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27704"/>
                <a:ext cx="6156108" cy="1268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81200" y="1295400"/>
                <a:ext cx="3970702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atttribute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3970702" cy="473591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1905000"/>
                <a:ext cx="6731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related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friends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05000"/>
                <a:ext cx="6731779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23396222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Not just People: Co-mentions of Car Models from Edmunds.com Sedan Forums</a:t>
            </a:r>
          </a:p>
        </p:txBody>
      </p:sp>
      <p:pic>
        <p:nvPicPr>
          <p:cNvPr id="3" name="Picture 2" descr="car brand gra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657" y="1295401"/>
            <a:ext cx="953225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11100"/>
              </p:ext>
            </p:extLst>
          </p:nvPr>
        </p:nvGraphicFramePr>
        <p:xfrm>
          <a:off x="1143000" y="1905000"/>
          <a:ext cx="6400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5968771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5446853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3499611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697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Improved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n’t improve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7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No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5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0953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2238"/>
            <a:ext cx="7543800" cy="1295400"/>
          </a:xfrm>
        </p:spPr>
        <p:txBody>
          <a:bodyPr/>
          <a:lstStyle/>
          <a:p>
            <a:r>
              <a:rPr lang="en-US" sz="3200" dirty="0"/>
              <a:t>Chi-Square (for Contingency Tables)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764" y="4643735"/>
                <a:ext cx="1031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764" y="4643735"/>
                <a:ext cx="1031436" cy="461665"/>
              </a:xfrm>
              <a:prstGeom prst="rect">
                <a:avLst/>
              </a:prstGeom>
              <a:blipFill>
                <a:blip r:embed="rId2"/>
                <a:stretch>
                  <a:fillRect l="-1775" r="-59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7400" y="5351091"/>
                <a:ext cx="4166525" cy="668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105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36∗25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30∗14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50∗55∗66∗39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=3.42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51091"/>
                <a:ext cx="4166525" cy="668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0669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Homophily: ?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Social influence: ?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11492"/>
      </p:ext>
    </p:extLst>
  </p:cSld>
  <p:clrMapOvr>
    <a:masterClrMapping/>
  </p:clrMapOvr>
  <p:transition>
    <p:pull dir="l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8200" y="68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152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6800" y="2133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" y="1524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81200" y="1295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9000" y="838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860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05200" y="1981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8" idx="7"/>
            <a:endCxn id="5" idx="3"/>
          </p:cNvCxnSpPr>
          <p:nvPr/>
        </p:nvCxnSpPr>
        <p:spPr>
          <a:xfrm flipV="1">
            <a:off x="607685" y="1141085"/>
            <a:ext cx="3086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  <a:endCxn id="6" idx="2"/>
          </p:cNvCxnSpPr>
          <p:nvPr/>
        </p:nvCxnSpPr>
        <p:spPr>
          <a:xfrm flipV="1">
            <a:off x="1293485" y="419100"/>
            <a:ext cx="992515" cy="344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7" idx="1"/>
          </p:cNvCxnSpPr>
          <p:nvPr/>
        </p:nvCxnSpPr>
        <p:spPr>
          <a:xfrm>
            <a:off x="607685" y="1979285"/>
            <a:ext cx="5372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1" idx="1"/>
          </p:cNvCxnSpPr>
          <p:nvPr/>
        </p:nvCxnSpPr>
        <p:spPr>
          <a:xfrm>
            <a:off x="1600200" y="2400300"/>
            <a:ext cx="7639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10" idx="2"/>
          </p:cNvCxnSpPr>
          <p:nvPr/>
        </p:nvCxnSpPr>
        <p:spPr>
          <a:xfrm>
            <a:off x="2741285" y="607685"/>
            <a:ext cx="687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7"/>
            <a:endCxn id="9" idx="3"/>
          </p:cNvCxnSpPr>
          <p:nvPr/>
        </p:nvCxnSpPr>
        <p:spPr>
          <a:xfrm flipV="1">
            <a:off x="1522085" y="1750685"/>
            <a:ext cx="5372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7"/>
            <a:endCxn id="10" idx="2"/>
          </p:cNvCxnSpPr>
          <p:nvPr/>
        </p:nvCxnSpPr>
        <p:spPr>
          <a:xfrm flipV="1">
            <a:off x="2436485" y="1104900"/>
            <a:ext cx="9925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12" idx="3"/>
          </p:cNvCxnSpPr>
          <p:nvPr/>
        </p:nvCxnSpPr>
        <p:spPr>
          <a:xfrm flipV="1">
            <a:off x="2741285" y="2436485"/>
            <a:ext cx="8420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6"/>
            <a:endCxn id="12" idx="1"/>
          </p:cNvCxnSpPr>
          <p:nvPr/>
        </p:nvCxnSpPr>
        <p:spPr>
          <a:xfrm>
            <a:off x="2514600" y="1562100"/>
            <a:ext cx="1068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486401" y="1750685"/>
            <a:ext cx="838200" cy="8401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239000" y="1524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0198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105400" y="2895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934200" y="2534607"/>
            <a:ext cx="951542" cy="9705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382000" y="2209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239000" y="3962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458200" y="3352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46" idx="7"/>
          </p:cNvCxnSpPr>
          <p:nvPr/>
        </p:nvCxnSpPr>
        <p:spPr>
          <a:xfrm flipV="1">
            <a:off x="5560685" y="2590800"/>
            <a:ext cx="172408" cy="38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7"/>
            <a:endCxn id="44" idx="2"/>
          </p:cNvCxnSpPr>
          <p:nvPr/>
        </p:nvCxnSpPr>
        <p:spPr>
          <a:xfrm flipV="1">
            <a:off x="6201849" y="1790700"/>
            <a:ext cx="1037151" cy="83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5"/>
            <a:endCxn id="45" idx="1"/>
          </p:cNvCxnSpPr>
          <p:nvPr/>
        </p:nvCxnSpPr>
        <p:spPr>
          <a:xfrm>
            <a:off x="5560685" y="3350885"/>
            <a:ext cx="5372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6"/>
            <a:endCxn id="49" idx="1"/>
          </p:cNvCxnSpPr>
          <p:nvPr/>
        </p:nvCxnSpPr>
        <p:spPr>
          <a:xfrm>
            <a:off x="6553200" y="3771900"/>
            <a:ext cx="7639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8" idx="2"/>
          </p:cNvCxnSpPr>
          <p:nvPr/>
        </p:nvCxnSpPr>
        <p:spPr>
          <a:xfrm>
            <a:off x="7694285" y="1979285"/>
            <a:ext cx="687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7"/>
          </p:cNvCxnSpPr>
          <p:nvPr/>
        </p:nvCxnSpPr>
        <p:spPr>
          <a:xfrm flipV="1">
            <a:off x="6475085" y="3225409"/>
            <a:ext cx="460072" cy="357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7"/>
            <a:endCxn id="48" idx="2"/>
          </p:cNvCxnSpPr>
          <p:nvPr/>
        </p:nvCxnSpPr>
        <p:spPr>
          <a:xfrm flipV="1">
            <a:off x="7746392" y="2476500"/>
            <a:ext cx="635608" cy="20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7"/>
            <a:endCxn id="50" idx="3"/>
          </p:cNvCxnSpPr>
          <p:nvPr/>
        </p:nvCxnSpPr>
        <p:spPr>
          <a:xfrm flipV="1">
            <a:off x="7694285" y="3808085"/>
            <a:ext cx="8420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6"/>
            <a:endCxn id="50" idx="1"/>
          </p:cNvCxnSpPr>
          <p:nvPr/>
        </p:nvCxnSpPr>
        <p:spPr>
          <a:xfrm>
            <a:off x="7885742" y="3019904"/>
            <a:ext cx="650573" cy="41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752600" y="41910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200400" y="36576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981200" y="5638800"/>
            <a:ext cx="5334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0668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95600" y="4800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3434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200400" y="6096000"/>
            <a:ext cx="5334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419600" y="548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3" idx="7"/>
            <a:endCxn id="60" idx="3"/>
          </p:cNvCxnSpPr>
          <p:nvPr/>
        </p:nvCxnSpPr>
        <p:spPr>
          <a:xfrm flipV="1">
            <a:off x="1522085" y="4646285"/>
            <a:ext cx="3086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7"/>
            <a:endCxn id="61" idx="2"/>
          </p:cNvCxnSpPr>
          <p:nvPr/>
        </p:nvCxnSpPr>
        <p:spPr>
          <a:xfrm flipV="1">
            <a:off x="2207885" y="3924300"/>
            <a:ext cx="992515" cy="344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5"/>
            <a:endCxn id="62" idx="1"/>
          </p:cNvCxnSpPr>
          <p:nvPr/>
        </p:nvCxnSpPr>
        <p:spPr>
          <a:xfrm>
            <a:off x="1522085" y="5484485"/>
            <a:ext cx="5372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6"/>
            <a:endCxn id="66" idx="1"/>
          </p:cNvCxnSpPr>
          <p:nvPr/>
        </p:nvCxnSpPr>
        <p:spPr>
          <a:xfrm>
            <a:off x="2514600" y="5905500"/>
            <a:ext cx="7639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1" idx="5"/>
            <a:endCxn id="65" idx="2"/>
          </p:cNvCxnSpPr>
          <p:nvPr/>
        </p:nvCxnSpPr>
        <p:spPr>
          <a:xfrm>
            <a:off x="3655685" y="4112885"/>
            <a:ext cx="687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2" idx="7"/>
            <a:endCxn id="64" idx="3"/>
          </p:cNvCxnSpPr>
          <p:nvPr/>
        </p:nvCxnSpPr>
        <p:spPr>
          <a:xfrm flipV="1">
            <a:off x="2436485" y="5255885"/>
            <a:ext cx="5372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7"/>
            <a:endCxn id="65" idx="2"/>
          </p:cNvCxnSpPr>
          <p:nvPr/>
        </p:nvCxnSpPr>
        <p:spPr>
          <a:xfrm flipV="1">
            <a:off x="3350885" y="4610100"/>
            <a:ext cx="9925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7"/>
            <a:endCxn id="67" idx="3"/>
          </p:cNvCxnSpPr>
          <p:nvPr/>
        </p:nvCxnSpPr>
        <p:spPr>
          <a:xfrm flipV="1">
            <a:off x="3655685" y="5941685"/>
            <a:ext cx="8420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6"/>
            <a:endCxn id="67" idx="1"/>
          </p:cNvCxnSpPr>
          <p:nvPr/>
        </p:nvCxnSpPr>
        <p:spPr>
          <a:xfrm>
            <a:off x="3429000" y="5067300"/>
            <a:ext cx="1068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26774" y="152400"/>
            <a:ext cx="3343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Not all Networks are </a:t>
            </a:r>
          </a:p>
          <a:p>
            <a:r>
              <a:rPr lang="en-US" sz="2800" b="1" dirty="0">
                <a:latin typeface="Calibri" panose="020F0502020204030204" pitchFamily="34" charset="0"/>
              </a:rPr>
              <a:t>Created Equal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15000" y="4191000"/>
            <a:ext cx="337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Possibility 2:  </a:t>
            </a:r>
          </a:p>
          <a:p>
            <a:r>
              <a:rPr lang="en-US" dirty="0">
                <a:latin typeface="Calibri" panose="020F0502020204030204" pitchFamily="34" charset="0"/>
              </a:rPr>
              <a:t>Social influence but no homophily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76800" y="5334000"/>
            <a:ext cx="3381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Possibility 3:  </a:t>
            </a:r>
          </a:p>
          <a:p>
            <a:r>
              <a:rPr lang="en-US" dirty="0">
                <a:latin typeface="Calibri" panose="020F0502020204030204" pitchFamily="34" charset="0"/>
              </a:rPr>
              <a:t>Homophily but no social influence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58972" y="6172200"/>
            <a:ext cx="421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4th possibility (not shown): Both influence </a:t>
            </a:r>
          </a:p>
          <a:p>
            <a:r>
              <a:rPr lang="en-US" dirty="0">
                <a:latin typeface="Calibri" panose="020F0502020204030204" pitchFamily="34" charset="0"/>
              </a:rPr>
              <a:t>&amp; homophily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760" y="6519446"/>
            <a:ext cx="2908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Copyright Anitesh Barua 2018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1000" y="2819400"/>
            <a:ext cx="336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Possibility 1:  </a:t>
            </a:r>
          </a:p>
          <a:p>
            <a:r>
              <a:rPr lang="en-US" dirty="0">
                <a:latin typeface="Calibri" panose="020F0502020204030204" pitchFamily="34" charset="0"/>
              </a:rPr>
              <a:t>No social influence, no homophily</a:t>
            </a:r>
          </a:p>
        </p:txBody>
      </p:sp>
    </p:spTree>
    <p:extLst>
      <p:ext uri="{BB962C8B-B14F-4D97-AF65-F5344CB8AC3E}">
        <p14:creationId xmlns:p14="http://schemas.microsoft.com/office/powerpoint/2010/main" val="95067169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1" grpId="0"/>
      <p:bldP spid="92" grpId="0"/>
      <p:bldP spid="93" grpId="0"/>
      <p:bldP spid="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Homophily? Influence? Both? None?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 started doing homework but ended up on Facebook”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“Honors Engineering Society”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“NOBAMA 2012”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 bet I can still ﬁnd 1,000,000 people who dislike George Bush”</a:t>
            </a: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1529855789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533400"/>
            <a:ext cx="2286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-3628"/>
            <a:ext cx="7086599" cy="68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0" y="457200"/>
            <a:ext cx="4572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3200" dirty="0"/>
              <a:t>Finding Influential Social Media Users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Why bother?</a:t>
            </a:r>
          </a:p>
          <a:p>
            <a:r>
              <a:rPr lang="en-US" dirty="0">
                <a:latin typeface="Calibri" panose="020F0502020204030204" pitchFamily="34" charset="0"/>
              </a:rPr>
              <a:t>What are some </a:t>
            </a:r>
            <a:r>
              <a:rPr lang="en-US" i="1" dirty="0">
                <a:latin typeface="Calibri" panose="020F0502020204030204" pitchFamily="34" charset="0"/>
              </a:rPr>
              <a:t>necessary</a:t>
            </a:r>
            <a:r>
              <a:rPr lang="en-US" dirty="0">
                <a:latin typeface="Calibri" panose="020F0502020204030204" pitchFamily="34" charset="0"/>
              </a:rPr>
              <a:t> attributes?</a:t>
            </a:r>
          </a:p>
        </p:txBody>
      </p:sp>
    </p:spTree>
    <p:extLst>
      <p:ext uri="{BB962C8B-B14F-4D97-AF65-F5344CB8AC3E}">
        <p14:creationId xmlns:p14="http://schemas.microsoft.com/office/powerpoint/2010/main" val="3847608021"/>
      </p:ext>
    </p:extLst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200" dirty="0"/>
              <a:t>Analyzing Attention in Social Media: An Example from Twitter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3048000"/>
            <a:ext cx="914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Follower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3434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Follower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2672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Friend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2098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Friend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38600" y="2705100"/>
            <a:ext cx="9906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3581400"/>
            <a:ext cx="990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2705100"/>
            <a:ext cx="9906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09800" y="3429000"/>
            <a:ext cx="914400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38600" y="2438400"/>
            <a:ext cx="99060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38600" y="3276600"/>
            <a:ext cx="9906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133600" y="2438400"/>
            <a:ext cx="9906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09800" y="3657600"/>
            <a:ext cx="914400" cy="1219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19400" y="525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5600" y="5638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724400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19628" y="5726668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66223694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85800"/>
            <a:ext cx="7543800" cy="1295400"/>
          </a:xfrm>
        </p:spPr>
        <p:txBody>
          <a:bodyPr/>
          <a:lstStyle/>
          <a:p>
            <a:r>
              <a:rPr lang="en-US" sz="3200" dirty="0"/>
              <a:t>An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" y="914400"/>
          <a:ext cx="8610601" cy="519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8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Calibri"/>
                          <a:ea typeface="Calibri"/>
                          <a:cs typeface="Times New Roman"/>
                        </a:rPr>
                        <a:t>Deals galore at </a:t>
                      </a:r>
                      <a:r>
                        <a:rPr lang="en-US" sz="1800" b="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www.grabdeals.com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Huge sale at crazysale.com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@itsonsale Huge sale at crazysale.com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Deals galore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www.grabdeals.com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RT@ shopnparty 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Deals galore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www.grabdeals.com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Don’t miss the amazing laptop deal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www.laptops.com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Don’t miss the amazing laptop deal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www.laptops.com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Unbelievable offer. Check it out at pennysaver.com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Super Memorial Day sale coming up at BargainBasement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Unbelievable offer. Check it out at pennysaver.com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Anitesh Barua 2017</a:t>
            </a:r>
          </a:p>
        </p:txBody>
      </p:sp>
    </p:spTree>
    <p:extLst>
      <p:ext uri="{BB962C8B-B14F-4D97-AF65-F5344CB8AC3E}">
        <p14:creationId xmlns:p14="http://schemas.microsoft.com/office/powerpoint/2010/main" val="1460634905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53000" y="6096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25146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23622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35052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4298" y="6858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@shopnparty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6600" y="365760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@beerbudget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79958" y="32766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@dealtime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2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1752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5200" y="24500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4800" y="3505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97382" y="2057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16382" y="29834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@itsonsale</a:t>
            </a:r>
          </a:p>
        </p:txBody>
      </p:sp>
      <p:cxnSp>
        <p:nvCxnSpPr>
          <p:cNvPr id="33" name="Straight Arrow Connector 32"/>
          <p:cNvCxnSpPr>
            <a:stCxn id="6" idx="7"/>
            <a:endCxn id="5" idx="2"/>
          </p:cNvCxnSpPr>
          <p:nvPr/>
        </p:nvCxnSpPr>
        <p:spPr>
          <a:xfrm flipV="1">
            <a:off x="2620448" y="990600"/>
            <a:ext cx="2332552" cy="1635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6"/>
          </p:cNvCxnSpPr>
          <p:nvPr/>
        </p:nvCxnSpPr>
        <p:spPr>
          <a:xfrm flipH="1">
            <a:off x="2743200" y="2743200"/>
            <a:ext cx="1752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</p:cNvCxnSpPr>
          <p:nvPr/>
        </p:nvCxnSpPr>
        <p:spPr>
          <a:xfrm flipV="1">
            <a:off x="4914900" y="1295400"/>
            <a:ext cx="2667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5" idx="5"/>
          </p:cNvCxnSpPr>
          <p:nvPr/>
        </p:nvCxnSpPr>
        <p:spPr>
          <a:xfrm flipH="1" flipV="1">
            <a:off x="5668448" y="1260008"/>
            <a:ext cx="999052" cy="2245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7" idx="5"/>
          </p:cNvCxnSpPr>
          <p:nvPr/>
        </p:nvCxnSpPr>
        <p:spPr>
          <a:xfrm flipH="1" flipV="1">
            <a:off x="5211248" y="3012608"/>
            <a:ext cx="1159904" cy="604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</p:cNvCxnSpPr>
          <p:nvPr/>
        </p:nvCxnSpPr>
        <p:spPr>
          <a:xfrm flipH="1" flipV="1">
            <a:off x="2667000" y="3048000"/>
            <a:ext cx="3581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70106" y="4343400"/>
          <a:ext cx="8921493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5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Attention given by        to </a:t>
                      </a:r>
                      <a:r>
                        <a:rPr lang="en-US" sz="1800" dirty="0"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@shopnparty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@dealtime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@itsonsale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@beerbudget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                 @shopnparty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                 @dealtime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1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                 @itsonsale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                 @beerbudget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.25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.25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Times New Roman"/>
                        </a:rPr>
                        <a:t>             Total attention received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Times New Roman"/>
                        </a:rPr>
                        <a:t>1.75/3 = 58.33%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Times New Roman"/>
                        </a:rPr>
                        <a:t>33.33%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  <a:ea typeface="Calibri"/>
                          <a:cs typeface="Times New Roman"/>
                        </a:rPr>
                        <a:t>8.33%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V="1">
            <a:off x="609600" y="1828800"/>
            <a:ext cx="914400" cy="35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" y="1905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attention</a:t>
            </a: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609600" y="-762000"/>
            <a:ext cx="7543800" cy="1295400"/>
          </a:xfrm>
        </p:spPr>
        <p:txBody>
          <a:bodyPr/>
          <a:lstStyle/>
          <a:p>
            <a:r>
              <a:rPr lang="en-US" sz="2800" dirty="0"/>
              <a:t>How Much Attention Do You Command?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3048000" y="65648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Anitesh Barua 2017</a:t>
            </a:r>
          </a:p>
        </p:txBody>
      </p:sp>
      <p:sp>
        <p:nvSpPr>
          <p:cNvPr id="2" name="Down Arrow 1"/>
          <p:cNvSpPr/>
          <p:nvPr/>
        </p:nvSpPr>
        <p:spPr>
          <a:xfrm>
            <a:off x="1915121" y="4419600"/>
            <a:ext cx="294679" cy="304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02992" y="4343400"/>
            <a:ext cx="368808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47699"/>
      </p:ext>
    </p:extLst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of High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Freemium business model</a:t>
            </a:r>
          </a:p>
          <a:p>
            <a:r>
              <a:rPr lang="en-US" dirty="0">
                <a:latin typeface="Calibri" panose="020F0502020204030204" pitchFamily="34" charset="0"/>
              </a:rPr>
              <a:t>Very few upgrade to premium service </a:t>
            </a:r>
          </a:p>
          <a:p>
            <a:r>
              <a:rPr lang="en-US" dirty="0">
                <a:latin typeface="Calibri" panose="020F0502020204030204" pitchFamily="34" charset="0"/>
              </a:rPr>
              <a:t>Allows social networking</a:t>
            </a:r>
          </a:p>
          <a:p>
            <a:r>
              <a:rPr lang="en-US" dirty="0">
                <a:latin typeface="Calibri" panose="020F0502020204030204" pitchFamily="34" charset="0"/>
              </a:rPr>
              <a:t>Segmentation strategies for targeting? </a:t>
            </a:r>
          </a:p>
          <a:p>
            <a:r>
              <a:rPr lang="en-US" dirty="0">
                <a:latin typeface="Calibri" panose="020F0502020204030204" pitchFamily="34" charset="0"/>
              </a:rPr>
              <a:t>Takeaways?</a:t>
            </a:r>
          </a:p>
        </p:txBody>
      </p:sp>
    </p:spTree>
    <p:extLst>
      <p:ext uri="{BB962C8B-B14F-4D97-AF65-F5344CB8AC3E}">
        <p14:creationId xmlns:p14="http://schemas.microsoft.com/office/powerpoint/2010/main" val="29326691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Homophily (Similarity)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411662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“Birds of a feather flock together”</a:t>
            </a: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Your friends/contacts vs. a random sample of people</a:t>
            </a: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Social networks tend to connect people who are similar to each other</a:t>
            </a:r>
          </a:p>
          <a:p>
            <a:pPr lvl="1"/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omophily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590800"/>
            <a:ext cx="5267325" cy="3461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5943600"/>
            <a:ext cx="896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Friendships by race and across a middle and a high school in the same school district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64770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Easley &amp; Kleinberg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38576</TotalTime>
  <Words>1400</Words>
  <Application>Microsoft Office PowerPoint</Application>
  <PresentationFormat>On-screen Show (4:3)</PresentationFormat>
  <Paragraphs>330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Wingdings</vt:lpstr>
      <vt:lpstr>Network</vt:lpstr>
      <vt:lpstr>Attention, Social Influence &amp; Homophily </vt:lpstr>
      <vt:lpstr>Not just People: Co-mentions of Car Models from Edmunds.com Sedan Forums</vt:lpstr>
      <vt:lpstr>PowerPoint Presentation</vt:lpstr>
      <vt:lpstr>Finding Influential Social Media Users</vt:lpstr>
      <vt:lpstr>Analyzing Attention in Social Media: An Example from Twitter</vt:lpstr>
      <vt:lpstr>An Example</vt:lpstr>
      <vt:lpstr>How Much Attention Do You Command?</vt:lpstr>
      <vt:lpstr>The Case of High Note</vt:lpstr>
      <vt:lpstr>Homophily (Similarity)</vt:lpstr>
      <vt:lpstr>Does It Matter? </vt:lpstr>
      <vt:lpstr>Distinguishing Between Social Influence and Homophily</vt:lpstr>
      <vt:lpstr>When Attributes Are Static</vt:lpstr>
      <vt:lpstr>Detecting Homophily</vt:lpstr>
      <vt:lpstr>Distinguishing Between Homophily &amp; Social Influence</vt:lpstr>
      <vt:lpstr>Evidence of Homophily Versus Social Influence</vt:lpstr>
      <vt:lpstr>Dynamic Attributes: How Can We Distinguish Between Homophily &amp; Influence?</vt:lpstr>
      <vt:lpstr>Test for Homophily</vt:lpstr>
      <vt:lpstr>Detecting Social Influence</vt:lpstr>
      <vt:lpstr>Testing Significance Levels</vt:lpstr>
      <vt:lpstr>Chi-Square (for Contingency Tables) </vt:lpstr>
      <vt:lpstr>Significance Tests</vt:lpstr>
      <vt:lpstr>PowerPoint Presentation</vt:lpstr>
      <vt:lpstr>Homophily? Influence? Both? None?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Ananthakrishnan, Abhinaya</cp:lastModifiedBy>
  <cp:revision>511</cp:revision>
  <dcterms:created xsi:type="dcterms:W3CDTF">2000-10-19T17:22:27Z</dcterms:created>
  <dcterms:modified xsi:type="dcterms:W3CDTF">2019-02-11T23:10:07Z</dcterms:modified>
</cp:coreProperties>
</file>