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handoutMasterIdLst>
    <p:handoutMasterId r:id="rId17"/>
  </p:handoutMasterIdLst>
  <p:sldIdLst>
    <p:sldId id="897" r:id="rId2"/>
    <p:sldId id="955" r:id="rId3"/>
    <p:sldId id="956" r:id="rId4"/>
    <p:sldId id="963" r:id="rId5"/>
    <p:sldId id="964" r:id="rId6"/>
    <p:sldId id="965" r:id="rId7"/>
    <p:sldId id="945" r:id="rId8"/>
    <p:sldId id="957" r:id="rId9"/>
    <p:sldId id="947" r:id="rId10"/>
    <p:sldId id="946" r:id="rId11"/>
    <p:sldId id="958" r:id="rId12"/>
    <p:sldId id="959" r:id="rId13"/>
    <p:sldId id="960" r:id="rId14"/>
    <p:sldId id="961" r:id="rId1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FF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183" autoAdjust="0"/>
  </p:normalViewPr>
  <p:slideViewPr>
    <p:cSldViewPr>
      <p:cViewPr varScale="1">
        <p:scale>
          <a:sx n="54" d="100"/>
          <a:sy n="54" d="100"/>
        </p:scale>
        <p:origin x="164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0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Dotted lines are weak links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haven’t answered what binds these groups together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all the squares that can be formed are already formed, it means all the communities that can be formed are already formed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better across programs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3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I’s neighbor is an activity, m’s neighbor is a person</a:t>
            </a:r>
          </a:p>
          <a:p>
            <a:r>
              <a:rPr lang="en-US" dirty="0"/>
              <a:t>Possibilities where the two neighbors aren’t connected</a:t>
            </a:r>
          </a:p>
          <a:p>
            <a:endParaRPr lang="en-US" dirty="0"/>
          </a:p>
          <a:p>
            <a:r>
              <a:rPr lang="en-US" dirty="0"/>
              <a:t>Q(</a:t>
            </a:r>
            <a:r>
              <a:rPr lang="en-US" dirty="0" err="1"/>
              <a:t>ijmn</a:t>
            </a:r>
            <a:r>
              <a:rPr lang="en-US" dirty="0"/>
              <a:t>) = 2</a:t>
            </a:r>
          </a:p>
          <a:p>
            <a:endParaRPr lang="en-US" dirty="0"/>
          </a:p>
          <a:p>
            <a:r>
              <a:rPr lang="en-US" dirty="0"/>
              <a:t>Here we start with the lowest, as compared to the other one where we start with the highest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6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/>
              <a:t>CAPCOM used social media marketing using word of mouth to understand how powerful it needs to be</a:t>
            </a:r>
          </a:p>
          <a:p>
            <a:pPr marL="171450" indent="-171450">
              <a:buFontTx/>
              <a:buChar char="-"/>
            </a:pPr>
            <a:r>
              <a:rPr lang="en-US" dirty="0"/>
              <a:t>Meteor solutions – created a simple </a:t>
            </a:r>
            <a:r>
              <a:rPr lang="en-US" dirty="0" err="1"/>
              <a:t>javascript</a:t>
            </a:r>
            <a:r>
              <a:rPr lang="en-US" dirty="0"/>
              <a:t> rule to track shares by appending ID at the end of the link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could identify what was direct traffic and what was word of mouth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4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E7-2484-43FD-932A-16C25F1C48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0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/>
              <a:t>Campaign site is direct 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5 sites are free, cost POV they drive higher traffic and are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E7-2484-43FD-932A-16C25F1C48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$9342 spent for 12K clicks, $0.75 per click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Expedia conversion rate is 0.2%. Kayak is almost 5% since it shows all </a:t>
            </a:r>
            <a:r>
              <a:rPr lang="en-US"/>
              <a:t>the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4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aziogames.it/" TargetMode="External"/><Relationship Id="rId13" Type="http://schemas.openxmlformats.org/officeDocument/2006/relationships/hyperlink" Target="http://www.jeuxactu.com/" TargetMode="External"/><Relationship Id="rId3" Type="http://schemas.openxmlformats.org/officeDocument/2006/relationships/hyperlink" Target="http://www.jeuxvideo.com/" TargetMode="External"/><Relationship Id="rId7" Type="http://schemas.openxmlformats.org/officeDocument/2006/relationships/hyperlink" Target="http://www.giga.de/" TargetMode="External"/><Relationship Id="rId12" Type="http://schemas.openxmlformats.org/officeDocument/2006/relationships/hyperlink" Target="http://www.xbox360achievement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ristation.com/" TargetMode="External"/><Relationship Id="rId11" Type="http://schemas.openxmlformats.org/officeDocument/2006/relationships/hyperlink" Target="http://www.neogaf.com/" TargetMode="External"/><Relationship Id="rId5" Type="http://schemas.openxmlformats.org/officeDocument/2006/relationships/hyperlink" Target="http://www.pornbb.org/" TargetMode="External"/><Relationship Id="rId10" Type="http://schemas.openxmlformats.org/officeDocument/2006/relationships/hyperlink" Target="http://www.joystiq.com/" TargetMode="External"/><Relationship Id="rId4" Type="http://schemas.openxmlformats.org/officeDocument/2006/relationships/hyperlink" Target="http://www.youtube.com/" TargetMode="External"/><Relationship Id="rId9" Type="http://schemas.openxmlformats.org/officeDocument/2006/relationships/hyperlink" Target="http://www.akiba-onlin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81000" y="295275"/>
            <a:ext cx="7097713" cy="2295525"/>
          </a:xfrm>
        </p:spPr>
        <p:txBody>
          <a:bodyPr/>
          <a:lstStyle/>
          <a:p>
            <a:pPr algn="ctr"/>
            <a:r>
              <a:rPr lang="en-US" sz="3600" dirty="0"/>
              <a:t>Social Media Analytics</a:t>
            </a:r>
            <a:br>
              <a:rPr lang="en-US" sz="3600" dirty="0"/>
            </a:br>
            <a:r>
              <a:rPr lang="en-US" sz="2400" dirty="0"/>
              <a:t>Bi-partite Networks</a:t>
            </a:r>
            <a:br>
              <a:rPr lang="en-US" sz="2400" dirty="0"/>
            </a:br>
            <a:r>
              <a:rPr lang="en-US" sz="2400" dirty="0"/>
              <a:t>RoI of Social Media Spend</a:t>
            </a:r>
            <a:br>
              <a:rPr lang="en-US" sz="24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MSBA, Spring 2019, Feb 18 (Session 4)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7010400" cy="2743200"/>
          </a:xfrm>
        </p:spPr>
        <p:txBody>
          <a:bodyPr/>
          <a:lstStyle/>
          <a:p>
            <a:pPr algn="l"/>
            <a:r>
              <a:rPr lang="en-US" sz="2000" dirty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David Bruton Jr. Centennial Chair Professor of Business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Stevens Piper Foundation Professor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Email: aniteshb@gmail.com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31089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7924800" cy="1295400"/>
          </a:xfrm>
        </p:spPr>
        <p:txBody>
          <a:bodyPr/>
          <a:lstStyle/>
          <a:p>
            <a:r>
              <a:rPr lang="en-US" sz="3200" dirty="0"/>
              <a:t>Detecting Communities in Bi-partite Networks</a:t>
            </a:r>
          </a:p>
        </p:txBody>
      </p:sp>
      <p:sp>
        <p:nvSpPr>
          <p:cNvPr id="5" name="Oval 4"/>
          <p:cNvSpPr/>
          <p:nvPr/>
        </p:nvSpPr>
        <p:spPr>
          <a:xfrm>
            <a:off x="4419600" y="914400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90800" y="30480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69844" y="30480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1426" y="1981200"/>
            <a:ext cx="4572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8800" y="1981200"/>
            <a:ext cx="457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2819400" y="2362200"/>
            <a:ext cx="441146" cy="685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6800" y="8382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19005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1900535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358140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62218" y="2967335"/>
            <a:ext cx="35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9800" y="3043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cxnSp>
        <p:nvCxnSpPr>
          <p:cNvPr id="21" name="Straight Connector 20"/>
          <p:cNvCxnSpPr>
            <a:stCxn id="5" idx="3"/>
          </p:cNvCxnSpPr>
          <p:nvPr/>
        </p:nvCxnSpPr>
        <p:spPr>
          <a:xfrm flipH="1">
            <a:off x="3698627" y="1304645"/>
            <a:ext cx="787928" cy="6765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09845" y="1304645"/>
            <a:ext cx="828955" cy="6765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19600" y="3505200"/>
            <a:ext cx="4572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5" idx="4"/>
            <a:endCxn id="23" idx="0"/>
          </p:cNvCxnSpPr>
          <p:nvPr/>
        </p:nvCxnSpPr>
        <p:spPr>
          <a:xfrm>
            <a:off x="4648200" y="1371600"/>
            <a:ext cx="0" cy="2133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0"/>
          </p:cNvCxnSpPr>
          <p:nvPr/>
        </p:nvCxnSpPr>
        <p:spPr>
          <a:xfrm>
            <a:off x="6035855" y="2362200"/>
            <a:ext cx="662589" cy="685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23" idx="1"/>
          </p:cNvCxnSpPr>
          <p:nvPr/>
        </p:nvCxnSpPr>
        <p:spPr>
          <a:xfrm>
            <a:off x="3048000" y="3276600"/>
            <a:ext cx="1371600" cy="419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876800" y="3238500"/>
            <a:ext cx="1593044" cy="419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43200" y="762000"/>
            <a:ext cx="45720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38" idx="3"/>
            <a:endCxn id="5" idx="2"/>
          </p:cNvCxnSpPr>
          <p:nvPr/>
        </p:nvCxnSpPr>
        <p:spPr>
          <a:xfrm>
            <a:off x="3200400" y="952500"/>
            <a:ext cx="1219200" cy="1905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8254" y="685800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" y="5205265"/>
                <a:ext cx="4572000" cy="17289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𝑖𝑗𝑚𝑛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𝑖𝑗𝑚𝑛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−1)+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𝑖𝑗𝑚𝑛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205265"/>
                <a:ext cx="4572000" cy="1728935"/>
              </a:xfrm>
              <a:prstGeom prst="rect">
                <a:avLst/>
              </a:prstGeom>
              <a:blipFill>
                <a:blip r:embed="rId3"/>
                <a:stretch>
                  <a:fillRect r="-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156" y="3962400"/>
            <a:ext cx="9029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pair of nodes,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let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be neighbors of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respectively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4343400"/>
            <a:ext cx="9164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ijmn</a:t>
            </a:r>
            <a:r>
              <a:rPr lang="en-US" sz="2000" dirty="0"/>
              <a:t> = 1 if </a:t>
            </a:r>
            <a:r>
              <a:rPr lang="en-US" sz="2000" i="1" dirty="0"/>
              <a:t>m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dirty="0"/>
              <a:t> are connected, 0 otherwise. </a:t>
            </a:r>
            <a:r>
              <a:rPr lang="el-GR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ijmn</a:t>
            </a:r>
            <a:r>
              <a:rPr lang="en-US" sz="2000" dirty="0"/>
              <a:t> has the opposite definition.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4702314"/>
            <a:ext cx="7864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Edge clustering coefficient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i, j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# squares that currently include 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-j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/ possible # squares that include 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-j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6556" y="1371600"/>
            <a:ext cx="3166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2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</a:t>
            </a:r>
            <a:r>
              <a:rPr lang="en-US" sz="2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2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degrees of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72520" y="6553200"/>
            <a:ext cx="277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P. Zhang et al. 2013</a:t>
            </a:r>
          </a:p>
        </p:txBody>
      </p:sp>
    </p:spTree>
    <p:extLst>
      <p:ext uri="{BB962C8B-B14F-4D97-AF65-F5344CB8AC3E}">
        <p14:creationId xmlns:p14="http://schemas.microsoft.com/office/powerpoint/2010/main" val="18558140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9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848600" cy="914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b="1" dirty="0">
                <a:solidFill>
                  <a:srgbClr val="482A80"/>
                </a:solidFill>
              </a:rPr>
              <a:t>Where is the Return on Influence (ROI) from Social Media Spend?</a:t>
            </a:r>
          </a:p>
        </p:txBody>
      </p:sp>
      <p:pic>
        <p:nvPicPr>
          <p:cNvPr id="1638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447800"/>
            <a:ext cx="585787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 descr="C:\Users\Kellogg\AppData\Local\Microsoft\Windows\Temporary Internet Files\Content.Outlook\HNQJHRME\RE5_PS3_FOB_r01 (2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4125"/>
            <a:ext cx="296068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553200"/>
            <a:ext cx="3733800" cy="365125"/>
          </a:xfrm>
        </p:spPr>
        <p:txBody>
          <a:bodyPr/>
          <a:lstStyle/>
          <a:p>
            <a:r>
              <a:rPr lang="en-US" sz="1400" dirty="0"/>
              <a:t>Image Source: Mark Jeffery, Kellogg School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4953000"/>
            <a:ext cx="8377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Can social or digital Word-of-Mouth (WOM) ROA be higher than that of paid search?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What kind of incentives are required for spreading the word in social networks?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How can we measure social ROA?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4534" y="6245423"/>
            <a:ext cx="2563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Copyright Anitesh Barua 2019</a:t>
            </a:r>
          </a:p>
        </p:txBody>
      </p:sp>
    </p:spTree>
    <p:extLst>
      <p:ext uri="{BB962C8B-B14F-4D97-AF65-F5344CB8AC3E}">
        <p14:creationId xmlns:p14="http://schemas.microsoft.com/office/powerpoint/2010/main" val="28778892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dirty="0"/>
              <a:t>Direct Vs. WOM Traffic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4684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view of traffic sources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181600" y="1295400"/>
            <a:ext cx="381000" cy="49377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" y="990610"/>
          <a:ext cx="6248398" cy="5333990"/>
        </p:xfrm>
        <a:graphic>
          <a:graphicData uri="http://schemas.openxmlformats.org/drawingml/2006/table">
            <a:tbl>
              <a:tblPr/>
              <a:tblGrid>
                <a:gridCol w="2110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Rank by Direct Traffic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Direct Referrals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CAMPAIGN SITE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14,467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ad.adlegend.com (AD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SERVER)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12,850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g.doubleclick.net (AD SERVER)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8,611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3"/>
                        </a:rPr>
                        <a:t>www.jeuxvideo.com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7,844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4"/>
                        </a:rPr>
                        <a:t>www.youtube.com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5,412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FAN SITE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4,455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forums.gametrailers.com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3,678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es.wikipedia.org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3,630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FAN SITE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3,494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5"/>
                        </a:rPr>
                        <a:t>www.pornbb.org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2,251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6"/>
                        </a:rPr>
                        <a:t>www.meristation.com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2,247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answers.yahoo.com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2,064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mail.live.com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1,985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7"/>
                        </a:rPr>
                        <a:t>www.giga.de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1,906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SITE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1,650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www2.hshare.net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1,531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8"/>
                        </a:rPr>
                        <a:t>www.spaziogames.it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1,481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9"/>
                        </a:rPr>
                        <a:t>www.akiba-online.com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1,477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10"/>
                        </a:rPr>
                        <a:t>www.joystiq.com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1,097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11"/>
                        </a:rPr>
                        <a:t>www.neogaf.com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1,045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FAN SITE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1,026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12"/>
                        </a:rPr>
                        <a:t>www.xbox360achievements.org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725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CAMPAIGN SITE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291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es.youtube.com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72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13"/>
                        </a:rPr>
                        <a:t>www.jeuxactu.com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61 </a:t>
                      </a:r>
                    </a:p>
                  </a:txBody>
                  <a:tcPr marL="6111" marR="6111" marT="6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569075"/>
            <a:ext cx="2895600" cy="365125"/>
          </a:xfrm>
        </p:spPr>
        <p:txBody>
          <a:bodyPr/>
          <a:lstStyle/>
          <a:p>
            <a:r>
              <a:rPr lang="en-US" sz="1200" dirty="0"/>
              <a:t>www.meteorsolutions.com</a:t>
            </a:r>
          </a:p>
        </p:txBody>
      </p:sp>
    </p:spTree>
    <p:extLst>
      <p:ext uri="{BB962C8B-B14F-4D97-AF65-F5344CB8AC3E}">
        <p14:creationId xmlns:p14="http://schemas.microsoft.com/office/powerpoint/2010/main" val="3776318963"/>
      </p:ext>
    </p:extLst>
  </p:cSld>
  <p:clrMapOvr>
    <a:masterClrMapping/>
  </p:clrMapOvr>
  <p:transition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WOM (Social) Referrals</a:t>
            </a:r>
          </a:p>
        </p:txBody>
      </p:sp>
      <p:pic>
        <p:nvPicPr>
          <p:cNvPr id="7" name="Picture 6" descr="EarnedReferra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936" y="1143000"/>
            <a:ext cx="8894064" cy="5260848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z="1400" dirty="0"/>
              <a:t>www.meteorsolutions.com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4799" y="1085850"/>
            <a:ext cx="1447801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Rank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Direct + WOM traffic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52599" y="1085850"/>
            <a:ext cx="1447801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Rank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Direct traffic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00399" y="1085850"/>
            <a:ext cx="2542031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SITE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2431" y="1077686"/>
            <a:ext cx="886970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Direct traffic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29401" y="1072243"/>
            <a:ext cx="914398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WOM traffic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43799" y="1085850"/>
            <a:ext cx="1447801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LIFT: WOM/Direct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600" y="1600200"/>
            <a:ext cx="381000" cy="76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610600" y="2438400"/>
            <a:ext cx="381000" cy="32766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3200" y="2438400"/>
            <a:ext cx="762000" cy="32766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1600200"/>
            <a:ext cx="762000" cy="76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37931"/>
      </p:ext>
    </p:extLst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" y="963136"/>
          <a:ext cx="8762997" cy="566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6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6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01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                         Marketing Tactic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76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Paid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Organic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Display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079">
                <a:tc rowSpan="6"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Direct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$9,342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$10,428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$24,770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Customer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Direct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visits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23,637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34,532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Conversions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Conversion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rate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Direct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profit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$14,308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$50,200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$5,222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$2,150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$71,880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079">
                <a:tc rowSpan="4"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WOM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WOM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11385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Conversions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Conversion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WOM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$6,800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$34,850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$4,650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$5,500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$51,800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7939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Profit lift = WOM $ / Direct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0.4752586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0.694223108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0.89046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2.5581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0.72065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85800"/>
            <a:ext cx="8077200" cy="1295400"/>
          </a:xfrm>
        </p:spPr>
        <p:txBody>
          <a:bodyPr/>
          <a:lstStyle/>
          <a:p>
            <a:r>
              <a:rPr lang="en-US" sz="2800" dirty="0"/>
              <a:t>“If You Got the Money Honey I Got the Time”</a:t>
            </a:r>
          </a:p>
        </p:txBody>
      </p:sp>
    </p:spTree>
    <p:extLst>
      <p:ext uri="{BB962C8B-B14F-4D97-AF65-F5344CB8AC3E}">
        <p14:creationId xmlns:p14="http://schemas.microsoft.com/office/powerpoint/2010/main" val="527759457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Uni-partite, bi-partite, tri-partite (or multi-partite) networks</a:t>
            </a:r>
          </a:p>
          <a:p>
            <a:r>
              <a:rPr lang="en-US" dirty="0">
                <a:latin typeface="Garamond" panose="02020404030301010803" pitchFamily="18" charset="0"/>
              </a:rPr>
              <a:t>Also called 1-mode, 2-mode, etc.</a:t>
            </a:r>
          </a:p>
          <a:p>
            <a:r>
              <a:rPr lang="en-US" dirty="0">
                <a:latin typeface="Garamond" panose="02020404030301010803" pitchFamily="18" charset="0"/>
              </a:rPr>
              <a:t>Uni-partite: Only one type of nodes (e.g., people)</a:t>
            </a:r>
          </a:p>
          <a:p>
            <a:r>
              <a:rPr lang="en-US" dirty="0">
                <a:latin typeface="Garamond" panose="02020404030301010803" pitchFamily="18" charset="0"/>
              </a:rPr>
              <a:t>Bi-partite: E.g., authors &amp; articles, actors &amp; movies, FB users and their group memberships, etc.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06915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Bi-partite Networks: An Example</a:t>
            </a:r>
          </a:p>
        </p:txBody>
      </p:sp>
      <p:sp>
        <p:nvSpPr>
          <p:cNvPr id="5" name="Oval 4"/>
          <p:cNvSpPr/>
          <p:nvPr/>
        </p:nvSpPr>
        <p:spPr>
          <a:xfrm>
            <a:off x="1981200" y="2362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2362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800600" y="2362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172200" y="2362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4648200"/>
            <a:ext cx="9906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4648200"/>
            <a:ext cx="9906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4648200"/>
            <a:ext cx="9906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5146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48768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Articles</a:t>
            </a: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>
            <a:off x="3695700" y="3048000"/>
            <a:ext cx="800101" cy="15700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</p:cNvCxnSpPr>
          <p:nvPr/>
        </p:nvCxnSpPr>
        <p:spPr>
          <a:xfrm>
            <a:off x="3695700" y="3048000"/>
            <a:ext cx="2476500" cy="15700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</p:cNvCxnSpPr>
          <p:nvPr/>
        </p:nvCxnSpPr>
        <p:spPr>
          <a:xfrm flipH="1">
            <a:off x="4495801" y="3048000"/>
            <a:ext cx="2019299" cy="1600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</p:cNvCxnSpPr>
          <p:nvPr/>
        </p:nvCxnSpPr>
        <p:spPr>
          <a:xfrm flipH="1">
            <a:off x="6172200" y="3048000"/>
            <a:ext cx="342900" cy="1600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6091535"/>
            <a:ext cx="59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we reduce this network to 1-mode? How?</a:t>
            </a:r>
          </a:p>
        </p:txBody>
      </p:sp>
      <p:cxnSp>
        <p:nvCxnSpPr>
          <p:cNvPr id="28" name="Straight Arrow Connector 27"/>
          <p:cNvCxnSpPr>
            <a:stCxn id="5" idx="4"/>
          </p:cNvCxnSpPr>
          <p:nvPr/>
        </p:nvCxnSpPr>
        <p:spPr>
          <a:xfrm>
            <a:off x="2324100" y="3048000"/>
            <a:ext cx="723900" cy="15700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</p:cNvCxnSpPr>
          <p:nvPr/>
        </p:nvCxnSpPr>
        <p:spPr>
          <a:xfrm flipH="1">
            <a:off x="3048000" y="2947567"/>
            <a:ext cx="1853033" cy="16704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7800" y="5638800"/>
            <a:ext cx="630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connections between nodes of the same type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048000" y="3099967"/>
            <a:ext cx="622988" cy="15180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9823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/>
              <a:t>2-mode to 1-mode Networks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4116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2-mode: Congress(wo)man &amp;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How to reduce to 1-mode?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87650"/>
            <a:ext cx="8960805" cy="3308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00800"/>
            <a:ext cx="863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http://www.umasocialmedia.com/socialnetworks/networks-lecture-13-qap-correlation/</a:t>
            </a:r>
          </a:p>
        </p:txBody>
      </p:sp>
    </p:spTree>
    <p:extLst>
      <p:ext uri="{BB962C8B-B14F-4D97-AF65-F5344CB8AC3E}">
        <p14:creationId xmlns:p14="http://schemas.microsoft.com/office/powerpoint/2010/main" val="39241683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7543800" cy="1295400"/>
          </a:xfrm>
        </p:spPr>
        <p:txBody>
          <a:bodyPr/>
          <a:lstStyle/>
          <a:p>
            <a:r>
              <a:rPr lang="en-US" dirty="0"/>
              <a:t>Gender &amp; Committees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5" y="990600"/>
            <a:ext cx="7634275" cy="2999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600"/>
            <a:ext cx="7257596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863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http://www.umasocialmedia.com/socialnetworks/networks-lecture-13-qap-correlation/</a:t>
            </a:r>
          </a:p>
        </p:txBody>
      </p:sp>
    </p:spTree>
    <p:extLst>
      <p:ext uri="{BB962C8B-B14F-4D97-AF65-F5344CB8AC3E}">
        <p14:creationId xmlns:p14="http://schemas.microsoft.com/office/powerpoint/2010/main" val="533137049"/>
      </p:ext>
    </p:extLst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sz="3200" dirty="0"/>
              <a:t>What are the Correlations Among These Networks?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033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Can we use Pearson correlation?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Any issues or problems?</a:t>
            </a:r>
          </a:p>
          <a:p>
            <a:r>
              <a:rPr lang="en-US" sz="2000" dirty="0">
                <a:latin typeface="Calibri" panose="020F0502020204030204" pitchFamily="34" charset="0"/>
              </a:rPr>
              <a:t>Quadratic Assignment Procedure (QAP) correlations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Calculates Pearson correlations between pairs of matrices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Randomly &amp; repeatedly permutes rows and columns of one matrix to compute whether or not the correlations from random assignment are ≤ observed correlations</a:t>
            </a:r>
          </a:p>
          <a:p>
            <a:r>
              <a:rPr lang="en-US" sz="2400" dirty="0"/>
              <a:t>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QAP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-value: Proportion of random correlations ≥ observed correlation</a:t>
            </a:r>
          </a:p>
        </p:txBody>
      </p:sp>
    </p:spTree>
    <p:extLst>
      <p:ext uri="{BB962C8B-B14F-4D97-AF65-F5344CB8AC3E}">
        <p14:creationId xmlns:p14="http://schemas.microsoft.com/office/powerpoint/2010/main" val="197878041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0"/>
            <a:ext cx="8001000" cy="1295400"/>
          </a:xfrm>
        </p:spPr>
        <p:txBody>
          <a:bodyPr/>
          <a:lstStyle/>
          <a:p>
            <a:r>
              <a:rPr lang="en-US" sz="2800" dirty="0"/>
              <a:t>Clustering Coefficient for Bi-partite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5715000"/>
                <a:ext cx="8915400" cy="903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𝑖𝑚𝑛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−1−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𝑖𝑚𝑛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−1−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𝑖𝑚𝑛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𝑖𝑚𝑛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715000"/>
                <a:ext cx="8915400" cy="903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962400" y="685800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66700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26670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38600" y="2667000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88844" y="26670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1752600"/>
            <a:ext cx="4572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1752600"/>
            <a:ext cx="457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429000" y="1066800"/>
            <a:ext cx="600355" cy="6765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</p:cNvCxnSpPr>
          <p:nvPr/>
        </p:nvCxnSpPr>
        <p:spPr>
          <a:xfrm>
            <a:off x="4352645" y="1076045"/>
            <a:ext cx="828955" cy="6765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3429000" y="2133600"/>
            <a:ext cx="676555" cy="6003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7"/>
          </p:cNvCxnSpPr>
          <p:nvPr/>
        </p:nvCxnSpPr>
        <p:spPr>
          <a:xfrm flipV="1">
            <a:off x="4428845" y="2133600"/>
            <a:ext cx="752755" cy="6003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7"/>
          </p:cNvCxnSpPr>
          <p:nvPr/>
        </p:nvCxnSpPr>
        <p:spPr>
          <a:xfrm flipV="1">
            <a:off x="1838045" y="2133600"/>
            <a:ext cx="1133755" cy="6003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9" idx="2"/>
          </p:cNvCxnSpPr>
          <p:nvPr/>
        </p:nvCxnSpPr>
        <p:spPr>
          <a:xfrm flipV="1">
            <a:off x="2895600" y="2133600"/>
            <a:ext cx="304800" cy="533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1"/>
          </p:cNvCxnSpPr>
          <p:nvPr/>
        </p:nvCxnSpPr>
        <p:spPr>
          <a:xfrm flipH="1" flipV="1">
            <a:off x="5638801" y="2133601"/>
            <a:ext cx="516998" cy="6003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9600" y="6858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38800" y="167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9774" y="16719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95800" y="258633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81218" y="2586335"/>
            <a:ext cx="35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83174" y="25908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63974" y="2586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124200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1-mode networks, clustering coefficient of a node =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formed by the node and pairs of its neighbors / # such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Δ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what about bi-partite (2-mode) networks?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4267200"/>
            <a:ext cx="6586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node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have two neighbors,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imn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be the number of “squares” that include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be the degree of nodes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respectively.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314890"/>
            <a:ext cx="7489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Bi-partite clustering coefficient for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a pair of its neighbors,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2520" y="6553200"/>
            <a:ext cx="277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P. Zhang et al. 2013</a:t>
            </a:r>
          </a:p>
        </p:txBody>
      </p:sp>
    </p:spTree>
    <p:extLst>
      <p:ext uri="{BB962C8B-B14F-4D97-AF65-F5344CB8AC3E}">
        <p14:creationId xmlns:p14="http://schemas.microsoft.com/office/powerpoint/2010/main" val="5267715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7924800" cy="1295400"/>
          </a:xfrm>
        </p:spPr>
        <p:txBody>
          <a:bodyPr/>
          <a:lstStyle/>
          <a:p>
            <a:r>
              <a:rPr lang="en-US" sz="2800" dirty="0"/>
              <a:t>How to Detect Communities Within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 businesses care about community detection?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Common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-partite (1-mode) networks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Girvan-Newman algorithm (divisive algorithm)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Calculate betweenness centrality of “links”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 cutting out links with highest link centrality until the network disintegrates into disjoint parts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can we do for bi-partite networks?</a:t>
            </a:r>
          </a:p>
        </p:txBody>
      </p:sp>
    </p:spTree>
    <p:extLst>
      <p:ext uri="{BB962C8B-B14F-4D97-AF65-F5344CB8AC3E}">
        <p14:creationId xmlns:p14="http://schemas.microsoft.com/office/powerpoint/2010/main" val="248056146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85800"/>
            <a:ext cx="7543800" cy="1295400"/>
          </a:xfrm>
        </p:spPr>
        <p:txBody>
          <a:bodyPr/>
          <a:lstStyle/>
          <a:p>
            <a:r>
              <a:rPr lang="en-US" sz="3200" dirty="0"/>
              <a:t>Communities in Bi-partite Networks</a:t>
            </a:r>
            <a:r>
              <a:rPr lang="en-US" dirty="0"/>
              <a:t>  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1752600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175260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91200" y="17526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71800"/>
            <a:ext cx="4572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971800"/>
            <a:ext cx="457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5800" y="2971800"/>
            <a:ext cx="457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4" idx="4"/>
            <a:endCxn id="7" idx="0"/>
          </p:cNvCxnSpPr>
          <p:nvPr/>
        </p:nvCxnSpPr>
        <p:spPr>
          <a:xfrm>
            <a:off x="3581400" y="2209800"/>
            <a:ext cx="1524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5" idx="3"/>
          </p:cNvCxnSpPr>
          <p:nvPr/>
        </p:nvCxnSpPr>
        <p:spPr>
          <a:xfrm flipV="1">
            <a:off x="3733800" y="2142845"/>
            <a:ext cx="9051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9" idx="0"/>
          </p:cNvCxnSpPr>
          <p:nvPr/>
        </p:nvCxnSpPr>
        <p:spPr>
          <a:xfrm>
            <a:off x="3743045" y="21428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6" idx="3"/>
          </p:cNvCxnSpPr>
          <p:nvPr/>
        </p:nvCxnSpPr>
        <p:spPr>
          <a:xfrm flipV="1">
            <a:off x="4724400" y="2142845"/>
            <a:ext cx="11337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4962245" y="21428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6" idx="4"/>
          </p:cNvCxnSpPr>
          <p:nvPr/>
        </p:nvCxnSpPr>
        <p:spPr>
          <a:xfrm flipV="1">
            <a:off x="5943600" y="2209800"/>
            <a:ext cx="762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5800" y="4648200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05000" y="4648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24200" y="46482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38200" y="5867400"/>
            <a:ext cx="45720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48000" y="5867400"/>
            <a:ext cx="45720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828800" y="5867400"/>
            <a:ext cx="4572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>
            <a:stCxn id="22" idx="4"/>
            <a:endCxn id="25" idx="0"/>
          </p:cNvCxnSpPr>
          <p:nvPr/>
        </p:nvCxnSpPr>
        <p:spPr>
          <a:xfrm>
            <a:off x="914400" y="5105400"/>
            <a:ext cx="1524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0"/>
            <a:endCxn id="23" idx="3"/>
          </p:cNvCxnSpPr>
          <p:nvPr/>
        </p:nvCxnSpPr>
        <p:spPr>
          <a:xfrm flipV="1">
            <a:off x="1066800" y="5038445"/>
            <a:ext cx="9051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5"/>
            <a:endCxn id="27" idx="0"/>
          </p:cNvCxnSpPr>
          <p:nvPr/>
        </p:nvCxnSpPr>
        <p:spPr>
          <a:xfrm>
            <a:off x="1076045" y="50384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4" idx="3"/>
          </p:cNvCxnSpPr>
          <p:nvPr/>
        </p:nvCxnSpPr>
        <p:spPr>
          <a:xfrm flipV="1">
            <a:off x="2057400" y="5038445"/>
            <a:ext cx="11337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5"/>
            <a:endCxn id="26" idx="0"/>
          </p:cNvCxnSpPr>
          <p:nvPr/>
        </p:nvCxnSpPr>
        <p:spPr>
          <a:xfrm>
            <a:off x="2295245" y="50384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0"/>
            <a:endCxn id="24" idx="4"/>
          </p:cNvCxnSpPr>
          <p:nvPr/>
        </p:nvCxnSpPr>
        <p:spPr>
          <a:xfrm flipV="1">
            <a:off x="3276600" y="5105400"/>
            <a:ext cx="762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715000" y="44196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34200" y="4419600"/>
            <a:ext cx="457200" cy="457200"/>
          </a:xfrm>
          <a:prstGeom prst="ellipse">
            <a:avLst/>
          </a:prstGeom>
          <a:solidFill>
            <a:srgbClr val="FF99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153400" y="441960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67400" y="5638800"/>
            <a:ext cx="4572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077200" y="5638800"/>
            <a:ext cx="4572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58000" y="5638800"/>
            <a:ext cx="4572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34" idx="4"/>
            <a:endCxn id="37" idx="0"/>
          </p:cNvCxnSpPr>
          <p:nvPr/>
        </p:nvCxnSpPr>
        <p:spPr>
          <a:xfrm>
            <a:off x="5943600" y="4876800"/>
            <a:ext cx="1524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  <a:endCxn id="35" idx="3"/>
          </p:cNvCxnSpPr>
          <p:nvPr/>
        </p:nvCxnSpPr>
        <p:spPr>
          <a:xfrm flipV="1">
            <a:off x="6096000" y="4809845"/>
            <a:ext cx="9051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5"/>
            <a:endCxn id="39" idx="0"/>
          </p:cNvCxnSpPr>
          <p:nvPr/>
        </p:nvCxnSpPr>
        <p:spPr>
          <a:xfrm>
            <a:off x="6105245" y="48098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0"/>
            <a:endCxn id="36" idx="3"/>
          </p:cNvCxnSpPr>
          <p:nvPr/>
        </p:nvCxnSpPr>
        <p:spPr>
          <a:xfrm flipV="1">
            <a:off x="7086600" y="4809845"/>
            <a:ext cx="11337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5"/>
            <a:endCxn id="38" idx="0"/>
          </p:cNvCxnSpPr>
          <p:nvPr/>
        </p:nvCxnSpPr>
        <p:spPr>
          <a:xfrm>
            <a:off x="7324445" y="48098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36" idx="4"/>
          </p:cNvCxnSpPr>
          <p:nvPr/>
        </p:nvCxnSpPr>
        <p:spPr>
          <a:xfrm flipV="1">
            <a:off x="8305800" y="4876800"/>
            <a:ext cx="762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3"/>
            <a:endCxn id="25" idx="0"/>
          </p:cNvCxnSpPr>
          <p:nvPr/>
        </p:nvCxnSpPr>
        <p:spPr>
          <a:xfrm flipH="1">
            <a:off x="1066800" y="2142845"/>
            <a:ext cx="2352955" cy="3724555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7"/>
          </p:cNvCxnSpPr>
          <p:nvPr/>
        </p:nvCxnSpPr>
        <p:spPr>
          <a:xfrm flipV="1">
            <a:off x="3514445" y="3352801"/>
            <a:ext cx="981355" cy="1362354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2"/>
            <a:endCxn id="34" idx="0"/>
          </p:cNvCxnSpPr>
          <p:nvPr/>
        </p:nvCxnSpPr>
        <p:spPr>
          <a:xfrm>
            <a:off x="5943600" y="3352800"/>
            <a:ext cx="0" cy="10668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5"/>
            <a:endCxn id="38" idx="0"/>
          </p:cNvCxnSpPr>
          <p:nvPr/>
        </p:nvCxnSpPr>
        <p:spPr>
          <a:xfrm>
            <a:off x="6181445" y="2142845"/>
            <a:ext cx="2124355" cy="3495955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038600" y="4648200"/>
            <a:ext cx="457200" cy="4572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>
            <a:stCxn id="57" idx="3"/>
            <a:endCxn id="26" idx="0"/>
          </p:cNvCxnSpPr>
          <p:nvPr/>
        </p:nvCxnSpPr>
        <p:spPr>
          <a:xfrm flipH="1">
            <a:off x="3276600" y="5038445"/>
            <a:ext cx="8289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953000" y="56388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/>
          <p:cNvCxnSpPr>
            <a:stCxn id="60" idx="0"/>
            <a:endCxn id="34" idx="4"/>
          </p:cNvCxnSpPr>
          <p:nvPr/>
        </p:nvCxnSpPr>
        <p:spPr>
          <a:xfrm flipV="1">
            <a:off x="5181600" y="4876800"/>
            <a:ext cx="7620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6" idx="3"/>
            <a:endCxn id="34" idx="2"/>
          </p:cNvCxnSpPr>
          <p:nvPr/>
        </p:nvCxnSpPr>
        <p:spPr>
          <a:xfrm flipV="1">
            <a:off x="3505200" y="4648200"/>
            <a:ext cx="2209800" cy="14097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348" y="552271"/>
            <a:ext cx="605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Densely linked parts of a bi-partite network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constitute communities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E.g., people’s memberships in a set of activities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3352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Concerts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09819" y="34406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 lessons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6324600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Woodworking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6248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Painting</a:t>
            </a:r>
          </a:p>
        </p:txBody>
      </p:sp>
    </p:spTree>
    <p:extLst>
      <p:ext uri="{BB962C8B-B14F-4D97-AF65-F5344CB8AC3E}">
        <p14:creationId xmlns:p14="http://schemas.microsoft.com/office/powerpoint/2010/main" val="715785973"/>
      </p:ext>
    </p:extLst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39082</TotalTime>
  <Words>1155</Words>
  <Application>Microsoft Office PowerPoint</Application>
  <PresentationFormat>On-screen Show (4:3)</PresentationFormat>
  <Paragraphs>293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Garamond</vt:lpstr>
      <vt:lpstr>Times New Roman</vt:lpstr>
      <vt:lpstr>Wingdings</vt:lpstr>
      <vt:lpstr>Network</vt:lpstr>
      <vt:lpstr>Social Media Analytics Bi-partite Networks RoI of Social Media Spend   MSBA, Spring 2019, Feb 18 (Session 4)</vt:lpstr>
      <vt:lpstr>Types of Networks</vt:lpstr>
      <vt:lpstr>Bi-partite Networks: An Example</vt:lpstr>
      <vt:lpstr>2-mode to 1-mode Networks</vt:lpstr>
      <vt:lpstr>Gender &amp; Committees</vt:lpstr>
      <vt:lpstr>What are the Correlations Among These Networks? </vt:lpstr>
      <vt:lpstr>Clustering Coefficient for Bi-partite Networks</vt:lpstr>
      <vt:lpstr>How to Detect Communities Within Networks</vt:lpstr>
      <vt:lpstr>Communities in Bi-partite Networks  </vt:lpstr>
      <vt:lpstr>Detecting Communities in Bi-partite Networks</vt:lpstr>
      <vt:lpstr>Where is the Return on Influence (ROI) from Social Media Spend?</vt:lpstr>
      <vt:lpstr>Direct Vs. WOM Traffic</vt:lpstr>
      <vt:lpstr>WOM (Social) Referrals</vt:lpstr>
      <vt:lpstr>“If You Got the Money Honey I Got the Time”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Ananthakrishnan, Abhinaya</cp:lastModifiedBy>
  <cp:revision>554</cp:revision>
  <cp:lastPrinted>2014-01-13T15:56:39Z</cp:lastPrinted>
  <dcterms:created xsi:type="dcterms:W3CDTF">2000-10-19T17:22:27Z</dcterms:created>
  <dcterms:modified xsi:type="dcterms:W3CDTF">2019-02-25T22:33:20Z</dcterms:modified>
</cp:coreProperties>
</file>