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handoutMasterIdLst>
    <p:handoutMasterId r:id="rId15"/>
  </p:handoutMasterIdLst>
  <p:sldIdLst>
    <p:sldId id="897" r:id="rId2"/>
    <p:sldId id="966" r:id="rId3"/>
    <p:sldId id="967" r:id="rId4"/>
    <p:sldId id="968" r:id="rId5"/>
    <p:sldId id="969" r:id="rId6"/>
    <p:sldId id="970" r:id="rId7"/>
    <p:sldId id="971" r:id="rId8"/>
    <p:sldId id="972" r:id="rId9"/>
    <p:sldId id="973" r:id="rId10"/>
    <p:sldId id="974" r:id="rId11"/>
    <p:sldId id="975" r:id="rId12"/>
    <p:sldId id="976" r:id="rId13"/>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FFFF"/>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527" autoAdjust="0"/>
  </p:normalViewPr>
  <p:slideViewPr>
    <p:cSldViewPr>
      <p:cViewPr varScale="1">
        <p:scale>
          <a:sx n="55" d="100"/>
          <a:sy n="55" d="100"/>
        </p:scale>
        <p:origin x="16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F6117-02DF-4CEA-A392-E20EABBE3022}" type="slidenum">
              <a:rPr lang="en-US" smtClean="0"/>
              <a:pPr/>
              <a:t>1</a:t>
            </a:fld>
            <a:endParaRPr lang="en-US" dirty="0"/>
          </a:p>
        </p:txBody>
      </p:sp>
    </p:spTree>
    <p:extLst>
      <p:ext uri="{BB962C8B-B14F-4D97-AF65-F5344CB8AC3E}">
        <p14:creationId xmlns:p14="http://schemas.microsoft.com/office/powerpoint/2010/main" val="386180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Fake post: False information which is verifiable and needs to be intentional</a:t>
            </a:r>
          </a:p>
          <a:p>
            <a:pPr marL="171450" indent="-171450">
              <a:buFontTx/>
              <a:buChar char="-"/>
            </a:pPr>
            <a:r>
              <a:rPr lang="en-US" dirty="0"/>
              <a:t>Troll – different than fake post. Trolls may write real posts</a:t>
            </a:r>
          </a:p>
          <a:p>
            <a:pPr marL="171450" indent="-171450">
              <a:buFontTx/>
              <a:buChar char="-"/>
            </a:pPr>
            <a:r>
              <a:rPr lang="en-US" dirty="0"/>
              <a:t>Spam - </a:t>
            </a:r>
          </a:p>
        </p:txBody>
      </p:sp>
      <p:sp>
        <p:nvSpPr>
          <p:cNvPr id="4" name="Slide Number Placeholder 3"/>
          <p:cNvSpPr>
            <a:spLocks noGrp="1"/>
          </p:cNvSpPr>
          <p:nvPr>
            <p:ph type="sldNum" sz="quarter" idx="5"/>
          </p:nvPr>
        </p:nvSpPr>
        <p:spPr/>
        <p:txBody>
          <a:bodyPr/>
          <a:lstStyle/>
          <a:p>
            <a:fld id="{8C4F6117-02DF-4CEA-A392-E20EABBE3022}" type="slidenum">
              <a:rPr lang="en-US" smtClean="0"/>
              <a:pPr/>
              <a:t>2</a:t>
            </a:fld>
            <a:endParaRPr lang="en-US" dirty="0"/>
          </a:p>
        </p:txBody>
      </p:sp>
    </p:spTree>
    <p:extLst>
      <p:ext uri="{BB962C8B-B14F-4D97-AF65-F5344CB8AC3E}">
        <p14:creationId xmlns:p14="http://schemas.microsoft.com/office/powerpoint/2010/main" val="361048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Clique: is a number, maximum number of nodes fully connected to each other. Maximal sub-graph. 2 is minimum</a:t>
            </a:r>
          </a:p>
          <a:p>
            <a:pPr marL="171450" indent="-171450">
              <a:buFontTx/>
              <a:buChar char="-"/>
            </a:pPr>
            <a:r>
              <a:rPr lang="en-US" dirty="0"/>
              <a:t>Can be used for spam detection and fake detection</a:t>
            </a:r>
          </a:p>
        </p:txBody>
      </p:sp>
      <p:sp>
        <p:nvSpPr>
          <p:cNvPr id="4" name="Slide Number Placeholder 3"/>
          <p:cNvSpPr>
            <a:spLocks noGrp="1"/>
          </p:cNvSpPr>
          <p:nvPr>
            <p:ph type="sldNum" sz="quarter" idx="5"/>
          </p:nvPr>
        </p:nvSpPr>
        <p:spPr/>
        <p:txBody>
          <a:bodyPr/>
          <a:lstStyle/>
          <a:p>
            <a:fld id="{8C4F6117-02DF-4CEA-A392-E20EABBE3022}" type="slidenum">
              <a:rPr lang="en-US" smtClean="0"/>
              <a:pPr/>
              <a:t>6</a:t>
            </a:fld>
            <a:endParaRPr lang="en-US" dirty="0"/>
          </a:p>
        </p:txBody>
      </p:sp>
    </p:spTree>
    <p:extLst>
      <p:ext uri="{BB962C8B-B14F-4D97-AF65-F5344CB8AC3E}">
        <p14:creationId xmlns:p14="http://schemas.microsoft.com/office/powerpoint/2010/main" val="11018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Core: More relaxed than clique. In a clique, everyone has to be connected to each other. Each person is connected to k-people. In a 2-core network, you need to be connected to </a:t>
            </a:r>
            <a:r>
              <a:rPr lang="en-US" dirty="0" err="1"/>
              <a:t>atleast</a:t>
            </a:r>
            <a:r>
              <a:rPr lang="en-US" dirty="0"/>
              <a:t> 2 people</a:t>
            </a:r>
          </a:p>
          <a:p>
            <a:pPr marL="171450" indent="-171450">
              <a:buFontTx/>
              <a:buChar char="-"/>
            </a:pPr>
            <a:r>
              <a:rPr lang="en-US" dirty="0"/>
              <a:t>Subset of overall network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7</a:t>
            </a:fld>
            <a:endParaRPr lang="en-US" dirty="0"/>
          </a:p>
        </p:txBody>
      </p:sp>
    </p:spTree>
    <p:extLst>
      <p:ext uri="{BB962C8B-B14F-4D97-AF65-F5344CB8AC3E}">
        <p14:creationId xmlns:p14="http://schemas.microsoft.com/office/powerpoint/2010/main" val="182640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8</a:t>
            </a:fld>
            <a:endParaRPr lang="en-US" dirty="0"/>
          </a:p>
        </p:txBody>
      </p:sp>
    </p:spTree>
    <p:extLst>
      <p:ext uri="{BB962C8B-B14F-4D97-AF65-F5344CB8AC3E}">
        <p14:creationId xmlns:p14="http://schemas.microsoft.com/office/powerpoint/2010/main" val="224169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Non spammers are connected to max of 20 people</a:t>
            </a:r>
          </a:p>
        </p:txBody>
      </p:sp>
      <p:sp>
        <p:nvSpPr>
          <p:cNvPr id="4" name="Slide Number Placeholder 3"/>
          <p:cNvSpPr>
            <a:spLocks noGrp="1"/>
          </p:cNvSpPr>
          <p:nvPr>
            <p:ph type="sldNum" sz="quarter" idx="5"/>
          </p:nvPr>
        </p:nvSpPr>
        <p:spPr/>
        <p:txBody>
          <a:bodyPr/>
          <a:lstStyle/>
          <a:p>
            <a:fld id="{8C4F6117-02DF-4CEA-A392-E20EABBE3022}" type="slidenum">
              <a:rPr lang="en-US" smtClean="0"/>
              <a:pPr/>
              <a:t>9</a:t>
            </a:fld>
            <a:endParaRPr lang="en-US" dirty="0"/>
          </a:p>
        </p:txBody>
      </p:sp>
    </p:spTree>
    <p:extLst>
      <p:ext uri="{BB962C8B-B14F-4D97-AF65-F5344CB8AC3E}">
        <p14:creationId xmlns:p14="http://schemas.microsoft.com/office/powerpoint/2010/main" val="338474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Spammers are connected to many people, non-spammers aren’t connected to many</a:t>
            </a:r>
          </a:p>
        </p:txBody>
      </p:sp>
      <p:sp>
        <p:nvSpPr>
          <p:cNvPr id="4" name="Slide Number Placeholder 3"/>
          <p:cNvSpPr>
            <a:spLocks noGrp="1"/>
          </p:cNvSpPr>
          <p:nvPr>
            <p:ph type="sldNum" sz="quarter" idx="5"/>
          </p:nvPr>
        </p:nvSpPr>
        <p:spPr/>
        <p:txBody>
          <a:bodyPr/>
          <a:lstStyle/>
          <a:p>
            <a:fld id="{8C4F6117-02DF-4CEA-A392-E20EABBE3022}" type="slidenum">
              <a:rPr lang="en-US" smtClean="0"/>
              <a:pPr/>
              <a:t>11</a:t>
            </a:fld>
            <a:endParaRPr lang="en-US" dirty="0"/>
          </a:p>
        </p:txBody>
      </p:sp>
    </p:spTree>
    <p:extLst>
      <p:ext uri="{BB962C8B-B14F-4D97-AF65-F5344CB8AC3E}">
        <p14:creationId xmlns:p14="http://schemas.microsoft.com/office/powerpoint/2010/main" val="2591927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4F6117-02DF-4CEA-A392-E20EABBE3022}" type="slidenum">
              <a:rPr lang="en-US" smtClean="0"/>
              <a:pPr/>
              <a:t>12</a:t>
            </a:fld>
            <a:endParaRPr lang="en-US" dirty="0"/>
          </a:p>
        </p:txBody>
      </p:sp>
    </p:spTree>
    <p:extLst>
      <p:ext uri="{BB962C8B-B14F-4D97-AF65-F5344CB8AC3E}">
        <p14:creationId xmlns:p14="http://schemas.microsoft.com/office/powerpoint/2010/main" val="388746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447675"/>
            <a:ext cx="7097713" cy="2295525"/>
          </a:xfrm>
        </p:spPr>
        <p:txBody>
          <a:bodyPr/>
          <a:lstStyle/>
          <a:p>
            <a:pPr algn="ctr"/>
            <a:r>
              <a:rPr lang="en-US" sz="3600" dirty="0"/>
              <a:t>Social Media Analytics</a:t>
            </a:r>
            <a:br>
              <a:rPr lang="en-US" sz="3600" dirty="0"/>
            </a:br>
            <a:br>
              <a:rPr lang="en-US" sz="3600" dirty="0"/>
            </a:br>
            <a:r>
              <a:rPr lang="en-US" sz="2400" dirty="0"/>
              <a:t>Fake Posts &amp; Network Characteristics</a:t>
            </a:r>
            <a:br>
              <a:rPr lang="en-US" sz="2400" dirty="0"/>
            </a:br>
            <a:br>
              <a:rPr lang="en-US" sz="2800" dirty="0"/>
            </a:br>
            <a:br>
              <a:rPr lang="en-US" sz="2800" dirty="0"/>
            </a:br>
            <a:r>
              <a:rPr lang="en-US" sz="2400" dirty="0"/>
              <a:t>MSBA, Spring 2019, Feb 25 (Session 5)</a:t>
            </a:r>
            <a:endParaRPr lang="en-US" sz="1800" dirty="0"/>
          </a:p>
        </p:txBody>
      </p:sp>
      <p:sp>
        <p:nvSpPr>
          <p:cNvPr id="5" name="Subtitle 4"/>
          <p:cNvSpPr>
            <a:spLocks noGrp="1"/>
          </p:cNvSpPr>
          <p:nvPr>
            <p:ph type="subTitle" idx="1"/>
          </p:nvPr>
        </p:nvSpPr>
        <p:spPr>
          <a:xfrm>
            <a:off x="304800" y="2971800"/>
            <a:ext cx="7010400" cy="2743200"/>
          </a:xfrm>
        </p:spPr>
        <p:txBody>
          <a:bodyPr/>
          <a:lstStyle/>
          <a:p>
            <a:pPr algn="l"/>
            <a:r>
              <a:rPr lang="en-US" sz="2000" dirty="0">
                <a:latin typeface="Calibri" panose="020F0502020204030204" pitchFamily="34" charset="0"/>
              </a:rPr>
              <a:t>Dr. Anitesh Barua</a:t>
            </a:r>
          </a:p>
          <a:p>
            <a:pPr algn="l"/>
            <a:r>
              <a:rPr lang="en-US" sz="1600" dirty="0">
                <a:latin typeface="Calibri" panose="020F0502020204030204" pitchFamily="34" charset="0"/>
              </a:rPr>
              <a:t>David Bruton Jr. Centennial Chair Professor of Business</a:t>
            </a:r>
          </a:p>
          <a:p>
            <a:pPr algn="l"/>
            <a:r>
              <a:rPr lang="en-US" sz="1600" dirty="0">
                <a:latin typeface="Calibri" panose="020F0502020204030204" pitchFamily="34" charset="0"/>
              </a:rPr>
              <a:t>Distinguished Fellow, INFORMS Information Systems Society</a:t>
            </a:r>
          </a:p>
          <a:p>
            <a:pPr algn="l"/>
            <a:r>
              <a:rPr lang="en-US" sz="1600" dirty="0">
                <a:latin typeface="Calibri" panose="020F0502020204030204" pitchFamily="34" charset="0"/>
              </a:rPr>
              <a:t>Stevens Piper Foundation Professor</a:t>
            </a:r>
          </a:p>
          <a:p>
            <a:pPr algn="l"/>
            <a:r>
              <a:rPr lang="en-US" sz="1600" dirty="0">
                <a:latin typeface="Calibri" panose="020F0502020204030204" pitchFamily="34" charset="0"/>
              </a:rPr>
              <a:t>University of Texas Distinguished Teaching Professor</a:t>
            </a:r>
          </a:p>
          <a:p>
            <a:pPr algn="l"/>
            <a:r>
              <a:rPr lang="en-US" sz="1600" dirty="0">
                <a:latin typeface="Calibri" panose="020F0502020204030204" pitchFamily="34" charset="0"/>
              </a:rPr>
              <a:t>Associate Director, Center for Research in e-Commerce</a:t>
            </a:r>
          </a:p>
          <a:p>
            <a:pPr algn="l"/>
            <a:r>
              <a:rPr lang="en-US" sz="1600" dirty="0">
                <a:latin typeface="Calibri" panose="020F0502020204030204" pitchFamily="34" charset="0"/>
              </a:rPr>
              <a:t>McCombs School of Business, University of Texas at Austin</a:t>
            </a:r>
          </a:p>
          <a:p>
            <a:pPr algn="l"/>
            <a:r>
              <a:rPr lang="en-US" sz="1600" dirty="0">
                <a:latin typeface="Calibri" panose="020F0502020204030204" pitchFamily="34" charset="0"/>
              </a:rPr>
              <a:t>Email: aniteshb@gmail.com</a:t>
            </a:r>
            <a:endParaRPr lang="en-US" sz="2400" dirty="0">
              <a:latin typeface="Calibri" panose="020F0502020204030204" pitchFamily="34" charset="0"/>
            </a:endParaRPr>
          </a:p>
        </p:txBody>
      </p:sp>
      <p:pic>
        <p:nvPicPr>
          <p:cNvPr id="6" name="Picture 8" descr="https://encrypted-tbn2.gstatic.com/images?q=tbn:ANd9GcRfe4U2sgVQYnnak_15zWjY7JvTJJsVIXCglztbsasXEAgdJca7"/>
          <p:cNvPicPr>
            <a:picLocks noChangeAspect="1" noChangeArrowheads="1"/>
          </p:cNvPicPr>
          <p:nvPr/>
        </p:nvPicPr>
        <p:blipFill>
          <a:blip r:embed="rId3"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4"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5"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6" cstate="print"/>
          <a:srcRect/>
          <a:stretch>
            <a:fillRect/>
          </a:stretch>
        </p:blipFill>
        <p:spPr bwMode="auto">
          <a:xfrm>
            <a:off x="6920584" y="1363662"/>
            <a:ext cx="1154048" cy="1227138"/>
          </a:xfrm>
          <a:prstGeom prst="rect">
            <a:avLst/>
          </a:prstGeom>
          <a:noFill/>
        </p:spPr>
      </p:pic>
      <p:pic>
        <p:nvPicPr>
          <p:cNvPr id="2050" name="Picture 2" descr="http://media2.giga.de/2013/11/snapchat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9805" y="1295400"/>
            <a:ext cx="1212995" cy="6818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kurtkomaromi.com/.a/6a00d8341c764653ef016303e8de29970d-800w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16626" y="2057400"/>
            <a:ext cx="917574" cy="91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131089"/>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Sources</a:t>
            </a:r>
          </a:p>
        </p:txBody>
      </p:sp>
      <p:sp>
        <p:nvSpPr>
          <p:cNvPr id="5" name="Content Placeholder 4"/>
          <p:cNvSpPr>
            <a:spLocks noGrp="1"/>
          </p:cNvSpPr>
          <p:nvPr>
            <p:ph idx="1"/>
          </p:nvPr>
        </p:nvSpPr>
        <p:spPr/>
        <p:txBody>
          <a:bodyPr>
            <a:normAutofit fontScale="70000" lnSpcReduction="20000"/>
          </a:bodyPr>
          <a:lstStyle/>
          <a:p>
            <a:r>
              <a:rPr lang="en-US" dirty="0" err="1">
                <a:latin typeface="Calibri" panose="020F0502020204030204" pitchFamily="34" charset="0"/>
                <a:cs typeface="Calibri" panose="020F0502020204030204" pitchFamily="34" charset="0"/>
              </a:rPr>
              <a:t>BuzzFeedNews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Sample of news published in Facebook from 9 news agencies over a week close to the 2016 U.S. election. </a:t>
            </a:r>
          </a:p>
          <a:p>
            <a:r>
              <a:rPr lang="en-US" dirty="0">
                <a:latin typeface="Calibri" panose="020F0502020204030204" pitchFamily="34" charset="0"/>
                <a:cs typeface="Calibri" panose="020F0502020204030204" pitchFamily="34" charset="0"/>
              </a:rPr>
              <a:t>Every post and the linked article were fact-checked claim-by-claim by 5 </a:t>
            </a:r>
            <a:r>
              <a:rPr lang="en-US" dirty="0" err="1">
                <a:latin typeface="Calibri" panose="020F0502020204030204" pitchFamily="34" charset="0"/>
                <a:cs typeface="Calibri" panose="020F0502020204030204" pitchFamily="34" charset="0"/>
              </a:rPr>
              <a:t>BuzzFeed</a:t>
            </a:r>
            <a:r>
              <a:rPr lang="en-US" dirty="0">
                <a:latin typeface="Calibri" panose="020F0502020204030204" pitchFamily="34" charset="0"/>
                <a:cs typeface="Calibri" panose="020F0502020204030204" pitchFamily="34" charset="0"/>
              </a:rPr>
              <a:t> journalists. </a:t>
            </a:r>
          </a:p>
          <a:p>
            <a:r>
              <a:rPr lang="en-US" dirty="0">
                <a:latin typeface="Calibri" panose="020F0502020204030204" pitchFamily="34" charset="0"/>
                <a:cs typeface="Calibri" panose="020F0502020204030204" pitchFamily="34" charset="0"/>
              </a:rPr>
              <a:t>Further enriched by relevant metadata</a:t>
            </a:r>
          </a:p>
          <a:p>
            <a:r>
              <a:rPr lang="en-US" dirty="0">
                <a:latin typeface="Calibri" panose="020F0502020204030204" pitchFamily="34" charset="0"/>
                <a:cs typeface="Calibri" panose="020F0502020204030204" pitchFamily="34" charset="0"/>
              </a:rPr>
              <a:t>LIAR: 12,836 human-labeled short statements</a:t>
            </a:r>
          </a:p>
          <a:p>
            <a:r>
              <a:rPr lang="en-US" dirty="0">
                <a:latin typeface="Calibri" panose="020F0502020204030204" pitchFamily="34" charset="0"/>
                <a:cs typeface="Calibri" panose="020F0502020204030204" pitchFamily="34" charset="0"/>
              </a:rPr>
              <a:t>Labels for news truthfulness are fine-grained multiple classes: pants-fire, false, barely-true, half-true, mostly true, and true. </a:t>
            </a:r>
          </a:p>
          <a:p>
            <a:r>
              <a:rPr lang="en-US" dirty="0">
                <a:latin typeface="Calibri" panose="020F0502020204030204" pitchFamily="34" charset="0"/>
                <a:cs typeface="Calibri" panose="020F0502020204030204" pitchFamily="34" charset="0"/>
              </a:rPr>
              <a:t>BS Detector</a:t>
            </a:r>
          </a:p>
          <a:p>
            <a:r>
              <a:rPr lang="en-US" dirty="0">
                <a:latin typeface="Calibri" panose="020F0502020204030204" pitchFamily="34" charset="0"/>
                <a:cs typeface="Calibri" panose="020F0502020204030204" pitchFamily="34" charset="0"/>
              </a:rPr>
              <a:t>CREDBANK: This is a large scale crowdsourced dataset of approximately 60 million tweets that cover 96 days starting from October 2015. All the tweets are broken down to be related to over 1,000 news events, with each event assessed for </a:t>
            </a:r>
            <a:r>
              <a:rPr lang="en-US" dirty="0" err="1">
                <a:latin typeface="Calibri" panose="020F0502020204030204" pitchFamily="34" charset="0"/>
                <a:cs typeface="Calibri" panose="020F0502020204030204" pitchFamily="34" charset="0"/>
              </a:rPr>
              <a:t>credibilities</a:t>
            </a:r>
            <a:r>
              <a:rPr lang="en-US" dirty="0">
                <a:latin typeface="Calibri" panose="020F0502020204030204" pitchFamily="34" charset="0"/>
                <a:cs typeface="Calibri" panose="020F0502020204030204" pitchFamily="34" charset="0"/>
              </a:rPr>
              <a:t> by 30 annotators from Amazon Mechanical Turk.</a:t>
            </a:r>
          </a:p>
        </p:txBody>
      </p:sp>
      <p:sp>
        <p:nvSpPr>
          <p:cNvPr id="6" name="TextBox 5"/>
          <p:cNvSpPr txBox="1"/>
          <p:nvPr/>
        </p:nvSpPr>
        <p:spPr>
          <a:xfrm>
            <a:off x="2667000" y="6400800"/>
            <a:ext cx="2933239" cy="369332"/>
          </a:xfrm>
          <a:prstGeom prst="rect">
            <a:avLst/>
          </a:prstGeom>
          <a:noFill/>
        </p:spPr>
        <p:txBody>
          <a:bodyPr wrap="none" rtlCol="0">
            <a:spAutoFit/>
          </a:bodyPr>
          <a:lstStyle/>
          <a:p>
            <a:r>
              <a:rPr lang="en-US" dirty="0"/>
              <a:t>Source: Wang et al. (2016)</a:t>
            </a:r>
          </a:p>
        </p:txBody>
      </p:sp>
    </p:spTree>
    <p:extLst>
      <p:ext uri="{BB962C8B-B14F-4D97-AF65-F5344CB8AC3E}">
        <p14:creationId xmlns:p14="http://schemas.microsoft.com/office/powerpoint/2010/main" val="3223506847"/>
      </p:ext>
    </p:extLst>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894343"/>
            <a:ext cx="4190999" cy="5576246"/>
          </a:xfrm>
          <a:prstGeom prst="rect">
            <a:avLst/>
          </a:prstGeom>
        </p:spPr>
      </p:pic>
      <p:sp>
        <p:nvSpPr>
          <p:cNvPr id="5" name="Title 4"/>
          <p:cNvSpPr>
            <a:spLocks noGrp="1"/>
          </p:cNvSpPr>
          <p:nvPr>
            <p:ph type="title"/>
          </p:nvPr>
        </p:nvSpPr>
        <p:spPr>
          <a:xfrm>
            <a:off x="2209800" y="-457200"/>
            <a:ext cx="7886700" cy="994172"/>
          </a:xfrm>
        </p:spPr>
        <p:txBody>
          <a:bodyPr>
            <a:normAutofit/>
          </a:bodyPr>
          <a:lstStyle/>
          <a:p>
            <a:r>
              <a:rPr lang="en-US" sz="2700" dirty="0"/>
              <a:t>Birds of the Same Feather?</a:t>
            </a:r>
            <a:endParaRPr lang="en-US" sz="3000" dirty="0"/>
          </a:p>
        </p:txBody>
      </p:sp>
      <p:sp>
        <p:nvSpPr>
          <p:cNvPr id="6" name="TextBox 5"/>
          <p:cNvSpPr txBox="1"/>
          <p:nvPr/>
        </p:nvSpPr>
        <p:spPr>
          <a:xfrm>
            <a:off x="3010361" y="6488668"/>
            <a:ext cx="2933239" cy="369332"/>
          </a:xfrm>
          <a:prstGeom prst="rect">
            <a:avLst/>
          </a:prstGeom>
          <a:noFill/>
        </p:spPr>
        <p:txBody>
          <a:bodyPr wrap="none" rtlCol="0">
            <a:spAutoFit/>
          </a:bodyPr>
          <a:lstStyle/>
          <a:p>
            <a:r>
              <a:rPr lang="en-US" dirty="0"/>
              <a:t>Source: Wang et al. (2016)</a:t>
            </a:r>
          </a:p>
        </p:txBody>
      </p:sp>
    </p:spTree>
    <p:extLst>
      <p:ext uri="{BB962C8B-B14F-4D97-AF65-F5344CB8AC3E}">
        <p14:creationId xmlns:p14="http://schemas.microsoft.com/office/powerpoint/2010/main" val="1121494501"/>
      </p:ext>
    </p:extLst>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Cliques?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2286000"/>
            <a:ext cx="6938200" cy="1949450"/>
          </a:xfrm>
          <a:prstGeom prst="rect">
            <a:avLst/>
          </a:prstGeom>
        </p:spPr>
      </p:pic>
      <p:sp>
        <p:nvSpPr>
          <p:cNvPr id="4" name="TextBox 3"/>
          <p:cNvSpPr txBox="1"/>
          <p:nvPr/>
        </p:nvSpPr>
        <p:spPr>
          <a:xfrm>
            <a:off x="2667000" y="6400800"/>
            <a:ext cx="2933239" cy="369332"/>
          </a:xfrm>
          <a:prstGeom prst="rect">
            <a:avLst/>
          </a:prstGeom>
          <a:noFill/>
        </p:spPr>
        <p:txBody>
          <a:bodyPr wrap="none" rtlCol="0">
            <a:spAutoFit/>
          </a:bodyPr>
          <a:lstStyle/>
          <a:p>
            <a:r>
              <a:rPr lang="en-US" dirty="0"/>
              <a:t>Source: Wang et al. (2016)</a:t>
            </a:r>
          </a:p>
        </p:txBody>
      </p:sp>
    </p:spTree>
    <p:extLst>
      <p:ext uri="{BB962C8B-B14F-4D97-AF65-F5344CB8AC3E}">
        <p14:creationId xmlns:p14="http://schemas.microsoft.com/office/powerpoint/2010/main" val="2066424521"/>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Posts</a:t>
            </a: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What is a fake post?</a:t>
            </a:r>
          </a:p>
          <a:p>
            <a:r>
              <a:rPr lang="en-US" dirty="0">
                <a:latin typeface="Calibri" panose="020F0502020204030204" pitchFamily="34" charset="0"/>
                <a:cs typeface="Calibri" panose="020F0502020204030204" pitchFamily="34" charset="0"/>
              </a:rPr>
              <a:t>Was not too difficult to detect fake reviews from content</a:t>
            </a:r>
          </a:p>
          <a:p>
            <a:r>
              <a:rPr lang="en-US" dirty="0">
                <a:latin typeface="Calibri" panose="020F0502020204030204" pitchFamily="34" charset="0"/>
                <a:cs typeface="Calibri" panose="020F0502020204030204" pitchFamily="34" charset="0"/>
              </a:rPr>
              <a:t>Why is it difficult to detect now?</a:t>
            </a:r>
          </a:p>
          <a:p>
            <a:endParaRPr lang="en-US" dirty="0"/>
          </a:p>
          <a:p>
            <a:endParaRPr lang="en-US" dirty="0"/>
          </a:p>
        </p:txBody>
      </p:sp>
    </p:spTree>
    <p:extLst>
      <p:ext uri="{BB962C8B-B14F-4D97-AF65-F5344CB8AC3E}">
        <p14:creationId xmlns:p14="http://schemas.microsoft.com/office/powerpoint/2010/main" val="1603907655"/>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5900" y="-76200"/>
            <a:ext cx="5657850" cy="971550"/>
          </a:xfrm>
        </p:spPr>
        <p:txBody>
          <a:bodyPr/>
          <a:lstStyle/>
          <a:p>
            <a:r>
              <a:rPr lang="en-US" dirty="0"/>
              <a:t>“Told </a:t>
            </a:r>
            <a:r>
              <a:rPr lang="en-US" dirty="0" err="1"/>
              <a:t>ya</a:t>
            </a:r>
            <a:r>
              <a:rPr lang="en-US" dirty="0"/>
              <a:t>, it’s all Fake!”</a:t>
            </a:r>
          </a:p>
        </p:txBody>
      </p:sp>
      <p:sp>
        <p:nvSpPr>
          <p:cNvPr id="4" name="Content Placeholder 3"/>
          <p:cNvSpPr>
            <a:spLocks noGrp="1"/>
          </p:cNvSpPr>
          <p:nvPr>
            <p:ph idx="1"/>
          </p:nvPr>
        </p:nvSpPr>
        <p:spPr>
          <a:xfrm>
            <a:off x="1085850" y="1524000"/>
            <a:ext cx="6172200" cy="3308747"/>
          </a:xfrm>
        </p:spPr>
        <p:txBody>
          <a:bodyPr>
            <a:noAutofit/>
          </a:bodyPr>
          <a:lstStyle/>
          <a:p>
            <a:pPr>
              <a:buFont typeface="+mj-lt"/>
              <a:buAutoNum type="arabicPeriod"/>
            </a:pPr>
            <a:r>
              <a:rPr lang="en-US" sz="1400" dirty="0">
                <a:latin typeface="Calibri" panose="020F0502020204030204" pitchFamily="34" charset="0"/>
                <a:cs typeface="Calibri" panose="020F0502020204030204" pitchFamily="34" charset="0"/>
              </a:rPr>
              <a:t>Easily my favorite Italian restaurant. I love the taster menu, everything is amazing on it. I suggest the carpaccio and the asparagus. Sadly it has become more widely known and becoming difficult to get a reservation for prime times.</a:t>
            </a:r>
          </a:p>
          <a:p>
            <a:pPr>
              <a:buFont typeface="+mj-lt"/>
              <a:buAutoNum type="arabicPeriod"/>
            </a:pPr>
            <a:r>
              <a:rPr lang="en-US" sz="1400" dirty="0">
                <a:latin typeface="Calibri" panose="020F0502020204030204" pitchFamily="34" charset="0"/>
                <a:cs typeface="Calibri" panose="020F0502020204030204" pitchFamily="34" charset="0"/>
              </a:rPr>
              <a:t>My family and I are huge fans of this place. The staff is super nice and the food is great. The chicken is very good and the garlic sauce is perfect. Ice cream topped with fruit is delicious too. Highly recommended!</a:t>
            </a:r>
          </a:p>
          <a:p>
            <a:pPr>
              <a:buFont typeface="+mj-lt"/>
              <a:buAutoNum type="arabicPeriod"/>
            </a:pPr>
            <a:r>
              <a:rPr lang="en-US" sz="1400" dirty="0">
                <a:latin typeface="Calibri" panose="020F0502020204030204" pitchFamily="34" charset="0"/>
                <a:cs typeface="Calibri" panose="020F0502020204030204" pitchFamily="34" charset="0"/>
              </a:rPr>
              <a:t>I come here every year during Christmas and I absolutely love the pasta! Well worth the price!</a:t>
            </a:r>
          </a:p>
          <a:p>
            <a:pPr>
              <a:buFont typeface="+mj-lt"/>
              <a:buAutoNum type="arabicPeriod"/>
            </a:pPr>
            <a:r>
              <a:rPr lang="en-US" sz="1400" dirty="0">
                <a:latin typeface="Calibri" panose="020F0502020204030204" pitchFamily="34" charset="0"/>
                <a:cs typeface="Calibri" panose="020F0502020204030204" pitchFamily="34" charset="0"/>
              </a:rPr>
              <a:t> Excellent pizza, lasagna and some of the best scallops I've had. The dessert was also extensive and fantastic.</a:t>
            </a:r>
          </a:p>
          <a:p>
            <a:pPr>
              <a:buFont typeface="+mj-lt"/>
              <a:buAutoNum type="arabicPeriod"/>
            </a:pPr>
            <a:r>
              <a:rPr lang="en-US" sz="1400" dirty="0">
                <a:latin typeface="Calibri" panose="020F0502020204030204" pitchFamily="34" charset="0"/>
                <a:cs typeface="Calibri" panose="020F0502020204030204" pitchFamily="34" charset="0"/>
              </a:rPr>
              <a:t> The food here is freaking amazing, the portions are giant. The cheese bagel was cooked to perfection and well prepared, fresh &amp; delicious! The service was fast. Our favorite spot for sure! We will be back!</a:t>
            </a:r>
          </a:p>
          <a:p>
            <a:pPr>
              <a:buFont typeface="+mj-lt"/>
              <a:buAutoNum type="arabicPeriod"/>
            </a:pPr>
            <a:r>
              <a:rPr lang="en-US" sz="1400" dirty="0">
                <a:latin typeface="Calibri" panose="020F0502020204030204" pitchFamily="34" charset="0"/>
                <a:cs typeface="Calibri" panose="020F0502020204030204" pitchFamily="34" charset="0"/>
              </a:rPr>
              <a:t>I have been a customer for about a year and a half and I have nothing but great things to say about this place. I always get the pizza, but the Italian beef was also good and I was impressed. The service was outstanding. The best service I have ever had. Highly recommended.</a:t>
            </a:r>
          </a:p>
          <a:p>
            <a:pPr marL="0" indent="0">
              <a:buNone/>
            </a:pPr>
            <a:endParaRPr lang="en-US" sz="1400" b="1"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086600" y="857250"/>
            <a:ext cx="978675" cy="1485900"/>
          </a:xfrm>
          <a:prstGeom prst="rect">
            <a:avLst/>
          </a:prstGeom>
        </p:spPr>
      </p:pic>
      <p:sp>
        <p:nvSpPr>
          <p:cNvPr id="6" name="Content Placeholder 3"/>
          <p:cNvSpPr txBox="1">
            <a:spLocks/>
          </p:cNvSpPr>
          <p:nvPr/>
        </p:nvSpPr>
        <p:spPr bwMode="auto">
          <a:xfrm>
            <a:off x="2343150" y="6025753"/>
            <a:ext cx="6172200" cy="679847"/>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endParaRPr lang="en-US" sz="1350" b="1" kern="0" dirty="0">
              <a:latin typeface="Calibri" panose="020F0502020204030204" pitchFamily="34" charset="0"/>
              <a:cs typeface="Calibri" panose="020F0502020204030204" pitchFamily="34" charset="0"/>
            </a:endParaRPr>
          </a:p>
          <a:p>
            <a:pPr marL="0" indent="0">
              <a:buNone/>
            </a:pPr>
            <a:r>
              <a:rPr lang="en-US" sz="1350" b="1" kern="0" dirty="0">
                <a:latin typeface="Calibri" panose="020F0502020204030204" pitchFamily="34" charset="0"/>
                <a:cs typeface="Calibri" panose="020F0502020204030204" pitchFamily="34" charset="0"/>
              </a:rPr>
              <a:t>1, 3 &amp; 4</a:t>
            </a:r>
            <a:r>
              <a:rPr lang="en-US" sz="1350" kern="0" dirty="0">
                <a:latin typeface="Calibri" panose="020F0502020204030204" pitchFamily="34" charset="0"/>
                <a:cs typeface="Calibri" panose="020F0502020204030204" pitchFamily="34" charset="0"/>
              </a:rPr>
              <a:t> are </a:t>
            </a:r>
            <a:r>
              <a:rPr lang="en-US" sz="1350" b="1" kern="0" dirty="0">
                <a:solidFill>
                  <a:srgbClr val="00B050"/>
                </a:solidFill>
                <a:latin typeface="Calibri" panose="020F0502020204030204" pitchFamily="34" charset="0"/>
                <a:cs typeface="Calibri" panose="020F0502020204030204" pitchFamily="34" charset="0"/>
              </a:rPr>
              <a:t>real</a:t>
            </a:r>
            <a:r>
              <a:rPr lang="en-US" sz="1350" kern="0" dirty="0">
                <a:latin typeface="Calibri" panose="020F0502020204030204" pitchFamily="34" charset="0"/>
                <a:cs typeface="Calibri" panose="020F0502020204030204" pitchFamily="34" charset="0"/>
              </a:rPr>
              <a:t>, </a:t>
            </a:r>
            <a:r>
              <a:rPr lang="en-US" sz="1350" b="1" kern="0" dirty="0">
                <a:latin typeface="Calibri" panose="020F0502020204030204" pitchFamily="34" charset="0"/>
                <a:cs typeface="Calibri" panose="020F0502020204030204" pitchFamily="34" charset="0"/>
              </a:rPr>
              <a:t>2, 5</a:t>
            </a:r>
            <a:r>
              <a:rPr lang="en-US" sz="1350" kern="0" dirty="0">
                <a:latin typeface="Calibri" panose="020F0502020204030204" pitchFamily="34" charset="0"/>
                <a:cs typeface="Calibri" panose="020F0502020204030204" pitchFamily="34" charset="0"/>
              </a:rPr>
              <a:t> and </a:t>
            </a:r>
            <a:r>
              <a:rPr lang="en-US" sz="1350" b="1" kern="0" dirty="0">
                <a:latin typeface="Calibri" panose="020F0502020204030204" pitchFamily="34" charset="0"/>
                <a:cs typeface="Calibri" panose="020F0502020204030204" pitchFamily="34" charset="0"/>
              </a:rPr>
              <a:t>6</a:t>
            </a:r>
            <a:r>
              <a:rPr lang="en-US" sz="1350" kern="0" dirty="0">
                <a:latin typeface="Calibri" panose="020F0502020204030204" pitchFamily="34" charset="0"/>
                <a:cs typeface="Calibri" panose="020F0502020204030204" pitchFamily="34" charset="0"/>
              </a:rPr>
              <a:t> are </a:t>
            </a:r>
            <a:r>
              <a:rPr lang="en-US" sz="1350" b="1" kern="0" dirty="0">
                <a:solidFill>
                  <a:srgbClr val="FF0000"/>
                </a:solidFill>
                <a:latin typeface="Calibri" panose="020F0502020204030204" pitchFamily="34" charset="0"/>
                <a:cs typeface="Calibri" panose="020F0502020204030204" pitchFamily="34" charset="0"/>
              </a:rPr>
              <a:t>fake</a:t>
            </a:r>
          </a:p>
          <a:p>
            <a:endParaRPr lang="en-US" sz="1350" kern="0" dirty="0">
              <a:latin typeface="Calibri" panose="020F0502020204030204" pitchFamily="34" charset="0"/>
              <a:cs typeface="Calibri" panose="020F0502020204030204" pitchFamily="34" charset="0"/>
            </a:endParaRPr>
          </a:p>
        </p:txBody>
      </p:sp>
      <p:sp>
        <p:nvSpPr>
          <p:cNvPr id="7" name="Content Placeholder 3"/>
          <p:cNvSpPr txBox="1">
            <a:spLocks/>
          </p:cNvSpPr>
          <p:nvPr/>
        </p:nvSpPr>
        <p:spPr bwMode="auto">
          <a:xfrm>
            <a:off x="1200150" y="1047750"/>
            <a:ext cx="6172200" cy="40005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35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When machine learning generates reviews</a:t>
            </a:r>
          </a:p>
        </p:txBody>
      </p:sp>
    </p:spTree>
    <p:extLst>
      <p:ext uri="{BB962C8B-B14F-4D97-AF65-F5344CB8AC3E}">
        <p14:creationId xmlns:p14="http://schemas.microsoft.com/office/powerpoint/2010/main" val="9661538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They Come in Many Flavors</a:t>
            </a:r>
          </a:p>
        </p:txBody>
      </p:sp>
      <p:sp>
        <p:nvSpPr>
          <p:cNvPr id="5" name="Content Placeholder 4"/>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 19 million bot accounts tweeted in support of either Trump or Clinton in 2016 </a:t>
            </a:r>
          </a:p>
          <a:p>
            <a:r>
              <a:rPr lang="en-US" sz="1800" dirty="0">
                <a:latin typeface="Calibri" panose="020F0502020204030204" pitchFamily="34" charset="0"/>
                <a:cs typeface="Calibri" panose="020F0502020204030204" pitchFamily="34" charset="0"/>
              </a:rPr>
              <a:t>&gt; 1,000 paid Russian trolls spread “fake news” on Hillary Clinton</a:t>
            </a:r>
          </a:p>
          <a:p>
            <a:r>
              <a:rPr lang="en-US" sz="1800" dirty="0">
                <a:latin typeface="Calibri" panose="020F0502020204030204" pitchFamily="34" charset="0"/>
                <a:cs typeface="Calibri" panose="020F0502020204030204" pitchFamily="34" charset="0"/>
              </a:rPr>
              <a:t>CNN mobile app received 100s of thousands of 1-star reviews after the network’s treatment of a certain </a:t>
            </a:r>
            <a:r>
              <a:rPr lang="en-US" sz="1800" dirty="0" err="1">
                <a:latin typeface="Calibri" panose="020F0502020204030204" pitchFamily="34" charset="0"/>
                <a:cs typeface="Calibri" panose="020F0502020204030204" pitchFamily="34" charset="0"/>
              </a:rPr>
              <a:t>Reddit</a:t>
            </a:r>
            <a:r>
              <a:rPr lang="en-US" sz="1800" dirty="0">
                <a:latin typeface="Calibri" panose="020F0502020204030204" pitchFamily="34" charset="0"/>
                <a:cs typeface="Calibri" panose="020F0502020204030204" pitchFamily="34" charset="0"/>
              </a:rPr>
              <a:t> user </a:t>
            </a:r>
          </a:p>
          <a:p>
            <a:r>
              <a:rPr lang="en-US" sz="1800" dirty="0">
                <a:latin typeface="Calibri" panose="020F0502020204030204" pitchFamily="34" charset="0"/>
                <a:cs typeface="Calibri" panose="020F0502020204030204" pitchFamily="34" charset="0"/>
              </a:rPr>
              <a:t>The Boca Raton Resort hotel got a huge number of negative reviews (1000s) after a </a:t>
            </a:r>
            <a:r>
              <a:rPr lang="en-US" sz="1800" dirty="0" err="1">
                <a:latin typeface="Calibri" panose="020F0502020204030204" pitchFamily="34" charset="0"/>
                <a:cs typeface="Calibri" panose="020F0502020204030204" pitchFamily="34" charset="0"/>
              </a:rPr>
              <a:t>Youtube</a:t>
            </a:r>
            <a:r>
              <a:rPr lang="en-US" sz="1800" dirty="0">
                <a:latin typeface="Calibri" panose="020F0502020204030204" pitchFamily="34" charset="0"/>
                <a:cs typeface="Calibri" panose="020F0502020204030204" pitchFamily="34" charset="0"/>
              </a:rPr>
              <a:t> star angry at his treatment rallied his </a:t>
            </a:r>
            <a:r>
              <a:rPr lang="en-US" sz="1800" dirty="0" err="1">
                <a:latin typeface="Calibri" panose="020F0502020204030204" pitchFamily="34" charset="0"/>
                <a:cs typeface="Calibri" panose="020F0502020204030204" pitchFamily="34" charset="0"/>
              </a:rPr>
              <a:t>fanbase</a:t>
            </a:r>
            <a:r>
              <a:rPr lang="en-US" sz="1800" dirty="0">
                <a:latin typeface="Calibri" panose="020F0502020204030204" pitchFamily="34" charset="0"/>
                <a:cs typeface="Calibri" panose="020F0502020204030204" pitchFamily="34" charset="0"/>
              </a:rPr>
              <a:t> to retaliate online</a:t>
            </a:r>
          </a:p>
        </p:txBody>
      </p:sp>
    </p:spTree>
    <p:extLst>
      <p:ext uri="{BB962C8B-B14F-4D97-AF65-F5344CB8AC3E}">
        <p14:creationId xmlns:p14="http://schemas.microsoft.com/office/powerpoint/2010/main" val="85939221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Detecting Fake Posts</a:t>
            </a:r>
          </a:p>
        </p:txBody>
      </p:sp>
      <p:sp>
        <p:nvSpPr>
          <p:cNvPr id="4" name="Content Placeholder 3"/>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Can use content, users characteristics and networks</a:t>
            </a:r>
          </a:p>
          <a:p>
            <a:r>
              <a:rPr lang="en-US" sz="2800" dirty="0">
                <a:latin typeface="Calibri" panose="020F0502020204030204" pitchFamily="34" charset="0"/>
                <a:cs typeface="Calibri" panose="020F0502020204030204" pitchFamily="34" charset="0"/>
              </a:rPr>
              <a:t>Using content is fairly unreliable today</a:t>
            </a:r>
          </a:p>
          <a:p>
            <a:r>
              <a:rPr lang="en-US" sz="2800" dirty="0">
                <a:latin typeface="Calibri" panose="020F0502020204030204" pitchFamily="34" charset="0"/>
                <a:cs typeface="Calibri" panose="020F0502020204030204" pitchFamily="34" charset="0"/>
              </a:rPr>
              <a:t>User characteristics?</a:t>
            </a:r>
          </a:p>
          <a:p>
            <a:r>
              <a:rPr lang="en-US" sz="2800" dirty="0">
                <a:latin typeface="Calibri" panose="020F0502020204030204" pitchFamily="34" charset="0"/>
                <a:cs typeface="Calibri" panose="020F0502020204030204" pitchFamily="34" charset="0"/>
              </a:rPr>
              <a:t>Network characteristics?</a:t>
            </a:r>
          </a:p>
          <a:p>
            <a:endParaRPr lang="en-US" dirty="0"/>
          </a:p>
        </p:txBody>
      </p:sp>
    </p:spTree>
    <p:extLst>
      <p:ext uri="{BB962C8B-B14F-4D97-AF65-F5344CB8AC3E}">
        <p14:creationId xmlns:p14="http://schemas.microsoft.com/office/powerpoint/2010/main" val="246579663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 “Cliques” and Cores</a:t>
            </a:r>
          </a:p>
        </p:txBody>
      </p:sp>
      <p:pic>
        <p:nvPicPr>
          <p:cNvPr id="5" name="Picture 4"/>
          <p:cNvPicPr>
            <a:picLocks noChangeAspect="1"/>
          </p:cNvPicPr>
          <p:nvPr/>
        </p:nvPicPr>
        <p:blipFill>
          <a:blip r:embed="rId3"/>
          <a:stretch>
            <a:fillRect/>
          </a:stretch>
        </p:blipFill>
        <p:spPr>
          <a:xfrm>
            <a:off x="1359733" y="2415887"/>
            <a:ext cx="4343252" cy="1599226"/>
          </a:xfrm>
          <a:prstGeom prst="rect">
            <a:avLst/>
          </a:prstGeom>
        </p:spPr>
      </p:pic>
      <p:sp>
        <p:nvSpPr>
          <p:cNvPr id="6" name="TextBox 5"/>
          <p:cNvSpPr txBox="1"/>
          <p:nvPr/>
        </p:nvSpPr>
        <p:spPr>
          <a:xfrm>
            <a:off x="810491" y="4208319"/>
            <a:ext cx="2564292"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Definition of an n-clique?</a:t>
            </a:r>
          </a:p>
          <a:p>
            <a:r>
              <a:rPr lang="en-US" dirty="0">
                <a:latin typeface="Calibri" panose="020F0502020204030204" pitchFamily="34" charset="0"/>
                <a:cs typeface="Calibri" panose="020F0502020204030204" pitchFamily="34" charset="0"/>
              </a:rPr>
              <a:t>What is the significance? </a:t>
            </a:r>
          </a:p>
        </p:txBody>
      </p:sp>
    </p:spTree>
    <p:extLst>
      <p:ext uri="{BB962C8B-B14F-4D97-AF65-F5344CB8AC3E}">
        <p14:creationId xmlns:p14="http://schemas.microsoft.com/office/powerpoint/2010/main" val="59939858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K-core</a:t>
            </a:r>
          </a:p>
        </p:txBody>
      </p:sp>
      <p:pic>
        <p:nvPicPr>
          <p:cNvPr id="3" name="Picture 2"/>
          <p:cNvPicPr>
            <a:picLocks noChangeAspect="1"/>
          </p:cNvPicPr>
          <p:nvPr/>
        </p:nvPicPr>
        <p:blipFill>
          <a:blip r:embed="rId3"/>
          <a:stretch>
            <a:fillRect/>
          </a:stretch>
        </p:blipFill>
        <p:spPr>
          <a:xfrm>
            <a:off x="2312952" y="1881728"/>
            <a:ext cx="2793206" cy="850106"/>
          </a:xfrm>
          <a:prstGeom prst="rect">
            <a:avLst/>
          </a:prstGeom>
        </p:spPr>
      </p:pic>
      <p:sp>
        <p:nvSpPr>
          <p:cNvPr id="4" name="Rectangle 3"/>
          <p:cNvSpPr/>
          <p:nvPr/>
        </p:nvSpPr>
        <p:spPr>
          <a:xfrm>
            <a:off x="3553692" y="2587336"/>
            <a:ext cx="566305" cy="2078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3304309" y="2847109"/>
            <a:ext cx="1043940" cy="369332"/>
          </a:xfrm>
          <a:prstGeom prst="rect">
            <a:avLst/>
          </a:prstGeom>
          <a:noFill/>
        </p:spPr>
        <p:txBody>
          <a:bodyPr wrap="none" rtlCol="0">
            <a:spAutoFit/>
          </a:bodyPr>
          <a:lstStyle/>
          <a:p>
            <a:r>
              <a:rPr lang="en-US" dirty="0"/>
              <a:t>A 2-core</a:t>
            </a:r>
          </a:p>
        </p:txBody>
      </p:sp>
      <p:sp>
        <p:nvSpPr>
          <p:cNvPr id="6" name="TextBox 5"/>
          <p:cNvSpPr txBox="1"/>
          <p:nvPr/>
        </p:nvSpPr>
        <p:spPr>
          <a:xfrm>
            <a:off x="810491" y="3351069"/>
            <a:ext cx="2564292"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Definition of a k-core?</a:t>
            </a:r>
          </a:p>
          <a:p>
            <a:r>
              <a:rPr lang="en-US" dirty="0">
                <a:latin typeface="Calibri" panose="020F0502020204030204" pitchFamily="34" charset="0"/>
                <a:cs typeface="Calibri" panose="020F0502020204030204" pitchFamily="34" charset="0"/>
              </a:rPr>
              <a:t>What is the significance? </a:t>
            </a:r>
          </a:p>
        </p:txBody>
      </p:sp>
    </p:spTree>
    <p:extLst>
      <p:ext uri="{BB962C8B-B14F-4D97-AF65-F5344CB8AC3E}">
        <p14:creationId xmlns:p14="http://schemas.microsoft.com/office/powerpoint/2010/main" val="727411603"/>
      </p:ext>
    </p:extLst>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Hypotheses</a:t>
            </a: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Spammers have larger cores than non-spammers</a:t>
            </a:r>
          </a:p>
          <a:p>
            <a:r>
              <a:rPr lang="en-US" dirty="0">
                <a:latin typeface="Calibri" panose="020F0502020204030204" pitchFamily="34" charset="0"/>
                <a:cs typeface="Calibri" panose="020F0502020204030204" pitchFamily="34" charset="0"/>
              </a:rPr>
              <a:t>Spammers have larger cliques than non-spammers</a:t>
            </a:r>
          </a:p>
          <a:p>
            <a:r>
              <a:rPr lang="en-US" dirty="0">
                <a:latin typeface="Calibri" panose="020F0502020204030204" pitchFamily="34" charset="0"/>
                <a:cs typeface="Calibri" panose="020F0502020204030204" pitchFamily="34" charset="0"/>
              </a:rPr>
              <a:t>Spammers have higher network density</a:t>
            </a:r>
          </a:p>
        </p:txBody>
      </p:sp>
    </p:spTree>
    <p:extLst>
      <p:ext uri="{BB962C8B-B14F-4D97-AF65-F5344CB8AC3E}">
        <p14:creationId xmlns:p14="http://schemas.microsoft.com/office/powerpoint/2010/main" val="1417688797"/>
      </p:ext>
    </p:extLst>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Are Spammers’ Networks Different?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3600"/>
            <a:ext cx="6442765" cy="2055668"/>
          </a:xfrm>
          <a:prstGeom prst="rect">
            <a:avLst/>
          </a:prstGeom>
        </p:spPr>
      </p:pic>
      <p:sp>
        <p:nvSpPr>
          <p:cNvPr id="2" name="TextBox 1"/>
          <p:cNvSpPr txBox="1"/>
          <p:nvPr/>
        </p:nvSpPr>
        <p:spPr>
          <a:xfrm>
            <a:off x="2667000" y="6400800"/>
            <a:ext cx="2933239" cy="369332"/>
          </a:xfrm>
          <a:prstGeom prst="rect">
            <a:avLst/>
          </a:prstGeom>
          <a:noFill/>
        </p:spPr>
        <p:txBody>
          <a:bodyPr wrap="none" rtlCol="0">
            <a:spAutoFit/>
          </a:bodyPr>
          <a:lstStyle/>
          <a:p>
            <a:r>
              <a:rPr lang="en-US" dirty="0"/>
              <a:t>Source: Wang et al. (2016)</a:t>
            </a:r>
          </a:p>
        </p:txBody>
      </p:sp>
    </p:spTree>
    <p:extLst>
      <p:ext uri="{BB962C8B-B14F-4D97-AF65-F5344CB8AC3E}">
        <p14:creationId xmlns:p14="http://schemas.microsoft.com/office/powerpoint/2010/main" val="1188567865"/>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39069</TotalTime>
  <Words>626</Words>
  <Application>Microsoft Office PowerPoint</Application>
  <PresentationFormat>On-screen Show (4:3)</PresentationFormat>
  <Paragraphs>77</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Network</vt:lpstr>
      <vt:lpstr>Social Media Analytics  Fake Posts &amp; Network Characteristics   MSBA, Spring 2019, Feb 25 (Session 5)</vt:lpstr>
      <vt:lpstr>Fake Posts</vt:lpstr>
      <vt:lpstr>“Told ya, it’s all Fake!”</vt:lpstr>
      <vt:lpstr>They Come in Many Flavors</vt:lpstr>
      <vt:lpstr>Detecting Fake Posts</vt:lpstr>
      <vt:lpstr>Of “Cliques” and Cores</vt:lpstr>
      <vt:lpstr>K-core</vt:lpstr>
      <vt:lpstr>Hypotheses</vt:lpstr>
      <vt:lpstr>Are Spammers’ Networks Different?</vt:lpstr>
      <vt:lpstr>Data Sources</vt:lpstr>
      <vt:lpstr>Birds of the Same Feather?</vt:lpstr>
      <vt:lpstr>What About Cliques?</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Ananthakrishnan, Abhinaya</cp:lastModifiedBy>
  <cp:revision>560</cp:revision>
  <cp:lastPrinted>2014-01-13T15:56:39Z</cp:lastPrinted>
  <dcterms:created xsi:type="dcterms:W3CDTF">2000-10-19T17:22:27Z</dcterms:created>
  <dcterms:modified xsi:type="dcterms:W3CDTF">2019-02-25T22:15:49Z</dcterms:modified>
</cp:coreProperties>
</file>