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5" r:id="rId8"/>
    <p:sldId id="266" r:id="rId9"/>
    <p:sldId id="284" r:id="rId10"/>
    <p:sldId id="288" r:id="rId11"/>
    <p:sldId id="279" r:id="rId12"/>
    <p:sldId id="286" r:id="rId13"/>
    <p:sldId id="287" r:id="rId14"/>
    <p:sldId id="289" r:id="rId15"/>
    <p:sldId id="290" r:id="rId16"/>
    <p:sldId id="291" r:id="rId17"/>
    <p:sldId id="292" r:id="rId18"/>
    <p:sldId id="293" r:id="rId19"/>
    <p:sldId id="294" r:id="rId20"/>
    <p:sldId id="295" r:id="rId21"/>
    <p:sldId id="296" r:id="rId22"/>
    <p:sldId id="301" r:id="rId23"/>
    <p:sldId id="297" r:id="rId24"/>
    <p:sldId id="298" r:id="rId25"/>
    <p:sldId id="299" r:id="rId26"/>
    <p:sldId id="300" r:id="rId27"/>
    <p:sldId id="302" r:id="rId28"/>
    <p:sldId id="303" r:id="rId29"/>
    <p:sldId id="304" r:id="rId30"/>
    <p:sldId id="268" r:id="rId31"/>
    <p:sldId id="262" r:id="rId32"/>
    <p:sldId id="276" r:id="rId33"/>
    <p:sldId id="278" r:id="rId34"/>
    <p:sldId id="27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mitre.org/publications/systems-engineering-guide/acquisition-systems-engineering/configuration-management/configuration-management-tools" TargetMode="External"/><Relationship Id="rId7" Type="http://schemas.openxmlformats.org/officeDocument/2006/relationships/hyperlink" Target="http://accelconf.web.cern.ch/AccelConf/ICALEPCS2013/papers/thppc013.pdf" TargetMode="External"/><Relationship Id="rId2" Type="http://schemas.openxmlformats.org/officeDocument/2006/relationships/hyperlink" Target="http://dx.doi.org/10.1002/0471028959.sof060" TargetMode="External"/><Relationship Id="rId1" Type="http://schemas.openxmlformats.org/officeDocument/2006/relationships/slideLayout" Target="../slideLayouts/slideLayout2.xml"/><Relationship Id="rId6" Type="http://schemas.openxmlformats.org/officeDocument/2006/relationships/hyperlink" Target="http://dl.acm.org/citation.cfm?id=224036" TargetMode="External"/><Relationship Id="rId5" Type="http://schemas.openxmlformats.org/officeDocument/2006/relationships/hyperlink" Target="http://dl.acm.org/citation.cfm?id=336576" TargetMode="External"/><Relationship Id="rId4" Type="http://schemas.openxmlformats.org/officeDocument/2006/relationships/hyperlink" Target="https://www.youtube.com/watch?v=x_1rgQwk5f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docs.ansible.com/ansible/playbooks_intro.html" TargetMode="External"/><Relationship Id="rId2" Type="http://schemas.openxmlformats.org/officeDocument/2006/relationships/hyperlink" Target="http://file.allitebooks.com/20150513/Ansible%20Up%20and%20Running.pdf" TargetMode="External"/><Relationship Id="rId1" Type="http://schemas.openxmlformats.org/officeDocument/2006/relationships/slideLayout" Target="../slideLayouts/slideLayout2.xml"/><Relationship Id="rId5" Type="http://schemas.openxmlformats.org/officeDocument/2006/relationships/hyperlink" Target="http://docs.ansible.com/ansible/playbooks.html" TargetMode="External"/><Relationship Id="rId4" Type="http://schemas.openxmlformats.org/officeDocument/2006/relationships/hyperlink" Target="https://www.youtube.com/watch?v=xMHVvHZ-Zn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2457450"/>
          </a:xfrm>
        </p:spPr>
        <p:txBody>
          <a:bodyPr>
            <a:normAutofit/>
          </a:bodyPr>
          <a:lstStyle/>
          <a:p>
            <a:r>
              <a:rPr lang="en-US" b="1" dirty="0"/>
              <a:t>Provisioning an Auto Scaling Infrastructure on Amazon Web Services using Ansible </a:t>
            </a:r>
          </a:p>
        </p:txBody>
      </p:sp>
      <p:sp>
        <p:nvSpPr>
          <p:cNvPr id="3" name="Subtitle 2"/>
          <p:cNvSpPr>
            <a:spLocks noGrp="1"/>
          </p:cNvSpPr>
          <p:nvPr>
            <p:ph type="subTitle" idx="1"/>
          </p:nvPr>
        </p:nvSpPr>
        <p:spPr/>
        <p:txBody>
          <a:bodyPr/>
          <a:lstStyle/>
          <a:p>
            <a:r>
              <a:rPr lang="en-US" dirty="0" smtClean="0">
                <a:solidFill>
                  <a:schemeClr val="tx1"/>
                </a:solidFill>
              </a:rPr>
              <a:t>By Alex </a:t>
            </a:r>
            <a:r>
              <a:rPr lang="en-US" dirty="0">
                <a:solidFill>
                  <a:schemeClr val="tx1"/>
                </a:solidFill>
              </a:rPr>
              <a:t>Cohen, Deepak </a:t>
            </a:r>
            <a:r>
              <a:rPr lang="en-US" dirty="0" err="1">
                <a:solidFill>
                  <a:schemeClr val="tx1"/>
                </a:solidFill>
              </a:rPr>
              <a:t>Kowshika</a:t>
            </a:r>
            <a:r>
              <a:rPr lang="en-US" dirty="0">
                <a:solidFill>
                  <a:schemeClr val="tx1"/>
                </a:solidFill>
              </a:rPr>
              <a:t> and </a:t>
            </a:r>
            <a:r>
              <a:rPr lang="en-US" dirty="0" err="1">
                <a:solidFill>
                  <a:schemeClr val="tx1"/>
                </a:solidFill>
              </a:rPr>
              <a:t>Mithun</a:t>
            </a:r>
            <a:r>
              <a:rPr lang="en-US" dirty="0">
                <a:solidFill>
                  <a:schemeClr val="tx1"/>
                </a:solidFill>
              </a:rPr>
              <a:t> </a:t>
            </a:r>
            <a:r>
              <a:rPr lang="en-US" dirty="0" err="1">
                <a:solidFill>
                  <a:schemeClr val="tx1"/>
                </a:solidFill>
              </a:rPr>
              <a:t>Shriyan</a:t>
            </a:r>
            <a:endParaRPr lang="en-US" dirty="0">
              <a:solidFill>
                <a:schemeClr val="tx1"/>
              </a:solidFill>
            </a:endParaRPr>
          </a:p>
        </p:txBody>
      </p:sp>
    </p:spTree>
    <p:extLst>
      <p:ext uri="{BB962C8B-B14F-4D97-AF65-F5344CB8AC3E}">
        <p14:creationId xmlns:p14="http://schemas.microsoft.com/office/powerpoint/2010/main" val="2199975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p:cNvPicPr/>
          <p:nvPr/>
        </p:nvPicPr>
        <p:blipFill rotWithShape="1">
          <a:blip r:embed="rId2"/>
          <a:srcRect r="32712" b="59901"/>
          <a:stretch/>
        </p:blipFill>
        <p:spPr>
          <a:xfrm>
            <a:off x="1397479" y="2514600"/>
            <a:ext cx="6705600" cy="2092319"/>
          </a:xfrm>
          <a:prstGeom prst="rect">
            <a:avLst/>
          </a:prstGeom>
        </p:spPr>
      </p:pic>
    </p:spTree>
    <p:extLst>
      <p:ext uri="{BB962C8B-B14F-4D97-AF65-F5344CB8AC3E}">
        <p14:creationId xmlns:p14="http://schemas.microsoft.com/office/powerpoint/2010/main" val="3818253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Rectangle 4"/>
          <p:cNvSpPr/>
          <p:nvPr/>
        </p:nvSpPr>
        <p:spPr>
          <a:xfrm>
            <a:off x="2239992" y="1447800"/>
            <a:ext cx="4572000" cy="923330"/>
          </a:xfrm>
          <a:prstGeom prst="rect">
            <a:avLst/>
          </a:prstGeom>
          <a:solidFill>
            <a:schemeClr val="bg2"/>
          </a:solidFill>
        </p:spPr>
        <p:txBody>
          <a:bodyPr>
            <a:spAutoFit/>
          </a:bodyPr>
          <a:lstStyle/>
          <a:p>
            <a:r>
              <a:rPr lang="en-US" dirty="0" smtClean="0"/>
              <a:t>---</a:t>
            </a:r>
            <a:endParaRPr lang="en-US" dirty="0"/>
          </a:p>
          <a:p>
            <a:r>
              <a:rPr lang="en-US" dirty="0" err="1"/>
              <a:t>ami_access</a:t>
            </a:r>
            <a:r>
              <a:rPr lang="en-US" dirty="0"/>
              <a:t>: "</a:t>
            </a:r>
            <a:r>
              <a:rPr lang="en-US" dirty="0" smtClean="0"/>
              <a:t>JGVKLHYGLL"</a:t>
            </a:r>
            <a:endParaRPr lang="en-US" dirty="0"/>
          </a:p>
          <a:p>
            <a:r>
              <a:rPr lang="en-US" dirty="0" err="1"/>
              <a:t>ami_secret</a:t>
            </a:r>
            <a:r>
              <a:rPr lang="en-US" dirty="0"/>
              <a:t>: "</a:t>
            </a:r>
            <a:r>
              <a:rPr lang="en-US" dirty="0" err="1" smtClean="0"/>
              <a:t>iliuahsdfl</a:t>
            </a:r>
            <a:r>
              <a:rPr lang="en-US" dirty="0" smtClean="0"/>
              <a:t>/HDHFKJYY&amp;ID+"</a:t>
            </a:r>
            <a:endParaRPr lang="en-US" dirty="0"/>
          </a:p>
        </p:txBody>
      </p:sp>
      <p:pic>
        <p:nvPicPr>
          <p:cNvPr id="6" name="Picture 5"/>
          <p:cNvPicPr/>
          <p:nvPr/>
        </p:nvPicPr>
        <p:blipFill>
          <a:blip r:embed="rId2"/>
          <a:stretch>
            <a:fillRect/>
          </a:stretch>
        </p:blipFill>
        <p:spPr>
          <a:xfrm>
            <a:off x="633322" y="2819400"/>
            <a:ext cx="7785340" cy="2514600"/>
          </a:xfrm>
          <a:prstGeom prst="rect">
            <a:avLst/>
          </a:prstGeom>
        </p:spPr>
      </p:pic>
    </p:spTree>
    <p:extLst>
      <p:ext uri="{BB962C8B-B14F-4D97-AF65-F5344CB8AC3E}">
        <p14:creationId xmlns:p14="http://schemas.microsoft.com/office/powerpoint/2010/main" val="3434586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Rectangle 2"/>
          <p:cNvSpPr/>
          <p:nvPr/>
        </p:nvSpPr>
        <p:spPr>
          <a:xfrm>
            <a:off x="2133600" y="1927375"/>
            <a:ext cx="4572000" cy="1200329"/>
          </a:xfrm>
          <a:prstGeom prst="rect">
            <a:avLst/>
          </a:prstGeom>
          <a:solidFill>
            <a:schemeClr val="bg2"/>
          </a:solidFill>
        </p:spPr>
        <p:txBody>
          <a:bodyPr>
            <a:spAutoFit/>
          </a:bodyPr>
          <a:lstStyle/>
          <a:p>
            <a:r>
              <a:rPr lang="en-US" dirty="0" smtClean="0"/>
              <a:t>---</a:t>
            </a:r>
          </a:p>
          <a:p>
            <a:r>
              <a:rPr lang="en-US" dirty="0" smtClean="0"/>
              <a:t>- hosts: localhost</a:t>
            </a:r>
          </a:p>
          <a:p>
            <a:r>
              <a:rPr lang="en-US" dirty="0" smtClean="0"/>
              <a:t>  connection: local</a:t>
            </a:r>
          </a:p>
          <a:p>
            <a:r>
              <a:rPr lang="en-US" dirty="0" smtClean="0"/>
              <a:t>  </a:t>
            </a:r>
            <a:r>
              <a:rPr lang="en-US" dirty="0" err="1" smtClean="0"/>
              <a:t>gather_facts</a:t>
            </a:r>
            <a:r>
              <a:rPr lang="en-US" dirty="0" smtClean="0"/>
              <a:t>: false</a:t>
            </a:r>
            <a:endParaRPr lang="en-US" dirty="0"/>
          </a:p>
        </p:txBody>
      </p:sp>
    </p:spTree>
    <p:extLst>
      <p:ext uri="{BB962C8B-B14F-4D97-AF65-F5344CB8AC3E}">
        <p14:creationId xmlns:p14="http://schemas.microsoft.com/office/powerpoint/2010/main" val="3818253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Rectangle 2"/>
          <p:cNvSpPr/>
          <p:nvPr/>
        </p:nvSpPr>
        <p:spPr>
          <a:xfrm>
            <a:off x="381000" y="1582341"/>
            <a:ext cx="8229600" cy="2862322"/>
          </a:xfrm>
          <a:prstGeom prst="rect">
            <a:avLst/>
          </a:prstGeom>
          <a:solidFill>
            <a:schemeClr val="bg2"/>
          </a:solidFill>
        </p:spPr>
        <p:txBody>
          <a:bodyPr wrap="square">
            <a:spAutoFit/>
          </a:bodyPr>
          <a:lstStyle/>
          <a:p>
            <a:r>
              <a:rPr lang="en-US" dirty="0"/>
              <a:t> </a:t>
            </a:r>
            <a:r>
              <a:rPr lang="en-US" dirty="0" err="1"/>
              <a:t>vars_prompt</a:t>
            </a:r>
            <a:r>
              <a:rPr lang="en-US" dirty="0"/>
              <a:t>:</a:t>
            </a:r>
          </a:p>
          <a:p>
            <a:r>
              <a:rPr lang="en-US" dirty="0"/>
              <a:t>  #user enters the name of the </a:t>
            </a:r>
            <a:r>
              <a:rPr lang="en-US" dirty="0" err="1"/>
              <a:t>ami</a:t>
            </a:r>
            <a:r>
              <a:rPr lang="en-US" dirty="0"/>
              <a:t> image to make an auto scaling group from</a:t>
            </a:r>
          </a:p>
          <a:p>
            <a:r>
              <a:rPr lang="en-US" dirty="0"/>
              <a:t>   - name: image</a:t>
            </a:r>
          </a:p>
          <a:p>
            <a:r>
              <a:rPr lang="en-US" dirty="0"/>
              <a:t>     prompt: "enter the AMI image id"</a:t>
            </a:r>
          </a:p>
          <a:p>
            <a:r>
              <a:rPr lang="en-US" dirty="0"/>
              <a:t>     private: no</a:t>
            </a:r>
          </a:p>
          <a:p>
            <a:r>
              <a:rPr lang="en-US" dirty="0"/>
              <a:t> </a:t>
            </a:r>
          </a:p>
          <a:p>
            <a:r>
              <a:rPr lang="en-US" dirty="0"/>
              <a:t>  #user enters the name that will be used to name everything else in the architecture</a:t>
            </a:r>
          </a:p>
          <a:p>
            <a:r>
              <a:rPr lang="en-US" dirty="0"/>
              <a:t>   - name: architecture</a:t>
            </a:r>
          </a:p>
          <a:p>
            <a:r>
              <a:rPr lang="en-US" dirty="0"/>
              <a:t>     prompt: "enter the desired name for your </a:t>
            </a:r>
            <a:r>
              <a:rPr lang="en-US" dirty="0" smtClean="0"/>
              <a:t>infrastructure"</a:t>
            </a:r>
            <a:endParaRPr lang="en-US" dirty="0"/>
          </a:p>
          <a:p>
            <a:r>
              <a:rPr lang="en-US" dirty="0"/>
              <a:t>     private: no</a:t>
            </a:r>
          </a:p>
        </p:txBody>
      </p:sp>
    </p:spTree>
    <p:extLst>
      <p:ext uri="{BB962C8B-B14F-4D97-AF65-F5344CB8AC3E}">
        <p14:creationId xmlns:p14="http://schemas.microsoft.com/office/powerpoint/2010/main" val="3818253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Rectangle 3"/>
          <p:cNvSpPr/>
          <p:nvPr/>
        </p:nvSpPr>
        <p:spPr>
          <a:xfrm>
            <a:off x="2286000" y="2274838"/>
            <a:ext cx="4572000" cy="2308324"/>
          </a:xfrm>
          <a:prstGeom prst="rect">
            <a:avLst/>
          </a:prstGeom>
          <a:solidFill>
            <a:schemeClr val="bg2"/>
          </a:solidFill>
        </p:spPr>
        <p:txBody>
          <a:bodyPr>
            <a:spAutoFit/>
          </a:bodyPr>
          <a:lstStyle/>
          <a:p>
            <a:r>
              <a:rPr lang="en-US" dirty="0"/>
              <a:t> </a:t>
            </a:r>
            <a:r>
              <a:rPr lang="en-US" dirty="0" err="1"/>
              <a:t>vars</a:t>
            </a:r>
            <a:r>
              <a:rPr lang="en-US" dirty="0"/>
              <a:t>:</a:t>
            </a:r>
          </a:p>
          <a:p>
            <a:r>
              <a:rPr lang="en-US" dirty="0"/>
              <a:t>   </a:t>
            </a:r>
            <a:r>
              <a:rPr lang="en-US" dirty="0" err="1"/>
              <a:t>keypair</a:t>
            </a:r>
            <a:r>
              <a:rPr lang="en-US" dirty="0"/>
              <a:t>: </a:t>
            </a:r>
            <a:r>
              <a:rPr lang="en-US" dirty="0" smtClean="0"/>
              <a:t>“</a:t>
            </a:r>
            <a:r>
              <a:rPr lang="en-US" dirty="0" err="1" smtClean="0"/>
              <a:t>somenameKeyPair</a:t>
            </a:r>
            <a:r>
              <a:rPr lang="en-US" dirty="0"/>
              <a:t>"</a:t>
            </a:r>
          </a:p>
          <a:p>
            <a:r>
              <a:rPr lang="en-US" dirty="0"/>
              <a:t>   group: "</a:t>
            </a:r>
            <a:r>
              <a:rPr lang="en-US" dirty="0" err="1" smtClean="0"/>
              <a:t>sg-asdassxxd</a:t>
            </a:r>
            <a:r>
              <a:rPr lang="en-US" dirty="0" smtClean="0"/>
              <a:t>"</a:t>
            </a:r>
            <a:endParaRPr lang="en-US" dirty="0"/>
          </a:p>
          <a:p>
            <a:r>
              <a:rPr lang="en-US" dirty="0"/>
              <a:t>   </a:t>
            </a:r>
            <a:r>
              <a:rPr lang="en-US" dirty="0" err="1"/>
              <a:t>subnetID</a:t>
            </a:r>
            <a:r>
              <a:rPr lang="en-US" dirty="0"/>
              <a:t>: "</a:t>
            </a:r>
            <a:r>
              <a:rPr lang="en-US" dirty="0" smtClean="0"/>
              <a:t>subnet-2sfgaadsdb</a:t>
            </a:r>
            <a:r>
              <a:rPr lang="en-US" dirty="0"/>
              <a:t>"</a:t>
            </a:r>
          </a:p>
          <a:p>
            <a:r>
              <a:rPr lang="en-US" dirty="0"/>
              <a:t>   </a:t>
            </a:r>
            <a:r>
              <a:rPr lang="en-US" dirty="0" err="1"/>
              <a:t>regi</a:t>
            </a:r>
            <a:r>
              <a:rPr lang="en-US" dirty="0"/>
              <a:t>: "us-east-1"</a:t>
            </a:r>
          </a:p>
          <a:p>
            <a:r>
              <a:rPr lang="en-US" dirty="0"/>
              <a:t>   </a:t>
            </a:r>
            <a:r>
              <a:rPr lang="en-US" dirty="0" err="1"/>
              <a:t>loadb</a:t>
            </a:r>
            <a:r>
              <a:rPr lang="en-US" dirty="0"/>
              <a:t>: "{{architecture}}-</a:t>
            </a:r>
            <a:r>
              <a:rPr lang="en-US" dirty="0" err="1"/>
              <a:t>lb</a:t>
            </a:r>
            <a:r>
              <a:rPr lang="en-US" dirty="0"/>
              <a:t>"</a:t>
            </a:r>
          </a:p>
          <a:p>
            <a:r>
              <a:rPr lang="en-US" dirty="0"/>
              <a:t>   </a:t>
            </a:r>
            <a:r>
              <a:rPr lang="en-US" dirty="0" err="1"/>
              <a:t>auto_sc</a:t>
            </a:r>
            <a:r>
              <a:rPr lang="en-US" dirty="0"/>
              <a:t>:  "{{architecture}}_</a:t>
            </a:r>
            <a:r>
              <a:rPr lang="en-US" dirty="0" err="1"/>
              <a:t>asg</a:t>
            </a:r>
            <a:r>
              <a:rPr lang="en-US" dirty="0"/>
              <a:t>"</a:t>
            </a:r>
          </a:p>
          <a:p>
            <a:r>
              <a:rPr lang="en-US" dirty="0"/>
              <a:t>   </a:t>
            </a:r>
            <a:r>
              <a:rPr lang="en-US" dirty="0" err="1"/>
              <a:t>lc</a:t>
            </a:r>
            <a:r>
              <a:rPr lang="en-US" dirty="0"/>
              <a:t>: "{{architecture}}_</a:t>
            </a:r>
            <a:r>
              <a:rPr lang="en-US" dirty="0" err="1"/>
              <a:t>lc</a:t>
            </a:r>
            <a:r>
              <a:rPr lang="en-US" dirty="0"/>
              <a:t>"</a:t>
            </a:r>
          </a:p>
        </p:txBody>
      </p:sp>
    </p:spTree>
    <p:extLst>
      <p:ext uri="{BB962C8B-B14F-4D97-AF65-F5344CB8AC3E}">
        <p14:creationId xmlns:p14="http://schemas.microsoft.com/office/powerpoint/2010/main" val="2718319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Rectangle 3"/>
          <p:cNvSpPr/>
          <p:nvPr/>
        </p:nvSpPr>
        <p:spPr>
          <a:xfrm>
            <a:off x="1905000" y="2438400"/>
            <a:ext cx="5715000" cy="923330"/>
          </a:xfrm>
          <a:prstGeom prst="rect">
            <a:avLst/>
          </a:prstGeom>
          <a:solidFill>
            <a:schemeClr val="bg2"/>
          </a:solidFill>
        </p:spPr>
        <p:txBody>
          <a:bodyPr wrap="square">
            <a:spAutoFit/>
          </a:bodyPr>
          <a:lstStyle/>
          <a:p>
            <a:r>
              <a:rPr lang="en-US" dirty="0"/>
              <a:t> #contains the variables </a:t>
            </a:r>
            <a:r>
              <a:rPr lang="en-US" dirty="0" err="1"/>
              <a:t>ami_access</a:t>
            </a:r>
            <a:r>
              <a:rPr lang="en-US" dirty="0"/>
              <a:t> and </a:t>
            </a:r>
            <a:r>
              <a:rPr lang="en-US" dirty="0" err="1"/>
              <a:t>ami_secret</a:t>
            </a:r>
            <a:endParaRPr lang="en-US" dirty="0"/>
          </a:p>
          <a:p>
            <a:r>
              <a:rPr lang="en-US" dirty="0" smtClean="0"/>
              <a:t> </a:t>
            </a:r>
            <a:r>
              <a:rPr lang="en-US" dirty="0" err="1"/>
              <a:t>vars_files</a:t>
            </a:r>
            <a:r>
              <a:rPr lang="en-US" dirty="0"/>
              <a:t>:</a:t>
            </a:r>
          </a:p>
          <a:p>
            <a:r>
              <a:rPr lang="en-US" dirty="0"/>
              <a:t>    - </a:t>
            </a:r>
            <a:r>
              <a:rPr lang="en-US" dirty="0" err="1"/>
              <a:t>amiKeys.yml</a:t>
            </a:r>
            <a:endParaRPr lang="en-US" dirty="0"/>
          </a:p>
        </p:txBody>
      </p:sp>
    </p:spTree>
    <p:extLst>
      <p:ext uri="{BB962C8B-B14F-4D97-AF65-F5344CB8AC3E}">
        <p14:creationId xmlns:p14="http://schemas.microsoft.com/office/powerpoint/2010/main" val="2718319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Rectangle 3"/>
          <p:cNvSpPr/>
          <p:nvPr/>
        </p:nvSpPr>
        <p:spPr>
          <a:xfrm>
            <a:off x="1447800" y="1295400"/>
            <a:ext cx="6325820" cy="4801314"/>
          </a:xfrm>
          <a:prstGeom prst="rect">
            <a:avLst/>
          </a:prstGeom>
          <a:solidFill>
            <a:schemeClr val="bg2"/>
          </a:solidFill>
        </p:spPr>
        <p:txBody>
          <a:bodyPr wrap="square">
            <a:spAutoFit/>
          </a:bodyPr>
          <a:lstStyle/>
          <a:p>
            <a:r>
              <a:rPr lang="en-US" dirty="0"/>
              <a:t> tasks: </a:t>
            </a:r>
            <a:endParaRPr lang="en-US" dirty="0" smtClean="0"/>
          </a:p>
          <a:p>
            <a:r>
              <a:rPr lang="en-US" dirty="0"/>
              <a:t> #load balancer</a:t>
            </a:r>
          </a:p>
          <a:p>
            <a:r>
              <a:rPr lang="en-US" dirty="0"/>
              <a:t>   - ec2_elb_lb:</a:t>
            </a:r>
          </a:p>
          <a:p>
            <a:r>
              <a:rPr lang="en-US" dirty="0"/>
              <a:t>      </a:t>
            </a:r>
            <a:r>
              <a:rPr lang="en-US" dirty="0" err="1"/>
              <a:t>aws_access_key</a:t>
            </a:r>
            <a:r>
              <a:rPr lang="en-US" dirty="0"/>
              <a:t>: '{{ </a:t>
            </a:r>
            <a:r>
              <a:rPr lang="en-US" dirty="0" err="1"/>
              <a:t>ami_access</a:t>
            </a:r>
            <a:r>
              <a:rPr lang="en-US" dirty="0"/>
              <a:t> }}'</a:t>
            </a:r>
          </a:p>
          <a:p>
            <a:r>
              <a:rPr lang="en-US" dirty="0"/>
              <a:t>      </a:t>
            </a:r>
            <a:r>
              <a:rPr lang="en-US" dirty="0" err="1"/>
              <a:t>aws_secret_key</a:t>
            </a:r>
            <a:r>
              <a:rPr lang="en-US" dirty="0"/>
              <a:t>: '{{ </a:t>
            </a:r>
            <a:r>
              <a:rPr lang="en-US" dirty="0" err="1"/>
              <a:t>ami_secret</a:t>
            </a:r>
            <a:r>
              <a:rPr lang="en-US" dirty="0"/>
              <a:t> }}'</a:t>
            </a:r>
          </a:p>
          <a:p>
            <a:r>
              <a:rPr lang="en-US" dirty="0"/>
              <a:t>      name: "{{ </a:t>
            </a:r>
            <a:r>
              <a:rPr lang="en-US" dirty="0" err="1"/>
              <a:t>loadb</a:t>
            </a:r>
            <a:r>
              <a:rPr lang="en-US" dirty="0"/>
              <a:t> }}"</a:t>
            </a:r>
          </a:p>
          <a:p>
            <a:r>
              <a:rPr lang="en-US" dirty="0"/>
              <a:t>      region: "{{ </a:t>
            </a:r>
            <a:r>
              <a:rPr lang="en-US" dirty="0" err="1"/>
              <a:t>regi</a:t>
            </a:r>
            <a:r>
              <a:rPr lang="en-US" dirty="0"/>
              <a:t> }}"</a:t>
            </a:r>
          </a:p>
          <a:p>
            <a:r>
              <a:rPr lang="en-US" dirty="0"/>
              <a:t>      zones:</a:t>
            </a:r>
          </a:p>
          <a:p>
            <a:r>
              <a:rPr lang="en-US" dirty="0"/>
              <a:t>       - us-east-1a</a:t>
            </a:r>
          </a:p>
          <a:p>
            <a:r>
              <a:rPr lang="en-US" dirty="0"/>
              <a:t>       - us-east-1b</a:t>
            </a:r>
          </a:p>
          <a:p>
            <a:r>
              <a:rPr lang="en-US" dirty="0"/>
              <a:t>       - us-east-1c</a:t>
            </a:r>
          </a:p>
          <a:p>
            <a:r>
              <a:rPr lang="en-US" dirty="0"/>
              <a:t>       - us-east-1e</a:t>
            </a:r>
          </a:p>
          <a:p>
            <a:r>
              <a:rPr lang="en-US" dirty="0"/>
              <a:t>      state: present</a:t>
            </a:r>
          </a:p>
          <a:p>
            <a:r>
              <a:rPr lang="en-US" dirty="0"/>
              <a:t>      listeners:</a:t>
            </a:r>
          </a:p>
          <a:p>
            <a:r>
              <a:rPr lang="en-US" dirty="0"/>
              <a:t>       - protocol: http</a:t>
            </a:r>
          </a:p>
          <a:p>
            <a:r>
              <a:rPr lang="en-US" dirty="0"/>
              <a:t>         </a:t>
            </a:r>
            <a:r>
              <a:rPr lang="en-US" dirty="0" err="1"/>
              <a:t>load_balancer_port</a:t>
            </a:r>
            <a:r>
              <a:rPr lang="en-US" dirty="0"/>
              <a:t>: 80</a:t>
            </a:r>
          </a:p>
          <a:p>
            <a:r>
              <a:rPr lang="en-US" dirty="0"/>
              <a:t>         </a:t>
            </a:r>
            <a:r>
              <a:rPr lang="en-US" dirty="0" err="1"/>
              <a:t>instance_port</a:t>
            </a:r>
            <a:r>
              <a:rPr lang="en-US" dirty="0"/>
              <a:t>: 80</a:t>
            </a:r>
          </a:p>
        </p:txBody>
      </p:sp>
    </p:spTree>
    <p:extLst>
      <p:ext uri="{BB962C8B-B14F-4D97-AF65-F5344CB8AC3E}">
        <p14:creationId xmlns:p14="http://schemas.microsoft.com/office/powerpoint/2010/main" val="2718319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Rectangle 3"/>
          <p:cNvSpPr/>
          <p:nvPr/>
        </p:nvSpPr>
        <p:spPr>
          <a:xfrm>
            <a:off x="2286000" y="1305342"/>
            <a:ext cx="4572000" cy="4524315"/>
          </a:xfrm>
          <a:prstGeom prst="rect">
            <a:avLst/>
          </a:prstGeom>
          <a:solidFill>
            <a:schemeClr val="bg2"/>
          </a:solidFill>
        </p:spPr>
        <p:txBody>
          <a:bodyPr>
            <a:spAutoFit/>
          </a:bodyPr>
          <a:lstStyle/>
          <a:p>
            <a:r>
              <a:rPr lang="en-US" dirty="0" smtClean="0"/>
              <a:t> #launch configuration</a:t>
            </a:r>
          </a:p>
          <a:p>
            <a:r>
              <a:rPr lang="en-US" dirty="0" smtClean="0"/>
              <a:t> </a:t>
            </a:r>
            <a:r>
              <a:rPr lang="en-US" dirty="0"/>
              <a:t>- ec2_lc:</a:t>
            </a:r>
          </a:p>
          <a:p>
            <a:r>
              <a:rPr lang="en-US" dirty="0"/>
              <a:t>      </a:t>
            </a:r>
            <a:r>
              <a:rPr lang="en-US" dirty="0" err="1"/>
              <a:t>aws_access_key</a:t>
            </a:r>
            <a:r>
              <a:rPr lang="en-US" dirty="0"/>
              <a:t>: '{{ </a:t>
            </a:r>
            <a:r>
              <a:rPr lang="en-US" dirty="0" err="1"/>
              <a:t>ami_access</a:t>
            </a:r>
            <a:r>
              <a:rPr lang="en-US" dirty="0"/>
              <a:t> }}'</a:t>
            </a:r>
          </a:p>
          <a:p>
            <a:r>
              <a:rPr lang="en-US" dirty="0"/>
              <a:t>      </a:t>
            </a:r>
            <a:r>
              <a:rPr lang="en-US" dirty="0" err="1"/>
              <a:t>aws_secret_key</a:t>
            </a:r>
            <a:r>
              <a:rPr lang="en-US" dirty="0"/>
              <a:t>: '{{ </a:t>
            </a:r>
            <a:r>
              <a:rPr lang="en-US" dirty="0" err="1"/>
              <a:t>ami_secret</a:t>
            </a:r>
            <a:r>
              <a:rPr lang="en-US" dirty="0"/>
              <a:t> }}'</a:t>
            </a:r>
          </a:p>
          <a:p>
            <a:r>
              <a:rPr lang="en-US" dirty="0"/>
              <a:t>      region:  "{{</a:t>
            </a:r>
            <a:r>
              <a:rPr lang="en-US" dirty="0" err="1"/>
              <a:t>regi</a:t>
            </a:r>
            <a:r>
              <a:rPr lang="en-US" dirty="0"/>
              <a:t>}}"</a:t>
            </a:r>
          </a:p>
          <a:p>
            <a:r>
              <a:rPr lang="en-US" dirty="0"/>
              <a:t>      name: '{{</a:t>
            </a:r>
            <a:r>
              <a:rPr lang="en-US" dirty="0" err="1"/>
              <a:t>lc</a:t>
            </a:r>
            <a:r>
              <a:rPr lang="en-US" dirty="0"/>
              <a:t>}}'</a:t>
            </a:r>
          </a:p>
          <a:p>
            <a:r>
              <a:rPr lang="en-US" dirty="0"/>
              <a:t>      </a:t>
            </a:r>
            <a:r>
              <a:rPr lang="en-US" dirty="0" err="1"/>
              <a:t>image_id</a:t>
            </a:r>
            <a:r>
              <a:rPr lang="en-US" dirty="0"/>
              <a:t>: "{{image}}"</a:t>
            </a:r>
          </a:p>
          <a:p>
            <a:r>
              <a:rPr lang="en-US" dirty="0"/>
              <a:t>      </a:t>
            </a:r>
            <a:r>
              <a:rPr lang="en-US" dirty="0" err="1"/>
              <a:t>key_name</a:t>
            </a:r>
            <a:r>
              <a:rPr lang="en-US" dirty="0"/>
              <a:t>: "{{ </a:t>
            </a:r>
            <a:r>
              <a:rPr lang="en-US" dirty="0" err="1"/>
              <a:t>keypair</a:t>
            </a:r>
            <a:r>
              <a:rPr lang="en-US" dirty="0"/>
              <a:t> }}"</a:t>
            </a:r>
          </a:p>
          <a:p>
            <a:r>
              <a:rPr lang="en-US" dirty="0"/>
              <a:t>      </a:t>
            </a:r>
            <a:r>
              <a:rPr lang="en-US" dirty="0" err="1"/>
              <a:t>security_groups</a:t>
            </a:r>
            <a:r>
              <a:rPr lang="en-US" dirty="0"/>
              <a:t>: '{{ group }}'</a:t>
            </a:r>
          </a:p>
          <a:p>
            <a:r>
              <a:rPr lang="en-US" dirty="0"/>
              <a:t>      </a:t>
            </a:r>
            <a:r>
              <a:rPr lang="en-US" dirty="0" err="1"/>
              <a:t>instance_type</a:t>
            </a:r>
            <a:r>
              <a:rPr lang="en-US" dirty="0"/>
              <a:t>: t2.micro</a:t>
            </a:r>
          </a:p>
          <a:p>
            <a:r>
              <a:rPr lang="en-US" dirty="0"/>
              <a:t>      volumes:</a:t>
            </a:r>
          </a:p>
          <a:p>
            <a:r>
              <a:rPr lang="en-US" dirty="0"/>
              <a:t>       - </a:t>
            </a:r>
            <a:r>
              <a:rPr lang="en-US" dirty="0" err="1"/>
              <a:t>device_name</a:t>
            </a:r>
            <a:r>
              <a:rPr lang="en-US" dirty="0"/>
              <a:t>: /</a:t>
            </a:r>
            <a:r>
              <a:rPr lang="en-US" dirty="0" err="1"/>
              <a:t>dev</a:t>
            </a:r>
            <a:r>
              <a:rPr lang="en-US" dirty="0"/>
              <a:t>/sda1</a:t>
            </a:r>
          </a:p>
          <a:p>
            <a:r>
              <a:rPr lang="en-US" dirty="0"/>
              <a:t>         </a:t>
            </a:r>
            <a:r>
              <a:rPr lang="en-US" dirty="0" err="1"/>
              <a:t>volume_size</a:t>
            </a:r>
            <a:r>
              <a:rPr lang="en-US" dirty="0"/>
              <a:t>: 100</a:t>
            </a:r>
          </a:p>
          <a:p>
            <a:r>
              <a:rPr lang="en-US" dirty="0"/>
              <a:t>         </a:t>
            </a:r>
            <a:r>
              <a:rPr lang="en-US" dirty="0" err="1"/>
              <a:t>device_type</a:t>
            </a:r>
            <a:r>
              <a:rPr lang="en-US" dirty="0"/>
              <a:t>: io1</a:t>
            </a:r>
          </a:p>
          <a:p>
            <a:r>
              <a:rPr lang="en-US" dirty="0"/>
              <a:t>         </a:t>
            </a:r>
            <a:r>
              <a:rPr lang="en-US" dirty="0" err="1"/>
              <a:t>iops</a:t>
            </a:r>
            <a:r>
              <a:rPr lang="en-US" dirty="0"/>
              <a:t>: 3000</a:t>
            </a:r>
          </a:p>
          <a:p>
            <a:r>
              <a:rPr lang="en-US" dirty="0"/>
              <a:t>         </a:t>
            </a:r>
            <a:r>
              <a:rPr lang="en-US" dirty="0" err="1"/>
              <a:t>delete_on_termination</a:t>
            </a:r>
            <a:r>
              <a:rPr lang="en-US" dirty="0"/>
              <a:t>: true</a:t>
            </a:r>
          </a:p>
        </p:txBody>
      </p:sp>
    </p:spTree>
    <p:extLst>
      <p:ext uri="{BB962C8B-B14F-4D97-AF65-F5344CB8AC3E}">
        <p14:creationId xmlns:p14="http://schemas.microsoft.com/office/powerpoint/2010/main" val="2718319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sp>
        <p:nvSpPr>
          <p:cNvPr id="4" name="Rectangle 3"/>
          <p:cNvSpPr/>
          <p:nvPr/>
        </p:nvSpPr>
        <p:spPr>
          <a:xfrm>
            <a:off x="2286000" y="1443841"/>
            <a:ext cx="4572000" cy="3970318"/>
          </a:xfrm>
          <a:prstGeom prst="rect">
            <a:avLst/>
          </a:prstGeom>
          <a:solidFill>
            <a:schemeClr val="bg2"/>
          </a:solidFill>
        </p:spPr>
        <p:txBody>
          <a:bodyPr>
            <a:spAutoFit/>
          </a:bodyPr>
          <a:lstStyle/>
          <a:p>
            <a:r>
              <a:rPr lang="en-US" dirty="0"/>
              <a:t> #auto scaling group</a:t>
            </a:r>
          </a:p>
          <a:p>
            <a:r>
              <a:rPr lang="en-US" dirty="0"/>
              <a:t>   - ec2_asg:</a:t>
            </a:r>
          </a:p>
          <a:p>
            <a:r>
              <a:rPr lang="en-US" dirty="0"/>
              <a:t>      </a:t>
            </a:r>
            <a:r>
              <a:rPr lang="en-US" dirty="0" err="1"/>
              <a:t>aws_access_key</a:t>
            </a:r>
            <a:r>
              <a:rPr lang="en-US" dirty="0"/>
              <a:t>: '{{ </a:t>
            </a:r>
            <a:r>
              <a:rPr lang="en-US" dirty="0" err="1"/>
              <a:t>ami_access</a:t>
            </a:r>
            <a:r>
              <a:rPr lang="en-US" dirty="0"/>
              <a:t> }}'</a:t>
            </a:r>
          </a:p>
          <a:p>
            <a:r>
              <a:rPr lang="en-US" dirty="0"/>
              <a:t>      </a:t>
            </a:r>
            <a:r>
              <a:rPr lang="en-US" dirty="0" err="1"/>
              <a:t>aws_secret_key</a:t>
            </a:r>
            <a:r>
              <a:rPr lang="en-US" dirty="0"/>
              <a:t>: '{{ </a:t>
            </a:r>
            <a:r>
              <a:rPr lang="en-US" dirty="0" err="1"/>
              <a:t>ami_secret</a:t>
            </a:r>
            <a:r>
              <a:rPr lang="en-US" dirty="0"/>
              <a:t> }}'</a:t>
            </a:r>
          </a:p>
          <a:p>
            <a:r>
              <a:rPr lang="en-US" dirty="0"/>
              <a:t>      region:  "{{ </a:t>
            </a:r>
            <a:r>
              <a:rPr lang="en-US" dirty="0" err="1"/>
              <a:t>regi</a:t>
            </a:r>
            <a:r>
              <a:rPr lang="en-US" dirty="0"/>
              <a:t> }}"</a:t>
            </a:r>
          </a:p>
          <a:p>
            <a:r>
              <a:rPr lang="en-US" dirty="0"/>
              <a:t>      name: '{{ </a:t>
            </a:r>
            <a:r>
              <a:rPr lang="en-US" dirty="0" err="1"/>
              <a:t>auto_sc</a:t>
            </a:r>
            <a:r>
              <a:rPr lang="en-US" dirty="0"/>
              <a:t> }}'</a:t>
            </a:r>
          </a:p>
          <a:p>
            <a:r>
              <a:rPr lang="en-US" dirty="0"/>
              <a:t>      </a:t>
            </a:r>
            <a:r>
              <a:rPr lang="en-US" dirty="0" err="1"/>
              <a:t>load_balancers</a:t>
            </a:r>
            <a:r>
              <a:rPr lang="en-US" dirty="0"/>
              <a:t>: '{{ </a:t>
            </a:r>
            <a:r>
              <a:rPr lang="en-US" dirty="0" err="1"/>
              <a:t>loadb</a:t>
            </a:r>
            <a:r>
              <a:rPr lang="en-US" dirty="0"/>
              <a:t> }}'</a:t>
            </a:r>
          </a:p>
          <a:p>
            <a:r>
              <a:rPr lang="en-US" dirty="0"/>
              <a:t>      </a:t>
            </a:r>
            <a:r>
              <a:rPr lang="en-US" dirty="0" err="1"/>
              <a:t>availability_zones</a:t>
            </a:r>
            <a:r>
              <a:rPr lang="en-US" dirty="0"/>
              <a:t>: 'us-east-1a'</a:t>
            </a:r>
          </a:p>
          <a:p>
            <a:r>
              <a:rPr lang="en-US" dirty="0"/>
              <a:t>      </a:t>
            </a:r>
            <a:r>
              <a:rPr lang="en-US" dirty="0" err="1"/>
              <a:t>launch_config_name</a:t>
            </a:r>
            <a:r>
              <a:rPr lang="en-US" dirty="0"/>
              <a:t>: '{{ </a:t>
            </a:r>
            <a:r>
              <a:rPr lang="en-US" dirty="0" err="1"/>
              <a:t>lc</a:t>
            </a:r>
            <a:r>
              <a:rPr lang="en-US" dirty="0"/>
              <a:t> }}'</a:t>
            </a:r>
          </a:p>
          <a:p>
            <a:r>
              <a:rPr lang="en-US" dirty="0"/>
              <a:t>      </a:t>
            </a:r>
            <a:r>
              <a:rPr lang="en-US" dirty="0" err="1"/>
              <a:t>min_size</a:t>
            </a:r>
            <a:r>
              <a:rPr lang="en-US" dirty="0"/>
              <a:t>: 1</a:t>
            </a:r>
          </a:p>
          <a:p>
            <a:r>
              <a:rPr lang="en-US" dirty="0"/>
              <a:t>      </a:t>
            </a:r>
            <a:r>
              <a:rPr lang="en-US" dirty="0" err="1"/>
              <a:t>max_size</a:t>
            </a:r>
            <a:r>
              <a:rPr lang="en-US" dirty="0"/>
              <a:t>: 4</a:t>
            </a:r>
          </a:p>
          <a:p>
            <a:r>
              <a:rPr lang="en-US" dirty="0"/>
              <a:t>      </a:t>
            </a:r>
            <a:r>
              <a:rPr lang="en-US" dirty="0" err="1"/>
              <a:t>desired_capacity</a:t>
            </a:r>
            <a:r>
              <a:rPr lang="en-US" dirty="0"/>
              <a:t>: 2</a:t>
            </a:r>
          </a:p>
          <a:p>
            <a:r>
              <a:rPr lang="en-US" dirty="0"/>
              <a:t>      </a:t>
            </a:r>
            <a:r>
              <a:rPr lang="en-US" dirty="0" err="1"/>
              <a:t>vpc_zone_identifier</a:t>
            </a:r>
            <a:r>
              <a:rPr lang="en-US" dirty="0"/>
              <a:t>: '{{ </a:t>
            </a:r>
            <a:r>
              <a:rPr lang="en-US" dirty="0" err="1"/>
              <a:t>subnetID</a:t>
            </a:r>
            <a:r>
              <a:rPr lang="en-US" dirty="0"/>
              <a:t> }}'</a:t>
            </a:r>
          </a:p>
          <a:p>
            <a:r>
              <a:rPr lang="en-US" dirty="0"/>
              <a:t>      </a:t>
            </a:r>
            <a:r>
              <a:rPr lang="en-US" dirty="0" err="1"/>
              <a:t>wait_for_instances</a:t>
            </a:r>
            <a:r>
              <a:rPr lang="en-US" dirty="0"/>
              <a:t>: true</a:t>
            </a:r>
          </a:p>
        </p:txBody>
      </p:sp>
    </p:spTree>
    <p:extLst>
      <p:ext uri="{BB962C8B-B14F-4D97-AF65-F5344CB8AC3E}">
        <p14:creationId xmlns:p14="http://schemas.microsoft.com/office/powerpoint/2010/main" val="1848869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Rectangle 3"/>
          <p:cNvSpPr/>
          <p:nvPr/>
        </p:nvSpPr>
        <p:spPr>
          <a:xfrm>
            <a:off x="2286000" y="1371600"/>
            <a:ext cx="4572000" cy="5078313"/>
          </a:xfrm>
          <a:prstGeom prst="rect">
            <a:avLst/>
          </a:prstGeom>
          <a:solidFill>
            <a:schemeClr val="bg2"/>
          </a:solidFill>
        </p:spPr>
        <p:txBody>
          <a:bodyPr>
            <a:spAutoFit/>
          </a:bodyPr>
          <a:lstStyle/>
          <a:p>
            <a:r>
              <a:rPr lang="en-US" dirty="0"/>
              <a:t> #auto scaling policy</a:t>
            </a:r>
          </a:p>
          <a:p>
            <a:r>
              <a:rPr lang="en-US" dirty="0"/>
              <a:t>   - ec2_scaling_policy:</a:t>
            </a:r>
          </a:p>
          <a:p>
            <a:r>
              <a:rPr lang="en-US" dirty="0"/>
              <a:t>      </a:t>
            </a:r>
            <a:r>
              <a:rPr lang="en-US" dirty="0" err="1"/>
              <a:t>aws_access_key</a:t>
            </a:r>
            <a:r>
              <a:rPr lang="en-US" dirty="0"/>
              <a:t>: '{{ </a:t>
            </a:r>
            <a:r>
              <a:rPr lang="en-US" dirty="0" err="1"/>
              <a:t>ami_access</a:t>
            </a:r>
            <a:r>
              <a:rPr lang="en-US" dirty="0"/>
              <a:t> }}'</a:t>
            </a:r>
          </a:p>
          <a:p>
            <a:r>
              <a:rPr lang="en-US" dirty="0"/>
              <a:t>      </a:t>
            </a:r>
            <a:r>
              <a:rPr lang="en-US" dirty="0" err="1"/>
              <a:t>aws_secret_key</a:t>
            </a:r>
            <a:r>
              <a:rPr lang="en-US" dirty="0"/>
              <a:t>: '{{ </a:t>
            </a:r>
            <a:r>
              <a:rPr lang="en-US" dirty="0" err="1"/>
              <a:t>ami_secret</a:t>
            </a:r>
            <a:r>
              <a:rPr lang="en-US" dirty="0"/>
              <a:t> }}'</a:t>
            </a:r>
          </a:p>
          <a:p>
            <a:r>
              <a:rPr lang="en-US" dirty="0"/>
              <a:t>      region: '{{</a:t>
            </a:r>
            <a:r>
              <a:rPr lang="en-US" dirty="0" err="1"/>
              <a:t>regi</a:t>
            </a:r>
            <a:r>
              <a:rPr lang="en-US" dirty="0"/>
              <a:t>}}'</a:t>
            </a:r>
          </a:p>
          <a:p>
            <a:r>
              <a:rPr lang="en-US" dirty="0"/>
              <a:t>      state: present</a:t>
            </a:r>
          </a:p>
          <a:p>
            <a:r>
              <a:rPr lang="en-US" dirty="0"/>
              <a:t>      name: "{{</a:t>
            </a:r>
            <a:r>
              <a:rPr lang="en-US" dirty="0" err="1"/>
              <a:t>item.pol_name</a:t>
            </a:r>
            <a:r>
              <a:rPr lang="en-US" dirty="0"/>
              <a:t>}}"</a:t>
            </a:r>
          </a:p>
          <a:p>
            <a:r>
              <a:rPr lang="en-US" dirty="0"/>
              <a:t>      </a:t>
            </a:r>
            <a:r>
              <a:rPr lang="en-US" dirty="0" err="1"/>
              <a:t>adjustment_type</a:t>
            </a:r>
            <a:r>
              <a:rPr lang="en-US" dirty="0"/>
              <a:t>: "</a:t>
            </a:r>
            <a:r>
              <a:rPr lang="en-US" dirty="0" err="1"/>
              <a:t>ChangeInCapacity</a:t>
            </a:r>
            <a:r>
              <a:rPr lang="en-US" dirty="0"/>
              <a:t>"</a:t>
            </a:r>
          </a:p>
          <a:p>
            <a:r>
              <a:rPr lang="en-US" dirty="0"/>
              <a:t>      </a:t>
            </a:r>
            <a:r>
              <a:rPr lang="en-US" dirty="0" err="1"/>
              <a:t>asg_name</a:t>
            </a:r>
            <a:r>
              <a:rPr lang="en-US" dirty="0"/>
              <a:t>: "{{</a:t>
            </a:r>
            <a:r>
              <a:rPr lang="en-US" dirty="0" err="1"/>
              <a:t>auto_sc</a:t>
            </a:r>
            <a:r>
              <a:rPr lang="en-US" dirty="0"/>
              <a:t>}}"</a:t>
            </a:r>
          </a:p>
          <a:p>
            <a:r>
              <a:rPr lang="en-US" dirty="0"/>
              <a:t>      </a:t>
            </a:r>
            <a:r>
              <a:rPr lang="en-US" dirty="0" err="1"/>
              <a:t>scaling_adjustment</a:t>
            </a:r>
            <a:r>
              <a:rPr lang="en-US" dirty="0"/>
              <a:t>: "{{</a:t>
            </a:r>
            <a:r>
              <a:rPr lang="en-US" dirty="0" err="1"/>
              <a:t>item.changes</a:t>
            </a:r>
            <a:r>
              <a:rPr lang="en-US" dirty="0"/>
              <a:t>}}"</a:t>
            </a:r>
          </a:p>
          <a:p>
            <a:r>
              <a:rPr lang="en-US" dirty="0"/>
              <a:t>      </a:t>
            </a:r>
            <a:r>
              <a:rPr lang="en-US" dirty="0" err="1"/>
              <a:t>min_adjustment_step</a:t>
            </a:r>
            <a:r>
              <a:rPr lang="en-US" dirty="0"/>
              <a:t>: 1</a:t>
            </a:r>
          </a:p>
          <a:p>
            <a:r>
              <a:rPr lang="en-US" dirty="0"/>
              <a:t>      </a:t>
            </a:r>
            <a:r>
              <a:rPr lang="en-US" dirty="0" err="1"/>
              <a:t>cooldown</a:t>
            </a:r>
            <a:r>
              <a:rPr lang="en-US" dirty="0"/>
              <a:t>: 300</a:t>
            </a:r>
          </a:p>
          <a:p>
            <a:r>
              <a:rPr lang="en-US" dirty="0"/>
              <a:t>     register: policies</a:t>
            </a:r>
          </a:p>
          <a:p>
            <a:r>
              <a:rPr lang="en-US" dirty="0"/>
              <a:t>     </a:t>
            </a:r>
            <a:r>
              <a:rPr lang="en-US" dirty="0" err="1"/>
              <a:t>with_items</a:t>
            </a:r>
            <a:r>
              <a:rPr lang="en-US" dirty="0"/>
              <a:t>:</a:t>
            </a:r>
          </a:p>
          <a:p>
            <a:r>
              <a:rPr lang="en-US" dirty="0"/>
              <a:t>      - </a:t>
            </a:r>
            <a:r>
              <a:rPr lang="en-US" dirty="0" err="1"/>
              <a:t>pol_name</a:t>
            </a:r>
            <a:r>
              <a:rPr lang="en-US" dirty="0"/>
              <a:t>: "</a:t>
            </a:r>
            <a:r>
              <a:rPr lang="en-US" dirty="0" err="1"/>
              <a:t>cpuUP</a:t>
            </a:r>
            <a:r>
              <a:rPr lang="en-US" dirty="0"/>
              <a:t>_{{</a:t>
            </a:r>
            <a:r>
              <a:rPr lang="en-US" dirty="0" err="1"/>
              <a:t>auto_sc</a:t>
            </a:r>
            <a:r>
              <a:rPr lang="en-US" dirty="0"/>
              <a:t>}}_policy"</a:t>
            </a:r>
          </a:p>
          <a:p>
            <a:r>
              <a:rPr lang="en-US" dirty="0"/>
              <a:t>        changes: +1</a:t>
            </a:r>
          </a:p>
          <a:p>
            <a:r>
              <a:rPr lang="en-US" dirty="0"/>
              <a:t>      - </a:t>
            </a:r>
            <a:r>
              <a:rPr lang="en-US" dirty="0" err="1"/>
              <a:t>pol_name</a:t>
            </a:r>
            <a:r>
              <a:rPr lang="en-US" dirty="0"/>
              <a:t>: "</a:t>
            </a:r>
            <a:r>
              <a:rPr lang="en-US" dirty="0" err="1"/>
              <a:t>cpuDown</a:t>
            </a:r>
            <a:r>
              <a:rPr lang="en-US" dirty="0"/>
              <a:t>_{{</a:t>
            </a:r>
            <a:r>
              <a:rPr lang="en-US" dirty="0" err="1"/>
              <a:t>auto_sc</a:t>
            </a:r>
            <a:r>
              <a:rPr lang="en-US" dirty="0"/>
              <a:t>}}_policy"</a:t>
            </a:r>
          </a:p>
          <a:p>
            <a:r>
              <a:rPr lang="en-US" dirty="0"/>
              <a:t>        changes: -1</a:t>
            </a:r>
          </a:p>
        </p:txBody>
      </p:sp>
    </p:spTree>
    <p:extLst>
      <p:ext uri="{BB962C8B-B14F-4D97-AF65-F5344CB8AC3E}">
        <p14:creationId xmlns:p14="http://schemas.microsoft.com/office/powerpoint/2010/main" val="2170356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marL="0" indent="0">
              <a:buNone/>
            </a:pPr>
            <a:r>
              <a:rPr lang="en-US" dirty="0"/>
              <a:t>Will cover</a:t>
            </a:r>
          </a:p>
          <a:p>
            <a:r>
              <a:rPr lang="en-US" dirty="0"/>
              <a:t>Introduction</a:t>
            </a:r>
          </a:p>
          <a:p>
            <a:r>
              <a:rPr lang="en-US" dirty="0"/>
              <a:t>Purpose, Problems and Potential </a:t>
            </a:r>
            <a:r>
              <a:rPr lang="en-US" dirty="0" smtClean="0"/>
              <a:t>Benefits</a:t>
            </a:r>
          </a:p>
          <a:p>
            <a:r>
              <a:rPr lang="en-US" dirty="0" smtClean="0"/>
              <a:t>Literature </a:t>
            </a:r>
            <a:r>
              <a:rPr lang="en-US" dirty="0"/>
              <a:t>Review</a:t>
            </a:r>
          </a:p>
          <a:p>
            <a:r>
              <a:rPr lang="en-US" dirty="0"/>
              <a:t>Methodology</a:t>
            </a:r>
          </a:p>
          <a:p>
            <a:r>
              <a:rPr lang="en-US" dirty="0" smtClean="0"/>
              <a:t>Results</a:t>
            </a:r>
          </a:p>
          <a:p>
            <a:r>
              <a:rPr lang="en-US" dirty="0" smtClean="0"/>
              <a:t>Demonstration</a:t>
            </a:r>
          </a:p>
          <a:p>
            <a:r>
              <a:rPr lang="en-US" dirty="0" smtClean="0"/>
              <a:t>Future Work</a:t>
            </a:r>
          </a:p>
          <a:p>
            <a:r>
              <a:rPr lang="en-US" dirty="0" smtClean="0"/>
              <a:t>Conclusion</a:t>
            </a:r>
            <a:endParaRPr lang="en-US" dirty="0"/>
          </a:p>
          <a:p>
            <a:pPr marL="0" indent="0">
              <a:buNone/>
            </a:pPr>
            <a:endParaRPr lang="en-US" dirty="0"/>
          </a:p>
        </p:txBody>
      </p:sp>
    </p:spTree>
    <p:extLst>
      <p:ext uri="{BB962C8B-B14F-4D97-AF65-F5344CB8AC3E}">
        <p14:creationId xmlns:p14="http://schemas.microsoft.com/office/powerpoint/2010/main" val="4263567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31838"/>
          </a:xfrm>
        </p:spPr>
        <p:txBody>
          <a:bodyPr>
            <a:normAutofit fontScale="90000"/>
          </a:bodyPr>
          <a:lstStyle/>
          <a:p>
            <a:r>
              <a:rPr lang="en-US" dirty="0" smtClean="0"/>
              <a:t>Results</a:t>
            </a:r>
            <a:endParaRPr lang="en-US" dirty="0"/>
          </a:p>
        </p:txBody>
      </p:sp>
      <p:sp>
        <p:nvSpPr>
          <p:cNvPr id="3" name="Rectangle 2"/>
          <p:cNvSpPr/>
          <p:nvPr/>
        </p:nvSpPr>
        <p:spPr>
          <a:xfrm>
            <a:off x="990600" y="833375"/>
            <a:ext cx="7197436" cy="5509200"/>
          </a:xfrm>
          <a:prstGeom prst="rect">
            <a:avLst/>
          </a:prstGeom>
          <a:solidFill>
            <a:schemeClr val="bg2"/>
          </a:solidFill>
        </p:spPr>
        <p:txBody>
          <a:bodyPr wrap="square">
            <a:spAutoFit/>
          </a:bodyPr>
          <a:lstStyle/>
          <a:p>
            <a:r>
              <a:rPr lang="en-US" sz="1600" dirty="0"/>
              <a:t> </a:t>
            </a:r>
            <a:r>
              <a:rPr lang="en-US" sz="1200" dirty="0"/>
              <a:t>#cloud watch alarm for CPU Utilization</a:t>
            </a:r>
          </a:p>
          <a:p>
            <a:r>
              <a:rPr lang="en-US" sz="1200" dirty="0"/>
              <a:t>   - ec2_metric_alarm:</a:t>
            </a:r>
          </a:p>
          <a:p>
            <a:r>
              <a:rPr lang="en-US" sz="1200" dirty="0"/>
              <a:t>      </a:t>
            </a:r>
            <a:r>
              <a:rPr lang="en-US" sz="1200" dirty="0" err="1"/>
              <a:t>aws_access_key</a:t>
            </a:r>
            <a:r>
              <a:rPr lang="en-US" sz="1200" dirty="0"/>
              <a:t>: '{{ </a:t>
            </a:r>
            <a:r>
              <a:rPr lang="en-US" sz="1200" dirty="0" err="1"/>
              <a:t>ami_access</a:t>
            </a:r>
            <a:r>
              <a:rPr lang="en-US" sz="1200" dirty="0"/>
              <a:t> }}'</a:t>
            </a:r>
          </a:p>
          <a:p>
            <a:r>
              <a:rPr lang="en-US" sz="1200" dirty="0"/>
              <a:t>      </a:t>
            </a:r>
            <a:r>
              <a:rPr lang="en-US" sz="1200" dirty="0" err="1"/>
              <a:t>aws_secret_key</a:t>
            </a:r>
            <a:r>
              <a:rPr lang="en-US" sz="1200" dirty="0"/>
              <a:t>: '{{ </a:t>
            </a:r>
            <a:r>
              <a:rPr lang="en-US" sz="1200" dirty="0" err="1"/>
              <a:t>ami_secret</a:t>
            </a:r>
            <a:r>
              <a:rPr lang="en-US" sz="1200" dirty="0"/>
              <a:t> }}'</a:t>
            </a:r>
          </a:p>
          <a:p>
            <a:r>
              <a:rPr lang="en-US" sz="1200" dirty="0"/>
              <a:t>      state: present</a:t>
            </a:r>
          </a:p>
          <a:p>
            <a:r>
              <a:rPr lang="en-US" sz="1200" dirty="0"/>
              <a:t>      region: "{{</a:t>
            </a:r>
            <a:r>
              <a:rPr lang="en-US" sz="1200" dirty="0" err="1"/>
              <a:t>regi</a:t>
            </a:r>
            <a:r>
              <a:rPr lang="en-US" sz="1200" dirty="0"/>
              <a:t>}}"</a:t>
            </a:r>
          </a:p>
          <a:p>
            <a:r>
              <a:rPr lang="en-US" sz="1200" dirty="0"/>
              <a:t>      name: "{{</a:t>
            </a:r>
            <a:r>
              <a:rPr lang="en-US" sz="1200" dirty="0" err="1"/>
              <a:t>item.names</a:t>
            </a:r>
            <a:r>
              <a:rPr lang="en-US" sz="1200" dirty="0"/>
              <a:t>}}"</a:t>
            </a:r>
          </a:p>
          <a:p>
            <a:r>
              <a:rPr lang="en-US" sz="1200" dirty="0"/>
              <a:t>      metric: "</a:t>
            </a:r>
            <a:r>
              <a:rPr lang="en-US" sz="1200" dirty="0" err="1"/>
              <a:t>CPUUtilization</a:t>
            </a:r>
            <a:r>
              <a:rPr lang="en-US" sz="1200" dirty="0"/>
              <a:t>"</a:t>
            </a:r>
          </a:p>
          <a:p>
            <a:r>
              <a:rPr lang="en-US" sz="1200" dirty="0"/>
              <a:t>      namespace: "AWS/EC2"</a:t>
            </a:r>
          </a:p>
          <a:p>
            <a:r>
              <a:rPr lang="en-US" sz="1200" dirty="0"/>
              <a:t>      statistic: Average</a:t>
            </a:r>
          </a:p>
          <a:p>
            <a:r>
              <a:rPr lang="en-US" sz="1200" dirty="0"/>
              <a:t>      comparison: "{{</a:t>
            </a:r>
            <a:r>
              <a:rPr lang="en-US" sz="1200" dirty="0" err="1"/>
              <a:t>item.compare</a:t>
            </a:r>
            <a:r>
              <a:rPr lang="en-US" sz="1200" dirty="0"/>
              <a:t>}}"</a:t>
            </a:r>
          </a:p>
          <a:p>
            <a:r>
              <a:rPr lang="en-US" sz="1200" dirty="0"/>
              <a:t>      threshold: "{{</a:t>
            </a:r>
            <a:r>
              <a:rPr lang="en-US" sz="1200" dirty="0" err="1"/>
              <a:t>item.limits</a:t>
            </a:r>
            <a:r>
              <a:rPr lang="en-US" sz="1200" dirty="0"/>
              <a:t>}}"</a:t>
            </a:r>
          </a:p>
          <a:p>
            <a:r>
              <a:rPr lang="en-US" sz="1200" dirty="0"/>
              <a:t>      period: 60</a:t>
            </a:r>
          </a:p>
          <a:p>
            <a:r>
              <a:rPr lang="en-US" sz="1200" dirty="0"/>
              <a:t>      </a:t>
            </a:r>
            <a:r>
              <a:rPr lang="en-US" sz="1200" dirty="0" err="1"/>
              <a:t>evaluation_periods</a:t>
            </a:r>
            <a:r>
              <a:rPr lang="en-US" sz="1200" dirty="0"/>
              <a:t>: 1</a:t>
            </a:r>
          </a:p>
          <a:p>
            <a:r>
              <a:rPr lang="en-US" sz="1200" dirty="0"/>
              <a:t>      unit: "Percent"</a:t>
            </a:r>
          </a:p>
          <a:p>
            <a:r>
              <a:rPr lang="en-US" sz="1200" dirty="0"/>
              <a:t>      description: "{{</a:t>
            </a:r>
            <a:r>
              <a:rPr lang="en-US" sz="1200" dirty="0" err="1"/>
              <a:t>item.desc</a:t>
            </a:r>
            <a:r>
              <a:rPr lang="en-US" sz="1200" dirty="0"/>
              <a:t>}}"</a:t>
            </a:r>
          </a:p>
          <a:p>
            <a:r>
              <a:rPr lang="en-US" sz="1200" dirty="0"/>
              <a:t>      dimensions: {'</a:t>
            </a:r>
            <a:r>
              <a:rPr lang="en-US" sz="1200" dirty="0" err="1"/>
              <a:t>AutoScalingGroupName</a:t>
            </a:r>
            <a:r>
              <a:rPr lang="en-US" sz="1200" dirty="0"/>
              <a:t>':'{{</a:t>
            </a:r>
            <a:r>
              <a:rPr lang="en-US" sz="1200" dirty="0" err="1"/>
              <a:t>auto_sc</a:t>
            </a:r>
            <a:r>
              <a:rPr lang="en-US" sz="1200" dirty="0"/>
              <a:t>}}'}</a:t>
            </a:r>
          </a:p>
          <a:p>
            <a:r>
              <a:rPr lang="en-US" sz="1200" dirty="0"/>
              <a:t>      </a:t>
            </a:r>
            <a:r>
              <a:rPr lang="en-US" sz="1200" dirty="0" err="1"/>
              <a:t>alarm_actions</a:t>
            </a:r>
            <a:r>
              <a:rPr lang="en-US" sz="1200" dirty="0"/>
              <a:t>: "{{</a:t>
            </a:r>
            <a:r>
              <a:rPr lang="en-US" sz="1200" dirty="0" err="1"/>
              <a:t>item.pol</a:t>
            </a:r>
            <a:r>
              <a:rPr lang="en-US" sz="1200" dirty="0"/>
              <a:t>}}"</a:t>
            </a:r>
          </a:p>
          <a:p>
            <a:r>
              <a:rPr lang="en-US" sz="1200" dirty="0"/>
              <a:t>     </a:t>
            </a:r>
            <a:r>
              <a:rPr lang="en-US" sz="1200" dirty="0" err="1"/>
              <a:t>with_items</a:t>
            </a:r>
            <a:r>
              <a:rPr lang="en-US" sz="1200" dirty="0"/>
              <a:t>:</a:t>
            </a:r>
          </a:p>
          <a:p>
            <a:r>
              <a:rPr lang="en-US" sz="1200" dirty="0"/>
              <a:t>      - names: "</a:t>
            </a:r>
            <a:r>
              <a:rPr lang="en-US" sz="1200" dirty="0" err="1"/>
              <a:t>cpuUP</a:t>
            </a:r>
            <a:r>
              <a:rPr lang="en-US" sz="1200" dirty="0"/>
              <a:t>_{{</a:t>
            </a:r>
            <a:r>
              <a:rPr lang="en-US" sz="1200" dirty="0" err="1"/>
              <a:t>auto_sc</a:t>
            </a:r>
            <a:r>
              <a:rPr lang="en-US" sz="1200" dirty="0"/>
              <a:t>}}"</a:t>
            </a:r>
          </a:p>
          <a:p>
            <a:r>
              <a:rPr lang="en-US" sz="1200" dirty="0"/>
              <a:t>        compare: "&gt;="</a:t>
            </a:r>
          </a:p>
          <a:p>
            <a:r>
              <a:rPr lang="en-US" sz="1200" dirty="0"/>
              <a:t>        limits: "20.0"</a:t>
            </a:r>
          </a:p>
          <a:p>
            <a:r>
              <a:rPr lang="en-US" sz="1200" dirty="0"/>
              <a:t>        </a:t>
            </a:r>
            <a:r>
              <a:rPr lang="en-US" sz="1200" dirty="0" err="1"/>
              <a:t>desc</a:t>
            </a:r>
            <a:r>
              <a:rPr lang="en-US" sz="1200" dirty="0"/>
              <a:t>: "This will alarm when the average </a:t>
            </a:r>
            <a:r>
              <a:rPr lang="en-US" sz="1200" dirty="0" err="1"/>
              <a:t>cpu</a:t>
            </a:r>
            <a:r>
              <a:rPr lang="en-US" sz="1200" dirty="0"/>
              <a:t> usage of the ASG is greater than 20% for 1 minute"</a:t>
            </a:r>
          </a:p>
          <a:p>
            <a:r>
              <a:rPr lang="en-US" sz="1200" dirty="0"/>
              <a:t>        pol: "{{</a:t>
            </a:r>
            <a:r>
              <a:rPr lang="en-US" sz="1200" dirty="0" err="1"/>
              <a:t>policies.results</a:t>
            </a:r>
            <a:r>
              <a:rPr lang="en-US" sz="1200" dirty="0"/>
              <a:t>[0]['</a:t>
            </a:r>
            <a:r>
              <a:rPr lang="en-US" sz="1200" dirty="0" err="1"/>
              <a:t>arn</a:t>
            </a:r>
            <a:r>
              <a:rPr lang="en-US" sz="1200" dirty="0"/>
              <a:t>']}}"</a:t>
            </a:r>
          </a:p>
          <a:p>
            <a:r>
              <a:rPr lang="en-US" sz="1200" dirty="0"/>
              <a:t>      - names: "</a:t>
            </a:r>
            <a:r>
              <a:rPr lang="en-US" sz="1200" dirty="0" err="1"/>
              <a:t>cpuDown</a:t>
            </a:r>
            <a:r>
              <a:rPr lang="en-US" sz="1200" dirty="0"/>
              <a:t>_{{</a:t>
            </a:r>
            <a:r>
              <a:rPr lang="en-US" sz="1200" dirty="0" err="1"/>
              <a:t>auto_sc</a:t>
            </a:r>
            <a:r>
              <a:rPr lang="en-US" sz="1200" dirty="0"/>
              <a:t>}}"</a:t>
            </a:r>
          </a:p>
          <a:p>
            <a:r>
              <a:rPr lang="en-US" sz="1200" dirty="0"/>
              <a:t>        compare: "&lt;="</a:t>
            </a:r>
          </a:p>
          <a:p>
            <a:r>
              <a:rPr lang="en-US" sz="1200" dirty="0"/>
              <a:t>        limits: "10.0"</a:t>
            </a:r>
          </a:p>
          <a:p>
            <a:r>
              <a:rPr lang="en-US" sz="1200" dirty="0"/>
              <a:t>        </a:t>
            </a:r>
            <a:r>
              <a:rPr lang="en-US" sz="1200" dirty="0" err="1"/>
              <a:t>desc</a:t>
            </a:r>
            <a:r>
              <a:rPr lang="en-US" sz="1200" dirty="0"/>
              <a:t>: "This will alarm when the average </a:t>
            </a:r>
            <a:r>
              <a:rPr lang="en-US" sz="1200" dirty="0" err="1"/>
              <a:t>cpu</a:t>
            </a:r>
            <a:r>
              <a:rPr lang="en-US" sz="1200" dirty="0"/>
              <a:t> usage of the ASG is less than 10% for 1 minute"</a:t>
            </a:r>
          </a:p>
          <a:p>
            <a:r>
              <a:rPr lang="en-US" sz="1200" dirty="0"/>
              <a:t>        pol: "{{</a:t>
            </a:r>
            <a:r>
              <a:rPr lang="en-US" sz="1200" dirty="0" err="1"/>
              <a:t>policies.results</a:t>
            </a:r>
            <a:r>
              <a:rPr lang="en-US" sz="1200" dirty="0"/>
              <a:t>[1]['</a:t>
            </a:r>
            <a:r>
              <a:rPr lang="en-US" sz="1200" dirty="0" err="1"/>
              <a:t>arn</a:t>
            </a:r>
            <a:r>
              <a:rPr lang="en-US" sz="1200" dirty="0"/>
              <a:t>']}}"</a:t>
            </a:r>
            <a:endParaRPr lang="en-US" dirty="0"/>
          </a:p>
        </p:txBody>
      </p:sp>
    </p:spTree>
    <p:extLst>
      <p:ext uri="{BB962C8B-B14F-4D97-AF65-F5344CB8AC3E}">
        <p14:creationId xmlns:p14="http://schemas.microsoft.com/office/powerpoint/2010/main" val="4037939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p:cNvPicPr/>
          <p:nvPr/>
        </p:nvPicPr>
        <p:blipFill>
          <a:blip r:embed="rId2"/>
          <a:stretch>
            <a:fillRect/>
          </a:stretch>
        </p:blipFill>
        <p:spPr>
          <a:xfrm>
            <a:off x="644236" y="1676400"/>
            <a:ext cx="8001000" cy="3810000"/>
          </a:xfrm>
          <a:prstGeom prst="rect">
            <a:avLst/>
          </a:prstGeom>
        </p:spPr>
      </p:pic>
    </p:spTree>
    <p:extLst>
      <p:ext uri="{BB962C8B-B14F-4D97-AF65-F5344CB8AC3E}">
        <p14:creationId xmlns:p14="http://schemas.microsoft.com/office/powerpoint/2010/main" val="4037939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p:nvPr/>
        </p:nvPicPr>
        <p:blipFill>
          <a:blip r:embed="rId2"/>
          <a:stretch>
            <a:fillRect/>
          </a:stretch>
        </p:blipFill>
        <p:spPr>
          <a:xfrm>
            <a:off x="1600200" y="1371600"/>
            <a:ext cx="5943600" cy="4834255"/>
          </a:xfrm>
          <a:prstGeom prst="rect">
            <a:avLst/>
          </a:prstGeom>
        </p:spPr>
      </p:pic>
    </p:spTree>
    <p:extLst>
      <p:ext uri="{BB962C8B-B14F-4D97-AF65-F5344CB8AC3E}">
        <p14:creationId xmlns:p14="http://schemas.microsoft.com/office/powerpoint/2010/main" val="1856442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Results</a:t>
            </a:r>
            <a:endParaRPr lang="en-US" dirty="0"/>
          </a:p>
        </p:txBody>
      </p:sp>
      <p:pic>
        <p:nvPicPr>
          <p:cNvPr id="3" name="Picture 2"/>
          <p:cNvPicPr/>
          <p:nvPr/>
        </p:nvPicPr>
        <p:blipFill>
          <a:blip r:embed="rId2"/>
          <a:stretch>
            <a:fillRect/>
          </a:stretch>
        </p:blipFill>
        <p:spPr>
          <a:xfrm>
            <a:off x="1600200" y="1080655"/>
            <a:ext cx="5943600" cy="5344795"/>
          </a:xfrm>
          <a:prstGeom prst="rect">
            <a:avLst/>
          </a:prstGeom>
        </p:spPr>
      </p:pic>
    </p:spTree>
    <p:extLst>
      <p:ext uri="{BB962C8B-B14F-4D97-AF65-F5344CB8AC3E}">
        <p14:creationId xmlns:p14="http://schemas.microsoft.com/office/powerpoint/2010/main" val="4037939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8229600" cy="884238"/>
          </a:xfrm>
        </p:spPr>
        <p:txBody>
          <a:bodyPr/>
          <a:lstStyle/>
          <a:p>
            <a:r>
              <a:rPr lang="en-US" dirty="0" smtClean="0"/>
              <a:t>Results</a:t>
            </a:r>
            <a:endParaRPr lang="en-US" dirty="0"/>
          </a:p>
        </p:txBody>
      </p:sp>
      <p:pic>
        <p:nvPicPr>
          <p:cNvPr id="3" name="Picture 2"/>
          <p:cNvPicPr/>
          <p:nvPr/>
        </p:nvPicPr>
        <p:blipFill>
          <a:blip r:embed="rId2"/>
          <a:stretch>
            <a:fillRect/>
          </a:stretch>
        </p:blipFill>
        <p:spPr>
          <a:xfrm>
            <a:off x="1565564" y="685800"/>
            <a:ext cx="5943600" cy="2794000"/>
          </a:xfrm>
          <a:prstGeom prst="rect">
            <a:avLst/>
          </a:prstGeom>
        </p:spPr>
      </p:pic>
      <p:pic>
        <p:nvPicPr>
          <p:cNvPr id="4" name="Picture 3"/>
          <p:cNvPicPr/>
          <p:nvPr/>
        </p:nvPicPr>
        <p:blipFill>
          <a:blip r:embed="rId3"/>
          <a:stretch>
            <a:fillRect/>
          </a:stretch>
        </p:blipFill>
        <p:spPr>
          <a:xfrm>
            <a:off x="1579419" y="5257800"/>
            <a:ext cx="5943600" cy="1464310"/>
          </a:xfrm>
          <a:prstGeom prst="rect">
            <a:avLst/>
          </a:prstGeom>
        </p:spPr>
      </p:pic>
      <p:pic>
        <p:nvPicPr>
          <p:cNvPr id="6" name="Picture 5"/>
          <p:cNvPicPr/>
          <p:nvPr/>
        </p:nvPicPr>
        <p:blipFill>
          <a:blip r:embed="rId4"/>
          <a:stretch>
            <a:fillRect/>
          </a:stretch>
        </p:blipFill>
        <p:spPr>
          <a:xfrm>
            <a:off x="1565564" y="3541280"/>
            <a:ext cx="5943600" cy="1577975"/>
          </a:xfrm>
          <a:prstGeom prst="rect">
            <a:avLst/>
          </a:prstGeom>
        </p:spPr>
      </p:pic>
    </p:spTree>
    <p:extLst>
      <p:ext uri="{BB962C8B-B14F-4D97-AF65-F5344CB8AC3E}">
        <p14:creationId xmlns:p14="http://schemas.microsoft.com/office/powerpoint/2010/main" val="4037939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p:cNvPicPr/>
          <p:nvPr/>
        </p:nvPicPr>
        <p:blipFill>
          <a:blip r:embed="rId2"/>
          <a:stretch>
            <a:fillRect/>
          </a:stretch>
        </p:blipFill>
        <p:spPr>
          <a:xfrm>
            <a:off x="1676400" y="1371599"/>
            <a:ext cx="5105400" cy="1993901"/>
          </a:xfrm>
          <a:prstGeom prst="rect">
            <a:avLst/>
          </a:prstGeom>
        </p:spPr>
      </p:pic>
      <p:pic>
        <p:nvPicPr>
          <p:cNvPr id="4" name="Picture 3"/>
          <p:cNvPicPr/>
          <p:nvPr/>
        </p:nvPicPr>
        <p:blipFill>
          <a:blip r:embed="rId3"/>
          <a:stretch>
            <a:fillRect/>
          </a:stretch>
        </p:blipFill>
        <p:spPr>
          <a:xfrm>
            <a:off x="1752600" y="3423662"/>
            <a:ext cx="4953000" cy="1449244"/>
          </a:xfrm>
          <a:prstGeom prst="rect">
            <a:avLst/>
          </a:prstGeom>
        </p:spPr>
      </p:pic>
      <p:pic>
        <p:nvPicPr>
          <p:cNvPr id="5" name="Picture 4"/>
          <p:cNvPicPr/>
          <p:nvPr/>
        </p:nvPicPr>
        <p:blipFill>
          <a:blip r:embed="rId4"/>
          <a:stretch>
            <a:fillRect/>
          </a:stretch>
        </p:blipFill>
        <p:spPr>
          <a:xfrm>
            <a:off x="1447800" y="5083347"/>
            <a:ext cx="5943600" cy="1247140"/>
          </a:xfrm>
          <a:prstGeom prst="rect">
            <a:avLst/>
          </a:prstGeom>
        </p:spPr>
      </p:pic>
    </p:spTree>
    <p:extLst>
      <p:ext uri="{BB962C8B-B14F-4D97-AF65-F5344CB8AC3E}">
        <p14:creationId xmlns:p14="http://schemas.microsoft.com/office/powerpoint/2010/main" val="4037939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p:nvPr/>
        </p:nvPicPr>
        <p:blipFill>
          <a:blip r:embed="rId2"/>
          <a:stretch>
            <a:fillRect/>
          </a:stretch>
        </p:blipFill>
        <p:spPr>
          <a:xfrm>
            <a:off x="381000" y="1371600"/>
            <a:ext cx="4657725" cy="1838325"/>
          </a:xfrm>
          <a:prstGeom prst="rect">
            <a:avLst/>
          </a:prstGeom>
        </p:spPr>
      </p:pic>
      <p:pic>
        <p:nvPicPr>
          <p:cNvPr id="5" name="Picture 4"/>
          <p:cNvPicPr/>
          <p:nvPr/>
        </p:nvPicPr>
        <p:blipFill>
          <a:blip r:embed="rId3"/>
          <a:stretch>
            <a:fillRect/>
          </a:stretch>
        </p:blipFill>
        <p:spPr>
          <a:xfrm>
            <a:off x="360218" y="3341543"/>
            <a:ext cx="4572000" cy="1990725"/>
          </a:xfrm>
          <a:prstGeom prst="rect">
            <a:avLst/>
          </a:prstGeom>
        </p:spPr>
      </p:pic>
      <p:pic>
        <p:nvPicPr>
          <p:cNvPr id="6" name="Picture 5"/>
          <p:cNvPicPr/>
          <p:nvPr/>
        </p:nvPicPr>
        <p:blipFill>
          <a:blip r:embed="rId4"/>
          <a:stretch>
            <a:fillRect/>
          </a:stretch>
        </p:blipFill>
        <p:spPr>
          <a:xfrm>
            <a:off x="5410200" y="4141642"/>
            <a:ext cx="3581400" cy="390525"/>
          </a:xfrm>
          <a:prstGeom prst="rect">
            <a:avLst/>
          </a:prstGeom>
        </p:spPr>
      </p:pic>
      <p:pic>
        <p:nvPicPr>
          <p:cNvPr id="7" name="Picture 6"/>
          <p:cNvPicPr/>
          <p:nvPr/>
        </p:nvPicPr>
        <p:blipFill>
          <a:blip r:embed="rId5"/>
          <a:stretch>
            <a:fillRect/>
          </a:stretch>
        </p:blipFill>
        <p:spPr>
          <a:xfrm>
            <a:off x="381000" y="5715000"/>
            <a:ext cx="5943600" cy="900430"/>
          </a:xfrm>
          <a:prstGeom prst="rect">
            <a:avLst/>
          </a:prstGeom>
        </p:spPr>
      </p:pic>
    </p:spTree>
    <p:extLst>
      <p:ext uri="{BB962C8B-B14F-4D97-AF65-F5344CB8AC3E}">
        <p14:creationId xmlns:p14="http://schemas.microsoft.com/office/powerpoint/2010/main" val="4037939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Picture 3"/>
          <p:cNvPicPr/>
          <p:nvPr/>
        </p:nvPicPr>
        <p:blipFill>
          <a:blip r:embed="rId2"/>
          <a:stretch>
            <a:fillRect/>
          </a:stretch>
        </p:blipFill>
        <p:spPr>
          <a:xfrm>
            <a:off x="438150" y="1295400"/>
            <a:ext cx="4133850" cy="2990850"/>
          </a:xfrm>
          <a:prstGeom prst="rect">
            <a:avLst/>
          </a:prstGeom>
        </p:spPr>
      </p:pic>
      <p:pic>
        <p:nvPicPr>
          <p:cNvPr id="5" name="Picture 4"/>
          <p:cNvPicPr/>
          <p:nvPr/>
        </p:nvPicPr>
        <p:blipFill>
          <a:blip r:embed="rId3"/>
          <a:stretch>
            <a:fillRect/>
          </a:stretch>
        </p:blipFill>
        <p:spPr>
          <a:xfrm>
            <a:off x="438150" y="4492134"/>
            <a:ext cx="5943600" cy="1115695"/>
          </a:xfrm>
          <a:prstGeom prst="rect">
            <a:avLst/>
          </a:prstGeom>
        </p:spPr>
      </p:pic>
      <p:pic>
        <p:nvPicPr>
          <p:cNvPr id="6" name="Picture 5"/>
          <p:cNvPicPr/>
          <p:nvPr/>
        </p:nvPicPr>
        <p:blipFill>
          <a:blip r:embed="rId4"/>
          <a:stretch>
            <a:fillRect/>
          </a:stretch>
        </p:blipFill>
        <p:spPr>
          <a:xfrm>
            <a:off x="4648200" y="1524001"/>
            <a:ext cx="4386262" cy="2514600"/>
          </a:xfrm>
          <a:prstGeom prst="rect">
            <a:avLst/>
          </a:prstGeom>
        </p:spPr>
      </p:pic>
    </p:spTree>
    <p:extLst>
      <p:ext uri="{BB962C8B-B14F-4D97-AF65-F5344CB8AC3E}">
        <p14:creationId xmlns:p14="http://schemas.microsoft.com/office/powerpoint/2010/main" val="1482921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p:nvPr/>
        </p:nvPicPr>
        <p:blipFill>
          <a:blip r:embed="rId2"/>
          <a:stretch>
            <a:fillRect/>
          </a:stretch>
        </p:blipFill>
        <p:spPr>
          <a:xfrm>
            <a:off x="2128837" y="1219200"/>
            <a:ext cx="4905375" cy="400050"/>
          </a:xfrm>
          <a:prstGeom prst="rect">
            <a:avLst/>
          </a:prstGeom>
        </p:spPr>
      </p:pic>
      <p:pic>
        <p:nvPicPr>
          <p:cNvPr id="5" name="Picture 4"/>
          <p:cNvPicPr/>
          <p:nvPr/>
        </p:nvPicPr>
        <p:blipFill>
          <a:blip r:embed="rId3"/>
          <a:stretch>
            <a:fillRect/>
          </a:stretch>
        </p:blipFill>
        <p:spPr>
          <a:xfrm>
            <a:off x="228600" y="1752600"/>
            <a:ext cx="4352925" cy="3019425"/>
          </a:xfrm>
          <a:prstGeom prst="rect">
            <a:avLst/>
          </a:prstGeom>
        </p:spPr>
      </p:pic>
      <p:pic>
        <p:nvPicPr>
          <p:cNvPr id="6" name="Picture 5"/>
          <p:cNvPicPr/>
          <p:nvPr/>
        </p:nvPicPr>
        <p:blipFill>
          <a:blip r:embed="rId4"/>
          <a:stretch>
            <a:fillRect/>
          </a:stretch>
        </p:blipFill>
        <p:spPr>
          <a:xfrm>
            <a:off x="457200" y="5257800"/>
            <a:ext cx="5943600" cy="1162050"/>
          </a:xfrm>
          <a:prstGeom prst="rect">
            <a:avLst/>
          </a:prstGeom>
        </p:spPr>
      </p:pic>
      <p:pic>
        <p:nvPicPr>
          <p:cNvPr id="7" name="Picture 6"/>
          <p:cNvPicPr/>
          <p:nvPr/>
        </p:nvPicPr>
        <p:blipFill>
          <a:blip r:embed="rId5"/>
          <a:stretch>
            <a:fillRect/>
          </a:stretch>
        </p:blipFill>
        <p:spPr>
          <a:xfrm>
            <a:off x="4724400" y="1909762"/>
            <a:ext cx="4124325" cy="2705100"/>
          </a:xfrm>
          <a:prstGeom prst="rect">
            <a:avLst/>
          </a:prstGeom>
        </p:spPr>
      </p:pic>
    </p:spTree>
    <p:extLst>
      <p:ext uri="{BB962C8B-B14F-4D97-AF65-F5344CB8AC3E}">
        <p14:creationId xmlns:p14="http://schemas.microsoft.com/office/powerpoint/2010/main" val="3892552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p:nvPr/>
        </p:nvPicPr>
        <p:blipFill>
          <a:blip r:embed="rId2"/>
          <a:stretch>
            <a:fillRect/>
          </a:stretch>
        </p:blipFill>
        <p:spPr>
          <a:xfrm>
            <a:off x="1714500" y="1177634"/>
            <a:ext cx="5867400" cy="3248025"/>
          </a:xfrm>
          <a:prstGeom prst="rect">
            <a:avLst/>
          </a:prstGeom>
        </p:spPr>
      </p:pic>
      <p:pic>
        <p:nvPicPr>
          <p:cNvPr id="5" name="Picture 4"/>
          <p:cNvPicPr/>
          <p:nvPr/>
        </p:nvPicPr>
        <p:blipFill>
          <a:blip r:embed="rId3"/>
          <a:stretch>
            <a:fillRect/>
          </a:stretch>
        </p:blipFill>
        <p:spPr>
          <a:xfrm>
            <a:off x="457200" y="4617026"/>
            <a:ext cx="3851563" cy="1600201"/>
          </a:xfrm>
          <a:prstGeom prst="rect">
            <a:avLst/>
          </a:prstGeom>
        </p:spPr>
      </p:pic>
      <p:pic>
        <p:nvPicPr>
          <p:cNvPr id="7" name="Picture 6"/>
          <p:cNvPicPr/>
          <p:nvPr/>
        </p:nvPicPr>
        <p:blipFill>
          <a:blip r:embed="rId4"/>
          <a:stretch>
            <a:fillRect/>
          </a:stretch>
        </p:blipFill>
        <p:spPr>
          <a:xfrm>
            <a:off x="4648200" y="4637808"/>
            <a:ext cx="3905250" cy="1620982"/>
          </a:xfrm>
          <a:prstGeom prst="rect">
            <a:avLst/>
          </a:prstGeom>
        </p:spPr>
      </p:pic>
    </p:spTree>
    <p:extLst>
      <p:ext uri="{BB962C8B-B14F-4D97-AF65-F5344CB8AC3E}">
        <p14:creationId xmlns:p14="http://schemas.microsoft.com/office/powerpoint/2010/main" val="4199673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Amazon Web services or AWS is very popular cloud IaaS provider.  </a:t>
            </a:r>
            <a:endParaRPr lang="en-US" dirty="0" smtClean="0"/>
          </a:p>
          <a:p>
            <a:r>
              <a:rPr lang="en-US" dirty="0" smtClean="0"/>
              <a:t>One </a:t>
            </a:r>
            <a:r>
              <a:rPr lang="en-US" dirty="0"/>
              <a:t>feature of AWS is Auto Scaling </a:t>
            </a:r>
            <a:r>
              <a:rPr lang="en-US" dirty="0" smtClean="0"/>
              <a:t>Groups (ASG’s), which are groups built from EC2 instance </a:t>
            </a:r>
            <a:r>
              <a:rPr lang="en-US" smtClean="0"/>
              <a:t>image clones (called AMI’s) </a:t>
            </a:r>
            <a:r>
              <a:rPr lang="en-US" dirty="0" smtClean="0"/>
              <a:t>that have the ability </a:t>
            </a:r>
            <a:r>
              <a:rPr lang="en-US" dirty="0"/>
              <a:t>to deploy or terminate new instances automatically to facilitate horizontal scaling in response traffic spikes. </a:t>
            </a:r>
          </a:p>
        </p:txBody>
      </p:sp>
    </p:spTree>
    <p:extLst>
      <p:ext uri="{BB962C8B-B14F-4D97-AF65-F5344CB8AC3E}">
        <p14:creationId xmlns:p14="http://schemas.microsoft.com/office/powerpoint/2010/main" val="6439438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59362"/>
          </a:xfrm>
        </p:spPr>
        <p:txBody>
          <a:bodyPr>
            <a:normAutofit/>
          </a:bodyPr>
          <a:lstStyle/>
          <a:p>
            <a:r>
              <a:rPr lang="en-US" sz="9600" dirty="0" smtClean="0"/>
              <a:t>Demonstration</a:t>
            </a:r>
            <a:endParaRPr lang="en-US" sz="9600" dirty="0"/>
          </a:p>
        </p:txBody>
      </p:sp>
    </p:spTree>
    <p:extLst>
      <p:ext uri="{BB962C8B-B14F-4D97-AF65-F5344CB8AC3E}">
        <p14:creationId xmlns:p14="http://schemas.microsoft.com/office/powerpoint/2010/main" val="16864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a:t>
            </a:r>
            <a:r>
              <a:rPr lang="en-US" dirty="0" smtClean="0"/>
              <a:t>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Ansible Tower </a:t>
            </a:r>
            <a:endParaRPr lang="en-US" dirty="0" smtClean="0"/>
          </a:p>
          <a:p>
            <a:r>
              <a:rPr lang="en-US" dirty="0" smtClean="0"/>
              <a:t>Using chef</a:t>
            </a:r>
            <a:r>
              <a:rPr lang="en-US" dirty="0"/>
              <a:t>, salt and puppet </a:t>
            </a:r>
            <a:r>
              <a:rPr lang="en-US" dirty="0" smtClean="0"/>
              <a:t>with AWS  </a:t>
            </a:r>
          </a:p>
          <a:p>
            <a:r>
              <a:rPr lang="en-US" dirty="0" smtClean="0"/>
              <a:t>AWS </a:t>
            </a:r>
            <a:r>
              <a:rPr lang="en-US" dirty="0"/>
              <a:t>EC2 container service </a:t>
            </a:r>
            <a:endParaRPr lang="en-US" dirty="0" smtClean="0"/>
          </a:p>
          <a:p>
            <a:r>
              <a:rPr lang="en-US" dirty="0" smtClean="0"/>
              <a:t>Working more with RDS</a:t>
            </a:r>
          </a:p>
          <a:p>
            <a:r>
              <a:rPr lang="en-US" dirty="0" err="1" smtClean="0"/>
              <a:t>DynamoDB</a:t>
            </a:r>
            <a:r>
              <a:rPr lang="en-US" dirty="0" smtClean="0"/>
              <a:t> and NoSQL databases</a:t>
            </a:r>
          </a:p>
          <a:p>
            <a:r>
              <a:rPr lang="en-US" dirty="0" smtClean="0"/>
              <a:t>Storage </a:t>
            </a:r>
            <a:r>
              <a:rPr lang="en-US" dirty="0"/>
              <a:t>and content delivery </a:t>
            </a:r>
            <a:r>
              <a:rPr lang="en-US" dirty="0" smtClean="0"/>
              <a:t>architectures </a:t>
            </a:r>
            <a:r>
              <a:rPr lang="en-US" dirty="0"/>
              <a:t>of AWS, such as </a:t>
            </a:r>
            <a:r>
              <a:rPr lang="en-US" dirty="0" smtClean="0"/>
              <a:t>S3</a:t>
            </a:r>
          </a:p>
          <a:p>
            <a:r>
              <a:rPr lang="en-US" dirty="0"/>
              <a:t>The developer tools section of </a:t>
            </a:r>
            <a:r>
              <a:rPr lang="en-US" dirty="0" smtClean="0"/>
              <a:t>AWS: </a:t>
            </a:r>
            <a:r>
              <a:rPr lang="en-US" dirty="0" err="1" smtClean="0"/>
              <a:t>CodeCommit</a:t>
            </a:r>
            <a:r>
              <a:rPr lang="en-US" dirty="0"/>
              <a:t>, </a:t>
            </a:r>
            <a:r>
              <a:rPr lang="en-US" dirty="0" err="1"/>
              <a:t>CodeDeploy</a:t>
            </a:r>
            <a:r>
              <a:rPr lang="en-US" dirty="0"/>
              <a:t> and </a:t>
            </a:r>
            <a:r>
              <a:rPr lang="en-US" dirty="0" err="1" smtClean="0"/>
              <a:t>CodePipeline</a:t>
            </a:r>
            <a:r>
              <a:rPr lang="en-US" dirty="0" smtClean="0"/>
              <a:t> </a:t>
            </a:r>
          </a:p>
          <a:p>
            <a:endParaRPr lang="en-US" dirty="0"/>
          </a:p>
        </p:txBody>
      </p:sp>
    </p:spTree>
    <p:extLst>
      <p:ext uri="{BB962C8B-B14F-4D97-AF65-F5344CB8AC3E}">
        <p14:creationId xmlns:p14="http://schemas.microsoft.com/office/powerpoint/2010/main" val="1603853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conclusion using an Ansible playbook to automate the process of creating an auto scaling group infrastructure was very successful and eliminated much of the repetition involved in infrastructure creation.  With our playbook we were automatically able to create an ELB, launch configuration, ASG, auto scaling policies and cloud watch alarms.  All of this only requires </a:t>
            </a:r>
            <a:r>
              <a:rPr lang="en-US" smtClean="0"/>
              <a:t>two inputs, the </a:t>
            </a:r>
            <a:r>
              <a:rPr lang="en-US" dirty="0"/>
              <a:t>user’s desired name for the infrastructure and the AMI image that everything will be built off of.</a:t>
            </a:r>
          </a:p>
          <a:p>
            <a:endParaRPr lang="en-US" dirty="0" smtClean="0"/>
          </a:p>
          <a:p>
            <a:endParaRPr lang="en-US" dirty="0"/>
          </a:p>
        </p:txBody>
      </p:sp>
    </p:spTree>
    <p:extLst>
      <p:ext uri="{BB962C8B-B14F-4D97-AF65-F5344CB8AC3E}">
        <p14:creationId xmlns:p14="http://schemas.microsoft.com/office/powerpoint/2010/main" val="4029607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pPr marL="0" indent="0">
              <a:buNone/>
            </a:pPr>
            <a:r>
              <a:rPr lang="en-US" dirty="0" err="1"/>
              <a:t>Afgan</a:t>
            </a:r>
            <a:r>
              <a:rPr lang="en-US" dirty="0"/>
              <a:t>, E., </a:t>
            </a:r>
            <a:r>
              <a:rPr lang="en-US" dirty="0" err="1"/>
              <a:t>Krampis</a:t>
            </a:r>
            <a:r>
              <a:rPr lang="en-US" dirty="0"/>
              <a:t>, K., </a:t>
            </a:r>
            <a:r>
              <a:rPr lang="en-US" dirty="0" err="1"/>
              <a:t>Goonasekera</a:t>
            </a:r>
            <a:r>
              <a:rPr lang="en-US" dirty="0"/>
              <a:t>, N., </a:t>
            </a:r>
            <a:r>
              <a:rPr lang="en-US" dirty="0" err="1"/>
              <a:t>Skala</a:t>
            </a:r>
            <a:r>
              <a:rPr lang="en-US" dirty="0"/>
              <a:t>, K., &amp; Taylor, J. (2015, May). Building and </a:t>
            </a:r>
            <a:r>
              <a:rPr lang="en-US" dirty="0" smtClean="0"/>
              <a:t>provisioning </a:t>
            </a:r>
          </a:p>
          <a:p>
            <a:pPr marL="400050" lvl="1" indent="0">
              <a:buNone/>
            </a:pPr>
            <a:r>
              <a:rPr lang="en-US" dirty="0" smtClean="0"/>
              <a:t>bioinformatics </a:t>
            </a:r>
            <a:r>
              <a:rPr lang="en-US" dirty="0"/>
              <a:t>environments on public and private Clouds. In Information and Communication Technology, Electronics and Microelectronics (MIPRO), 2015 38</a:t>
            </a:r>
            <a:r>
              <a:rPr lang="en-US" baseline="30000" dirty="0"/>
              <a:t>th</a:t>
            </a:r>
            <a:r>
              <a:rPr lang="en-US" dirty="0"/>
              <a:t> International Convention on (pp. 223-228). IEEE</a:t>
            </a:r>
          </a:p>
          <a:p>
            <a:pPr marL="0" indent="0">
              <a:buNone/>
            </a:pPr>
            <a:r>
              <a:rPr lang="en-US" dirty="0"/>
              <a:t> </a:t>
            </a:r>
          </a:p>
          <a:p>
            <a:pPr marL="0" indent="0">
              <a:buNone/>
            </a:pPr>
            <a:r>
              <a:rPr lang="en-US" b="1" dirty="0" err="1"/>
              <a:t>Berlack</a:t>
            </a:r>
            <a:r>
              <a:rPr lang="en-US" b="1" dirty="0"/>
              <a:t>, R. (2002). Software Configuration Management. October 24, </a:t>
            </a:r>
            <a:r>
              <a:rPr lang="en-US" b="1" dirty="0" smtClean="0"/>
              <a:t>2015, </a:t>
            </a:r>
          </a:p>
          <a:p>
            <a:pPr marL="400050" lvl="1" indent="0">
              <a:buNone/>
            </a:pPr>
            <a:r>
              <a:rPr lang="en-US" b="1" u="sng" dirty="0" smtClean="0">
                <a:hlinkClick r:id="rId2"/>
              </a:rPr>
              <a:t>http</a:t>
            </a:r>
            <a:r>
              <a:rPr lang="en-US" b="1" u="sng" dirty="0">
                <a:hlinkClick r:id="rId2"/>
              </a:rPr>
              <a:t>://dx.doi.org/10.1002/0471028959.sof060</a:t>
            </a:r>
            <a:r>
              <a:rPr lang="en-US" b="1" dirty="0"/>
              <a:t> </a:t>
            </a:r>
            <a:r>
              <a:rPr lang="en-US" dirty="0"/>
              <a:t> </a:t>
            </a:r>
          </a:p>
          <a:p>
            <a:pPr marL="0" indent="0">
              <a:buNone/>
            </a:pPr>
            <a:r>
              <a:rPr lang="en-US" dirty="0"/>
              <a:t> </a:t>
            </a:r>
          </a:p>
          <a:p>
            <a:pPr marL="0" indent="0">
              <a:buNone/>
            </a:pPr>
            <a:r>
              <a:rPr lang="en-US" b="1" dirty="0"/>
              <a:t>Configuration Management Tools. (2013). Retrieved October 23, 2015, from </a:t>
            </a:r>
            <a:endParaRPr lang="en-US" dirty="0"/>
          </a:p>
          <a:p>
            <a:pPr marL="400050" lvl="1" indent="0">
              <a:buNone/>
            </a:pPr>
            <a:r>
              <a:rPr lang="en-US" b="1" u="sng" dirty="0">
                <a:hlinkClick r:id="rId3"/>
              </a:rPr>
              <a:t>http://www.mitre.org/publications/systems-engineering-guide/acquisition-systems-engineering/configuration-management/configuration-management-tools</a:t>
            </a:r>
            <a:endParaRPr lang="en-US" dirty="0"/>
          </a:p>
          <a:p>
            <a:pPr marL="0" indent="0">
              <a:buNone/>
            </a:pPr>
            <a:r>
              <a:rPr lang="en-US" dirty="0"/>
              <a:t> </a:t>
            </a:r>
          </a:p>
          <a:p>
            <a:pPr marL="0" indent="0">
              <a:buNone/>
            </a:pPr>
            <a:r>
              <a:rPr lang="en-US" b="1" dirty="0" err="1"/>
              <a:t>Draps</a:t>
            </a:r>
            <a:r>
              <a:rPr lang="en-US" b="1" dirty="0"/>
              <a:t> [</a:t>
            </a:r>
            <a:r>
              <a:rPr lang="en-US" b="1" dirty="0" err="1"/>
              <a:t>DrapsTV</a:t>
            </a:r>
            <a:r>
              <a:rPr lang="en-US" b="1" dirty="0"/>
              <a:t>]. (2015, Jun 25). Python3 Advanced Tutorial 7 - CGI Programming </a:t>
            </a:r>
            <a:r>
              <a:rPr lang="en-US" b="1" dirty="0" smtClean="0"/>
              <a:t> </a:t>
            </a:r>
            <a:r>
              <a:rPr lang="en-US" b="1" dirty="0"/>
              <a:t>[Video file</a:t>
            </a:r>
            <a:r>
              <a:rPr lang="en-US" b="1" dirty="0" smtClean="0"/>
              <a:t>]. </a:t>
            </a:r>
          </a:p>
          <a:p>
            <a:pPr marL="400050" lvl="1" indent="0">
              <a:buNone/>
            </a:pPr>
            <a:r>
              <a:rPr lang="en-US" b="1" dirty="0" smtClean="0"/>
              <a:t>Retrieved </a:t>
            </a:r>
            <a:r>
              <a:rPr lang="en-US" b="1" dirty="0"/>
              <a:t>from </a:t>
            </a:r>
            <a:r>
              <a:rPr lang="en-US" b="1" dirty="0">
                <a:hlinkClick r:id="rId4"/>
              </a:rPr>
              <a:t>https</a:t>
            </a:r>
            <a:r>
              <a:rPr lang="en-US" b="1">
                <a:hlinkClick r:id="rId4"/>
              </a:rPr>
              <a:t>://</a:t>
            </a:r>
            <a:r>
              <a:rPr lang="en-US" b="1" smtClean="0">
                <a:hlinkClick r:id="rId4"/>
              </a:rPr>
              <a:t>www.youtube.com/watch?v=x_1rgQwk5fM</a:t>
            </a:r>
            <a:r>
              <a:rPr lang="en-US" b="1" smtClean="0"/>
              <a:t> </a:t>
            </a:r>
            <a:endParaRPr lang="en-US" b="1" dirty="0" smtClean="0"/>
          </a:p>
          <a:p>
            <a:pPr marL="0" indent="0">
              <a:buNone/>
            </a:pPr>
            <a:endParaRPr lang="en-US" b="1" u="sng" dirty="0"/>
          </a:p>
          <a:p>
            <a:pPr marL="0" indent="0">
              <a:buNone/>
            </a:pPr>
            <a:r>
              <a:rPr lang="en-US" b="1" u="sng" dirty="0" err="1" smtClean="0"/>
              <a:t>Estublier</a:t>
            </a:r>
            <a:r>
              <a:rPr lang="en-US" b="1" u="sng" dirty="0"/>
              <a:t>, J. (</a:t>
            </a:r>
            <a:r>
              <a:rPr lang="en-US" b="1" u="sng" dirty="0" err="1"/>
              <a:t>n.d.</a:t>
            </a:r>
            <a:r>
              <a:rPr lang="en-US" b="1" u="sng" dirty="0"/>
              <a:t>). Software configuration management: A roadmap. Retrieved October 24, 2015, from </a:t>
            </a:r>
            <a:endParaRPr lang="en-US" dirty="0"/>
          </a:p>
          <a:p>
            <a:pPr marL="400050" lvl="1" indent="0">
              <a:buNone/>
            </a:pPr>
            <a:r>
              <a:rPr lang="en-US" b="1" u="sng" dirty="0" smtClean="0">
                <a:hlinkClick r:id="rId5"/>
              </a:rPr>
              <a:t>http</a:t>
            </a:r>
            <a:r>
              <a:rPr lang="en-US" b="1" u="sng" dirty="0">
                <a:hlinkClick r:id="rId5"/>
              </a:rPr>
              <a:t>://dl.acm.org/citation.cfm?id=336576</a:t>
            </a:r>
            <a:r>
              <a:rPr lang="en-US" b="1" dirty="0"/>
              <a:t>  </a:t>
            </a:r>
            <a:endParaRPr lang="en-US" dirty="0"/>
          </a:p>
          <a:p>
            <a:pPr marL="0" indent="0">
              <a:buNone/>
            </a:pPr>
            <a:r>
              <a:rPr lang="en-US" b="1" dirty="0"/>
              <a:t> </a:t>
            </a:r>
            <a:endParaRPr lang="en-US" dirty="0"/>
          </a:p>
          <a:p>
            <a:pPr marL="0" indent="0">
              <a:buNone/>
            </a:pPr>
            <a:r>
              <a:rPr lang="en-US" b="1" u="sng" dirty="0" err="1"/>
              <a:t>Grinter</a:t>
            </a:r>
            <a:r>
              <a:rPr lang="en-US" b="1" u="sng" dirty="0"/>
              <a:t>, R. (1995). Using a configuration management tool to coordinate software </a:t>
            </a:r>
            <a:r>
              <a:rPr lang="en-US" b="1" u="sng" dirty="0" smtClean="0"/>
              <a:t>development. </a:t>
            </a:r>
          </a:p>
          <a:p>
            <a:pPr marL="400050" lvl="1" indent="0">
              <a:buNone/>
            </a:pPr>
            <a:r>
              <a:rPr lang="en-US" b="1" dirty="0" smtClean="0"/>
              <a:t>Retrieved </a:t>
            </a:r>
            <a:r>
              <a:rPr lang="en-US" b="1" dirty="0"/>
              <a:t>October 24, 2015, from </a:t>
            </a:r>
            <a:r>
              <a:rPr lang="en-US" b="1" u="sng" dirty="0">
                <a:hlinkClick r:id="rId6"/>
              </a:rPr>
              <a:t>http://dl.acm.org/citation.cfm?id=224036</a:t>
            </a:r>
            <a:r>
              <a:rPr lang="en-US" b="1" dirty="0"/>
              <a:t> </a:t>
            </a:r>
            <a:endParaRPr lang="en-US" dirty="0"/>
          </a:p>
          <a:p>
            <a:pPr marL="0" indent="0">
              <a:buNone/>
            </a:pPr>
            <a:r>
              <a:rPr lang="en-US" b="1" dirty="0"/>
              <a:t> </a:t>
            </a:r>
            <a:endParaRPr lang="en-US" dirty="0"/>
          </a:p>
          <a:p>
            <a:pPr marL="0" indent="0">
              <a:buNone/>
            </a:pPr>
            <a:r>
              <a:rPr lang="en-US" dirty="0" err="1">
                <a:hlinkClick r:id="rId7"/>
              </a:rPr>
              <a:t>Hardion</a:t>
            </a:r>
            <a:r>
              <a:rPr lang="en-US" dirty="0">
                <a:hlinkClick r:id="rId7"/>
              </a:rPr>
              <a:t>, V., Spruce, D. P., Lindberg, M., Otero, A. M., </a:t>
            </a:r>
            <a:r>
              <a:rPr lang="en-US" dirty="0" err="1">
                <a:hlinkClick r:id="rId7"/>
              </a:rPr>
              <a:t>Lidon</a:t>
            </a:r>
            <a:r>
              <a:rPr lang="en-US" dirty="0">
                <a:hlinkClick r:id="rId7"/>
              </a:rPr>
              <a:t>-Simon, J., </a:t>
            </a:r>
            <a:r>
              <a:rPr lang="en-US" dirty="0" err="1">
                <a:hlinkClick r:id="rId7"/>
              </a:rPr>
              <a:t>Jamroz</a:t>
            </a:r>
            <a:r>
              <a:rPr lang="en-US" dirty="0">
                <a:hlinkClick r:id="rId7"/>
              </a:rPr>
              <a:t>, J. J., &amp; </a:t>
            </a:r>
            <a:r>
              <a:rPr lang="en-US" dirty="0" err="1">
                <a:hlinkClick r:id="rId7"/>
              </a:rPr>
              <a:t>Persson</a:t>
            </a:r>
            <a:r>
              <a:rPr lang="en-US" dirty="0">
                <a:hlinkClick r:id="rId7"/>
              </a:rPr>
              <a:t>, A. </a:t>
            </a:r>
            <a:r>
              <a:rPr lang="en-US" dirty="0" smtClean="0"/>
              <a:t> (</a:t>
            </a:r>
            <a:r>
              <a:rPr lang="en-US" dirty="0"/>
              <a:t>2013). </a:t>
            </a:r>
            <a:endParaRPr lang="en-US" dirty="0" smtClean="0"/>
          </a:p>
          <a:p>
            <a:pPr marL="400050" lvl="1" indent="0">
              <a:buNone/>
            </a:pPr>
            <a:r>
              <a:rPr lang="en-US" dirty="0" smtClean="0"/>
              <a:t>Configuration </a:t>
            </a:r>
            <a:r>
              <a:rPr lang="en-US" dirty="0"/>
              <a:t>Management of the control system. THPPC013.</a:t>
            </a:r>
          </a:p>
          <a:p>
            <a:endParaRPr lang="en-US" dirty="0"/>
          </a:p>
        </p:txBody>
      </p:sp>
    </p:spTree>
    <p:extLst>
      <p:ext uri="{BB962C8B-B14F-4D97-AF65-F5344CB8AC3E}">
        <p14:creationId xmlns:p14="http://schemas.microsoft.com/office/powerpoint/2010/main" val="13252762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47500" lnSpcReduction="20000"/>
          </a:bodyPr>
          <a:lstStyle/>
          <a:p>
            <a:pPr marL="0" indent="0">
              <a:buNone/>
            </a:pPr>
            <a:r>
              <a:rPr lang="en-US" b="1" dirty="0" smtClean="0"/>
              <a:t>Hochstein</a:t>
            </a:r>
            <a:r>
              <a:rPr lang="en-US" b="1" dirty="0"/>
              <a:t>, L. (2014). Chapter 3: Inventory: Describing Your Servers. In </a:t>
            </a:r>
            <a:r>
              <a:rPr lang="en-US" b="1" i="1" dirty="0"/>
              <a:t>Ansible up &amp; running </a:t>
            </a:r>
            <a:r>
              <a:rPr lang="en-US" b="1" i="1" dirty="0" smtClean="0"/>
              <a:t>: </a:t>
            </a:r>
          </a:p>
          <a:p>
            <a:pPr marL="400050" lvl="1" indent="0">
              <a:buNone/>
            </a:pPr>
            <a:r>
              <a:rPr lang="en-US" b="1" i="1" dirty="0" smtClean="0"/>
              <a:t>Automating </a:t>
            </a:r>
            <a:r>
              <a:rPr lang="en-US" b="1" i="1" dirty="0"/>
              <a:t>configuration management and deployment the easy way</a:t>
            </a:r>
            <a:r>
              <a:rPr lang="en-US" b="1" dirty="0"/>
              <a:t> (Preview ed., p. 58). Beijing: O'Reilly. </a:t>
            </a:r>
            <a:r>
              <a:rPr lang="en-US" b="1" u="sng" dirty="0">
                <a:hlinkClick r:id="rId2"/>
              </a:rPr>
              <a:t>http://file.allitebooks.com/20150513/Ansible%20Up%20and%20Running.pdf</a:t>
            </a:r>
            <a:endParaRPr lang="en-US" dirty="0"/>
          </a:p>
          <a:p>
            <a:pPr marL="0" indent="0">
              <a:buNone/>
            </a:pPr>
            <a:r>
              <a:rPr lang="en-US" b="1" dirty="0"/>
              <a:t> </a:t>
            </a:r>
            <a:endParaRPr lang="en-US" dirty="0"/>
          </a:p>
          <a:p>
            <a:pPr marL="0" indent="0">
              <a:buNone/>
            </a:pPr>
            <a:r>
              <a:rPr lang="en-US" b="1" dirty="0"/>
              <a:t>Intro to Playbooks. (2015). Retrieved November 7, 2015, from </a:t>
            </a:r>
            <a:endParaRPr lang="en-US" b="1" dirty="0" smtClean="0"/>
          </a:p>
          <a:p>
            <a:pPr marL="400050" lvl="1" indent="0">
              <a:buNone/>
            </a:pPr>
            <a:r>
              <a:rPr lang="en-US" b="1" u="sng" dirty="0" smtClean="0">
                <a:hlinkClick r:id="rId3"/>
              </a:rPr>
              <a:t>http</a:t>
            </a:r>
            <a:r>
              <a:rPr lang="en-US" b="1" u="sng" dirty="0">
                <a:hlinkClick r:id="rId3"/>
              </a:rPr>
              <a:t>://docs.ansible.com/ansible/playbooks_intro.html</a:t>
            </a:r>
            <a:r>
              <a:rPr lang="en-US" b="1" dirty="0"/>
              <a:t> </a:t>
            </a:r>
            <a:endParaRPr lang="en-US" dirty="0"/>
          </a:p>
          <a:p>
            <a:pPr marL="0" indent="0">
              <a:buNone/>
            </a:pPr>
            <a:r>
              <a:rPr lang="en-US" dirty="0"/>
              <a:t> </a:t>
            </a:r>
          </a:p>
          <a:p>
            <a:pPr marL="0" indent="0">
              <a:buNone/>
            </a:pPr>
            <a:r>
              <a:rPr lang="en-US" dirty="0"/>
              <a:t>Lockhart, J. (2015). </a:t>
            </a:r>
            <a:r>
              <a:rPr lang="en-US" i="1" dirty="0"/>
              <a:t>Modern PHP: New Features and Good Practices</a:t>
            </a:r>
            <a:r>
              <a:rPr lang="en-US" dirty="0"/>
              <a:t>. " O'Reilly Media, Inc.".</a:t>
            </a:r>
          </a:p>
          <a:p>
            <a:pPr marL="0" indent="0">
              <a:buNone/>
            </a:pPr>
            <a:r>
              <a:rPr lang="en-US" dirty="0"/>
              <a:t> </a:t>
            </a:r>
          </a:p>
          <a:p>
            <a:pPr marL="0" indent="0">
              <a:buNone/>
            </a:pPr>
            <a:r>
              <a:rPr lang="en-US" dirty="0"/>
              <a:t>Moser, O. [Oliver Moser]. (2015, Oct 1). What is Ansible? A short DevOps Introduction </a:t>
            </a:r>
            <a:r>
              <a:rPr lang="en-US" dirty="0" smtClean="0"/>
              <a:t>[</a:t>
            </a:r>
            <a:r>
              <a:rPr lang="en-US" dirty="0"/>
              <a:t>Video file]. </a:t>
            </a:r>
            <a:endParaRPr lang="en-US" dirty="0" smtClean="0"/>
          </a:p>
          <a:p>
            <a:pPr marL="400050" lvl="1" indent="0">
              <a:buNone/>
            </a:pPr>
            <a:r>
              <a:rPr lang="en-US" dirty="0" smtClean="0"/>
              <a:t>Retrieved </a:t>
            </a:r>
            <a:r>
              <a:rPr lang="en-US" dirty="0"/>
              <a:t>from </a:t>
            </a:r>
            <a:r>
              <a:rPr lang="en-US" b="1" u="sng" dirty="0" smtClean="0">
                <a:hlinkClick r:id="rId4"/>
              </a:rPr>
              <a:t>https://www.youtube.com/watch?v=xMHVvHZ-Zn4</a:t>
            </a:r>
            <a:r>
              <a:rPr lang="en-US" b="1" u="sng" dirty="0" smtClean="0"/>
              <a:t> </a:t>
            </a:r>
            <a:endParaRPr lang="en-US" dirty="0"/>
          </a:p>
          <a:p>
            <a:pPr marL="0" indent="0">
              <a:buNone/>
            </a:pPr>
            <a:r>
              <a:rPr lang="en-US" dirty="0"/>
              <a:t> </a:t>
            </a:r>
          </a:p>
          <a:p>
            <a:pPr marL="0" indent="0">
              <a:buNone/>
            </a:pPr>
            <a:r>
              <a:rPr lang="en-US" b="1" dirty="0"/>
              <a:t>Playbooks. (2015). Retrieved November 7, 2015, </a:t>
            </a:r>
            <a:r>
              <a:rPr lang="en-US" b="1" dirty="0" smtClean="0"/>
              <a:t>from </a:t>
            </a:r>
          </a:p>
          <a:p>
            <a:pPr marL="400050" lvl="1" indent="0">
              <a:buNone/>
            </a:pPr>
            <a:r>
              <a:rPr lang="en-US" b="1" u="sng" dirty="0" smtClean="0">
                <a:hlinkClick r:id="rId5"/>
              </a:rPr>
              <a:t>http</a:t>
            </a:r>
            <a:r>
              <a:rPr lang="en-US" b="1" u="sng" dirty="0">
                <a:hlinkClick r:id="rId5"/>
              </a:rPr>
              <a:t>://docs.ansible.com/ansible/playbooks.html</a:t>
            </a:r>
            <a:r>
              <a:rPr lang="en-US" b="1" dirty="0"/>
              <a:t> </a:t>
            </a:r>
            <a:endParaRPr lang="en-US" dirty="0"/>
          </a:p>
          <a:p>
            <a:pPr marL="0" indent="0">
              <a:buNone/>
            </a:pPr>
            <a:r>
              <a:rPr lang="en-US" b="1" dirty="0"/>
              <a:t> </a:t>
            </a:r>
            <a:r>
              <a:rPr lang="en-US" dirty="0" smtClean="0"/>
              <a:t> </a:t>
            </a:r>
          </a:p>
          <a:p>
            <a:pPr marL="0" indent="0">
              <a:buNone/>
            </a:pPr>
            <a:r>
              <a:rPr lang="en-US" dirty="0" smtClean="0"/>
              <a:t>Stillwell</a:t>
            </a:r>
            <a:r>
              <a:rPr lang="en-US" dirty="0"/>
              <a:t>, Mark, and Jose GF </a:t>
            </a:r>
            <a:r>
              <a:rPr lang="en-US" dirty="0" err="1"/>
              <a:t>Coutinho</a:t>
            </a:r>
            <a:r>
              <a:rPr lang="en-US" dirty="0"/>
              <a:t>. "A DevOps approach to integration of software </a:t>
            </a:r>
            <a:r>
              <a:rPr lang="en-US" dirty="0" smtClean="0"/>
              <a:t> components </a:t>
            </a:r>
            <a:r>
              <a:rPr lang="en-US" dirty="0"/>
              <a:t>in an </a:t>
            </a:r>
            <a:endParaRPr lang="en-US" dirty="0" smtClean="0"/>
          </a:p>
          <a:p>
            <a:pPr marL="400050" lvl="1" indent="0">
              <a:buNone/>
            </a:pPr>
            <a:r>
              <a:rPr lang="en-US" dirty="0" smtClean="0"/>
              <a:t>EU </a:t>
            </a:r>
            <a:r>
              <a:rPr lang="en-US" dirty="0"/>
              <a:t>research project." Proceedings of the 1st International Workshop on Quality-Aware DevOps. ACM, 2015</a:t>
            </a:r>
            <a:r>
              <a:rPr lang="en-US" dirty="0" smtClean="0"/>
              <a:t>.</a:t>
            </a:r>
            <a:endParaRPr lang="en-US" dirty="0"/>
          </a:p>
          <a:p>
            <a:endParaRPr lang="en-US" dirty="0"/>
          </a:p>
        </p:txBody>
      </p:sp>
    </p:spTree>
    <p:extLst>
      <p:ext uri="{BB962C8B-B14F-4D97-AF65-F5344CB8AC3E}">
        <p14:creationId xmlns:p14="http://schemas.microsoft.com/office/powerpoint/2010/main" val="271441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Ansible is an open source automation and configuration management software platform. </a:t>
            </a:r>
          </a:p>
          <a:p>
            <a:r>
              <a:rPr lang="en-US" dirty="0"/>
              <a:t>We are going to utilize specific Ansible tasks designed for AWS within a playbook that can create all the necessary architectures for an amazon web services auto scaling group automatically</a:t>
            </a:r>
            <a:r>
              <a:rPr lang="en-US" dirty="0" smtClean="0"/>
              <a:t>. </a:t>
            </a:r>
          </a:p>
          <a:p>
            <a:pPr marL="0" indent="0">
              <a:buNone/>
            </a:pPr>
            <a:r>
              <a:rPr lang="en-US" dirty="0" smtClean="0"/>
              <a:t> </a:t>
            </a:r>
          </a:p>
          <a:p>
            <a:pPr lvl="1"/>
            <a:endParaRPr lang="en-US" dirty="0" smtClean="0"/>
          </a:p>
        </p:txBody>
      </p:sp>
    </p:spTree>
    <p:extLst>
      <p:ext uri="{BB962C8B-B14F-4D97-AF65-F5344CB8AC3E}">
        <p14:creationId xmlns:p14="http://schemas.microsoft.com/office/powerpoint/2010/main" val="2163453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Problems and Potential Benefits</a:t>
            </a:r>
          </a:p>
        </p:txBody>
      </p:sp>
      <p:sp>
        <p:nvSpPr>
          <p:cNvPr id="3" name="Content Placeholder 2"/>
          <p:cNvSpPr>
            <a:spLocks noGrp="1"/>
          </p:cNvSpPr>
          <p:nvPr>
            <p:ph idx="1"/>
          </p:nvPr>
        </p:nvSpPr>
        <p:spPr/>
        <p:txBody>
          <a:bodyPr/>
          <a:lstStyle/>
          <a:p>
            <a:r>
              <a:rPr lang="en-US" dirty="0" smtClean="0"/>
              <a:t>How to eliminate repetition when creating AWS ASG’s and simplify the process?</a:t>
            </a:r>
          </a:p>
          <a:p>
            <a:r>
              <a:rPr lang="en-US" dirty="0" smtClean="0"/>
              <a:t>Creating ASG’s is a complex and repetitive task and is therefore a perfect candidate for automation through Ansible playbooks.</a:t>
            </a:r>
            <a:endParaRPr lang="en-US" dirty="0"/>
          </a:p>
        </p:txBody>
      </p:sp>
    </p:spTree>
    <p:extLst>
      <p:ext uri="{BB962C8B-B14F-4D97-AF65-F5344CB8AC3E}">
        <p14:creationId xmlns:p14="http://schemas.microsoft.com/office/powerpoint/2010/main" val="4044389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a:t>
            </a:r>
            <a:r>
              <a:rPr lang="en-US" dirty="0" smtClean="0"/>
              <a:t>Review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Cloud Computing presents a more scalable platform</a:t>
            </a:r>
          </a:p>
          <a:p>
            <a:r>
              <a:rPr lang="en-US" dirty="0" smtClean="0"/>
              <a:t>Amazon Web Services is an industry standard for IaaS</a:t>
            </a:r>
          </a:p>
          <a:p>
            <a:r>
              <a:rPr lang="en-US" dirty="0" smtClean="0"/>
              <a:t>Auto Scaling Groups present a more resilient and responsive architecture that saves </a:t>
            </a:r>
            <a:r>
              <a:rPr lang="en-US" dirty="0"/>
              <a:t>system administrators time and effort</a:t>
            </a:r>
            <a:r>
              <a:rPr lang="en-US" dirty="0" smtClean="0"/>
              <a:t> </a:t>
            </a:r>
          </a:p>
          <a:p>
            <a:r>
              <a:rPr lang="en-US" dirty="0" smtClean="0"/>
              <a:t>Ansible provides a simple automation solution in its scripting syntax playbooks </a:t>
            </a:r>
            <a:r>
              <a:rPr lang="en-US" dirty="0"/>
              <a:t>are </a:t>
            </a:r>
            <a:r>
              <a:rPr lang="en-US" dirty="0" smtClean="0"/>
              <a:t>easy </a:t>
            </a:r>
            <a:r>
              <a:rPr lang="en-US" dirty="0"/>
              <a:t>to write and require </a:t>
            </a:r>
            <a:r>
              <a:rPr lang="en-US" dirty="0" smtClean="0"/>
              <a:t>very little prior </a:t>
            </a:r>
            <a:r>
              <a:rPr lang="en-US" dirty="0"/>
              <a:t>programming </a:t>
            </a:r>
            <a:r>
              <a:rPr lang="en-US" dirty="0" smtClean="0"/>
              <a:t>experience.</a:t>
            </a:r>
            <a:endParaRPr lang="en-US" dirty="0"/>
          </a:p>
          <a:p>
            <a:endParaRPr lang="en-US" dirty="0"/>
          </a:p>
        </p:txBody>
      </p:sp>
    </p:spTree>
    <p:extLst>
      <p:ext uri="{BB962C8B-B14F-4D97-AF65-F5344CB8AC3E}">
        <p14:creationId xmlns:p14="http://schemas.microsoft.com/office/powerpoint/2010/main" val="734688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marL="514350" indent="-514350">
              <a:buFont typeface="+mj-lt"/>
              <a:buAutoNum type="arabicPeriod"/>
            </a:pPr>
            <a:r>
              <a:rPr lang="en-US" dirty="0" smtClean="0"/>
              <a:t>Create </a:t>
            </a:r>
            <a:r>
              <a:rPr lang="en-US" dirty="0"/>
              <a:t>an amazon EC2 instance to serve as our Ansible machine and </a:t>
            </a:r>
            <a:r>
              <a:rPr lang="en-US" dirty="0" smtClean="0"/>
              <a:t>install </a:t>
            </a:r>
            <a:r>
              <a:rPr lang="en-US" dirty="0"/>
              <a:t>Ansible 2.0.0 on it (as this is the version required for some of the Ansible tasks we will use in this </a:t>
            </a:r>
            <a:r>
              <a:rPr lang="en-US" dirty="0" smtClean="0"/>
              <a:t>project). </a:t>
            </a:r>
            <a:endParaRPr lang="en-US" dirty="0"/>
          </a:p>
          <a:p>
            <a:pPr marL="514350" lvl="0" indent="-514350">
              <a:buFont typeface="+mj-lt"/>
              <a:buAutoNum type="arabicPeriod"/>
            </a:pPr>
            <a:r>
              <a:rPr lang="en-US" dirty="0" smtClean="0"/>
              <a:t>Create </a:t>
            </a:r>
            <a:r>
              <a:rPr lang="en-US" dirty="0"/>
              <a:t>an </a:t>
            </a:r>
            <a:r>
              <a:rPr lang="en-US" dirty="0" err="1"/>
              <a:t>amiKeys.yml</a:t>
            </a:r>
            <a:r>
              <a:rPr lang="en-US" dirty="0"/>
              <a:t> file containing our AMI access key and AMI secret key, which we will encrypt using Ansible vault.</a:t>
            </a:r>
          </a:p>
          <a:p>
            <a:endParaRPr lang="en-US" dirty="0"/>
          </a:p>
        </p:txBody>
      </p:sp>
    </p:spTree>
    <p:extLst>
      <p:ext uri="{BB962C8B-B14F-4D97-AF65-F5344CB8AC3E}">
        <p14:creationId xmlns:p14="http://schemas.microsoft.com/office/powerpoint/2010/main" val="742737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55000" lnSpcReduction="20000"/>
          </a:bodyPr>
          <a:lstStyle/>
          <a:p>
            <a:pPr marL="0" lvl="0" indent="0">
              <a:buNone/>
            </a:pPr>
            <a:r>
              <a:rPr lang="en-US" dirty="0" smtClean="0"/>
              <a:t>3. </a:t>
            </a:r>
            <a:r>
              <a:rPr lang="en-US" dirty="0"/>
              <a:t>Create a playbook utilizing the following Ansible tasks to create our infrastructure.</a:t>
            </a:r>
          </a:p>
          <a:p>
            <a:pPr marL="514350" lvl="0" indent="-514350">
              <a:buFont typeface="+mj-lt"/>
              <a:buAutoNum type="alphaLcParenR"/>
            </a:pPr>
            <a:r>
              <a:rPr lang="en-US" dirty="0"/>
              <a:t>The ec2_elb_lb task will create and launch </a:t>
            </a:r>
            <a:r>
              <a:rPr lang="en-US" dirty="0" smtClean="0"/>
              <a:t>an elastic load </a:t>
            </a:r>
            <a:r>
              <a:rPr lang="en-US" dirty="0"/>
              <a:t>balancer (ELB). </a:t>
            </a:r>
          </a:p>
          <a:p>
            <a:pPr marL="514350" lvl="0" indent="-514350">
              <a:buFont typeface="+mj-lt"/>
              <a:buAutoNum type="alphaLcParenR"/>
            </a:pPr>
            <a:r>
              <a:rPr lang="en-US" dirty="0"/>
              <a:t>The ec2_lc task will create a launch configuration that will be used to create our auto scaling group.  For this I will use the AMI image I have </a:t>
            </a:r>
            <a:r>
              <a:rPr lang="en-US" dirty="0" smtClean="0"/>
              <a:t>built </a:t>
            </a:r>
            <a:r>
              <a:rPr lang="en-US" dirty="0"/>
              <a:t>of </a:t>
            </a:r>
            <a:r>
              <a:rPr lang="en-US" dirty="0" smtClean="0"/>
              <a:t>an Ubuntu </a:t>
            </a:r>
            <a:r>
              <a:rPr lang="en-US" dirty="0"/>
              <a:t>Linux </a:t>
            </a:r>
            <a:r>
              <a:rPr lang="en-US" dirty="0" smtClean="0"/>
              <a:t>machines running an apache web server </a:t>
            </a:r>
            <a:r>
              <a:rPr lang="en-US" dirty="0"/>
              <a:t>that </a:t>
            </a:r>
            <a:r>
              <a:rPr lang="en-US" dirty="0" smtClean="0"/>
              <a:t>connects to a MySQL database on an RDS to form a </a:t>
            </a:r>
            <a:r>
              <a:rPr lang="en-US" dirty="0"/>
              <a:t>distributed LAMP architecture. </a:t>
            </a:r>
          </a:p>
          <a:p>
            <a:pPr marL="514350" lvl="0" indent="-514350">
              <a:buFont typeface="+mj-lt"/>
              <a:buAutoNum type="alphaLcParenR"/>
            </a:pPr>
            <a:r>
              <a:rPr lang="en-US" dirty="0"/>
              <a:t>The ec2_asg task will create my auto scaling group from the launch configuration created in step b) and attach it to the load balancer created in step a).</a:t>
            </a:r>
          </a:p>
          <a:p>
            <a:pPr marL="514350" lvl="0" indent="-514350">
              <a:buFont typeface="+mj-lt"/>
              <a:buAutoNum type="alphaLcParenR"/>
            </a:pPr>
            <a:r>
              <a:rPr lang="en-US" dirty="0" smtClean="0"/>
              <a:t>The ec2_metric_alarm task will create two automatic  cloud watch alarms for the auto scaling group with.  </a:t>
            </a:r>
          </a:p>
          <a:p>
            <a:pPr marL="914400" lvl="1" indent="-514350">
              <a:buFont typeface="+mj-lt"/>
              <a:buAutoNum type="alphaLcParenR"/>
            </a:pPr>
            <a:r>
              <a:rPr lang="en-US" dirty="0" smtClean="0"/>
              <a:t>One </a:t>
            </a:r>
            <a:r>
              <a:rPr lang="en-US" dirty="0"/>
              <a:t>alarm </a:t>
            </a:r>
            <a:r>
              <a:rPr lang="en-US" dirty="0" smtClean="0"/>
              <a:t>called </a:t>
            </a:r>
            <a:r>
              <a:rPr lang="en-US" dirty="0" err="1"/>
              <a:t>CPUup</a:t>
            </a:r>
            <a:r>
              <a:rPr lang="en-US" dirty="0"/>
              <a:t>  </a:t>
            </a:r>
            <a:r>
              <a:rPr lang="en-US" dirty="0" smtClean="0"/>
              <a:t>that will </a:t>
            </a:r>
            <a:r>
              <a:rPr lang="en-US" dirty="0"/>
              <a:t>activate if the CPU utilization of my auto scaling group is over 20%.</a:t>
            </a:r>
          </a:p>
          <a:p>
            <a:pPr marL="914400" lvl="1" indent="-514350">
              <a:buFont typeface="+mj-lt"/>
              <a:buAutoNum type="alphaLcParenR"/>
            </a:pPr>
            <a:r>
              <a:rPr lang="en-US" dirty="0" smtClean="0"/>
              <a:t>And a second alarm called </a:t>
            </a:r>
            <a:r>
              <a:rPr lang="en-US" dirty="0" err="1"/>
              <a:t>CPUdown</a:t>
            </a:r>
            <a:r>
              <a:rPr lang="en-US" dirty="0"/>
              <a:t> </a:t>
            </a:r>
            <a:r>
              <a:rPr lang="en-US" dirty="0" smtClean="0"/>
              <a:t>that will </a:t>
            </a:r>
            <a:r>
              <a:rPr lang="en-US" dirty="0"/>
              <a:t>activate if the CPU utilization of my auto scaling group is under 10%.</a:t>
            </a:r>
          </a:p>
          <a:p>
            <a:pPr marL="514350" lvl="0" indent="-514350">
              <a:buFont typeface="+mj-lt"/>
              <a:buAutoNum type="alphaLcParenR"/>
            </a:pPr>
            <a:r>
              <a:rPr lang="en-US" dirty="0" smtClean="0"/>
              <a:t>The ec2_scaling_policy task will create two auto scaling policies using the metric alarms created in step d). </a:t>
            </a:r>
          </a:p>
          <a:p>
            <a:pPr marL="914400" lvl="1" indent="-514350">
              <a:buFont typeface="+mj-lt"/>
              <a:buAutoNum type="alphaLcParenR"/>
            </a:pPr>
            <a:r>
              <a:rPr lang="en-US" dirty="0" smtClean="0"/>
              <a:t>One of these policies will automatically increase my ASG instance amount by 1 if </a:t>
            </a:r>
            <a:r>
              <a:rPr lang="en-US" dirty="0" err="1" smtClean="0"/>
              <a:t>CPUup</a:t>
            </a:r>
            <a:r>
              <a:rPr lang="en-US" dirty="0" smtClean="0"/>
              <a:t> activates.</a:t>
            </a:r>
          </a:p>
          <a:p>
            <a:pPr marL="914400" lvl="1" indent="-514350">
              <a:buFont typeface="+mj-lt"/>
              <a:buAutoNum type="alphaLcParenR"/>
            </a:pPr>
            <a:r>
              <a:rPr lang="en-US" dirty="0" smtClean="0"/>
              <a:t>The other will automatically decrease my ASG instance amount by 1 if </a:t>
            </a:r>
            <a:r>
              <a:rPr lang="en-US" dirty="0" err="1" smtClean="0"/>
              <a:t>CPUdown</a:t>
            </a:r>
            <a:r>
              <a:rPr lang="en-US" dirty="0" smtClean="0"/>
              <a:t> activates.</a:t>
            </a:r>
          </a:p>
          <a:p>
            <a:pPr marL="0" indent="0">
              <a:buNone/>
            </a:pPr>
            <a:endParaRPr lang="en-US" dirty="0"/>
          </a:p>
        </p:txBody>
      </p:sp>
    </p:spTree>
    <p:extLst>
      <p:ext uri="{BB962C8B-B14F-4D97-AF65-F5344CB8AC3E}">
        <p14:creationId xmlns:p14="http://schemas.microsoft.com/office/powerpoint/2010/main" val="2809834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85000" lnSpcReduction="10000"/>
          </a:bodyPr>
          <a:lstStyle/>
          <a:p>
            <a:pPr marL="0" lvl="0" indent="0">
              <a:buNone/>
            </a:pPr>
            <a:r>
              <a:rPr lang="en-US" dirty="0" smtClean="0"/>
              <a:t>4. Test </a:t>
            </a:r>
            <a:r>
              <a:rPr lang="en-US" dirty="0"/>
              <a:t>the architecture by visiting the DNS address of the load balancer created. </a:t>
            </a:r>
            <a:endParaRPr lang="en-US" dirty="0" smtClean="0"/>
          </a:p>
          <a:p>
            <a:pPr marL="0" lvl="0" indent="0">
              <a:buNone/>
            </a:pPr>
            <a:endParaRPr lang="en-US" dirty="0"/>
          </a:p>
          <a:p>
            <a:pPr marL="0" lvl="0" indent="0">
              <a:buNone/>
            </a:pPr>
            <a:r>
              <a:rPr lang="en-US" dirty="0" smtClean="0"/>
              <a:t>5. Test </a:t>
            </a:r>
            <a:r>
              <a:rPr lang="en-US" dirty="0"/>
              <a:t>the auto scaling policies by inducing high and low CPU utilization with the tool “stress</a:t>
            </a:r>
            <a:r>
              <a:rPr lang="en-US" dirty="0" smtClean="0"/>
              <a:t>”</a:t>
            </a:r>
          </a:p>
          <a:p>
            <a:pPr marL="0" lvl="0" indent="0">
              <a:buNone/>
            </a:pPr>
            <a:endParaRPr lang="en-US" dirty="0"/>
          </a:p>
          <a:p>
            <a:pPr marL="0" lvl="0" indent="0">
              <a:buNone/>
            </a:pPr>
            <a:r>
              <a:rPr lang="en-US" dirty="0" smtClean="0"/>
              <a:t>6. Test </a:t>
            </a:r>
            <a:r>
              <a:rPr lang="en-US" dirty="0"/>
              <a:t>the load balancing capabilities by editing the HTML index files of the servers in my auto scaling groups to be slightly different and attempt to visit the DNS address of my load balancer several times in order to see if it is alternating between my servers properly. </a:t>
            </a:r>
          </a:p>
          <a:p>
            <a:endParaRPr lang="en-US" dirty="0"/>
          </a:p>
        </p:txBody>
      </p:sp>
    </p:spTree>
    <p:extLst>
      <p:ext uri="{BB962C8B-B14F-4D97-AF65-F5344CB8AC3E}">
        <p14:creationId xmlns:p14="http://schemas.microsoft.com/office/powerpoint/2010/main" val="902202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1499</Words>
  <Application>Microsoft Office PowerPoint</Application>
  <PresentationFormat>On-screen Show (4:3)</PresentationFormat>
  <Paragraphs>238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Provisioning an Auto Scaling Infrastructure on Amazon Web Services using Ansible </vt:lpstr>
      <vt:lpstr>Agenda</vt:lpstr>
      <vt:lpstr>Introduction</vt:lpstr>
      <vt:lpstr>Introduction</vt:lpstr>
      <vt:lpstr>Purpose, Problems and Potential Benefits</vt:lpstr>
      <vt:lpstr>Literature Review</vt:lpstr>
      <vt:lpstr>Methodology</vt:lpstr>
      <vt:lpstr>Methodology</vt:lpstr>
      <vt:lpstr>Methodology</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Demonstration</vt:lpstr>
      <vt:lpstr>Future Work</vt:lpstr>
      <vt:lpstr>Conclusion</vt:lpstr>
      <vt:lpstr>References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HTML and Python CGI Cloud Server Deployment using Ansible</dc:title>
  <dc:creator>alex cohen</dc:creator>
  <cp:lastModifiedBy>alex cohen</cp:lastModifiedBy>
  <cp:revision>58</cp:revision>
  <dcterms:created xsi:type="dcterms:W3CDTF">2006-08-16T00:00:00Z</dcterms:created>
  <dcterms:modified xsi:type="dcterms:W3CDTF">2016-04-20T21:35:09Z</dcterms:modified>
</cp:coreProperties>
</file>