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46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Temp\0846e56b-073a-4959-b095-80bfa2f4f178_archive.zip.178\Employee_Salary_Dataset.od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093285214348205"/>
          <c:y val="5.6030183727034118E-2"/>
          <c:w val="0.70090988626421702"/>
          <c:h val="0.8326195683872849"/>
        </c:manualLayout>
      </c:layout>
      <c:barChart>
        <c:barDir val="col"/>
        <c:grouping val="clustered"/>
        <c:varyColors val="0"/>
        <c:ser>
          <c:idx val="0"/>
          <c:order val="0"/>
          <c:invertIfNegative val="0"/>
          <c:val>
            <c:numRef>
              <c:f>[Employee_Salary_Dataset.ods]Sheet1!$A$1:$A$37</c:f>
              <c:numCache>
                <c:formatCode>General</c:formatCode>
                <c:ptCount val="3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numCache>
            </c:numRef>
          </c:val>
        </c:ser>
        <c:ser>
          <c:idx val="1"/>
          <c:order val="1"/>
          <c:invertIfNegative val="0"/>
          <c:val>
            <c:numRef>
              <c:f>[Employee_Salary_Dataset.ods]Sheet1!$B$1:$B$37</c:f>
              <c:numCache>
                <c:formatCode>General</c:formatCode>
                <c:ptCount val="37"/>
                <c:pt idx="0">
                  <c:v>0</c:v>
                </c:pt>
                <c:pt idx="1">
                  <c:v>5</c:v>
                </c:pt>
                <c:pt idx="2">
                  <c:v>1</c:v>
                </c:pt>
                <c:pt idx="3">
                  <c:v>3</c:v>
                </c:pt>
                <c:pt idx="4">
                  <c:v>2</c:v>
                </c:pt>
                <c:pt idx="5">
                  <c:v>1</c:v>
                </c:pt>
                <c:pt idx="6">
                  <c:v>25</c:v>
                </c:pt>
                <c:pt idx="7">
                  <c:v>19</c:v>
                </c:pt>
                <c:pt idx="8">
                  <c:v>2</c:v>
                </c:pt>
                <c:pt idx="9">
                  <c:v>10</c:v>
                </c:pt>
                <c:pt idx="10">
                  <c:v>15</c:v>
                </c:pt>
                <c:pt idx="11">
                  <c:v>4</c:v>
                </c:pt>
                <c:pt idx="12">
                  <c:v>6</c:v>
                </c:pt>
                <c:pt idx="13">
                  <c:v>14</c:v>
                </c:pt>
                <c:pt idx="14">
                  <c:v>11</c:v>
                </c:pt>
                <c:pt idx="15">
                  <c:v>2</c:v>
                </c:pt>
                <c:pt idx="16">
                  <c:v>4</c:v>
                </c:pt>
                <c:pt idx="17">
                  <c:v>10</c:v>
                </c:pt>
                <c:pt idx="18">
                  <c:v>15</c:v>
                </c:pt>
                <c:pt idx="19">
                  <c:v>2</c:v>
                </c:pt>
                <c:pt idx="20">
                  <c:v>10</c:v>
                </c:pt>
                <c:pt idx="21">
                  <c:v>15</c:v>
                </c:pt>
                <c:pt idx="22">
                  <c:v>4</c:v>
                </c:pt>
                <c:pt idx="23">
                  <c:v>5</c:v>
                </c:pt>
                <c:pt idx="24">
                  <c:v>1</c:v>
                </c:pt>
                <c:pt idx="25">
                  <c:v>4</c:v>
                </c:pt>
                <c:pt idx="26">
                  <c:v>3</c:v>
                </c:pt>
                <c:pt idx="27">
                  <c:v>1</c:v>
                </c:pt>
                <c:pt idx="28">
                  <c:v>27</c:v>
                </c:pt>
                <c:pt idx="29">
                  <c:v>19</c:v>
                </c:pt>
                <c:pt idx="30">
                  <c:v>2</c:v>
                </c:pt>
                <c:pt idx="31">
                  <c:v>10</c:v>
                </c:pt>
                <c:pt idx="32">
                  <c:v>15</c:v>
                </c:pt>
                <c:pt idx="33">
                  <c:v>20</c:v>
                </c:pt>
                <c:pt idx="34">
                  <c:v>19</c:v>
                </c:pt>
                <c:pt idx="35">
                  <c:v>16</c:v>
                </c:pt>
              </c:numCache>
            </c:numRef>
          </c:val>
        </c:ser>
        <c:ser>
          <c:idx val="2"/>
          <c:order val="2"/>
          <c:invertIfNegative val="0"/>
          <c:val>
            <c:numRef>
              <c:f>[Employee_Salary_Dataset.ods]Sheet1!$C$1:$C$37</c:f>
              <c:numCache>
                <c:formatCode>General</c:formatCode>
                <c:ptCount val="37"/>
                <c:pt idx="0">
                  <c:v>0</c:v>
                </c:pt>
                <c:pt idx="1">
                  <c:v>28</c:v>
                </c:pt>
                <c:pt idx="2">
                  <c:v>21</c:v>
                </c:pt>
                <c:pt idx="3">
                  <c:v>23</c:v>
                </c:pt>
                <c:pt idx="4">
                  <c:v>22</c:v>
                </c:pt>
                <c:pt idx="5">
                  <c:v>17</c:v>
                </c:pt>
                <c:pt idx="6">
                  <c:v>62</c:v>
                </c:pt>
                <c:pt idx="7">
                  <c:v>54</c:v>
                </c:pt>
                <c:pt idx="8">
                  <c:v>21</c:v>
                </c:pt>
                <c:pt idx="9">
                  <c:v>36</c:v>
                </c:pt>
                <c:pt idx="10">
                  <c:v>54</c:v>
                </c:pt>
                <c:pt idx="11">
                  <c:v>26</c:v>
                </c:pt>
                <c:pt idx="12">
                  <c:v>29</c:v>
                </c:pt>
                <c:pt idx="13">
                  <c:v>39</c:v>
                </c:pt>
                <c:pt idx="14">
                  <c:v>40</c:v>
                </c:pt>
                <c:pt idx="15">
                  <c:v>23</c:v>
                </c:pt>
                <c:pt idx="16">
                  <c:v>27</c:v>
                </c:pt>
                <c:pt idx="17">
                  <c:v>34</c:v>
                </c:pt>
                <c:pt idx="18">
                  <c:v>54</c:v>
                </c:pt>
                <c:pt idx="19">
                  <c:v>21</c:v>
                </c:pt>
                <c:pt idx="20">
                  <c:v>36</c:v>
                </c:pt>
                <c:pt idx="21">
                  <c:v>54</c:v>
                </c:pt>
                <c:pt idx="22">
                  <c:v>26</c:v>
                </c:pt>
                <c:pt idx="23">
                  <c:v>29</c:v>
                </c:pt>
                <c:pt idx="24">
                  <c:v>21</c:v>
                </c:pt>
                <c:pt idx="25">
                  <c:v>23</c:v>
                </c:pt>
                <c:pt idx="26">
                  <c:v>22</c:v>
                </c:pt>
                <c:pt idx="27">
                  <c:v>18</c:v>
                </c:pt>
                <c:pt idx="28">
                  <c:v>62</c:v>
                </c:pt>
                <c:pt idx="29">
                  <c:v>54</c:v>
                </c:pt>
                <c:pt idx="30">
                  <c:v>21</c:v>
                </c:pt>
                <c:pt idx="31">
                  <c:v>34</c:v>
                </c:pt>
                <c:pt idx="32">
                  <c:v>54</c:v>
                </c:pt>
                <c:pt idx="33">
                  <c:v>55</c:v>
                </c:pt>
                <c:pt idx="34">
                  <c:v>53</c:v>
                </c:pt>
                <c:pt idx="35">
                  <c:v>49</c:v>
                </c:pt>
              </c:numCache>
            </c:numRef>
          </c:val>
        </c:ser>
        <c:ser>
          <c:idx val="3"/>
          <c:order val="3"/>
          <c:invertIfNegative val="0"/>
          <c:val>
            <c:numRef>
              <c:f>[Employee_Salary_Dataset.ods]Sheet1!$D$1:$D$37</c:f>
              <c:numCache>
                <c:formatCode>General</c:formatCode>
                <c:ptCount val="3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numCache>
            </c:numRef>
          </c:val>
        </c:ser>
        <c:ser>
          <c:idx val="4"/>
          <c:order val="4"/>
          <c:invertIfNegative val="0"/>
          <c:val>
            <c:numRef>
              <c:f>[Employee_Salary_Dataset.ods]Sheet1!$E$1:$E$37</c:f>
              <c:numCache>
                <c:formatCode>General</c:formatCode>
                <c:ptCount val="37"/>
                <c:pt idx="0">
                  <c:v>0</c:v>
                </c:pt>
                <c:pt idx="1">
                  <c:v>250000</c:v>
                </c:pt>
                <c:pt idx="2">
                  <c:v>50000</c:v>
                </c:pt>
                <c:pt idx="3">
                  <c:v>170000</c:v>
                </c:pt>
                <c:pt idx="4">
                  <c:v>25000</c:v>
                </c:pt>
                <c:pt idx="5">
                  <c:v>10000</c:v>
                </c:pt>
                <c:pt idx="6">
                  <c:v>5001000</c:v>
                </c:pt>
                <c:pt idx="7">
                  <c:v>800000</c:v>
                </c:pt>
                <c:pt idx="8">
                  <c:v>9000</c:v>
                </c:pt>
                <c:pt idx="9">
                  <c:v>61500</c:v>
                </c:pt>
                <c:pt idx="10">
                  <c:v>650000</c:v>
                </c:pt>
                <c:pt idx="11">
                  <c:v>250000</c:v>
                </c:pt>
                <c:pt idx="12">
                  <c:v>1400000</c:v>
                </c:pt>
                <c:pt idx="13">
                  <c:v>6000050</c:v>
                </c:pt>
                <c:pt idx="14">
                  <c:v>220100</c:v>
                </c:pt>
                <c:pt idx="15">
                  <c:v>7500</c:v>
                </c:pt>
                <c:pt idx="16">
                  <c:v>87000</c:v>
                </c:pt>
                <c:pt idx="17">
                  <c:v>930000</c:v>
                </c:pt>
                <c:pt idx="18">
                  <c:v>7900000</c:v>
                </c:pt>
                <c:pt idx="19">
                  <c:v>15000</c:v>
                </c:pt>
                <c:pt idx="20">
                  <c:v>330000</c:v>
                </c:pt>
                <c:pt idx="21">
                  <c:v>6570000</c:v>
                </c:pt>
                <c:pt idx="22">
                  <c:v>25000</c:v>
                </c:pt>
                <c:pt idx="23">
                  <c:v>6845000</c:v>
                </c:pt>
                <c:pt idx="24">
                  <c:v>6000</c:v>
                </c:pt>
                <c:pt idx="25">
                  <c:v>8900</c:v>
                </c:pt>
                <c:pt idx="26">
                  <c:v>20000</c:v>
                </c:pt>
                <c:pt idx="27">
                  <c:v>3000</c:v>
                </c:pt>
                <c:pt idx="28">
                  <c:v>10000000</c:v>
                </c:pt>
                <c:pt idx="29">
                  <c:v>5000000</c:v>
                </c:pt>
                <c:pt idx="30">
                  <c:v>6100</c:v>
                </c:pt>
                <c:pt idx="31">
                  <c:v>80000</c:v>
                </c:pt>
                <c:pt idx="32">
                  <c:v>900000</c:v>
                </c:pt>
                <c:pt idx="33">
                  <c:v>1540000</c:v>
                </c:pt>
                <c:pt idx="34">
                  <c:v>9300000</c:v>
                </c:pt>
                <c:pt idx="35">
                  <c:v>7600000</c:v>
                </c:pt>
              </c:numCache>
            </c:numRef>
          </c:val>
        </c:ser>
        <c:ser>
          <c:idx val="5"/>
          <c:order val="5"/>
          <c:invertIfNegative val="0"/>
          <c:val>
            <c:numRef>
              <c:f>[Employee_Salary_Dataset.ods]Sheet1!$F$1:$F$37</c:f>
              <c:numCache>
                <c:formatCode>General</c:formatCode>
                <c:ptCount val="37"/>
              </c:numCache>
            </c:numRef>
          </c:val>
        </c:ser>
        <c:dLbls>
          <c:showLegendKey val="0"/>
          <c:showVal val="0"/>
          <c:showCatName val="0"/>
          <c:showSerName val="0"/>
          <c:showPercent val="0"/>
          <c:showBubbleSize val="0"/>
        </c:dLbls>
        <c:gapWidth val="150"/>
        <c:axId val="157915008"/>
        <c:axId val="157916544"/>
      </c:barChart>
      <c:catAx>
        <c:axId val="157915008"/>
        <c:scaling>
          <c:orientation val="minMax"/>
        </c:scaling>
        <c:delete val="0"/>
        <c:axPos val="b"/>
        <c:majorTickMark val="out"/>
        <c:minorTickMark val="none"/>
        <c:tickLblPos val="nextTo"/>
        <c:crossAx val="157916544"/>
        <c:crosses val="autoZero"/>
        <c:auto val="1"/>
        <c:lblAlgn val="ctr"/>
        <c:lblOffset val="100"/>
        <c:noMultiLvlLbl val="0"/>
      </c:catAx>
      <c:valAx>
        <c:axId val="157916544"/>
        <c:scaling>
          <c:orientation val="minMax"/>
        </c:scaling>
        <c:delete val="0"/>
        <c:axPos val="l"/>
        <c:majorGridlines/>
        <c:numFmt formatCode="General" sourceLinked="1"/>
        <c:majorTickMark val="out"/>
        <c:minorTickMark val="none"/>
        <c:tickLblPos val="nextTo"/>
        <c:crossAx val="157915008"/>
        <c:crosses val="autoZero"/>
        <c:crossBetween val="between"/>
      </c:valAx>
    </c:plotArea>
    <c:legend>
      <c:legendPos val="r"/>
      <c:layout>
        <c:manualLayout>
          <c:xMode val="edge"/>
          <c:yMode val="edge"/>
          <c:x val="0.85475087489063872"/>
          <c:y val="0.22570027704870224"/>
          <c:w val="0.12858245844269467"/>
          <c:h val="0.50230314960629918"/>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Abinayasri</a:t>
            </a:r>
            <a:r>
              <a:rPr lang="en-US" sz="2400" dirty="0" smtClean="0"/>
              <a:t> R.N.</a:t>
            </a:r>
            <a:endParaRPr lang="en-US" sz="2400" dirty="0"/>
          </a:p>
          <a:p>
            <a:r>
              <a:rPr lang="en-US" sz="2400" dirty="0"/>
              <a:t>REGISTER NO: 122202257, CD8F2985D9734F19D5E40501C084361A@ef.com</a:t>
            </a:r>
          </a:p>
          <a:p>
            <a:r>
              <a:rPr lang="en-US" sz="2400" dirty="0"/>
              <a:t>DEPARTMENT</a:t>
            </a:r>
            <a:r>
              <a:rPr lang="en-US" sz="2400" dirty="0" smtClean="0"/>
              <a:t>: BCOM(CS) </a:t>
            </a:r>
            <a:endParaRPr lang="en-US" sz="2400" dirty="0"/>
          </a:p>
          <a:p>
            <a:r>
              <a:rPr lang="en-US" sz="2400" dirty="0" smtClean="0"/>
              <a:t>COLLEGE: Anna </a:t>
            </a:r>
            <a:r>
              <a:rPr lang="en-US" sz="2400" dirty="0" err="1" smtClean="0"/>
              <a:t>Adarsh</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25904034"/>
              </p:ext>
            </p:extLst>
          </p:nvPr>
        </p:nvGraphicFramePr>
        <p:xfrm>
          <a:off x="1828800" y="1524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859340"/>
            <a:ext cx="8305800" cy="3477875"/>
          </a:xfrm>
          <a:prstGeom prst="rect">
            <a:avLst/>
          </a:prstGeom>
        </p:spPr>
        <p:txBody>
          <a:bodyPr wrap="square">
            <a:spAutoFit/>
          </a:bodyPr>
          <a:lstStyle/>
          <a:p>
            <a:r>
              <a:rPr lang="en-US" sz="2000" dirty="0"/>
              <a:t>Average salary increased by 5% </a:t>
            </a:r>
            <a:r>
              <a:rPr lang="en-US" sz="2000" dirty="0" err="1"/>
              <a:t>YoY</a:t>
            </a:r>
            <a:endParaRPr lang="en-US" sz="2000" dirty="0"/>
          </a:p>
          <a:p>
            <a:r>
              <a:rPr lang="en-US" sz="2000" dirty="0"/>
              <a:t>IT department saw the highest salary growth</a:t>
            </a:r>
          </a:p>
          <a:p>
            <a:r>
              <a:rPr lang="en-US" sz="2000" b="1" dirty="0"/>
              <a:t>Insights and Implications</a:t>
            </a:r>
            <a:endParaRPr lang="en-US" sz="2000" dirty="0"/>
          </a:p>
          <a:p>
            <a:r>
              <a:rPr lang="en-US" sz="2000" dirty="0"/>
              <a:t>Potential salary disparity issues</a:t>
            </a:r>
          </a:p>
          <a:p>
            <a:r>
              <a:rPr lang="en-US" sz="2000" dirty="0"/>
              <a:t>Impacts on recruitment and retention</a:t>
            </a:r>
          </a:p>
          <a:p>
            <a:r>
              <a:rPr lang="en-US" sz="2000" b="1" dirty="0"/>
              <a:t>Recommendations</a:t>
            </a:r>
            <a:endParaRPr lang="en-US" sz="2000" dirty="0"/>
          </a:p>
          <a:p>
            <a:r>
              <a:rPr lang="en-US" sz="2000" dirty="0"/>
              <a:t>Conduct a detailed salary review</a:t>
            </a:r>
          </a:p>
          <a:p>
            <a:r>
              <a:rPr lang="en-US" sz="2000" dirty="0"/>
              <a:t>Adjust compensation to align with market benchmarks</a:t>
            </a:r>
          </a:p>
          <a:p>
            <a:r>
              <a:rPr lang="en-US" sz="2000" b="1" dirty="0"/>
              <a:t>Visuals</a:t>
            </a:r>
            <a:endParaRPr lang="en-US" sz="2000" dirty="0"/>
          </a:p>
          <a:p>
            <a:r>
              <a:rPr lang="en-US" sz="2000" dirty="0"/>
              <a:t>[Insert Salary Distribution Chart]</a:t>
            </a:r>
          </a:p>
          <a:p>
            <a:r>
              <a:rPr lang="en-US" sz="2000" dirty="0"/>
              <a:t>[Insert Key Figures Table]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019300"/>
            <a:ext cx="6553200" cy="3785652"/>
          </a:xfrm>
          <a:prstGeom prst="rect">
            <a:avLst/>
          </a:prstGeom>
        </p:spPr>
        <p:txBody>
          <a:bodyPr wrap="square">
            <a:spAutoFit/>
          </a:bodyPr>
          <a:lstStyle/>
          <a:p>
            <a:pPr marL="12700" marR="5080" algn="just">
              <a:lnSpc>
                <a:spcPct val="100000"/>
              </a:lnSpc>
              <a:spcBef>
                <a:spcPts val="100"/>
              </a:spcBef>
            </a:pPr>
            <a:r>
              <a:rPr lang="en-US" sz="2400" spc="15" dirty="0">
                <a:latin typeface="Times New Roman"/>
                <a:cs typeface="Times New Roman"/>
              </a:rPr>
              <a:t>The </a:t>
            </a:r>
            <a:r>
              <a:rPr lang="en-US" sz="2400" spc="20" dirty="0">
                <a:latin typeface="Times New Roman"/>
                <a:cs typeface="Times New Roman"/>
              </a:rPr>
              <a:t>problem </a:t>
            </a:r>
            <a:r>
              <a:rPr lang="en-US" sz="2400" spc="10" dirty="0">
                <a:latin typeface="Times New Roman"/>
                <a:cs typeface="Times New Roman"/>
              </a:rPr>
              <a:t>is to </a:t>
            </a:r>
            <a:r>
              <a:rPr lang="en-US" sz="2400" spc="20" dirty="0">
                <a:latin typeface="Times New Roman"/>
                <a:cs typeface="Times New Roman"/>
              </a:rPr>
              <a:t>identify </a:t>
            </a:r>
            <a:r>
              <a:rPr lang="en-US" sz="2400" spc="15" dirty="0">
                <a:latin typeface="Times New Roman"/>
                <a:cs typeface="Times New Roman"/>
              </a:rPr>
              <a:t>the</a:t>
            </a:r>
            <a:r>
              <a:rPr lang="en-US" sz="2400" spc="20" dirty="0">
                <a:latin typeface="Times New Roman"/>
                <a:cs typeface="Times New Roman"/>
              </a:rPr>
              <a:t> </a:t>
            </a:r>
            <a:r>
              <a:rPr lang="en-US" sz="2400" spc="25" dirty="0">
                <a:latin typeface="Times New Roman"/>
                <a:cs typeface="Times New Roman"/>
              </a:rPr>
              <a:t>Human Resources (HR) department </a:t>
            </a:r>
            <a:r>
              <a:rPr lang="en-US" sz="2400" spc="-585" dirty="0">
                <a:latin typeface="Times New Roman"/>
                <a:cs typeface="Times New Roman"/>
              </a:rPr>
              <a:t> </a:t>
            </a:r>
            <a:r>
              <a:rPr lang="en-US" sz="2400" spc="70" dirty="0">
                <a:latin typeface="Times New Roman"/>
                <a:cs typeface="Times New Roman"/>
              </a:rPr>
              <a:t>of </a:t>
            </a:r>
            <a:r>
              <a:rPr lang="en-US" sz="2400" spc="90" dirty="0">
                <a:latin typeface="Times New Roman"/>
                <a:cs typeface="Times New Roman"/>
              </a:rPr>
              <a:t>ABC </a:t>
            </a:r>
            <a:r>
              <a:rPr lang="en-US" sz="2400" spc="125" dirty="0">
                <a:latin typeface="Times New Roman"/>
                <a:cs typeface="Times New Roman"/>
              </a:rPr>
              <a:t>Corporation </a:t>
            </a:r>
            <a:r>
              <a:rPr lang="en-US" sz="2400" spc="100" dirty="0">
                <a:latin typeface="Times New Roman"/>
                <a:cs typeface="Times New Roman"/>
              </a:rPr>
              <a:t>aims </a:t>
            </a:r>
            <a:r>
              <a:rPr lang="en-US" sz="2400" spc="65" dirty="0">
                <a:latin typeface="Times New Roman"/>
                <a:cs typeface="Times New Roman"/>
              </a:rPr>
              <a:t>to </a:t>
            </a:r>
            <a:r>
              <a:rPr lang="en-US" sz="2400" spc="114" dirty="0">
                <a:latin typeface="Times New Roman"/>
                <a:cs typeface="Times New Roman"/>
              </a:rPr>
              <a:t>evaluate </a:t>
            </a:r>
            <a:r>
              <a:rPr lang="en-US" sz="2400" spc="90" dirty="0">
                <a:latin typeface="Times New Roman"/>
                <a:cs typeface="Times New Roman"/>
              </a:rPr>
              <a:t>and </a:t>
            </a:r>
            <a:r>
              <a:rPr lang="en-US" sz="2400" spc="114" dirty="0">
                <a:latin typeface="Times New Roman"/>
                <a:cs typeface="Times New Roman"/>
              </a:rPr>
              <a:t>improve </a:t>
            </a:r>
            <a:r>
              <a:rPr lang="en-US" sz="2400" spc="120" dirty="0" smtClean="0">
                <a:latin typeface="Times New Roman"/>
                <a:cs typeface="Times New Roman"/>
              </a:rPr>
              <a:t>employee</a:t>
            </a:r>
            <a:r>
              <a:rPr lang="en-US" sz="2400" spc="125" dirty="0" smtClean="0">
                <a:latin typeface="Times New Roman"/>
                <a:cs typeface="Times New Roman"/>
              </a:rPr>
              <a:t> </a:t>
            </a:r>
            <a:r>
              <a:rPr lang="en-US" sz="2400" spc="55" dirty="0" smtClean="0">
                <a:latin typeface="Times New Roman"/>
                <a:cs typeface="Times New Roman"/>
              </a:rPr>
              <a:t>salary </a:t>
            </a:r>
            <a:r>
              <a:rPr lang="en-US" sz="2400" spc="50" dirty="0">
                <a:latin typeface="Times New Roman"/>
                <a:cs typeface="Times New Roman"/>
              </a:rPr>
              <a:t>across various </a:t>
            </a:r>
            <a:r>
              <a:rPr lang="en-US" sz="2400" spc="55" dirty="0">
                <a:latin typeface="Times New Roman"/>
                <a:cs typeface="Times New Roman"/>
              </a:rPr>
              <a:t>departments. </a:t>
            </a:r>
            <a:r>
              <a:rPr lang="en-US" sz="2400" spc="40" dirty="0">
                <a:latin typeface="Times New Roman"/>
                <a:cs typeface="Times New Roman"/>
              </a:rPr>
              <a:t>Currently, </a:t>
            </a:r>
            <a:r>
              <a:rPr lang="en-US" sz="2400" spc="55" dirty="0">
                <a:latin typeface="Times New Roman"/>
                <a:cs typeface="Times New Roman"/>
              </a:rPr>
              <a:t>performance </a:t>
            </a:r>
            <a:r>
              <a:rPr lang="en-US" sz="2400" spc="-585" dirty="0">
                <a:latin typeface="Times New Roman"/>
                <a:cs typeface="Times New Roman"/>
              </a:rPr>
              <a:t> </a:t>
            </a:r>
            <a:r>
              <a:rPr lang="en-US" sz="2400" spc="50" dirty="0">
                <a:latin typeface="Times New Roman"/>
                <a:cs typeface="Times New Roman"/>
              </a:rPr>
              <a:t>data </a:t>
            </a:r>
            <a:r>
              <a:rPr lang="en-US" sz="2400" spc="35" dirty="0">
                <a:latin typeface="Times New Roman"/>
                <a:cs typeface="Times New Roman"/>
              </a:rPr>
              <a:t>is </a:t>
            </a:r>
            <a:r>
              <a:rPr lang="en-US" sz="2400" spc="60" dirty="0">
                <a:latin typeface="Times New Roman"/>
                <a:cs typeface="Times New Roman"/>
              </a:rPr>
              <a:t>collected, </a:t>
            </a:r>
            <a:r>
              <a:rPr lang="en-US" sz="2400" spc="50" dirty="0">
                <a:latin typeface="Times New Roman"/>
                <a:cs typeface="Times New Roman"/>
              </a:rPr>
              <a:t>but </a:t>
            </a:r>
            <a:r>
              <a:rPr lang="en-US" sz="2400" spc="35" dirty="0">
                <a:latin typeface="Times New Roman"/>
                <a:cs typeface="Times New Roman"/>
              </a:rPr>
              <a:t>it is </a:t>
            </a:r>
            <a:r>
              <a:rPr lang="en-US" sz="2400" spc="50" dirty="0">
                <a:latin typeface="Times New Roman"/>
                <a:cs typeface="Times New Roman"/>
              </a:rPr>
              <a:t>not </a:t>
            </a:r>
            <a:r>
              <a:rPr lang="en-US" sz="2400" spc="65" dirty="0">
                <a:latin typeface="Times New Roman"/>
                <a:cs typeface="Times New Roman"/>
              </a:rPr>
              <a:t>systematically </a:t>
            </a:r>
            <a:r>
              <a:rPr lang="en-US" sz="2400" spc="65" dirty="0" err="1">
                <a:latin typeface="Times New Roman"/>
                <a:cs typeface="Times New Roman"/>
              </a:rPr>
              <a:t>analysed</a:t>
            </a:r>
            <a:r>
              <a:rPr lang="en-US" sz="2400" spc="65" dirty="0">
                <a:latin typeface="Times New Roman"/>
                <a:cs typeface="Times New Roman"/>
              </a:rPr>
              <a:t> </a:t>
            </a:r>
            <a:r>
              <a:rPr lang="en-US" sz="2400" spc="35" dirty="0">
                <a:latin typeface="Times New Roman"/>
                <a:cs typeface="Times New Roman"/>
              </a:rPr>
              <a:t>to </a:t>
            </a:r>
            <a:r>
              <a:rPr lang="en-US" sz="2400" spc="65" dirty="0">
                <a:latin typeface="Times New Roman"/>
                <a:cs typeface="Times New Roman"/>
              </a:rPr>
              <a:t>provide </a:t>
            </a:r>
            <a:r>
              <a:rPr lang="en-US" sz="2400" spc="70" dirty="0">
                <a:latin typeface="Times New Roman"/>
                <a:cs typeface="Times New Roman"/>
              </a:rPr>
              <a:t> </a:t>
            </a:r>
            <a:r>
              <a:rPr lang="en-US" sz="2400" spc="-5" dirty="0">
                <a:latin typeface="Times New Roman"/>
                <a:cs typeface="Times New Roman"/>
              </a:rPr>
              <a:t>actionable insights. The </a:t>
            </a:r>
            <a:r>
              <a:rPr lang="en-US" sz="2400" dirty="0">
                <a:latin typeface="Times New Roman"/>
                <a:cs typeface="Times New Roman"/>
              </a:rPr>
              <a:t>HR </a:t>
            </a:r>
            <a:r>
              <a:rPr lang="en-US" sz="2400" spc="-5" dirty="0">
                <a:latin typeface="Times New Roman"/>
                <a:cs typeface="Times New Roman"/>
              </a:rPr>
              <a:t>team needs </a:t>
            </a:r>
            <a:r>
              <a:rPr lang="en-US" sz="2400" dirty="0">
                <a:latin typeface="Times New Roman"/>
                <a:cs typeface="Times New Roman"/>
              </a:rPr>
              <a:t>a </a:t>
            </a:r>
            <a:r>
              <a:rPr lang="en-US" sz="2400" spc="-5" dirty="0">
                <a:latin typeface="Times New Roman"/>
                <a:cs typeface="Times New Roman"/>
              </a:rPr>
              <a:t>comprehensive analysis </a:t>
            </a:r>
            <a:r>
              <a:rPr lang="en-US" sz="2400" dirty="0">
                <a:latin typeface="Times New Roman"/>
                <a:cs typeface="Times New Roman"/>
              </a:rPr>
              <a:t>of </a:t>
            </a:r>
            <a:r>
              <a:rPr lang="en-US" sz="2400" spc="5" dirty="0">
                <a:latin typeface="Times New Roman"/>
                <a:cs typeface="Times New Roman"/>
              </a:rPr>
              <a:t> </a:t>
            </a:r>
            <a:r>
              <a:rPr lang="en-US" sz="2400" spc="160" dirty="0">
                <a:latin typeface="Times New Roman"/>
                <a:cs typeface="Times New Roman"/>
              </a:rPr>
              <a:t>employee </a:t>
            </a:r>
            <a:r>
              <a:rPr lang="en-US" sz="2400" spc="170" dirty="0">
                <a:latin typeface="Times New Roman"/>
                <a:cs typeface="Times New Roman"/>
              </a:rPr>
              <a:t>performance </a:t>
            </a:r>
            <a:r>
              <a:rPr lang="en-US" sz="2400" spc="160" dirty="0">
                <a:latin typeface="Times New Roman"/>
                <a:cs typeface="Times New Roman"/>
              </a:rPr>
              <a:t>metrics </a:t>
            </a:r>
            <a:r>
              <a:rPr lang="en-US" sz="2400" spc="95" dirty="0">
                <a:latin typeface="Times New Roman"/>
                <a:cs typeface="Times New Roman"/>
              </a:rPr>
              <a:t>to </a:t>
            </a:r>
            <a:r>
              <a:rPr lang="en-US" sz="2400" spc="165" dirty="0">
                <a:latin typeface="Times New Roman"/>
                <a:cs typeface="Times New Roman"/>
              </a:rPr>
              <a:t>identify </a:t>
            </a:r>
            <a:r>
              <a:rPr lang="en-US" sz="2400" spc="125" dirty="0">
                <a:latin typeface="Times New Roman"/>
                <a:cs typeface="Times New Roman"/>
              </a:rPr>
              <a:t>top </a:t>
            </a:r>
            <a:r>
              <a:rPr lang="en-US" sz="2400" spc="175" dirty="0">
                <a:latin typeface="Times New Roman"/>
                <a:cs typeface="Times New Roman"/>
              </a:rPr>
              <a:t>performers, </a:t>
            </a:r>
            <a:r>
              <a:rPr lang="en-US" sz="2400" spc="180" dirty="0">
                <a:latin typeface="Times New Roman"/>
                <a:cs typeface="Times New Roman"/>
              </a:rPr>
              <a:t> </a:t>
            </a:r>
            <a:r>
              <a:rPr lang="en-US" sz="2400" spc="-5" dirty="0">
                <a:latin typeface="Times New Roman"/>
                <a:cs typeface="Times New Roman"/>
              </a:rPr>
              <a:t>underperformers,</a:t>
            </a:r>
            <a:r>
              <a:rPr lang="en-US" sz="2400" dirty="0">
                <a:latin typeface="Times New Roman"/>
                <a:cs typeface="Times New Roman"/>
              </a:rPr>
              <a:t> </a:t>
            </a:r>
            <a:r>
              <a:rPr lang="en-US" sz="2400" spc="-5" dirty="0">
                <a:latin typeface="Times New Roman"/>
                <a:cs typeface="Times New Roman"/>
              </a:rPr>
              <a:t>and</a:t>
            </a:r>
            <a:r>
              <a:rPr lang="en-US" sz="2400" dirty="0">
                <a:latin typeface="Times New Roman"/>
                <a:cs typeface="Times New Roman"/>
              </a:rPr>
              <a:t> </a:t>
            </a:r>
            <a:r>
              <a:rPr lang="en-US" sz="2400" spc="-5" dirty="0">
                <a:latin typeface="Times New Roman"/>
                <a:cs typeface="Times New Roman"/>
              </a:rPr>
              <a:t>trends</a:t>
            </a:r>
            <a:r>
              <a:rPr lang="en-US" sz="2400" dirty="0">
                <a:latin typeface="Times New Roman"/>
                <a:cs typeface="Times New Roman"/>
              </a:rPr>
              <a:t> </a:t>
            </a:r>
            <a:r>
              <a:rPr lang="en-US" sz="2400" spc="-5" dirty="0">
                <a:latin typeface="Times New Roman"/>
                <a:cs typeface="Times New Roman"/>
              </a:rPr>
              <a:t>over</a:t>
            </a:r>
            <a:r>
              <a:rPr lang="en-US" sz="2400" dirty="0">
                <a:latin typeface="Times New Roman"/>
                <a:cs typeface="Times New Roman"/>
              </a:rPr>
              <a:t> </a:t>
            </a:r>
            <a:r>
              <a:rPr lang="en-US" sz="2400" spc="-5" dirty="0">
                <a:latin typeface="Times New Roman"/>
                <a:cs typeface="Times New Roman"/>
              </a:rPr>
              <a:t>time.</a:t>
            </a:r>
            <a:endParaRPr lang="en-US"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295399" y="1925657"/>
            <a:ext cx="7362825" cy="3785652"/>
          </a:xfrm>
          <a:prstGeom prst="rect">
            <a:avLst/>
          </a:prstGeom>
        </p:spPr>
        <p:txBody>
          <a:bodyPr wrap="square">
            <a:spAutoFit/>
          </a:bodyPr>
          <a:lstStyle/>
          <a:p>
            <a:r>
              <a:rPr lang="en-US" sz="2000" dirty="0"/>
              <a:t>This presentation provides a comprehensive analysis of salary data for the year 2024, utilizing Excel to uncover trends and insights. The objective is to examine overall salary patterns, department-wise distributions, and disparities, with a focus on identifying key growth areas and potential issues. Data was gathered from the company’s HR management system, encompassing all full-time employees as of August 2024. The analysis employs various statistical techniques and visualizations to highlight significant findings, such as notable salary growth in specific departments and any existing salary disparities. The presentation will cover the objectives, data overview, key findings, detailed analysis, and recommendations, followed by a Q&amp;A session to address any questions or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990600" y="2019300"/>
            <a:ext cx="7467599" cy="3477875"/>
          </a:xfrm>
          <a:prstGeom prst="rect">
            <a:avLst/>
          </a:prstGeom>
        </p:spPr>
        <p:txBody>
          <a:bodyPr wrap="square">
            <a:spAutoFit/>
          </a:bodyPr>
          <a:lstStyle/>
          <a:p>
            <a:pPr lvl="0" fontAlgn="base">
              <a:spcBef>
                <a:spcPct val="0"/>
              </a:spcBef>
              <a:spcAft>
                <a:spcPct val="0"/>
              </a:spcAft>
              <a:buFontTx/>
              <a:buChar char="•"/>
            </a:pPr>
            <a:r>
              <a:rPr lang="en-US" sz="2000" b="1" dirty="0">
                <a:solidFill>
                  <a:prstClr val="black"/>
                </a:solidFill>
                <a:latin typeface="Arial" charset="0"/>
                <a:cs typeface="Arial" charset="0"/>
              </a:rPr>
              <a:t>Employees</a:t>
            </a:r>
            <a:r>
              <a:rPr lang="en-US" sz="2000" dirty="0">
                <a:solidFill>
                  <a:prstClr val="black"/>
                </a:solidFill>
                <a:latin typeface="Arial" charset="0"/>
                <a:cs typeface="Arial" charset="0"/>
              </a:rPr>
              <a:t>: The primary end users of salary are the employees of an organization. They receive compensation for their work, which typically includes their base salary, potential bonuses, and other forms of compensation.</a:t>
            </a:r>
          </a:p>
          <a:p>
            <a:pPr lvl="0" eaLnBrk="0" fontAlgn="base" hangingPunct="0">
              <a:spcBef>
                <a:spcPct val="0"/>
              </a:spcBef>
              <a:spcAft>
                <a:spcPct val="0"/>
              </a:spcAft>
              <a:buFontTx/>
              <a:buChar char="•"/>
            </a:pPr>
            <a:r>
              <a:rPr lang="en-US" sz="2000" b="1" dirty="0">
                <a:solidFill>
                  <a:prstClr val="black"/>
                </a:solidFill>
                <a:latin typeface="Arial" charset="0"/>
                <a:cs typeface="Arial" charset="0"/>
              </a:rPr>
              <a:t>Contractors/Freelancers</a:t>
            </a:r>
            <a:r>
              <a:rPr lang="en-US" sz="2000" dirty="0">
                <a:solidFill>
                  <a:prstClr val="black"/>
                </a:solidFill>
                <a:latin typeface="Arial" charset="0"/>
                <a:cs typeface="Arial" charset="0"/>
              </a:rPr>
              <a:t>: Independent contractors and freelancers who provide services to a company are also end users of salary or payments. Though they </a:t>
            </a:r>
            <a:r>
              <a:rPr lang="en-US" sz="2000" dirty="0" smtClean="0">
                <a:solidFill>
                  <a:prstClr val="black"/>
                </a:solidFill>
                <a:latin typeface="Arial" charset="0"/>
                <a:cs typeface="Arial" charset="0"/>
              </a:rPr>
              <a:t>might </a:t>
            </a:r>
            <a:r>
              <a:rPr lang="en-US" sz="2000" dirty="0">
                <a:solidFill>
                  <a:prstClr val="black"/>
                </a:solidFill>
                <a:latin typeface="Arial" charset="0"/>
                <a:cs typeface="Arial" charset="0"/>
              </a:rPr>
              <a:t>process.</a:t>
            </a:r>
          </a:p>
          <a:p>
            <a:pPr lvl="0" eaLnBrk="0" fontAlgn="base" hangingPunct="0">
              <a:spcBef>
                <a:spcPct val="0"/>
              </a:spcBef>
              <a:spcAft>
                <a:spcPct val="0"/>
              </a:spcAft>
              <a:buFontTx/>
              <a:buChar char="•"/>
            </a:pPr>
            <a:r>
              <a:rPr lang="en-US" sz="2000" b="1" dirty="0">
                <a:solidFill>
                  <a:prstClr val="black"/>
                </a:solidFill>
                <a:latin typeface="Arial" charset="0"/>
                <a:cs typeface="Arial" charset="0"/>
              </a:rPr>
              <a:t>Consultants</a:t>
            </a:r>
            <a:r>
              <a:rPr lang="en-US" sz="2000" dirty="0">
                <a:solidFill>
                  <a:prstClr val="black"/>
                </a:solidFill>
                <a:latin typeface="Arial" charset="0"/>
                <a:cs typeface="Arial" charset="0"/>
              </a:rPr>
              <a:t>: Consultants hired for specific projects or expertise are end users of the salary or fees paid for their services. Their payment is usually based on contractual agreements</a:t>
            </a:r>
            <a:r>
              <a:rPr lang="en-US" sz="2000" dirty="0" smtClean="0">
                <a:solidFill>
                  <a:prstClr val="black"/>
                </a:solidFill>
                <a:latin typeface="Arial" charset="0"/>
                <a:cs typeface="Arial" charset="0"/>
              </a:rPr>
              <a:t>.</a:t>
            </a:r>
            <a:endParaRPr lang="en-US" sz="2000" dirty="0">
              <a:solidFill>
                <a:prstClr val="black"/>
              </a:solidFill>
              <a:latin typeface="Arial"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828562"/>
            <a:ext cx="6096000" cy="3200876"/>
          </a:xfrm>
          <a:prstGeom prst="rect">
            <a:avLst/>
          </a:prstGeom>
        </p:spPr>
        <p:txBody>
          <a:bodyPr>
            <a:spAutoFit/>
          </a:bodyPr>
          <a:lstStyle/>
          <a:p>
            <a:pPr marL="298450" marR="5080" indent="-285750">
              <a:lnSpc>
                <a:spcPct val="100000"/>
              </a:lnSpc>
              <a:buFont typeface="Arial MT"/>
              <a:buChar char="•"/>
              <a:tabLst>
                <a:tab pos="551815" algn="l"/>
                <a:tab pos="552450" algn="l"/>
              </a:tabLst>
            </a:pPr>
            <a:r>
              <a:rPr lang="en-US" spc="5" dirty="0"/>
              <a:t>Solution</a:t>
            </a:r>
            <a:r>
              <a:rPr lang="en-US" spc="25" dirty="0"/>
              <a:t> </a:t>
            </a:r>
            <a:r>
              <a:rPr lang="en-US" spc="10" dirty="0"/>
              <a:t>Data-driven</a:t>
            </a:r>
            <a:r>
              <a:rPr lang="en-US" spc="30" dirty="0"/>
              <a:t> </a:t>
            </a:r>
            <a:r>
              <a:rPr lang="en-US" spc="10" dirty="0"/>
              <a:t>analysis</a:t>
            </a:r>
            <a:r>
              <a:rPr lang="en-US" spc="25" dirty="0"/>
              <a:t> </a:t>
            </a:r>
            <a:r>
              <a:rPr lang="en-US" spc="10" dirty="0"/>
              <a:t>that</a:t>
            </a:r>
            <a:r>
              <a:rPr lang="en-US" spc="30" dirty="0"/>
              <a:t> </a:t>
            </a:r>
            <a:r>
              <a:rPr lang="en-US" spc="10" dirty="0"/>
              <a:t>support</a:t>
            </a:r>
            <a:r>
              <a:rPr lang="en-US" spc="25" dirty="0"/>
              <a:t> </a:t>
            </a:r>
            <a:r>
              <a:rPr lang="en-US" spc="10" dirty="0"/>
              <a:t>performance</a:t>
            </a:r>
            <a:r>
              <a:rPr lang="en-US" spc="35" dirty="0"/>
              <a:t> </a:t>
            </a:r>
            <a:r>
              <a:rPr lang="en-US" spc="10" dirty="0"/>
              <a:t>reviews, </a:t>
            </a:r>
            <a:r>
              <a:rPr lang="en-US" spc="-484" dirty="0"/>
              <a:t> </a:t>
            </a:r>
            <a:r>
              <a:rPr lang="en-US" spc="-5" dirty="0"/>
              <a:t>promotions, compensation</a:t>
            </a:r>
            <a:r>
              <a:rPr lang="en-US" dirty="0"/>
              <a:t> </a:t>
            </a:r>
            <a:r>
              <a:rPr lang="en-US" spc="-5" dirty="0"/>
              <a:t>decisions,</a:t>
            </a:r>
            <a:r>
              <a:rPr lang="en-US" dirty="0"/>
              <a:t> and </a:t>
            </a:r>
            <a:r>
              <a:rPr lang="en-US" spc="-10" dirty="0"/>
              <a:t>targeted</a:t>
            </a:r>
            <a:r>
              <a:rPr lang="en-US" spc="-5" dirty="0"/>
              <a:t> training.</a:t>
            </a:r>
          </a:p>
          <a:p>
            <a:pPr>
              <a:lnSpc>
                <a:spcPct val="100000"/>
              </a:lnSpc>
              <a:spcBef>
                <a:spcPts val="45"/>
              </a:spcBef>
              <a:buFont typeface="Arial MT"/>
              <a:buChar char="•"/>
            </a:pPr>
            <a:endParaRPr lang="en-US" sz="2000" dirty="0"/>
          </a:p>
          <a:p>
            <a:pPr marL="298450" marR="5080" indent="-285750">
              <a:lnSpc>
                <a:spcPct val="100000"/>
              </a:lnSpc>
              <a:buFont typeface="Arial MT"/>
              <a:buChar char="•"/>
              <a:tabLst>
                <a:tab pos="488315" algn="l"/>
                <a:tab pos="488950" algn="l"/>
              </a:tabLst>
            </a:pPr>
            <a:r>
              <a:rPr lang="en-US" dirty="0"/>
              <a:t>	</a:t>
            </a:r>
            <a:r>
              <a:rPr lang="en-US" spc="85" dirty="0"/>
              <a:t>Solutions</a:t>
            </a:r>
            <a:r>
              <a:rPr lang="en-US" spc="155" dirty="0"/>
              <a:t> </a:t>
            </a:r>
            <a:r>
              <a:rPr lang="en-US" spc="65" dirty="0"/>
              <a:t>The</a:t>
            </a:r>
            <a:r>
              <a:rPr lang="en-US" spc="210" dirty="0"/>
              <a:t> </a:t>
            </a:r>
            <a:r>
              <a:rPr lang="en-US" spc="80" dirty="0"/>
              <a:t>ability</a:t>
            </a:r>
            <a:r>
              <a:rPr lang="en-US" spc="200" dirty="0"/>
              <a:t> </a:t>
            </a:r>
            <a:r>
              <a:rPr lang="en-US" spc="45" dirty="0"/>
              <a:t>to</a:t>
            </a:r>
            <a:r>
              <a:rPr lang="en-US" spc="200" dirty="0"/>
              <a:t> </a:t>
            </a:r>
            <a:r>
              <a:rPr lang="en-US" spc="85" dirty="0"/>
              <a:t>analyze</a:t>
            </a:r>
            <a:r>
              <a:rPr lang="en-US" spc="215" dirty="0"/>
              <a:t> </a:t>
            </a:r>
            <a:r>
              <a:rPr lang="en-US" spc="75" dirty="0"/>
              <a:t>both</a:t>
            </a:r>
            <a:r>
              <a:rPr lang="en-US" spc="210" dirty="0"/>
              <a:t> </a:t>
            </a:r>
            <a:r>
              <a:rPr lang="en-US" spc="85" dirty="0"/>
              <a:t>current</a:t>
            </a:r>
            <a:r>
              <a:rPr lang="en-US" spc="210" dirty="0"/>
              <a:t> </a:t>
            </a:r>
            <a:r>
              <a:rPr lang="en-US" spc="70" dirty="0"/>
              <a:t>and</a:t>
            </a:r>
            <a:r>
              <a:rPr lang="en-US" spc="210" dirty="0"/>
              <a:t> </a:t>
            </a:r>
            <a:r>
              <a:rPr lang="en-US" spc="90" dirty="0"/>
              <a:t>historical </a:t>
            </a:r>
            <a:r>
              <a:rPr lang="en-US" spc="-484" dirty="0"/>
              <a:t> </a:t>
            </a:r>
            <a:r>
              <a:rPr lang="en-US" spc="-5" dirty="0"/>
              <a:t>performance</a:t>
            </a:r>
            <a:r>
              <a:rPr lang="en-US" dirty="0"/>
              <a:t> </a:t>
            </a:r>
            <a:r>
              <a:rPr lang="en-US" spc="-5" dirty="0"/>
              <a:t>data,</a:t>
            </a:r>
            <a:r>
              <a:rPr lang="en-US" dirty="0"/>
              <a:t> </a:t>
            </a:r>
            <a:r>
              <a:rPr lang="en-US" spc="-5" dirty="0"/>
              <a:t>with</a:t>
            </a:r>
            <a:r>
              <a:rPr lang="en-US" dirty="0"/>
              <a:t> </a:t>
            </a:r>
            <a:r>
              <a:rPr lang="en-US" spc="-5" dirty="0"/>
              <a:t>periodic</a:t>
            </a:r>
            <a:r>
              <a:rPr lang="en-US" spc="5" dirty="0"/>
              <a:t> </a:t>
            </a:r>
            <a:r>
              <a:rPr lang="en-US" spc="-5" dirty="0"/>
              <a:t>updates</a:t>
            </a:r>
            <a:r>
              <a:rPr lang="en-US" dirty="0"/>
              <a:t> </a:t>
            </a:r>
            <a:r>
              <a:rPr lang="en-US" spc="-5" dirty="0"/>
              <a:t>to</a:t>
            </a:r>
            <a:r>
              <a:rPr lang="en-US" dirty="0"/>
              <a:t> keep </a:t>
            </a:r>
            <a:r>
              <a:rPr lang="en-US" spc="-5" dirty="0"/>
              <a:t>information.</a:t>
            </a:r>
          </a:p>
          <a:p>
            <a:pPr>
              <a:lnSpc>
                <a:spcPct val="100000"/>
              </a:lnSpc>
              <a:spcBef>
                <a:spcPts val="40"/>
              </a:spcBef>
              <a:buFont typeface="Arial MT"/>
              <a:buChar char="•"/>
            </a:pPr>
            <a:endParaRPr lang="en-US" sz="2000" dirty="0"/>
          </a:p>
          <a:p>
            <a:pPr marL="298450" marR="5080" indent="-285750">
              <a:lnSpc>
                <a:spcPct val="100000"/>
              </a:lnSpc>
              <a:buFont typeface="Arial MT"/>
              <a:buChar char="•"/>
              <a:tabLst>
                <a:tab pos="424815" algn="l"/>
                <a:tab pos="425450" algn="l"/>
              </a:tabLst>
            </a:pPr>
            <a:r>
              <a:rPr lang="en-US" dirty="0"/>
              <a:t>	</a:t>
            </a:r>
            <a:r>
              <a:rPr lang="en-US" spc="-40" dirty="0"/>
              <a:t>Value</a:t>
            </a:r>
            <a:r>
              <a:rPr lang="en-US" spc="20" dirty="0"/>
              <a:t> </a:t>
            </a:r>
            <a:r>
              <a:rPr lang="en-US" spc="5" dirty="0"/>
              <a:t>Proposition</a:t>
            </a:r>
            <a:r>
              <a:rPr lang="en-US" spc="15" dirty="0"/>
              <a:t> </a:t>
            </a:r>
            <a:r>
              <a:rPr lang="en-US" spc="5" dirty="0"/>
              <a:t>Saves</a:t>
            </a:r>
            <a:r>
              <a:rPr lang="en-US" spc="15" dirty="0"/>
              <a:t> </a:t>
            </a:r>
            <a:r>
              <a:rPr lang="en-US" spc="5" dirty="0"/>
              <a:t>time</a:t>
            </a:r>
            <a:r>
              <a:rPr lang="en-US" spc="20" dirty="0"/>
              <a:t> </a:t>
            </a:r>
            <a:r>
              <a:rPr lang="en-US" spc="5" dirty="0"/>
              <a:t>and</a:t>
            </a:r>
            <a:r>
              <a:rPr lang="en-US" spc="15" dirty="0"/>
              <a:t> </a:t>
            </a:r>
            <a:r>
              <a:rPr lang="en-US" spc="5" dirty="0"/>
              <a:t>reduces</a:t>
            </a:r>
            <a:r>
              <a:rPr lang="en-US" spc="15" dirty="0"/>
              <a:t> </a:t>
            </a:r>
            <a:r>
              <a:rPr lang="en-US" spc="5" dirty="0"/>
              <a:t>the</a:t>
            </a:r>
            <a:r>
              <a:rPr lang="en-US" spc="20" dirty="0"/>
              <a:t> </a:t>
            </a:r>
            <a:r>
              <a:rPr lang="en-US" spc="5" dirty="0"/>
              <a:t>risk</a:t>
            </a:r>
            <a:r>
              <a:rPr lang="en-US" spc="15" dirty="0"/>
              <a:t> </a:t>
            </a:r>
            <a:r>
              <a:rPr lang="en-US" dirty="0"/>
              <a:t>of</a:t>
            </a:r>
            <a:r>
              <a:rPr lang="en-US" spc="15" dirty="0"/>
              <a:t> </a:t>
            </a:r>
            <a:r>
              <a:rPr lang="en-US" spc="5" dirty="0"/>
              <a:t>human</a:t>
            </a:r>
            <a:r>
              <a:rPr lang="en-US" spc="20" dirty="0"/>
              <a:t> </a:t>
            </a:r>
            <a:r>
              <a:rPr lang="en-US" spc="-5" dirty="0"/>
              <a:t>error, </a:t>
            </a:r>
            <a:r>
              <a:rPr lang="en-US" spc="-484" dirty="0"/>
              <a:t> </a:t>
            </a:r>
            <a:r>
              <a:rPr lang="en-US" spc="-5" dirty="0"/>
              <a:t>ensuring</a:t>
            </a:r>
            <a:r>
              <a:rPr lang="en-US" dirty="0"/>
              <a:t> </a:t>
            </a:r>
            <a:r>
              <a:rPr lang="en-US" spc="-5" dirty="0"/>
              <a:t>consistent</a:t>
            </a:r>
            <a:r>
              <a:rPr lang="en-US" dirty="0"/>
              <a:t> and </a:t>
            </a:r>
            <a:r>
              <a:rPr lang="en-US" spc="-5" dirty="0"/>
              <a:t>reliable</a:t>
            </a:r>
            <a:r>
              <a:rPr lang="en-US" spc="5" dirty="0"/>
              <a:t> </a:t>
            </a:r>
            <a:r>
              <a:rPr lang="en-US" spc="-5" dirty="0"/>
              <a:t>reporting</a:t>
            </a:r>
            <a:r>
              <a:rPr lang="en-US" dirty="0"/>
              <a:t> </a:t>
            </a:r>
            <a:r>
              <a:rPr lang="en-US" spc="-5" dirty="0"/>
              <a:t>across</a:t>
            </a:r>
            <a:r>
              <a:rPr lang="en-US" spc="5" dirty="0"/>
              <a:t> </a:t>
            </a:r>
            <a:r>
              <a:rPr lang="en-US" spc="-5" dirty="0"/>
              <a:t>the</a:t>
            </a:r>
            <a:r>
              <a:rPr lang="en-US" spc="5" dirty="0"/>
              <a:t> </a:t>
            </a:r>
            <a:r>
              <a:rPr lang="en-US" spc="-5" dirty="0"/>
              <a:t>organization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371600"/>
            <a:ext cx="8305800" cy="3108543"/>
          </a:xfrm>
          <a:prstGeom prst="rect">
            <a:avLst/>
          </a:prstGeom>
        </p:spPr>
        <p:txBody>
          <a:bodyPr wrap="square">
            <a:spAutoFit/>
          </a:bodyPr>
          <a:lstStyle/>
          <a:p>
            <a:pPr fontAlgn="base"/>
            <a:r>
              <a:rPr lang="en-US" sz="2800" dirty="0"/>
              <a:t>This dataset has employee details as listed below:</a:t>
            </a:r>
          </a:p>
          <a:p>
            <a:pPr fontAlgn="base"/>
            <a:r>
              <a:rPr lang="en-US" sz="2800" dirty="0"/>
              <a:t>ID - Unique identifier of each employee</a:t>
            </a:r>
          </a:p>
          <a:p>
            <a:pPr fontAlgn="base"/>
            <a:r>
              <a:rPr lang="en-US" sz="2800" dirty="0" smtClean="0"/>
              <a:t>Experience Years </a:t>
            </a:r>
            <a:r>
              <a:rPr lang="en-US" sz="2800" dirty="0"/>
              <a:t>- the total years of work experience that the employee has</a:t>
            </a:r>
          </a:p>
          <a:p>
            <a:pPr fontAlgn="base"/>
            <a:r>
              <a:rPr lang="en-US" sz="2800" dirty="0"/>
              <a:t>Age - the age of the employee</a:t>
            </a:r>
          </a:p>
          <a:p>
            <a:pPr fontAlgn="base"/>
            <a:r>
              <a:rPr lang="en-US" sz="2800" dirty="0"/>
              <a:t>Gender -If the employee is Male/Female</a:t>
            </a:r>
          </a:p>
          <a:p>
            <a:pPr fontAlgn="base"/>
            <a:r>
              <a:rPr lang="en-US" sz="2800" dirty="0"/>
              <a:t>Salary- what is the salary earned by the employee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14400" y="1524000"/>
            <a:ext cx="6096000" cy="3262432"/>
          </a:xfrm>
          <a:prstGeom prst="rect">
            <a:avLst/>
          </a:prstGeom>
        </p:spPr>
        <p:txBody>
          <a:bodyPr>
            <a:spAutoFit/>
          </a:bodyPr>
          <a:lstStyle/>
          <a:p>
            <a:pPr marL="12700">
              <a:lnSpc>
                <a:spcPct val="100000"/>
              </a:lnSpc>
              <a:spcBef>
                <a:spcPts val="100"/>
              </a:spcBef>
            </a:pPr>
            <a:r>
              <a:rPr lang="en-US" dirty="0">
                <a:latin typeface="Times New Roman"/>
                <a:cs typeface="Times New Roman"/>
              </a:rPr>
              <a:t>D</a:t>
            </a:r>
            <a:r>
              <a:rPr lang="en-US" spc="-270" dirty="0">
                <a:latin typeface="Times New Roman"/>
                <a:cs typeface="Times New Roman"/>
              </a:rPr>
              <a:t>A</a:t>
            </a:r>
            <a:r>
              <a:rPr lang="en-US" spc="-200" dirty="0">
                <a:latin typeface="Times New Roman"/>
                <a:cs typeface="Times New Roman"/>
              </a:rPr>
              <a:t>T</a:t>
            </a:r>
            <a:r>
              <a:rPr lang="en-US" dirty="0">
                <a:latin typeface="Times New Roman"/>
                <a:cs typeface="Times New Roman"/>
              </a:rPr>
              <a:t>A</a:t>
            </a:r>
            <a:r>
              <a:rPr lang="en-US" spc="-135" dirty="0">
                <a:latin typeface="Times New Roman"/>
                <a:cs typeface="Times New Roman"/>
              </a:rPr>
              <a:t> </a:t>
            </a:r>
            <a:r>
              <a:rPr lang="en-US" dirty="0">
                <a:latin typeface="Times New Roman"/>
                <a:cs typeface="Times New Roman"/>
              </a:rPr>
              <a:t>S</a:t>
            </a:r>
            <a:r>
              <a:rPr lang="en-US" spc="-5" dirty="0">
                <a:latin typeface="Times New Roman"/>
                <a:cs typeface="Times New Roman"/>
              </a:rPr>
              <a:t>ET</a:t>
            </a:r>
            <a:r>
              <a:rPr lang="en-US" dirty="0">
                <a:latin typeface="Times New Roman"/>
                <a:cs typeface="Times New Roman"/>
              </a:rPr>
              <a:t>:</a:t>
            </a:r>
            <a:r>
              <a:rPr lang="en-US" spc="-5" dirty="0">
                <a:latin typeface="Times New Roman"/>
                <a:cs typeface="Times New Roman"/>
              </a:rPr>
              <a:t> </a:t>
            </a:r>
            <a:r>
              <a:rPr lang="en-US" dirty="0" err="1">
                <a:latin typeface="Times New Roman"/>
                <a:cs typeface="Times New Roman"/>
              </a:rPr>
              <a:t>K</a:t>
            </a:r>
            <a:r>
              <a:rPr lang="en-US" spc="-5" dirty="0" err="1">
                <a:latin typeface="Times New Roman"/>
                <a:cs typeface="Times New Roman"/>
              </a:rPr>
              <a:t>a</a:t>
            </a:r>
            <a:r>
              <a:rPr lang="en-US" dirty="0" err="1">
                <a:latin typeface="Times New Roman"/>
                <a:cs typeface="Times New Roman"/>
              </a:rPr>
              <a:t>gg</a:t>
            </a:r>
            <a:r>
              <a:rPr lang="en-US" spc="-5" dirty="0" err="1">
                <a:latin typeface="Times New Roman"/>
                <a:cs typeface="Times New Roman"/>
              </a:rPr>
              <a:t>le</a:t>
            </a:r>
            <a:r>
              <a:rPr lang="en-US" dirty="0">
                <a:latin typeface="Times New Roman"/>
                <a:cs typeface="Times New Roman"/>
              </a:rPr>
              <a:t>, </a:t>
            </a:r>
            <a:r>
              <a:rPr lang="en-US" spc="-5" dirty="0">
                <a:latin typeface="Times New Roman"/>
                <a:cs typeface="Times New Roman"/>
              </a:rPr>
              <a:t>Em</a:t>
            </a:r>
            <a:r>
              <a:rPr lang="en-US" dirty="0">
                <a:latin typeface="Times New Roman"/>
                <a:cs typeface="Times New Roman"/>
              </a:rPr>
              <a:t>p</a:t>
            </a:r>
            <a:r>
              <a:rPr lang="en-US" spc="-5" dirty="0">
                <a:latin typeface="Times New Roman"/>
                <a:cs typeface="Times New Roman"/>
              </a:rPr>
              <a:t>l</a:t>
            </a:r>
            <a:r>
              <a:rPr lang="en-US" dirty="0">
                <a:latin typeface="Times New Roman"/>
                <a:cs typeface="Times New Roman"/>
              </a:rPr>
              <a:t>oy</a:t>
            </a:r>
            <a:r>
              <a:rPr lang="en-US" spc="-5" dirty="0">
                <a:latin typeface="Times New Roman"/>
                <a:cs typeface="Times New Roman"/>
              </a:rPr>
              <a:t>e</a:t>
            </a:r>
            <a:r>
              <a:rPr lang="en-US" dirty="0">
                <a:latin typeface="Times New Roman"/>
                <a:cs typeface="Times New Roman"/>
              </a:rPr>
              <a:t>e</a:t>
            </a:r>
            <a:r>
              <a:rPr lang="en-US" spc="-5" dirty="0">
                <a:latin typeface="Times New Roman"/>
                <a:cs typeface="Times New Roman"/>
              </a:rPr>
              <a:t> </a:t>
            </a:r>
            <a:r>
              <a:rPr lang="en-US" dirty="0">
                <a:latin typeface="Times New Roman"/>
                <a:cs typeface="Times New Roman"/>
              </a:rPr>
              <a:t>d</a:t>
            </a:r>
            <a:r>
              <a:rPr lang="en-US" spc="-5" dirty="0">
                <a:latin typeface="Times New Roman"/>
                <a:cs typeface="Times New Roman"/>
              </a:rPr>
              <a:t>ata</a:t>
            </a:r>
            <a:r>
              <a:rPr lang="en-US" dirty="0">
                <a:latin typeface="Times New Roman"/>
                <a:cs typeface="Times New Roman"/>
              </a:rPr>
              <a:t>s</a:t>
            </a:r>
            <a:r>
              <a:rPr lang="en-US" spc="-5" dirty="0">
                <a:latin typeface="Times New Roman"/>
                <a:cs typeface="Times New Roman"/>
              </a:rPr>
              <a:t>e</a:t>
            </a:r>
            <a:r>
              <a:rPr lang="en-US" dirty="0">
                <a:latin typeface="Times New Roman"/>
                <a:cs typeface="Times New Roman"/>
              </a:rPr>
              <a:t>t</a:t>
            </a:r>
          </a:p>
          <a:p>
            <a:pPr>
              <a:lnSpc>
                <a:spcPct val="100000"/>
              </a:lnSpc>
              <a:spcBef>
                <a:spcPts val="5"/>
              </a:spcBef>
            </a:pPr>
            <a:endParaRPr lang="en-US" sz="2000" dirty="0">
              <a:latin typeface="Times New Roman"/>
              <a:cs typeface="Times New Roman"/>
            </a:endParaRPr>
          </a:p>
          <a:p>
            <a:pPr marL="12700">
              <a:lnSpc>
                <a:spcPct val="100000"/>
              </a:lnSpc>
              <a:tabLst>
                <a:tab pos="3321685" algn="l"/>
              </a:tabLst>
            </a:pPr>
            <a:r>
              <a:rPr lang="en-US" spc="-45" dirty="0">
                <a:latin typeface="Times New Roman"/>
                <a:cs typeface="Times New Roman"/>
              </a:rPr>
              <a:t>FEATURE</a:t>
            </a:r>
            <a:r>
              <a:rPr lang="en-US" spc="10" dirty="0">
                <a:latin typeface="Times New Roman"/>
                <a:cs typeface="Times New Roman"/>
              </a:rPr>
              <a:t> </a:t>
            </a:r>
            <a:r>
              <a:rPr lang="en-US" spc="-5" dirty="0" smtClean="0">
                <a:latin typeface="Times New Roman"/>
                <a:cs typeface="Times New Roman"/>
              </a:rPr>
              <a:t>SELECTION: Conditional </a:t>
            </a:r>
            <a:r>
              <a:rPr lang="en-US" spc="-5" dirty="0">
                <a:latin typeface="Times New Roman"/>
                <a:cs typeface="Times New Roman"/>
              </a:rPr>
              <a:t>Formatting, Designing</a:t>
            </a:r>
            <a:endParaRPr lang="en-US" dirty="0">
              <a:latin typeface="Times New Roman"/>
              <a:cs typeface="Times New Roman"/>
            </a:endParaRPr>
          </a:p>
          <a:p>
            <a:pPr>
              <a:lnSpc>
                <a:spcPct val="100000"/>
              </a:lnSpc>
              <a:spcBef>
                <a:spcPts val="5"/>
              </a:spcBef>
            </a:pPr>
            <a:endParaRPr lang="en-US" sz="2000" dirty="0">
              <a:latin typeface="Times New Roman"/>
              <a:cs typeface="Times New Roman"/>
            </a:endParaRPr>
          </a:p>
          <a:p>
            <a:pPr marL="12700" marR="5080">
              <a:lnSpc>
                <a:spcPct val="100000"/>
              </a:lnSpc>
            </a:pPr>
            <a:r>
              <a:rPr lang="en-US" spc="-35" dirty="0">
                <a:latin typeface="Times New Roman"/>
                <a:cs typeface="Times New Roman"/>
              </a:rPr>
              <a:t>DATA</a:t>
            </a:r>
            <a:r>
              <a:rPr lang="en-US" spc="80" dirty="0">
                <a:latin typeface="Times New Roman"/>
                <a:cs typeface="Times New Roman"/>
              </a:rPr>
              <a:t> </a:t>
            </a:r>
            <a:r>
              <a:rPr lang="en-US" spc="95" dirty="0">
                <a:latin typeface="Times New Roman"/>
                <a:cs typeface="Times New Roman"/>
              </a:rPr>
              <a:t>CLEANING</a:t>
            </a:r>
            <a:r>
              <a:rPr lang="en-US" spc="229" dirty="0">
                <a:latin typeface="Times New Roman"/>
                <a:cs typeface="Times New Roman"/>
              </a:rPr>
              <a:t> </a:t>
            </a:r>
            <a:r>
              <a:rPr lang="en-US" spc="95" dirty="0">
                <a:latin typeface="Times New Roman"/>
                <a:cs typeface="Times New Roman"/>
              </a:rPr>
              <a:t>Missing</a:t>
            </a:r>
            <a:r>
              <a:rPr lang="en-US" spc="229" dirty="0">
                <a:latin typeface="Times New Roman"/>
                <a:cs typeface="Times New Roman"/>
              </a:rPr>
              <a:t> </a:t>
            </a:r>
            <a:r>
              <a:rPr lang="en-US" spc="95" dirty="0">
                <a:latin typeface="Times New Roman"/>
                <a:cs typeface="Times New Roman"/>
              </a:rPr>
              <a:t>values,</a:t>
            </a:r>
            <a:r>
              <a:rPr lang="en-US" spc="229" dirty="0">
                <a:latin typeface="Times New Roman"/>
                <a:cs typeface="Times New Roman"/>
              </a:rPr>
              <a:t> </a:t>
            </a:r>
            <a:r>
              <a:rPr lang="en-US" spc="100" dirty="0">
                <a:latin typeface="Times New Roman"/>
                <a:cs typeface="Times New Roman"/>
              </a:rPr>
              <a:t>Irrelevant</a:t>
            </a:r>
            <a:r>
              <a:rPr lang="en-US" spc="225" dirty="0">
                <a:latin typeface="Times New Roman"/>
                <a:cs typeface="Times New Roman"/>
              </a:rPr>
              <a:t> </a:t>
            </a:r>
            <a:r>
              <a:rPr lang="en-US" spc="85" dirty="0">
                <a:latin typeface="Times New Roman"/>
                <a:cs typeface="Times New Roman"/>
              </a:rPr>
              <a:t>data,</a:t>
            </a:r>
            <a:r>
              <a:rPr lang="en-US" spc="229" dirty="0">
                <a:latin typeface="Times New Roman"/>
                <a:cs typeface="Times New Roman"/>
              </a:rPr>
              <a:t> </a:t>
            </a:r>
            <a:r>
              <a:rPr lang="en-US" spc="95" dirty="0">
                <a:latin typeface="Times New Roman"/>
                <a:cs typeface="Times New Roman"/>
              </a:rPr>
              <a:t>Correct</a:t>
            </a:r>
            <a:r>
              <a:rPr lang="en-US" spc="225" dirty="0">
                <a:latin typeface="Times New Roman"/>
                <a:cs typeface="Times New Roman"/>
              </a:rPr>
              <a:t> </a:t>
            </a:r>
            <a:r>
              <a:rPr lang="en-US" spc="95" dirty="0">
                <a:latin typeface="Times New Roman"/>
                <a:cs typeface="Times New Roman"/>
              </a:rPr>
              <a:t>Errors, </a:t>
            </a:r>
            <a:r>
              <a:rPr lang="en-US" spc="-585" dirty="0">
                <a:latin typeface="Times New Roman"/>
                <a:cs typeface="Times New Roman"/>
              </a:rPr>
              <a:t> </a:t>
            </a:r>
            <a:r>
              <a:rPr lang="en-US" spc="-5" dirty="0">
                <a:latin typeface="Times New Roman"/>
                <a:cs typeface="Times New Roman"/>
              </a:rPr>
              <a:t>Remove</a:t>
            </a:r>
            <a:r>
              <a:rPr lang="en-US" spc="-10" dirty="0">
                <a:latin typeface="Times New Roman"/>
                <a:cs typeface="Times New Roman"/>
              </a:rPr>
              <a:t> </a:t>
            </a:r>
            <a:r>
              <a:rPr lang="en-US" spc="-5" dirty="0">
                <a:latin typeface="Times New Roman"/>
                <a:cs typeface="Times New Roman"/>
              </a:rPr>
              <a:t>Unnecessary</a:t>
            </a:r>
            <a:r>
              <a:rPr lang="en-US" dirty="0">
                <a:latin typeface="Times New Roman"/>
                <a:cs typeface="Times New Roman"/>
              </a:rPr>
              <a:t> </a:t>
            </a:r>
            <a:r>
              <a:rPr lang="en-US" spc="-5" dirty="0">
                <a:latin typeface="Times New Roman"/>
                <a:cs typeface="Times New Roman"/>
              </a:rPr>
              <a:t>Columns</a:t>
            </a:r>
            <a:r>
              <a:rPr lang="en-US" dirty="0">
                <a:latin typeface="Times New Roman"/>
                <a:cs typeface="Times New Roman"/>
              </a:rPr>
              <a:t> </a:t>
            </a:r>
            <a:r>
              <a:rPr lang="en-US" spc="-5" dirty="0">
                <a:latin typeface="Times New Roman"/>
                <a:cs typeface="Times New Roman"/>
              </a:rPr>
              <a:t>and</a:t>
            </a:r>
            <a:r>
              <a:rPr lang="en-US" dirty="0">
                <a:latin typeface="Times New Roman"/>
                <a:cs typeface="Times New Roman"/>
              </a:rPr>
              <a:t> </a:t>
            </a:r>
            <a:r>
              <a:rPr lang="en-US" spc="-5" dirty="0">
                <a:latin typeface="Times New Roman"/>
                <a:cs typeface="Times New Roman"/>
              </a:rPr>
              <a:t>Rows</a:t>
            </a:r>
            <a:endParaRPr lang="en-US" dirty="0">
              <a:latin typeface="Times New Roman"/>
              <a:cs typeface="Times New Roman"/>
            </a:endParaRPr>
          </a:p>
          <a:p>
            <a:pPr>
              <a:lnSpc>
                <a:spcPct val="100000"/>
              </a:lnSpc>
              <a:spcBef>
                <a:spcPts val="5"/>
              </a:spcBef>
            </a:pPr>
            <a:endParaRPr lang="en-US" sz="2000" dirty="0">
              <a:latin typeface="Times New Roman"/>
              <a:cs typeface="Times New Roman"/>
            </a:endParaRPr>
          </a:p>
          <a:p>
            <a:pPr marL="12700">
              <a:lnSpc>
                <a:spcPct val="100000"/>
              </a:lnSpc>
            </a:pPr>
            <a:r>
              <a:rPr lang="en-US" dirty="0">
                <a:latin typeface="Times New Roman"/>
                <a:cs typeface="Times New Roman"/>
              </a:rPr>
              <a:t>PIVOT</a:t>
            </a:r>
            <a:r>
              <a:rPr lang="en-US" spc="-95" dirty="0">
                <a:latin typeface="Times New Roman"/>
                <a:cs typeface="Times New Roman"/>
              </a:rPr>
              <a:t> </a:t>
            </a:r>
            <a:r>
              <a:rPr lang="en-US" spc="-40" dirty="0">
                <a:latin typeface="Times New Roman"/>
                <a:cs typeface="Times New Roman"/>
              </a:rPr>
              <a:t>TABLE:</a:t>
            </a:r>
            <a:r>
              <a:rPr lang="en-US" dirty="0">
                <a:latin typeface="Times New Roman"/>
                <a:cs typeface="Times New Roman"/>
              </a:rPr>
              <a:t> </a:t>
            </a:r>
            <a:r>
              <a:rPr lang="en-US" spc="-5" dirty="0">
                <a:latin typeface="Times New Roman"/>
                <a:cs typeface="Times New Roman"/>
              </a:rPr>
              <a:t>Employee</a:t>
            </a:r>
            <a:r>
              <a:rPr lang="en-US" dirty="0">
                <a:latin typeface="Times New Roman"/>
                <a:cs typeface="Times New Roman"/>
              </a:rPr>
              <a:t> ID, </a:t>
            </a:r>
            <a:r>
              <a:rPr lang="en-US" spc="-5" dirty="0">
                <a:latin typeface="Times New Roman"/>
                <a:cs typeface="Times New Roman"/>
              </a:rPr>
              <a:t>First</a:t>
            </a:r>
            <a:r>
              <a:rPr lang="en-US" dirty="0">
                <a:latin typeface="Times New Roman"/>
                <a:cs typeface="Times New Roman"/>
              </a:rPr>
              <a:t> </a:t>
            </a:r>
            <a:r>
              <a:rPr lang="en-US" spc="-5" dirty="0">
                <a:latin typeface="Times New Roman"/>
                <a:cs typeface="Times New Roman"/>
              </a:rPr>
              <a:t>Name,</a:t>
            </a:r>
            <a:r>
              <a:rPr lang="en-US" spc="5" dirty="0">
                <a:latin typeface="Times New Roman"/>
                <a:cs typeface="Times New Roman"/>
              </a:rPr>
              <a:t> </a:t>
            </a:r>
            <a:r>
              <a:rPr lang="en-US" spc="-5" dirty="0" smtClean="0">
                <a:latin typeface="Times New Roman"/>
                <a:cs typeface="Times New Roman"/>
              </a:rPr>
              <a:t>salary</a:t>
            </a:r>
            <a:r>
              <a:rPr lang="en-US" dirty="0" smtClean="0">
                <a:latin typeface="Times New Roman"/>
                <a:cs typeface="Times New Roman"/>
              </a:rPr>
              <a:t> </a:t>
            </a:r>
            <a:r>
              <a:rPr lang="en-US" spc="-5" dirty="0">
                <a:latin typeface="Times New Roman"/>
                <a:cs typeface="Times New Roman"/>
              </a:rPr>
              <a:t>Score.</a:t>
            </a:r>
            <a:endParaRPr lang="en-US" dirty="0">
              <a:latin typeface="Times New Roman"/>
              <a:cs typeface="Times New Roman"/>
            </a:endParaRPr>
          </a:p>
          <a:p>
            <a:pPr>
              <a:lnSpc>
                <a:spcPct val="100000"/>
              </a:lnSpc>
              <a:spcBef>
                <a:spcPts val="5"/>
              </a:spcBef>
            </a:pPr>
            <a:endParaRPr lang="en-US" sz="2000" dirty="0">
              <a:latin typeface="Times New Roman"/>
              <a:cs typeface="Times New Roman"/>
            </a:endParaRPr>
          </a:p>
          <a:p>
            <a:pPr marL="12700" marR="5080" indent="76200">
              <a:lnSpc>
                <a:spcPct val="100000"/>
              </a:lnSpc>
            </a:pPr>
            <a:r>
              <a:rPr lang="en-US" spc="55" dirty="0">
                <a:latin typeface="Times New Roman"/>
                <a:cs typeface="Times New Roman"/>
              </a:rPr>
              <a:t>CHART:</a:t>
            </a:r>
            <a:r>
              <a:rPr lang="en-US" spc="250" dirty="0">
                <a:latin typeface="Times New Roman"/>
                <a:cs typeface="Times New Roman"/>
              </a:rPr>
              <a:t> </a:t>
            </a:r>
            <a:r>
              <a:rPr lang="en-US" spc="105" dirty="0">
                <a:latin typeface="Times New Roman"/>
                <a:cs typeface="Times New Roman"/>
              </a:rPr>
              <a:t>Report</a:t>
            </a:r>
            <a:r>
              <a:rPr lang="en-US" spc="250" dirty="0">
                <a:latin typeface="Times New Roman"/>
                <a:cs typeface="Times New Roman"/>
              </a:rPr>
              <a:t> </a:t>
            </a:r>
            <a:r>
              <a:rPr lang="en-US" spc="65" dirty="0">
                <a:latin typeface="Times New Roman"/>
                <a:cs typeface="Times New Roman"/>
              </a:rPr>
              <a:t>of</a:t>
            </a:r>
            <a:r>
              <a:rPr lang="en-US" spc="254" dirty="0">
                <a:latin typeface="Times New Roman"/>
                <a:cs typeface="Times New Roman"/>
              </a:rPr>
              <a:t> </a:t>
            </a:r>
            <a:r>
              <a:rPr lang="en-US" spc="110" dirty="0">
                <a:latin typeface="Times New Roman"/>
                <a:cs typeface="Times New Roman"/>
              </a:rPr>
              <a:t>Employee</a:t>
            </a:r>
            <a:r>
              <a:rPr lang="en-US" spc="250" dirty="0">
                <a:latin typeface="Times New Roman"/>
                <a:cs typeface="Times New Roman"/>
              </a:rPr>
              <a:t> </a:t>
            </a:r>
            <a:r>
              <a:rPr lang="en-US" spc="114" dirty="0" smtClean="0">
                <a:latin typeface="Times New Roman"/>
                <a:cs typeface="Times New Roman"/>
              </a:rPr>
              <a:t>salary</a:t>
            </a:r>
            <a:r>
              <a:rPr lang="en-US" spc="250" dirty="0" smtClean="0">
                <a:latin typeface="Times New Roman"/>
                <a:cs typeface="Times New Roman"/>
              </a:rPr>
              <a:t> </a:t>
            </a:r>
            <a:r>
              <a:rPr lang="en-US" spc="100" dirty="0">
                <a:latin typeface="Times New Roman"/>
                <a:cs typeface="Times New Roman"/>
              </a:rPr>
              <a:t>based</a:t>
            </a:r>
            <a:r>
              <a:rPr lang="en-US" spc="254" dirty="0">
                <a:latin typeface="Times New Roman"/>
                <a:cs typeface="Times New Roman"/>
              </a:rPr>
              <a:t> </a:t>
            </a:r>
            <a:r>
              <a:rPr lang="en-US" spc="65" dirty="0">
                <a:latin typeface="Times New Roman"/>
                <a:cs typeface="Times New Roman"/>
              </a:rPr>
              <a:t>on</a:t>
            </a:r>
            <a:r>
              <a:rPr lang="en-US" spc="254" dirty="0">
                <a:latin typeface="Times New Roman"/>
                <a:cs typeface="Times New Roman"/>
              </a:rPr>
              <a:t> </a:t>
            </a:r>
            <a:r>
              <a:rPr lang="en-US" spc="100" dirty="0">
                <a:latin typeface="Times New Roman"/>
                <a:cs typeface="Times New Roman"/>
              </a:rPr>
              <a:t>their</a:t>
            </a:r>
            <a:r>
              <a:rPr lang="en-US" spc="260" dirty="0">
                <a:latin typeface="Times New Roman"/>
                <a:cs typeface="Times New Roman"/>
              </a:rPr>
              <a:t> </a:t>
            </a:r>
            <a:r>
              <a:rPr lang="en-US" spc="110" dirty="0">
                <a:latin typeface="Times New Roman"/>
                <a:cs typeface="Times New Roman"/>
              </a:rPr>
              <a:t>Current </a:t>
            </a:r>
            <a:r>
              <a:rPr lang="en-US" spc="-585" dirty="0">
                <a:latin typeface="Times New Roman"/>
                <a:cs typeface="Times New Roman"/>
              </a:rPr>
              <a:t> </a:t>
            </a:r>
            <a:r>
              <a:rPr lang="en-US" spc="-5" dirty="0">
                <a:latin typeface="Times New Roman"/>
                <a:cs typeface="Times New Roman"/>
              </a:rPr>
              <a:t>Ratings is</a:t>
            </a:r>
            <a:r>
              <a:rPr lang="en-US" dirty="0">
                <a:latin typeface="Times New Roman"/>
                <a:cs typeface="Times New Roman"/>
              </a:rPr>
              <a:t> </a:t>
            </a:r>
            <a:r>
              <a:rPr lang="en-US" spc="-5" dirty="0">
                <a:latin typeface="Times New Roman"/>
                <a:cs typeface="Times New Roman"/>
              </a:rPr>
              <a:t>resented</a:t>
            </a:r>
            <a:r>
              <a:rPr lang="en-US" dirty="0">
                <a:latin typeface="Times New Roman"/>
                <a:cs typeface="Times New Roman"/>
              </a:rPr>
              <a:t> </a:t>
            </a:r>
            <a:r>
              <a:rPr lang="en-US" spc="-5" dirty="0">
                <a:latin typeface="Times New Roman"/>
                <a:cs typeface="Times New Roman"/>
              </a:rPr>
              <a:t>as</a:t>
            </a:r>
            <a:r>
              <a:rPr lang="en-US" dirty="0">
                <a:latin typeface="Times New Roman"/>
                <a:cs typeface="Times New Roman"/>
              </a:rPr>
              <a:t> </a:t>
            </a:r>
            <a:r>
              <a:rPr lang="en-US" spc="-5" dirty="0">
                <a:latin typeface="Times New Roman"/>
                <a:cs typeface="Times New Roman"/>
              </a:rPr>
              <a:t>Column</a:t>
            </a:r>
            <a:r>
              <a:rPr lang="en-US" dirty="0">
                <a:latin typeface="Times New Roman"/>
                <a:cs typeface="Times New Roman"/>
              </a:rPr>
              <a:t> </a:t>
            </a:r>
            <a:r>
              <a:rPr lang="en-US" spc="-5" dirty="0">
                <a:latin typeface="Times New Roman"/>
                <a:cs typeface="Times New Roman"/>
              </a:rPr>
              <a:t>Chart</a:t>
            </a:r>
            <a:endParaRPr lang="en-US"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TotalTime>
  <Words>555</Words>
  <Application>Microsoft Office PowerPoint</Application>
  <PresentationFormat>Custom</PresentationFormat>
  <Paragraphs>74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2024-09-02T15:33:36Z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