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4"/>
  </p:sldMasterIdLst>
  <p:notesMasterIdLst>
    <p:notesMasterId r:id="rId34"/>
  </p:notesMasterIdLst>
  <p:sldIdLst>
    <p:sldId id="286" r:id="rId5"/>
    <p:sldId id="285" r:id="rId6"/>
    <p:sldId id="257" r:id="rId7"/>
    <p:sldId id="258" r:id="rId8"/>
    <p:sldId id="259" r:id="rId9"/>
    <p:sldId id="260" r:id="rId10"/>
    <p:sldId id="261" r:id="rId11"/>
    <p:sldId id="262" r:id="rId12"/>
    <p:sldId id="288" r:id="rId13"/>
    <p:sldId id="287" r:id="rId14"/>
    <p:sldId id="263" r:id="rId15"/>
    <p:sldId id="264" r:id="rId16"/>
    <p:sldId id="265" r:id="rId17"/>
    <p:sldId id="267" r:id="rId18"/>
    <p:sldId id="268" r:id="rId19"/>
    <p:sldId id="269" r:id="rId20"/>
    <p:sldId id="270" r:id="rId21"/>
    <p:sldId id="271" r:id="rId22"/>
    <p:sldId id="272" r:id="rId23"/>
    <p:sldId id="273" r:id="rId24"/>
    <p:sldId id="275" r:id="rId25"/>
    <p:sldId id="276" r:id="rId26"/>
    <p:sldId id="277" r:id="rId27"/>
    <p:sldId id="278" r:id="rId28"/>
    <p:sldId id="279" r:id="rId29"/>
    <p:sldId id="280" r:id="rId30"/>
    <p:sldId id="281" r:id="rId31"/>
    <p:sldId id="282" r:id="rId32"/>
    <p:sldId id="283"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62FB68-65A4-423B-A800-56DE6E088D28}">
  <a:tblStyle styleId="{9462FB68-65A4-423B-A800-56DE6E088D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96" autoAdjust="0"/>
  </p:normalViewPr>
  <p:slideViewPr>
    <p:cSldViewPr snapToGrid="0">
      <p:cViewPr varScale="1">
        <p:scale>
          <a:sx n="84" d="100"/>
          <a:sy n="84" d="100"/>
        </p:scale>
        <p:origin x="16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r-bloggers.com/clustering-mixed-data-types-in-r/"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pdfs.semanticscholar.org/2612/f764664796f911e9ff9a79b7bb9de84bf16c.pd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0d8791d5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0d8791d5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0d1f345c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0d1f345c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attach(College)</a:t>
            </a:r>
            <a:endParaRPr/>
          </a:p>
          <a:p>
            <a:pPr marL="0" lvl="0" indent="0" algn="l" rtl="0">
              <a:spcBef>
                <a:spcPts val="0"/>
              </a:spcBef>
              <a:spcAft>
                <a:spcPts val="0"/>
              </a:spcAft>
              <a:buNone/>
            </a:pPr>
            <a:r>
              <a:rPr lang="en"/>
              <a:t>College$Accept_rate= Apps/Accept</a:t>
            </a:r>
            <a:endParaRPr/>
          </a:p>
          <a:p>
            <a:pPr marL="0" lvl="0" indent="0" algn="l" rtl="0">
              <a:spcBef>
                <a:spcPts val="0"/>
              </a:spcBef>
              <a:spcAft>
                <a:spcPts val="0"/>
              </a:spcAft>
              <a:buNone/>
            </a:pPr>
            <a:r>
              <a:rPr lang="en"/>
              <a:t>College$IsElite= ifelse(College$Top10perc&gt;50, "Elite", "Not_Elite")</a:t>
            </a:r>
            <a:endParaRPr/>
          </a:p>
          <a:p>
            <a:pPr marL="0" lvl="0" indent="0" algn="l" rtl="0">
              <a:spcBef>
                <a:spcPts val="0"/>
              </a:spcBef>
              <a:spcAft>
                <a:spcPts val="0"/>
              </a:spcAft>
              <a:buClr>
                <a:schemeClr val="dk1"/>
              </a:buClr>
              <a:buSzPts val="1100"/>
              <a:buFont typeface="Arial"/>
              <a:buNone/>
            </a:pPr>
            <a:r>
              <a:rPr lang="en"/>
              <a:t>college_clean= sqldf("Select Accept_rate, Outstate,  Enroll, Private, IsElite,Grad.Rate from College")</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0d8791d5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0d8791d5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0d1f345c5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0d1f345c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gower_dist &lt;- daisy(college_clean[, -1],</a:t>
            </a:r>
            <a:endParaRPr/>
          </a:p>
          <a:p>
            <a:pPr marL="0" lvl="0" indent="0" algn="l" rtl="0">
              <a:spcBef>
                <a:spcPts val="0"/>
              </a:spcBef>
              <a:spcAft>
                <a:spcPts val="0"/>
              </a:spcAft>
              <a:buClr>
                <a:schemeClr val="dk1"/>
              </a:buClr>
              <a:buSzPts val="1100"/>
              <a:buFont typeface="Arial"/>
              <a:buNone/>
            </a:pPr>
            <a:r>
              <a:rPr lang="en"/>
              <a:t>                    metric = "gower",</a:t>
            </a:r>
            <a:endParaRPr/>
          </a:p>
          <a:p>
            <a:pPr marL="0" lvl="0" indent="0" algn="l" rtl="0">
              <a:spcBef>
                <a:spcPts val="0"/>
              </a:spcBef>
              <a:spcAft>
                <a:spcPts val="0"/>
              </a:spcAft>
              <a:buClr>
                <a:schemeClr val="dk1"/>
              </a:buClr>
              <a:buSzPts val="1100"/>
              <a:buFont typeface="Arial"/>
              <a:buNone/>
            </a:pPr>
            <a:r>
              <a:rPr lang="en"/>
              <a:t>                    type = list(logratio = 3))</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0d1f345c5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0d1f345c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summary(gower_dist)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5bd75915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5bd75915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0d1f345c5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0d1f345c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0d1f345c5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0d1f345c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pamk.gow &lt;- pamk(gower_dist, diss=TRUE, krange=1:10, </a:t>
            </a:r>
            <a:endParaRPr/>
          </a:p>
          <a:p>
            <a:pPr marL="0" lvl="0" indent="0" algn="l" rtl="0">
              <a:spcBef>
                <a:spcPts val="0"/>
              </a:spcBef>
              <a:spcAft>
                <a:spcPts val="0"/>
              </a:spcAft>
              <a:buNone/>
            </a:pPr>
            <a:r>
              <a:rPr lang="en"/>
              <a:t>                 criterion='asw', critout=TRUE)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0d1f345c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0d1f345c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df_pamk &lt;- melt(pamk.gow$crit)</a:t>
            </a:r>
            <a:endParaRPr dirty="0"/>
          </a:p>
          <a:p>
            <a:pPr marL="0" lvl="0" indent="0" algn="l" rtl="0">
              <a:spcBef>
                <a:spcPts val="0"/>
              </a:spcBef>
              <a:spcAft>
                <a:spcPts val="0"/>
              </a:spcAft>
              <a:buClr>
                <a:schemeClr val="dk1"/>
              </a:buClr>
              <a:buSzPts val="1100"/>
              <a:buFont typeface="Arial"/>
              <a:buNone/>
            </a:pPr>
            <a:r>
              <a:rPr lang="en" dirty="0"/>
              <a:t>df_pamk$index &lt;- rownames(df_pamk)</a:t>
            </a:r>
            <a:endParaRPr dirty="0"/>
          </a:p>
          <a:p>
            <a:pPr marL="0" lvl="0" indent="0" algn="l" rtl="0">
              <a:spcBef>
                <a:spcPts val="0"/>
              </a:spcBef>
              <a:spcAft>
                <a:spcPts val="0"/>
              </a:spcAft>
              <a:buClr>
                <a:schemeClr val="dk1"/>
              </a:buClr>
              <a:buSzPts val="1100"/>
              <a:buFont typeface="Arial"/>
              <a:buNone/>
            </a:pPr>
            <a:r>
              <a:rPr lang="en" dirty="0"/>
              <a:t>plot3 &lt;- ggplot(df_pamk, aes(x=index, y=value)) +</a:t>
            </a:r>
            <a:endParaRPr dirty="0"/>
          </a:p>
          <a:p>
            <a:pPr marL="0" lvl="0" indent="0" algn="l" rtl="0">
              <a:spcBef>
                <a:spcPts val="0"/>
              </a:spcBef>
              <a:spcAft>
                <a:spcPts val="0"/>
              </a:spcAft>
              <a:buClr>
                <a:schemeClr val="dk1"/>
              </a:buClr>
              <a:buSzPts val="1100"/>
              <a:buFont typeface="Arial"/>
              <a:buNone/>
            </a:pPr>
            <a:r>
              <a:rPr lang="en" dirty="0"/>
              <a:t>  geom_bar(stat='identity', fill='steelblue') + </a:t>
            </a:r>
            <a:endParaRPr dirty="0"/>
          </a:p>
          <a:p>
            <a:pPr marL="0" lvl="0" indent="0" algn="l" rtl="0">
              <a:spcBef>
                <a:spcPts val="0"/>
              </a:spcBef>
              <a:spcAft>
                <a:spcPts val="0"/>
              </a:spcAft>
              <a:buClr>
                <a:schemeClr val="dk1"/>
              </a:buClr>
              <a:buSzPts val="1100"/>
              <a:buFont typeface="Arial"/>
              <a:buNone/>
            </a:pPr>
            <a:r>
              <a:rPr lang="en" dirty="0"/>
              <a:t>  scale_x_discrete(limits=c(1:10)) +</a:t>
            </a:r>
            <a:endParaRPr dirty="0"/>
          </a:p>
          <a:p>
            <a:pPr marL="0" lvl="0" indent="0" algn="l" rtl="0">
              <a:spcBef>
                <a:spcPts val="0"/>
              </a:spcBef>
              <a:spcAft>
                <a:spcPts val="0"/>
              </a:spcAft>
              <a:buClr>
                <a:schemeClr val="dk1"/>
              </a:buClr>
              <a:buSzPts val="1100"/>
              <a:buFont typeface="Arial"/>
              <a:buNone/>
            </a:pPr>
            <a:r>
              <a:rPr lang="en" dirty="0"/>
              <a:t>  ggtitle('Silhouette Width Criterion\nMedoid + Gower Distance') +</a:t>
            </a:r>
            <a:endParaRPr dirty="0"/>
          </a:p>
          <a:p>
            <a:pPr marL="0" lvl="0" indent="0" algn="l" rtl="0">
              <a:spcBef>
                <a:spcPts val="0"/>
              </a:spcBef>
              <a:spcAft>
                <a:spcPts val="0"/>
              </a:spcAft>
              <a:buClr>
                <a:schemeClr val="dk1"/>
              </a:buClr>
              <a:buSzPts val="1100"/>
              <a:buFont typeface="Arial"/>
              <a:buNone/>
            </a:pPr>
            <a:r>
              <a:rPr lang="en" dirty="0"/>
              <a:t>  labs(x='Number of clusters k', y='Average silhouette width criterion value')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plot3</a:t>
            </a:r>
            <a:endParaRPr dirty="0"/>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0d1f345c5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0d1f345c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solidFill>
                  <a:schemeClr val="dk1"/>
                </a:solidFill>
                <a:highlight>
                  <a:schemeClr val="lt1"/>
                </a:highlight>
              </a:rPr>
              <a:t>pam_fit &lt;- pam(gower_dist, diss = TRUE, k = 3)</a:t>
            </a:r>
            <a:endParaRPr sz="1050">
              <a:solidFill>
                <a:schemeClr val="dk1"/>
              </a:solidFill>
              <a:highlight>
                <a:schemeClr val="lt1"/>
              </a:highlight>
            </a:endParaRPr>
          </a:p>
          <a:p>
            <a:pPr marL="0" lvl="0" indent="0" algn="l" rtl="0">
              <a:lnSpc>
                <a:spcPct val="115000"/>
              </a:lnSpc>
              <a:spcBef>
                <a:spcPts val="1600"/>
              </a:spcBef>
              <a:spcAft>
                <a:spcPts val="0"/>
              </a:spcAft>
              <a:buNone/>
            </a:pPr>
            <a:r>
              <a:rPr lang="en" sz="1050">
                <a:solidFill>
                  <a:schemeClr val="dk1"/>
                </a:solidFill>
                <a:highlight>
                  <a:schemeClr val="lt1"/>
                </a:highlight>
              </a:rPr>
              <a:t>pam_fit$clustering</a:t>
            </a:r>
            <a:endParaRPr sz="1050">
              <a:solidFill>
                <a:schemeClr val="dk1"/>
              </a:solidFill>
              <a:highlight>
                <a:schemeClr val="lt1"/>
              </a:highlight>
            </a:endParaRPr>
          </a:p>
          <a:p>
            <a:pPr marL="0" lvl="0" indent="0" algn="l" rtl="0">
              <a:lnSpc>
                <a:spcPct val="115000"/>
              </a:lnSpc>
              <a:spcBef>
                <a:spcPts val="1600"/>
              </a:spcBef>
              <a:spcAft>
                <a:spcPts val="0"/>
              </a:spcAft>
              <a:buClr>
                <a:schemeClr val="dk1"/>
              </a:buClr>
              <a:buSzPts val="1100"/>
              <a:buFont typeface="Arial"/>
              <a:buNone/>
            </a:pPr>
            <a:endParaRPr sz="1050">
              <a:solidFill>
                <a:schemeClr val="dk1"/>
              </a:solidFill>
              <a:highlight>
                <a:schemeClr val="lt1"/>
              </a:highlight>
            </a:endParaRPr>
          </a:p>
          <a:p>
            <a:pPr marL="0" lvl="0" indent="0" algn="l" rtl="0">
              <a:lnSpc>
                <a:spcPct val="115000"/>
              </a:lnSpc>
              <a:spcBef>
                <a:spcPts val="1600"/>
              </a:spcBef>
              <a:spcAft>
                <a:spcPts val="0"/>
              </a:spcAft>
              <a:buClr>
                <a:schemeClr val="dk1"/>
              </a:buClr>
              <a:buSzPts val="1100"/>
              <a:buFont typeface="Arial"/>
              <a:buNone/>
            </a:pPr>
            <a:endParaRPr sz="1050">
              <a:solidFill>
                <a:schemeClr val="dk1"/>
              </a:solidFill>
              <a:highlight>
                <a:schemeClr val="lt1"/>
              </a:highlight>
            </a:endParaRPr>
          </a:p>
          <a:p>
            <a:pPr marL="0" lvl="0" indent="0" algn="l" rtl="0">
              <a:lnSpc>
                <a:spcPct val="115000"/>
              </a:lnSpc>
              <a:spcBef>
                <a:spcPts val="1600"/>
              </a:spcBef>
              <a:spcAft>
                <a:spcPts val="0"/>
              </a:spcAft>
              <a:buClr>
                <a:schemeClr val="dk1"/>
              </a:buClr>
              <a:buSzPts val="1100"/>
              <a:buFont typeface="Arial"/>
              <a:buNone/>
            </a:pPr>
            <a:r>
              <a:rPr lang="en" sz="1050">
                <a:solidFill>
                  <a:schemeClr val="dk1"/>
                </a:solidFill>
                <a:highlight>
                  <a:schemeClr val="lt1"/>
                </a:highlight>
              </a:rPr>
              <a:t>pam_fit&lt;-pam(gower_dist,diss = TRUE, k = 3)</a:t>
            </a:r>
            <a:endParaRPr sz="1050">
              <a:solidFill>
                <a:schemeClr val="dk1"/>
              </a:solidFill>
              <a:highlight>
                <a:schemeClr val="lt1"/>
              </a:highlight>
            </a:endParaRPr>
          </a:p>
          <a:p>
            <a:pPr marL="0" lvl="0" indent="0" algn="l" rtl="0">
              <a:lnSpc>
                <a:spcPct val="115000"/>
              </a:lnSpc>
              <a:spcBef>
                <a:spcPts val="1600"/>
              </a:spcBef>
              <a:spcAft>
                <a:spcPts val="1600"/>
              </a:spcAft>
              <a:buClr>
                <a:schemeClr val="dk1"/>
              </a:buClr>
              <a:buSzPts val="1100"/>
              <a:buFont typeface="Arial"/>
              <a:buNone/>
            </a:pPr>
            <a:r>
              <a:rPr lang="en" sz="1050">
                <a:solidFill>
                  <a:schemeClr val="dk1"/>
                </a:solidFill>
                <a:highlight>
                  <a:schemeClr val="lt1"/>
                </a:highlight>
              </a:rPr>
              <a:t>pam_fit$clustering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0d1f345c5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0d1f345c5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pam_fit&lt;-pam(gower_dist,diss = TRUE, k = 3)</a:t>
            </a:r>
            <a:endParaRPr/>
          </a:p>
          <a:p>
            <a:pPr marL="0" lvl="0" indent="0" algn="l" rtl="0">
              <a:spcBef>
                <a:spcPts val="0"/>
              </a:spcBef>
              <a:spcAft>
                <a:spcPts val="0"/>
              </a:spcAft>
              <a:buClr>
                <a:schemeClr val="dk1"/>
              </a:buClr>
              <a:buSzPts val="1100"/>
              <a:buFont typeface="Arial"/>
              <a:buNone/>
            </a:pPr>
            <a:r>
              <a:rPr lang="en"/>
              <a:t>pam_fit&lt;-pam(gower_dist,diss = TRUE, k = 3)</a:t>
            </a:r>
            <a:endParaRPr/>
          </a:p>
          <a:p>
            <a:pPr marL="0" lvl="0" indent="0" algn="l" rtl="0">
              <a:spcBef>
                <a:spcPts val="0"/>
              </a:spcBef>
              <a:spcAft>
                <a:spcPts val="0"/>
              </a:spcAft>
              <a:buClr>
                <a:schemeClr val="dk1"/>
              </a:buClr>
              <a:buSzPts val="1100"/>
              <a:buFont typeface="Arial"/>
              <a:buNone/>
            </a:pPr>
            <a:r>
              <a:rPr lang="en"/>
              <a:t>college_clean$cluster= pam_fit$clustering</a:t>
            </a:r>
            <a:endParaRPr/>
          </a:p>
          <a:p>
            <a:pPr marL="0" lvl="0" indent="0" algn="l" rtl="0">
              <a:spcBef>
                <a:spcPts val="0"/>
              </a:spcBef>
              <a:spcAft>
                <a:spcPts val="0"/>
              </a:spcAft>
              <a:buClr>
                <a:schemeClr val="dk1"/>
              </a:buClr>
              <a:buSzPts val="1100"/>
              <a:buFont typeface="Arial"/>
              <a:buNone/>
            </a:pPr>
            <a:r>
              <a:rPr lang="en"/>
              <a:t>head(college_clean)</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5d02e084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5d02e084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5bd75915f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5bd75915f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cluster1 = college_clean%&gt;%filter(cluster==1)</a:t>
            </a:r>
            <a:endParaRPr/>
          </a:p>
          <a:p>
            <a:pPr marL="0" lvl="0" indent="0" algn="l" rtl="0">
              <a:spcBef>
                <a:spcPts val="0"/>
              </a:spcBef>
              <a:spcAft>
                <a:spcPts val="0"/>
              </a:spcAft>
              <a:buNone/>
            </a:pPr>
            <a:r>
              <a:rPr lang="en"/>
              <a:t>summary(cluster1)</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5bd75915f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5bd75915f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cluster2 = college_clean%&gt;%filter(cluster==2)</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summary(cluster2)</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5bd75915f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5bd75915f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5bd75915f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5bd75915f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42900" algn="l" rtl="0">
              <a:lnSpc>
                <a:spcPct val="115000"/>
              </a:lnSpc>
              <a:spcBef>
                <a:spcPts val="0"/>
              </a:spcBef>
              <a:spcAft>
                <a:spcPts val="0"/>
              </a:spcAft>
              <a:buClr>
                <a:schemeClr val="dk1"/>
              </a:buClr>
              <a:buSzPts val="1800"/>
              <a:buChar char="○"/>
            </a:pPr>
            <a:r>
              <a:rPr lang="en" sz="1800">
                <a:solidFill>
                  <a:schemeClr val="dk1"/>
                </a:solidFill>
                <a:highlight>
                  <a:srgbClr val="FFFFFF"/>
                </a:highlight>
              </a:rPr>
              <a:t>tsne_obj &lt;- Rtsne(gower_dist, is_distance = TRUE)</a:t>
            </a:r>
            <a:endParaRPr sz="1800">
              <a:solidFill>
                <a:schemeClr val="dk1"/>
              </a:solidFill>
              <a:highlight>
                <a:srgbClr val="FFFFFF"/>
              </a:highlight>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highlight>
                  <a:srgbClr val="FFFFFF"/>
                </a:highlight>
              </a:rPr>
              <a:t>tsne_obj$Y= data.frame(tsne_obj$Y)</a:t>
            </a:r>
            <a:endParaRPr sz="1800">
              <a:solidFill>
                <a:schemeClr val="dk1"/>
              </a:solidFill>
              <a:highlight>
                <a:srgbClr val="FFFFFF"/>
              </a:highlight>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highlight>
                  <a:srgbClr val="FFFFFF"/>
                </a:highlight>
              </a:rPr>
              <a:t>names(tsne_obj$Y)[names(tsne_obj$Y)=="X1"] &lt;- "X"</a:t>
            </a:r>
            <a:endParaRPr sz="1800">
              <a:solidFill>
                <a:schemeClr val="dk1"/>
              </a:solidFill>
              <a:highlight>
                <a:srgbClr val="FFFFFF"/>
              </a:highlight>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highlight>
                  <a:srgbClr val="FFFFFF"/>
                </a:highlight>
              </a:rPr>
              <a:t>tsnobject= tsne_obj$Y</a:t>
            </a:r>
            <a:endParaRPr sz="1800">
              <a:solidFill>
                <a:schemeClr val="dk1"/>
              </a:solidFill>
              <a:highlight>
                <a:srgbClr val="FFFFFF"/>
              </a:highlight>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highlight>
                  <a:srgbClr val="FFFFFF"/>
                </a:highlight>
              </a:rPr>
              <a:t>names(tsne_obj$Y)[names(tsne_obj$Y)=="X2"] &lt;- "Y"</a:t>
            </a:r>
            <a:endParaRPr sz="1800">
              <a:solidFill>
                <a:schemeClr val="dk1"/>
              </a:solidFill>
              <a:highlight>
                <a:srgbClr val="FFFFFF"/>
              </a:highlight>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highlight>
                  <a:srgbClr val="FFFFFF"/>
                </a:highlight>
              </a:rPr>
              <a:t>tsnobject= tsne_obj$Y</a:t>
            </a:r>
            <a:endParaRPr sz="1800">
              <a:solidFill>
                <a:schemeClr val="dk1"/>
              </a:solidFill>
              <a:highlight>
                <a:srgbClr val="FFFFFF"/>
              </a:highlight>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highlight>
                  <a:srgbClr val="FFFFFF"/>
                </a:highlight>
              </a:rPr>
              <a:t>tsnobject$cluster= as.factor(pam_fit$clustering)</a:t>
            </a:r>
            <a:endParaRPr sz="1800">
              <a:solidFill>
                <a:schemeClr val="dk1"/>
              </a:solidFill>
              <a:highlight>
                <a:srgbClr val="FFFFFF"/>
              </a:highlight>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highlight>
                  <a:srgbClr val="FFFFFF"/>
                </a:highlight>
              </a:rPr>
              <a:t>tsnobject$College_Name=college_clean$Name</a:t>
            </a:r>
            <a:endParaRPr sz="1800">
              <a:solidFill>
                <a:schemeClr val="dk1"/>
              </a:solidFill>
              <a:highlight>
                <a:srgbClr val="FFFFFF"/>
              </a:highlight>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highlight>
                  <a:srgbClr val="FFFFFF"/>
                </a:highlight>
              </a:rPr>
              <a:t>ggplot(aes(x = X, y = Y), data = tsnobject) +</a:t>
            </a:r>
            <a:endParaRPr sz="1800">
              <a:solidFill>
                <a:schemeClr val="dk1"/>
              </a:solidFill>
              <a:highlight>
                <a:srgbClr val="FFFFFF"/>
              </a:highlight>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highlight>
                  <a:srgbClr val="FFFFFF"/>
                </a:highlight>
              </a:rPr>
              <a:t>    geom_point(aes(color = cluster))</a:t>
            </a:r>
            <a:endParaRPr sz="1800">
              <a:solidFill>
                <a:schemeClr val="dk1"/>
              </a:solidFill>
              <a:highlight>
                <a:srgbClr val="FFFFFF"/>
              </a:highlight>
            </a:endParaRPr>
          </a:p>
          <a:p>
            <a:pPr marL="914400" lvl="1" indent="-342900" algn="l" rtl="0">
              <a:lnSpc>
                <a:spcPct val="115000"/>
              </a:lnSpc>
              <a:spcBef>
                <a:spcPts val="0"/>
              </a:spcBef>
              <a:spcAft>
                <a:spcPts val="0"/>
              </a:spcAft>
              <a:buClr>
                <a:schemeClr val="dk1"/>
              </a:buClr>
              <a:buSzPts val="1800"/>
              <a:buChar char="○"/>
            </a:pPr>
            <a:endParaRPr sz="1800">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5bd75915f_4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5bd75915f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exceptions= sqldf("Select * from tsnobject where X&gt;25 and x&lt;30")</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0d8791d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0d8791d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 : </a:t>
            </a:r>
            <a:r>
              <a:rPr lang="en-US" dirty="0">
                <a:hlinkClick r:id="rId3"/>
              </a:rPr>
              <a:t>https://www.r-bloggers.com/clustering-mixed-data-types-in-r/</a:t>
            </a:r>
            <a:endParaRPr lang="en-US" dirty="0"/>
          </a:p>
          <a:p>
            <a:pPr marL="0" lvl="0" indent="0" algn="l" rtl="0">
              <a:spcBef>
                <a:spcPts val="0"/>
              </a:spcBef>
              <a:spcAft>
                <a:spcPts val="0"/>
              </a:spcAft>
              <a:buNone/>
            </a:pPr>
            <a:r>
              <a:rPr lang="en-US" dirty="0">
                <a:hlinkClick r:id="rId4"/>
              </a:rPr>
              <a:t>https://pdfs.semanticscholar.org/2612/f764664796f911e9ff9a79b7bb9de84bf16c.pdf</a:t>
            </a:r>
            <a:endParaRPr lang="en-US"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5d02e084e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5d02e084e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5d02e084e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5d02e084e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5d02e084e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5d02e084e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5d02e084e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5d02e084e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0d1f345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0d1f345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set.seed(1680) # for reproducibility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library(dplyr) # for data cleaning</a:t>
            </a:r>
            <a:endParaRPr/>
          </a:p>
          <a:p>
            <a:pPr marL="0" lvl="0" indent="0" algn="l" rtl="0">
              <a:spcBef>
                <a:spcPts val="0"/>
              </a:spcBef>
              <a:spcAft>
                <a:spcPts val="0"/>
              </a:spcAft>
              <a:buClr>
                <a:schemeClr val="dk1"/>
              </a:buClr>
              <a:buSzPts val="1100"/>
              <a:buFont typeface="Arial"/>
              <a:buNone/>
            </a:pPr>
            <a:r>
              <a:rPr lang="en"/>
              <a:t>library(ISLR) # for college dataset</a:t>
            </a:r>
            <a:endParaRPr/>
          </a:p>
          <a:p>
            <a:pPr marL="0" lvl="0" indent="0" algn="l" rtl="0">
              <a:spcBef>
                <a:spcPts val="0"/>
              </a:spcBef>
              <a:spcAft>
                <a:spcPts val="0"/>
              </a:spcAft>
              <a:buClr>
                <a:schemeClr val="dk1"/>
              </a:buClr>
              <a:buSzPts val="1100"/>
              <a:buFont typeface="Arial"/>
              <a:buNone/>
            </a:pPr>
            <a:r>
              <a:rPr lang="en"/>
              <a:t>library(cluster) # for gower similarity and pam</a:t>
            </a:r>
            <a:endParaRPr/>
          </a:p>
          <a:p>
            <a:pPr marL="0" lvl="0" indent="0" algn="l" rtl="0">
              <a:spcBef>
                <a:spcPts val="0"/>
              </a:spcBef>
              <a:spcAft>
                <a:spcPts val="0"/>
              </a:spcAft>
              <a:buClr>
                <a:schemeClr val="dk1"/>
              </a:buClr>
              <a:buSzPts val="1100"/>
              <a:buFont typeface="Arial"/>
              <a:buNone/>
            </a:pPr>
            <a:r>
              <a:rPr lang="en"/>
              <a:t>library(Rtsne) # for t-SNE plot</a:t>
            </a:r>
            <a:endParaRPr/>
          </a:p>
          <a:p>
            <a:pPr marL="0" lvl="0" indent="0" algn="l" rtl="0">
              <a:spcBef>
                <a:spcPts val="0"/>
              </a:spcBef>
              <a:spcAft>
                <a:spcPts val="0"/>
              </a:spcAft>
              <a:buClr>
                <a:schemeClr val="dk1"/>
              </a:buClr>
              <a:buSzPts val="1100"/>
              <a:buFont typeface="Arial"/>
              <a:buNone/>
            </a:pPr>
            <a:r>
              <a:rPr lang="en"/>
              <a:t>library(ggplot2) # for visualization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0d1f345c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0d1f345c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0d1f345c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0d1f345c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library(ISLR)</a:t>
            </a:r>
            <a:endParaRPr/>
          </a:p>
          <a:p>
            <a:pPr marL="0" lvl="0" indent="0" algn="l" rtl="0">
              <a:spcBef>
                <a:spcPts val="0"/>
              </a:spcBef>
              <a:spcAft>
                <a:spcPts val="0"/>
              </a:spcAft>
              <a:buClr>
                <a:schemeClr val="dk1"/>
              </a:buClr>
              <a:buSzPts val="1100"/>
              <a:buFont typeface="Arial"/>
              <a:buNone/>
            </a:pPr>
            <a:r>
              <a:rPr lang="en"/>
              <a:t>library(cluster)</a:t>
            </a:r>
            <a:endParaRPr/>
          </a:p>
          <a:p>
            <a:pPr marL="0" lvl="0" indent="0" algn="l" rtl="0">
              <a:spcBef>
                <a:spcPts val="0"/>
              </a:spcBef>
              <a:spcAft>
                <a:spcPts val="0"/>
              </a:spcAft>
              <a:buClr>
                <a:schemeClr val="dk1"/>
              </a:buClr>
              <a:buSzPts val="1100"/>
              <a:buFont typeface="Arial"/>
              <a:buNone/>
            </a:pPr>
            <a:r>
              <a:rPr lang="en"/>
              <a:t>library(reshape)</a:t>
            </a:r>
            <a:endParaRPr/>
          </a:p>
          <a:p>
            <a:pPr marL="0" lvl="0" indent="0" algn="l" rtl="0">
              <a:spcBef>
                <a:spcPts val="0"/>
              </a:spcBef>
              <a:spcAft>
                <a:spcPts val="0"/>
              </a:spcAft>
              <a:buClr>
                <a:schemeClr val="dk1"/>
              </a:buClr>
              <a:buSzPts val="1100"/>
              <a:buFont typeface="Arial"/>
              <a:buNone/>
            </a:pPr>
            <a:r>
              <a:rPr lang="en"/>
              <a:t>library(fpc)</a:t>
            </a:r>
            <a:endParaRPr/>
          </a:p>
          <a:p>
            <a:pPr marL="0" lvl="0" indent="0" algn="l" rtl="0">
              <a:spcBef>
                <a:spcPts val="0"/>
              </a:spcBef>
              <a:spcAft>
                <a:spcPts val="0"/>
              </a:spcAft>
              <a:buClr>
                <a:schemeClr val="dk1"/>
              </a:buClr>
              <a:buSzPts val="1100"/>
              <a:buFont typeface="Arial"/>
              <a:buNone/>
            </a:pPr>
            <a:r>
              <a:rPr lang="en"/>
              <a:t>data(College)</a:t>
            </a:r>
            <a:endParaRPr/>
          </a:p>
          <a:p>
            <a:pPr marL="0" lvl="0" indent="0" algn="l" rtl="0">
              <a:spcBef>
                <a:spcPts val="0"/>
              </a:spcBef>
              <a:spcAft>
                <a:spcPts val="0"/>
              </a:spcAft>
              <a:buClr>
                <a:schemeClr val="dk1"/>
              </a:buClr>
              <a:buSzPts val="1100"/>
              <a:buFont typeface="Arial"/>
              <a:buNone/>
            </a:pPr>
            <a:r>
              <a:rPr lang="en"/>
              <a:t>head(College)</a:t>
            </a:r>
            <a:endParaRPr/>
          </a:p>
          <a:p>
            <a:pPr marL="0" lvl="0" indent="0" algn="l" rtl="0">
              <a:spcBef>
                <a:spcPts val="0"/>
              </a:spcBef>
              <a:spcAft>
                <a:spcPts val="0"/>
              </a:spcAft>
              <a:buClr>
                <a:schemeClr val="dk1"/>
              </a:buClr>
              <a:buSzPts val="1100"/>
              <a:buFont typeface="Arial"/>
              <a:buNone/>
            </a:pPr>
            <a:r>
              <a:rPr lang="en"/>
              <a:t>library(rattle)</a:t>
            </a:r>
            <a:endParaRPr/>
          </a:p>
          <a:p>
            <a:pPr marL="0" lvl="0" indent="0" algn="l" rtl="0">
              <a:spcBef>
                <a:spcPts val="0"/>
              </a:spcBef>
              <a:spcAft>
                <a:spcPts val="0"/>
              </a:spcAft>
              <a:buClr>
                <a:schemeClr val="dk1"/>
              </a:buClr>
              <a:buSzPts val="1100"/>
              <a:buFont typeface="Arial"/>
              <a:buNone/>
            </a:pPr>
            <a:r>
              <a:rPr lang="en"/>
              <a:t>library(ggpubr)</a:t>
            </a:r>
            <a:endParaRPr/>
          </a:p>
          <a:p>
            <a:pPr marL="0" lvl="0" indent="0" algn="l" rtl="0">
              <a:spcBef>
                <a:spcPts val="0"/>
              </a:spcBef>
              <a:spcAft>
                <a:spcPts val="0"/>
              </a:spcAft>
              <a:buClr>
                <a:schemeClr val="dk1"/>
              </a:buClr>
              <a:buSzPts val="1100"/>
              <a:buFont typeface="Arial"/>
              <a:buNone/>
            </a:pPr>
            <a:r>
              <a:rPr lang="en"/>
              <a:t># Basic density plot with mean line and marginal rug</a:t>
            </a:r>
            <a:endParaRPr/>
          </a:p>
          <a:p>
            <a:pPr marL="0" lvl="0" indent="0" algn="l" rtl="0">
              <a:spcBef>
                <a:spcPts val="0"/>
              </a:spcBef>
              <a:spcAft>
                <a:spcPts val="0"/>
              </a:spcAft>
              <a:buClr>
                <a:schemeClr val="dk1"/>
              </a:buClr>
              <a:buSzPts val="1100"/>
              <a:buFont typeface="Arial"/>
              <a:buNone/>
            </a:pPr>
            <a:r>
              <a:rPr lang="en"/>
              <a:t>ggdensity(College, x UE)</a:t>
            </a:r>
            <a:endParaRPr/>
          </a:p>
          <a:p>
            <a:pPr marL="0" lvl="0" indent="0" algn="l" rtl="0">
              <a:spcBef>
                <a:spcPts val="0"/>
              </a:spcBef>
              <a:spcAft>
                <a:spcPts val="0"/>
              </a:spcAft>
              <a:buClr>
                <a:schemeClr val="dk1"/>
              </a:buClr>
              <a:buSzPts val="1100"/>
              <a:buFont typeface="Arial"/>
              <a:buNone/>
            </a:pPr>
            <a:r>
              <a:rPr lang="en"/>
              <a:t>= "Enroll", </a:t>
            </a:r>
            <a:endParaRPr/>
          </a:p>
          <a:p>
            <a:pPr marL="0" lvl="0" indent="0" algn="l" rtl="0">
              <a:spcBef>
                <a:spcPts val="0"/>
              </a:spcBef>
              <a:spcAft>
                <a:spcPts val="0"/>
              </a:spcAft>
              <a:buClr>
                <a:schemeClr val="dk1"/>
              </a:buClr>
              <a:buSzPts val="1100"/>
              <a:buFont typeface="Arial"/>
              <a:buNone/>
            </a:pPr>
            <a:r>
              <a:rPr lang="en"/>
              <a:t>          fill = "#0073C2FF", color = "#0073C2FF",</a:t>
            </a:r>
            <a:endParaRPr/>
          </a:p>
          <a:p>
            <a:pPr marL="0" lvl="0" indent="0" algn="l" rtl="0">
              <a:spcBef>
                <a:spcPts val="0"/>
              </a:spcBef>
              <a:spcAft>
                <a:spcPts val="0"/>
              </a:spcAft>
              <a:buClr>
                <a:schemeClr val="dk1"/>
              </a:buClr>
              <a:buSzPts val="1100"/>
              <a:buFont typeface="Arial"/>
              <a:buNone/>
            </a:pPr>
            <a:r>
              <a:rPr lang="en"/>
              <a:t>          add = "mean", rug = TR</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0E62-319C-47FB-99F6-87B6C0D62E0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C1630B7-BA64-420F-8AE3-DB81C8546EF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7959B17-6526-4679-8677-952C4BEA13B6}"/>
              </a:ext>
            </a:extLst>
          </p:cNvPr>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5" name="Footer Placeholder 4">
            <a:extLst>
              <a:ext uri="{FF2B5EF4-FFF2-40B4-BE49-F238E27FC236}">
                <a16:creationId xmlns:a16="http://schemas.microsoft.com/office/drawing/2014/main" id="{6E41BB6B-432C-482A-A9FF-B94B063209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5C6C64-B25B-44F1-A21B-455373643F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711721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DB1D-3AEB-42B5-A684-F7DCD2117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1D0773-20A0-4710-BC9D-3AEF8D6250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6F71D-A767-4F1C-AB79-7999E4BEB269}"/>
              </a:ext>
            </a:extLst>
          </p:cNvPr>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5" name="Footer Placeholder 4">
            <a:extLst>
              <a:ext uri="{FF2B5EF4-FFF2-40B4-BE49-F238E27FC236}">
                <a16:creationId xmlns:a16="http://schemas.microsoft.com/office/drawing/2014/main" id="{F86BA07D-01DA-41C5-B2E0-8F3F53AD4A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FF3016-CDF2-41C1-B84C-F0637DC4D5B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62896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958D3-1AF5-4FA0-83FD-562773501EE1}"/>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2D64D5-CBE2-4B0B-BA35-BC42A3AAF143}"/>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DB23A-D377-4AAC-83CA-2D50A55C0E54}"/>
              </a:ext>
            </a:extLst>
          </p:cNvPr>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5" name="Footer Placeholder 4">
            <a:extLst>
              <a:ext uri="{FF2B5EF4-FFF2-40B4-BE49-F238E27FC236}">
                <a16:creationId xmlns:a16="http://schemas.microsoft.com/office/drawing/2014/main" id="{FAFB16DF-DF15-4D2B-B631-39FE985968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E9B015-44F2-45AD-B41C-8D3614C24A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66099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7392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9527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0CEE-826C-4737-9E0C-B457171897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032EA3-64E2-4004-8FC3-48048DA3DD2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9C06A-4334-49D7-B7EC-44FEB8935E2C}"/>
              </a:ext>
            </a:extLst>
          </p:cNvPr>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5" name="Footer Placeholder 4">
            <a:extLst>
              <a:ext uri="{FF2B5EF4-FFF2-40B4-BE49-F238E27FC236}">
                <a16:creationId xmlns:a16="http://schemas.microsoft.com/office/drawing/2014/main" id="{B01C0DC7-CCF3-4F46-8E00-3C8AB74472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4849D3-B7B2-47E3-9E1D-22BA368CE1B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51253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29BD-2909-46FC-A939-D0683378FB7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70F81A64-92C6-45E7-AA21-1834C92A150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3FB0AF-5492-4035-BAC5-3369DDEA6D74}"/>
              </a:ext>
            </a:extLst>
          </p:cNvPr>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5" name="Footer Placeholder 4">
            <a:extLst>
              <a:ext uri="{FF2B5EF4-FFF2-40B4-BE49-F238E27FC236}">
                <a16:creationId xmlns:a16="http://schemas.microsoft.com/office/drawing/2014/main" id="{F28BD57C-CE60-4C87-8DB5-1CD7943E6C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F21F41-C0FD-4D07-9F7F-2CDFC4A09C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10672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3FAA-F3C7-4061-81E6-AF92DB5469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83F6FF-F4A0-458B-B181-DEC6435B7BA4}"/>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250E60-F3C0-4079-B1CD-C7F47C2A3F4E}"/>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BAF6EF-21C7-4F1C-97EF-6EBAC8FC2132}"/>
              </a:ext>
            </a:extLst>
          </p:cNvPr>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6" name="Footer Placeholder 5">
            <a:extLst>
              <a:ext uri="{FF2B5EF4-FFF2-40B4-BE49-F238E27FC236}">
                <a16:creationId xmlns:a16="http://schemas.microsoft.com/office/drawing/2014/main" id="{9B331069-697A-40FA-96D8-9BD143668A4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94A969C-052C-415C-B33C-1649B9E0EC3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67031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312E-818E-42A5-B30D-15E32ABD99C1}"/>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8BA4EC-D7DF-4DA3-82C6-FB475FD532F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F81DF47B-052F-4939-9C93-6213AAB125B3}"/>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410193-64F2-4664-9E4C-84751B8DCEA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7B0B8AFF-76EA-4E97-8792-64F51E927F61}"/>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AD3C2D-AD7D-4E5E-886A-47EE958F81AF}"/>
              </a:ext>
            </a:extLst>
          </p:cNvPr>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8" name="Footer Placeholder 7">
            <a:extLst>
              <a:ext uri="{FF2B5EF4-FFF2-40B4-BE49-F238E27FC236}">
                <a16:creationId xmlns:a16="http://schemas.microsoft.com/office/drawing/2014/main" id="{15A1B071-69F4-4565-B0E8-C1252FA51F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6E7E56E-060F-4A2A-8DC5-8D42B9FD04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6384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1E4C-0C73-4D5A-A008-C01519CDA9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CD63A4-F42C-473F-AF6E-E3AC0D924BED}"/>
              </a:ext>
            </a:extLst>
          </p:cNvPr>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4" name="Footer Placeholder 3">
            <a:extLst>
              <a:ext uri="{FF2B5EF4-FFF2-40B4-BE49-F238E27FC236}">
                <a16:creationId xmlns:a16="http://schemas.microsoft.com/office/drawing/2014/main" id="{74C23154-E389-4784-84B6-213BEA18E3D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F82C471-63F3-4726-BABA-94ACC7AE22B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3911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4AF871-E214-4B89-92EF-27B2F4E0DA62}"/>
              </a:ext>
            </a:extLst>
          </p:cNvPr>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3" name="Footer Placeholder 2">
            <a:extLst>
              <a:ext uri="{FF2B5EF4-FFF2-40B4-BE49-F238E27FC236}">
                <a16:creationId xmlns:a16="http://schemas.microsoft.com/office/drawing/2014/main" id="{51A4C37B-3731-4FC2-BB3C-C01D90EA84E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5F55972-D275-44D4-9B19-610A33930ED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7148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9A8F-C7E9-4D24-92BA-9B3BD5C2F73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2D64D4B-137C-4799-86D5-F9030BBF82C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FC255F-E59E-4EE1-AB93-0408D5FC1CF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023C8F4-413E-465B-A6E5-6F8DD2FD2D4D}"/>
              </a:ext>
            </a:extLst>
          </p:cNvPr>
          <p:cNvSpPr>
            <a:spLocks noGrp="1"/>
          </p:cNvSpPr>
          <p:nvPr>
            <p:ph type="dt" sz="half" idx="10"/>
          </p:nvPr>
        </p:nvSpPr>
        <p:spPr/>
        <p:txBody>
          <a:bodyPr/>
          <a:lstStyle/>
          <a:p>
            <a:fld id="{48A87A34-81AB-432B-8DAE-1953F412C126}" type="datetimeFigureOut">
              <a:rPr lang="en-US" smtClean="0"/>
              <a:t>11/11/2020</a:t>
            </a:fld>
            <a:endParaRPr lang="en-US" dirty="0"/>
          </a:p>
        </p:txBody>
      </p:sp>
      <p:sp>
        <p:nvSpPr>
          <p:cNvPr id="6" name="Footer Placeholder 5">
            <a:extLst>
              <a:ext uri="{FF2B5EF4-FFF2-40B4-BE49-F238E27FC236}">
                <a16:creationId xmlns:a16="http://schemas.microsoft.com/office/drawing/2014/main" id="{C269EA41-44EF-400B-BEB9-21EBB6434A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30C91C-D0FB-433E-90DC-CB46311679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24653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141E-44F2-4C54-A9B0-F2CA0DCB7A0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559DDDC-561A-41A5-8B78-338DC375EDD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FEAE829-1E53-413F-B5DE-0114DFC7378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0CB0ACC-A353-4A9D-B212-4DE8B55F0433}"/>
              </a:ext>
            </a:extLst>
          </p:cNvPr>
          <p:cNvSpPr>
            <a:spLocks noGrp="1"/>
          </p:cNvSpPr>
          <p:nvPr>
            <p:ph type="dt" sz="half" idx="10"/>
          </p:nvPr>
        </p:nvSpPr>
        <p:spPr/>
        <p:txBody>
          <a:bodyPr/>
          <a:lstStyle/>
          <a:p>
            <a:fld id="{48A87A34-81AB-432B-8DAE-1953F412C126}" type="datetimeFigureOut">
              <a:rPr lang="en-US" smtClean="0"/>
              <a:pPr/>
              <a:t>11/11/2020</a:t>
            </a:fld>
            <a:endParaRPr lang="en-US" dirty="0"/>
          </a:p>
        </p:txBody>
      </p:sp>
      <p:sp>
        <p:nvSpPr>
          <p:cNvPr id="6" name="Footer Placeholder 5">
            <a:extLst>
              <a:ext uri="{FF2B5EF4-FFF2-40B4-BE49-F238E27FC236}">
                <a16:creationId xmlns:a16="http://schemas.microsoft.com/office/drawing/2014/main" id="{34B26968-991F-41ED-B8F9-DBF9D2B0C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75696-5E3D-4704-A278-8FDA2B00A3F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71437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4D8267-18D9-4B58-8321-EB668B6CDF6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79120A-4B39-4E03-BBDD-DFE45B9EB64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AD2BB-A39B-4117-8909-9DC36603D56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11/11/2020</a:t>
            </a:fld>
            <a:endParaRPr lang="en-US" dirty="0"/>
          </a:p>
        </p:txBody>
      </p:sp>
      <p:sp>
        <p:nvSpPr>
          <p:cNvPr id="5" name="Footer Placeholder 4">
            <a:extLst>
              <a:ext uri="{FF2B5EF4-FFF2-40B4-BE49-F238E27FC236}">
                <a16:creationId xmlns:a16="http://schemas.microsoft.com/office/drawing/2014/main" id="{0BE5ECB2-06B6-4813-8C09-C922C4FE9AB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7699A91-5B76-4350-ABDA-D4814682BC6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174635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dpmartin42.github.io/r/cluster-mixed-types#selecting-the-number-of-clusters"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DC9A5D-A8CF-41A5-8376-8F70F5193722}"/>
              </a:ext>
            </a:extLst>
          </p:cNvPr>
          <p:cNvSpPr txBox="1"/>
          <p:nvPr/>
        </p:nvSpPr>
        <p:spPr>
          <a:xfrm>
            <a:off x="1931437" y="923731"/>
            <a:ext cx="4879910" cy="769441"/>
          </a:xfrm>
          <a:prstGeom prst="rect">
            <a:avLst/>
          </a:prstGeom>
          <a:noFill/>
        </p:spPr>
        <p:txBody>
          <a:bodyPr wrap="square" rtlCol="0">
            <a:spAutoFit/>
          </a:bodyPr>
          <a:lstStyle/>
          <a:p>
            <a:r>
              <a:rPr lang="en-US" sz="4400" dirty="0"/>
              <a:t>Clustering</a:t>
            </a:r>
            <a:r>
              <a:rPr lang="en-US" dirty="0"/>
              <a:t> </a:t>
            </a:r>
          </a:p>
        </p:txBody>
      </p:sp>
      <p:sp>
        <p:nvSpPr>
          <p:cNvPr id="4" name="TextBox 3">
            <a:extLst>
              <a:ext uri="{FF2B5EF4-FFF2-40B4-BE49-F238E27FC236}">
                <a16:creationId xmlns:a16="http://schemas.microsoft.com/office/drawing/2014/main" id="{CCCE9514-B79A-4968-B144-2834EB19EA57}"/>
              </a:ext>
            </a:extLst>
          </p:cNvPr>
          <p:cNvSpPr txBox="1"/>
          <p:nvPr/>
        </p:nvSpPr>
        <p:spPr>
          <a:xfrm>
            <a:off x="5159829" y="3191069"/>
            <a:ext cx="3247053" cy="307777"/>
          </a:xfrm>
          <a:prstGeom prst="rect">
            <a:avLst/>
          </a:prstGeom>
          <a:noFill/>
        </p:spPr>
        <p:txBody>
          <a:bodyPr wrap="square" rtlCol="0">
            <a:spAutoFit/>
          </a:bodyPr>
          <a:lstStyle/>
          <a:p>
            <a:r>
              <a:rPr lang="en-US" dirty="0"/>
              <a:t>Abhinaya Sridhar Rajaram</a:t>
            </a:r>
          </a:p>
        </p:txBody>
      </p:sp>
    </p:spTree>
    <p:extLst>
      <p:ext uri="{BB962C8B-B14F-4D97-AF65-F5344CB8AC3E}">
        <p14:creationId xmlns:p14="http://schemas.microsoft.com/office/powerpoint/2010/main" val="128998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61AE-5D20-4C66-8CEE-FFD5E1A8F1FA}"/>
              </a:ext>
            </a:extLst>
          </p:cNvPr>
          <p:cNvSpPr>
            <a:spLocks noGrp="1"/>
          </p:cNvSpPr>
          <p:nvPr>
            <p:ph type="title"/>
          </p:nvPr>
        </p:nvSpPr>
        <p:spPr>
          <a:xfrm>
            <a:off x="490249" y="450150"/>
            <a:ext cx="8364501" cy="4090800"/>
          </a:xfrm>
        </p:spPr>
        <p:txBody>
          <a:bodyPr/>
          <a:lstStyle/>
          <a:p>
            <a:r>
              <a:rPr lang="en-US" dirty="0"/>
              <a:t>Clustering Illustrated on a College Data Set</a:t>
            </a:r>
          </a:p>
        </p:txBody>
      </p:sp>
    </p:spTree>
    <p:extLst>
      <p:ext uri="{BB962C8B-B14F-4D97-AF65-F5344CB8AC3E}">
        <p14:creationId xmlns:p14="http://schemas.microsoft.com/office/powerpoint/2010/main" val="303901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37350" y="236175"/>
            <a:ext cx="8367900" cy="62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Data Set- College</a:t>
            </a:r>
            <a:endParaRPr sz="2400" dirty="0"/>
          </a:p>
        </p:txBody>
      </p:sp>
      <p:sp>
        <p:nvSpPr>
          <p:cNvPr id="103" name="Google Shape;103;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950">
                <a:solidFill>
                  <a:schemeClr val="dk1"/>
                </a:solidFill>
                <a:highlight>
                  <a:srgbClr val="FCFFF5"/>
                </a:highlight>
                <a:latin typeface="Courier New"/>
                <a:ea typeface="Courier New"/>
                <a:cs typeface="Courier New"/>
                <a:sym typeface="Courier New"/>
              </a:rPr>
              <a:t>'</a:t>
            </a:r>
            <a:endParaRPr/>
          </a:p>
        </p:txBody>
      </p:sp>
      <p:pic>
        <p:nvPicPr>
          <p:cNvPr id="104" name="Google Shape;104;p20"/>
          <p:cNvPicPr preferRelativeResize="0"/>
          <p:nvPr/>
        </p:nvPicPr>
        <p:blipFill>
          <a:blip r:embed="rId3">
            <a:alphaModFix/>
          </a:blip>
          <a:stretch>
            <a:fillRect/>
          </a:stretch>
        </p:blipFill>
        <p:spPr>
          <a:xfrm>
            <a:off x="32150" y="1113075"/>
            <a:ext cx="5497101" cy="3894500"/>
          </a:xfrm>
          <a:prstGeom prst="rect">
            <a:avLst/>
          </a:prstGeom>
          <a:noFill/>
          <a:ln>
            <a:noFill/>
          </a:ln>
        </p:spPr>
      </p:pic>
      <p:sp>
        <p:nvSpPr>
          <p:cNvPr id="105" name="Google Shape;105;p20"/>
          <p:cNvSpPr txBox="1"/>
          <p:nvPr/>
        </p:nvSpPr>
        <p:spPr>
          <a:xfrm>
            <a:off x="5931100" y="1165325"/>
            <a:ext cx="3102300" cy="17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Rows: 777</a:t>
            </a:r>
            <a:endParaRPr/>
          </a:p>
          <a:p>
            <a:pPr marL="0" lvl="0" indent="0" algn="l" rtl="0">
              <a:spcBef>
                <a:spcPts val="0"/>
              </a:spcBef>
              <a:spcAft>
                <a:spcPts val="0"/>
              </a:spcAft>
              <a:buNone/>
            </a:pPr>
            <a:r>
              <a:rPr lang="en"/>
              <a:t>Columns: 18</a:t>
            </a:r>
            <a:endParaRPr/>
          </a:p>
          <a:p>
            <a:pPr marL="0" lvl="0" indent="0" algn="l" rtl="0">
              <a:spcBef>
                <a:spcPts val="0"/>
              </a:spcBef>
              <a:spcAft>
                <a:spcPts val="0"/>
              </a:spcAft>
              <a:buNone/>
            </a:pPr>
            <a:r>
              <a:rPr lang="en"/>
              <a:t>NA values: </a:t>
            </a:r>
            <a:r>
              <a:rPr lang="en">
                <a:solidFill>
                  <a:schemeClr val="dk1"/>
                </a:solidFill>
              </a:rPr>
              <a:t> None</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sz="1100">
                <a:solidFill>
                  <a:schemeClr val="dk1"/>
                </a:solidFill>
              </a:rPr>
              <a:t>anyNA(College, recursive = FALSE</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91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CLUSTERING</a:t>
            </a:r>
            <a:endParaRPr sz="2400" dirty="0"/>
          </a:p>
        </p:txBody>
      </p:sp>
      <p:sp>
        <p:nvSpPr>
          <p:cNvPr id="111" name="Google Shape;111;p21"/>
          <p:cNvSpPr txBox="1">
            <a:spLocks noGrp="1"/>
          </p:cNvSpPr>
          <p:nvPr>
            <p:ph type="body" idx="1"/>
          </p:nvPr>
        </p:nvSpPr>
        <p:spPr>
          <a:xfrm>
            <a:off x="144650" y="707225"/>
            <a:ext cx="8912700" cy="4259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 sz="1800" dirty="0">
                <a:solidFill>
                  <a:schemeClr val="dk1"/>
                </a:solidFill>
              </a:rPr>
              <a:t>Aim: </a:t>
            </a:r>
            <a:endParaRPr sz="1800" dirty="0">
              <a:solidFill>
                <a:schemeClr val="dk1"/>
              </a:solidFill>
            </a:endParaRPr>
          </a:p>
          <a:p>
            <a:pPr marL="914400" lvl="1" indent="-381000" algn="l" rtl="0">
              <a:spcBef>
                <a:spcPts val="0"/>
              </a:spcBef>
              <a:spcAft>
                <a:spcPts val="0"/>
              </a:spcAft>
              <a:buClr>
                <a:schemeClr val="dk1"/>
              </a:buClr>
              <a:buSzPts val="2400"/>
              <a:buChar char="○"/>
            </a:pPr>
            <a:r>
              <a:rPr lang="en" dirty="0">
                <a:solidFill>
                  <a:schemeClr val="dk1"/>
                </a:solidFill>
              </a:rPr>
              <a:t>How a sample might be comprised of distinct subgroups </a:t>
            </a:r>
          </a:p>
          <a:p>
            <a:pPr marL="533400" lvl="1" indent="0" algn="l" rtl="0">
              <a:spcBef>
                <a:spcPts val="0"/>
              </a:spcBef>
              <a:spcAft>
                <a:spcPts val="0"/>
              </a:spcAft>
              <a:buClr>
                <a:schemeClr val="dk1"/>
              </a:buClr>
              <a:buSzPts val="2400"/>
              <a:buNone/>
            </a:pPr>
            <a:endParaRPr dirty="0">
              <a:solidFill>
                <a:schemeClr val="dk1"/>
              </a:solidFill>
            </a:endParaRPr>
          </a:p>
          <a:p>
            <a:pPr marL="457200" lvl="0" indent="-381000" algn="l" rtl="0">
              <a:spcBef>
                <a:spcPts val="0"/>
              </a:spcBef>
              <a:spcAft>
                <a:spcPts val="0"/>
              </a:spcAft>
              <a:buClr>
                <a:schemeClr val="dk1"/>
              </a:buClr>
              <a:buSzPts val="2400"/>
              <a:buChar char="●"/>
            </a:pPr>
            <a:r>
              <a:rPr lang="en" sz="1800" dirty="0">
                <a:solidFill>
                  <a:schemeClr val="dk1"/>
                </a:solidFill>
              </a:rPr>
              <a:t>Type :</a:t>
            </a:r>
            <a:endParaRPr sz="1800" dirty="0">
              <a:solidFill>
                <a:schemeClr val="dk1"/>
              </a:solidFill>
            </a:endParaRPr>
          </a:p>
          <a:p>
            <a:pPr marL="914400" lvl="1" indent="-381000" algn="l" rtl="0">
              <a:spcBef>
                <a:spcPts val="0"/>
              </a:spcBef>
              <a:spcAft>
                <a:spcPts val="0"/>
              </a:spcAft>
              <a:buClr>
                <a:schemeClr val="dk1"/>
              </a:buClr>
              <a:buSzPts val="2400"/>
              <a:buChar char="○"/>
            </a:pPr>
            <a:r>
              <a:rPr lang="en" dirty="0">
                <a:solidFill>
                  <a:schemeClr val="dk1"/>
                </a:solidFill>
              </a:rPr>
              <a:t>Clustering data of mixed types (e.g., continuous, ordinal, and nominal) </a:t>
            </a:r>
          </a:p>
          <a:p>
            <a:pPr marL="533400" lvl="1" indent="0" algn="l" rtl="0">
              <a:spcBef>
                <a:spcPts val="0"/>
              </a:spcBef>
              <a:spcAft>
                <a:spcPts val="0"/>
              </a:spcAft>
              <a:buClr>
                <a:schemeClr val="dk1"/>
              </a:buClr>
              <a:buSzPts val="2400"/>
              <a:buNone/>
            </a:pPr>
            <a:endParaRPr dirty="0">
              <a:solidFill>
                <a:schemeClr val="dk1"/>
              </a:solidFill>
            </a:endParaRPr>
          </a:p>
          <a:p>
            <a:pPr marL="457200" lvl="0" indent="-381000" algn="l" rtl="0">
              <a:spcBef>
                <a:spcPts val="0"/>
              </a:spcBef>
              <a:spcAft>
                <a:spcPts val="0"/>
              </a:spcAft>
              <a:buClr>
                <a:schemeClr val="dk1"/>
              </a:buClr>
              <a:buSzPts val="2400"/>
              <a:buChar char="●"/>
            </a:pPr>
            <a:r>
              <a:rPr lang="en" sz="1800" dirty="0">
                <a:solidFill>
                  <a:schemeClr val="dk1"/>
                </a:solidFill>
              </a:rPr>
              <a:t>Method :</a:t>
            </a:r>
            <a:endParaRPr sz="1800" dirty="0">
              <a:solidFill>
                <a:schemeClr val="dk1"/>
              </a:solidFill>
            </a:endParaRPr>
          </a:p>
          <a:p>
            <a:pPr marL="914400" lvl="1" indent="-381000" algn="l" rtl="0">
              <a:spcBef>
                <a:spcPts val="0"/>
              </a:spcBef>
              <a:spcAft>
                <a:spcPts val="0"/>
              </a:spcAft>
              <a:buClr>
                <a:schemeClr val="dk1"/>
              </a:buClr>
              <a:buSzPts val="2400"/>
              <a:buChar char="○"/>
            </a:pPr>
            <a:r>
              <a:rPr lang="en" dirty="0">
                <a:solidFill>
                  <a:schemeClr val="dk1"/>
                </a:solidFill>
              </a:rPr>
              <a:t>Gower distance</a:t>
            </a:r>
            <a:endParaRPr dirty="0">
              <a:solidFill>
                <a:schemeClr val="dk1"/>
              </a:solidFill>
            </a:endParaRPr>
          </a:p>
          <a:p>
            <a:pPr marL="914400" lvl="1" indent="-381000" algn="l" rtl="0">
              <a:spcBef>
                <a:spcPts val="0"/>
              </a:spcBef>
              <a:spcAft>
                <a:spcPts val="0"/>
              </a:spcAft>
              <a:buClr>
                <a:schemeClr val="dk1"/>
              </a:buClr>
              <a:buSzPts val="2400"/>
              <a:buChar char="○"/>
            </a:pPr>
            <a:r>
              <a:rPr lang="en" dirty="0">
                <a:solidFill>
                  <a:schemeClr val="dk1"/>
                </a:solidFill>
              </a:rPr>
              <a:t>Partitioning around medoids</a:t>
            </a:r>
            <a:endParaRPr dirty="0">
              <a:solidFill>
                <a:schemeClr val="dk1"/>
              </a:solidFill>
            </a:endParaRPr>
          </a:p>
          <a:p>
            <a:pPr marL="914400" lvl="1" indent="-381000" algn="l" rtl="0">
              <a:spcBef>
                <a:spcPts val="0"/>
              </a:spcBef>
              <a:spcAft>
                <a:spcPts val="0"/>
              </a:spcAft>
              <a:buClr>
                <a:schemeClr val="dk1"/>
              </a:buClr>
              <a:buSzPts val="2400"/>
              <a:buChar char="○"/>
            </a:pPr>
            <a:r>
              <a:rPr lang="en" dirty="0">
                <a:solidFill>
                  <a:schemeClr val="dk1"/>
                </a:solidFill>
              </a:rPr>
              <a:t>Silhouette width.</a:t>
            </a:r>
            <a:endParaRPr dirty="0">
              <a:solidFill>
                <a:schemeClr val="dk1"/>
              </a:solidFill>
            </a:endParaRPr>
          </a:p>
          <a:p>
            <a:pPr marL="0" lvl="0" indent="0" algn="l" rtl="0">
              <a:spcBef>
                <a:spcPts val="1600"/>
              </a:spcBef>
              <a:spcAft>
                <a:spcPts val="0"/>
              </a:spcAft>
              <a:buClr>
                <a:schemeClr val="dk1"/>
              </a:buClr>
              <a:buSzPts val="1100"/>
              <a:buFont typeface="Arial"/>
              <a:buNone/>
            </a:pPr>
            <a:endParaRPr sz="1800" dirty="0">
              <a:solidFill>
                <a:schemeClr val="dk1"/>
              </a:solidFill>
            </a:endParaRPr>
          </a:p>
          <a:p>
            <a:pPr marL="457200" lvl="0" indent="0" algn="l" rtl="0">
              <a:spcBef>
                <a:spcPts val="1600"/>
              </a:spcBef>
              <a:spcAft>
                <a:spcPts val="0"/>
              </a:spcAft>
              <a:buNone/>
            </a:pPr>
            <a:endParaRPr sz="1800" u="sng" dirty="0">
              <a:solidFill>
                <a:srgbClr val="205B87"/>
              </a:solidFill>
              <a:hlinkClick r:id="rId3"/>
            </a:endParaRPr>
          </a:p>
          <a:p>
            <a:pPr marL="0" lvl="0" indent="0" algn="l" rtl="0">
              <a:spcBef>
                <a:spcPts val="1100"/>
              </a:spcBef>
              <a:spcAft>
                <a:spcPts val="1600"/>
              </a:spcAft>
              <a:buNone/>
            </a:pPr>
            <a:endParaRPr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90122" y="147151"/>
            <a:ext cx="8559000" cy="47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Step 1 - </a:t>
            </a:r>
            <a:r>
              <a:rPr lang="en" sz="2400" dirty="0"/>
              <a:t>Check</a:t>
            </a:r>
            <a:r>
              <a:rPr lang="en-US" sz="2400" dirty="0"/>
              <a:t>ed</a:t>
            </a:r>
            <a:r>
              <a:rPr lang="en" sz="2400" dirty="0"/>
              <a:t> Distribution </a:t>
            </a:r>
            <a:r>
              <a:rPr lang="en-US" sz="2400" dirty="0"/>
              <a:t>of all column</a:t>
            </a:r>
            <a:r>
              <a:rPr lang="en" sz="2400" dirty="0"/>
              <a:t> </a:t>
            </a:r>
            <a:endParaRPr sz="2400" dirty="0"/>
          </a:p>
        </p:txBody>
      </p:sp>
      <p:pic>
        <p:nvPicPr>
          <p:cNvPr id="117" name="Google Shape;117;p22"/>
          <p:cNvPicPr preferRelativeResize="0"/>
          <p:nvPr/>
        </p:nvPicPr>
        <p:blipFill>
          <a:blip r:embed="rId3">
            <a:alphaModFix/>
          </a:blip>
          <a:stretch>
            <a:fillRect/>
          </a:stretch>
        </p:blipFill>
        <p:spPr>
          <a:xfrm>
            <a:off x="4095250" y="1149225"/>
            <a:ext cx="4253601" cy="3336575"/>
          </a:xfrm>
          <a:prstGeom prst="rect">
            <a:avLst/>
          </a:prstGeom>
          <a:noFill/>
          <a:ln>
            <a:noFill/>
          </a:ln>
        </p:spPr>
      </p:pic>
      <p:sp>
        <p:nvSpPr>
          <p:cNvPr id="118" name="Google Shape;118;p22"/>
          <p:cNvSpPr txBox="1"/>
          <p:nvPr/>
        </p:nvSpPr>
        <p:spPr>
          <a:xfrm>
            <a:off x="458100" y="1575200"/>
            <a:ext cx="3045900" cy="2668200"/>
          </a:xfrm>
          <a:prstGeom prst="rect">
            <a:avLst/>
          </a:prstGeom>
          <a:noFill/>
          <a:ln>
            <a:noFill/>
          </a:ln>
        </p:spPr>
        <p:txBody>
          <a:bodyPr spcFirstLastPara="1" wrap="square" lIns="91425" tIns="91425" rIns="91425" bIns="91425" anchor="t" anchorCtr="0">
            <a:noAutofit/>
          </a:bodyPr>
          <a:lstStyle/>
          <a:p>
            <a:pPr marL="533400" lvl="1" defTabSz="685800">
              <a:lnSpc>
                <a:spcPct val="90000"/>
              </a:lnSpc>
              <a:buClr>
                <a:schemeClr val="dk1"/>
              </a:buClr>
              <a:buSzPts val="2400"/>
            </a:pPr>
            <a:r>
              <a:rPr lang="en-US" dirty="0">
                <a:solidFill>
                  <a:schemeClr val="dk1"/>
                </a:solidFill>
              </a:rPr>
              <a:t>Result:</a:t>
            </a:r>
            <a:endParaRPr lang="en" dirty="0">
              <a:solidFill>
                <a:schemeClr val="dk1"/>
              </a:solidFill>
            </a:endParaRPr>
          </a:p>
          <a:p>
            <a:pPr marL="533400" lvl="1" defTabSz="685800">
              <a:lnSpc>
                <a:spcPct val="90000"/>
              </a:lnSpc>
              <a:buClr>
                <a:schemeClr val="dk1"/>
              </a:buClr>
              <a:buSzPts val="2400"/>
            </a:pPr>
            <a:r>
              <a:rPr lang="en-US" dirty="0">
                <a:solidFill>
                  <a:schemeClr val="dk1"/>
                </a:solidFill>
              </a:rPr>
              <a:t>Found p</a:t>
            </a:r>
            <a:r>
              <a:rPr lang="en" dirty="0">
                <a:solidFill>
                  <a:schemeClr val="dk1"/>
                </a:solidFill>
              </a:rPr>
              <a:t>ositive skew in the Enroll </a:t>
            </a:r>
            <a:r>
              <a:rPr lang="en-US" dirty="0">
                <a:solidFill>
                  <a:schemeClr val="dk1"/>
                </a:solidFill>
              </a:rPr>
              <a:t>column</a:t>
            </a:r>
            <a:endParaRPr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37550" y="91425"/>
            <a:ext cx="8430600" cy="5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Data Cleansing And Preparation</a:t>
            </a:r>
            <a:endParaRPr sz="2400" dirty="0"/>
          </a:p>
        </p:txBody>
      </p:sp>
      <p:sp>
        <p:nvSpPr>
          <p:cNvPr id="131" name="Google Shape;131;p24"/>
          <p:cNvSpPr txBox="1"/>
          <p:nvPr/>
        </p:nvSpPr>
        <p:spPr>
          <a:xfrm>
            <a:off x="369700" y="679945"/>
            <a:ext cx="8864100" cy="442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rPr>
              <a:t>   Before clustering can begin, some data cleaning must be done:</a:t>
            </a:r>
          </a:p>
          <a:p>
            <a:pPr marL="285750" lvl="0" indent="-285750" algn="l" rtl="0">
              <a:lnSpc>
                <a:spcPct val="115000"/>
              </a:lnSpc>
              <a:spcBef>
                <a:spcPts val="0"/>
              </a:spcBef>
              <a:spcAft>
                <a:spcPts val="0"/>
              </a:spcAft>
              <a:buFont typeface="Arial" panose="020B0604020202020204" pitchFamily="34" charset="0"/>
              <a:buChar char="•"/>
            </a:pPr>
            <a:r>
              <a:rPr lang="en-US" dirty="0">
                <a:solidFill>
                  <a:schemeClr val="dk1"/>
                </a:solidFill>
              </a:rPr>
              <a:t>Select important variables for analysis</a:t>
            </a:r>
          </a:p>
          <a:p>
            <a:pPr marL="285750" lvl="0" indent="-285750" algn="l" rtl="0">
              <a:lnSpc>
                <a:spcPct val="115000"/>
              </a:lnSpc>
              <a:spcBef>
                <a:spcPts val="0"/>
              </a:spcBef>
              <a:spcAft>
                <a:spcPts val="0"/>
              </a:spcAft>
              <a:buFont typeface="Arial" panose="020B0604020202020204" pitchFamily="34" charset="0"/>
              <a:buChar char="•"/>
            </a:pPr>
            <a:r>
              <a:rPr lang="en" dirty="0">
                <a:solidFill>
                  <a:schemeClr val="dk1"/>
                </a:solidFill>
              </a:rPr>
              <a:t>Check and remove outliers</a:t>
            </a:r>
          </a:p>
          <a:p>
            <a:pPr marL="285750" lvl="0" indent="-285750" algn="l" rtl="0">
              <a:lnSpc>
                <a:spcPct val="115000"/>
              </a:lnSpc>
              <a:spcBef>
                <a:spcPts val="0"/>
              </a:spcBef>
              <a:spcAft>
                <a:spcPts val="0"/>
              </a:spcAft>
              <a:buFont typeface="Arial" panose="020B0604020202020204" pitchFamily="34" charset="0"/>
              <a:buChar char="•"/>
            </a:pPr>
            <a:r>
              <a:rPr lang="en" dirty="0">
                <a:solidFill>
                  <a:schemeClr val="dk1"/>
                </a:solidFill>
              </a:rPr>
              <a:t>Standardize variables</a:t>
            </a:r>
          </a:p>
          <a:p>
            <a:pPr marL="285750" lvl="0" indent="-285750" algn="l" rtl="0">
              <a:lnSpc>
                <a:spcPct val="115000"/>
              </a:lnSpc>
              <a:spcBef>
                <a:spcPts val="0"/>
              </a:spcBef>
              <a:spcAft>
                <a:spcPts val="0"/>
              </a:spcAft>
              <a:buFont typeface="Arial" panose="020B0604020202020204" pitchFamily="34" charset="0"/>
              <a:buChar char="•"/>
            </a:pPr>
            <a:r>
              <a:rPr lang="en" dirty="0">
                <a:solidFill>
                  <a:schemeClr val="dk1"/>
                </a:solidFill>
              </a:rPr>
              <a:t>Assess clusterability</a:t>
            </a:r>
          </a:p>
          <a:p>
            <a:pPr marL="285750" lvl="0" indent="-285750" algn="l" rtl="0">
              <a:lnSpc>
                <a:spcPct val="115000"/>
              </a:lnSpc>
              <a:spcBef>
                <a:spcPts val="0"/>
              </a:spcBef>
              <a:spcAft>
                <a:spcPts val="0"/>
              </a:spcAft>
              <a:buFont typeface="Arial" panose="020B0604020202020204" pitchFamily="34" charset="0"/>
              <a:buChar char="•"/>
            </a:pPr>
            <a:r>
              <a:rPr lang="en" dirty="0">
                <a:solidFill>
                  <a:schemeClr val="dk1"/>
                </a:solidFill>
              </a:rPr>
              <a:t>Acceptance rate is created by dividing the number of acceptances by the number of applications</a:t>
            </a:r>
          </a:p>
          <a:p>
            <a:pPr marL="285750" lvl="0" indent="-285750" algn="l" rtl="0">
              <a:lnSpc>
                <a:spcPct val="115000"/>
              </a:lnSpc>
              <a:spcBef>
                <a:spcPts val="0"/>
              </a:spcBef>
              <a:spcAft>
                <a:spcPts val="0"/>
              </a:spcAft>
              <a:buFont typeface="Arial" panose="020B0604020202020204" pitchFamily="34" charset="0"/>
              <a:buChar char="•"/>
            </a:pPr>
            <a:r>
              <a:rPr lang="en" dirty="0">
                <a:solidFill>
                  <a:schemeClr val="dk1"/>
                </a:solidFill>
              </a:rPr>
              <a:t>isElite is created by labeling colleges with more than 50% of their new students who were in the top 10% of their high school class as elite</a:t>
            </a:r>
            <a:endParaRPr dirty="0">
              <a:latin typeface="Impact"/>
              <a:ea typeface="Impact"/>
              <a:cs typeface="Impact"/>
              <a:sym typeface="Impact"/>
            </a:endParaRPr>
          </a:p>
          <a:p>
            <a:pPr marL="0" lvl="0" indent="0" algn="l" rtl="0">
              <a:spcBef>
                <a:spcPts val="1100"/>
              </a:spcBef>
              <a:spcAft>
                <a:spcPts val="0"/>
              </a:spcAft>
              <a:buNone/>
            </a:pPr>
            <a:endParaRPr dirty="0">
              <a:latin typeface="Impact"/>
              <a:ea typeface="Impact"/>
              <a:cs typeface="Impact"/>
              <a:sym typeface="Impact"/>
            </a:endParaRPr>
          </a:p>
          <a:p>
            <a:pPr marL="0" lvl="0" indent="0" algn="l" rtl="0">
              <a:spcBef>
                <a:spcPts val="0"/>
              </a:spcBef>
              <a:spcAft>
                <a:spcPts val="0"/>
              </a:spcAft>
              <a:buNone/>
            </a:pPr>
            <a:endParaRPr dirty="0">
              <a:latin typeface="Impact"/>
              <a:ea typeface="Impact"/>
              <a:cs typeface="Impact"/>
              <a:sym typeface="Impact"/>
            </a:endParaRPr>
          </a:p>
          <a:p>
            <a:pPr marL="457200" lvl="0" indent="0" algn="l" rtl="0">
              <a:lnSpc>
                <a:spcPct val="115000"/>
              </a:lnSpc>
              <a:spcBef>
                <a:spcPts val="1100"/>
              </a:spcBef>
              <a:spcAft>
                <a:spcPts val="0"/>
              </a:spcAft>
              <a:buNone/>
            </a:pPr>
            <a:endParaRPr dirty="0">
              <a:latin typeface="Impact"/>
              <a:ea typeface="Impact"/>
              <a:cs typeface="Impact"/>
              <a:sym typeface="Impact"/>
            </a:endParaRPr>
          </a:p>
          <a:p>
            <a:pPr marL="0" lvl="0" indent="0" algn="l" rtl="0">
              <a:spcBef>
                <a:spcPts val="1100"/>
              </a:spcBef>
              <a:spcAft>
                <a:spcPts val="0"/>
              </a:spcAft>
              <a:buNone/>
            </a:pPr>
            <a:endParaRPr dirty="0">
              <a:latin typeface="Impact"/>
              <a:ea typeface="Impact"/>
              <a:cs typeface="Impact"/>
              <a:sym typeface="Impact"/>
            </a:endParaRPr>
          </a:p>
          <a:p>
            <a:pPr marL="0" lvl="0" indent="0" algn="l" rtl="0">
              <a:spcBef>
                <a:spcPts val="0"/>
              </a:spcBef>
              <a:spcAft>
                <a:spcPts val="0"/>
              </a:spcAft>
              <a:buNone/>
            </a:pPr>
            <a:endParaRPr dirty="0">
              <a:latin typeface="Impact"/>
              <a:ea typeface="Impact"/>
              <a:cs typeface="Impact"/>
              <a:sym typeface="Impact"/>
            </a:endParaRPr>
          </a:p>
          <a:p>
            <a:pPr marL="0" lvl="0" indent="0" algn="l" rtl="0">
              <a:spcBef>
                <a:spcPts val="0"/>
              </a:spcBef>
              <a:spcAft>
                <a:spcPts val="0"/>
              </a:spcAft>
              <a:buNone/>
            </a:pPr>
            <a:endParaRPr dirty="0">
              <a:latin typeface="Impact"/>
              <a:ea typeface="Impact"/>
              <a:cs typeface="Impact"/>
              <a:sym typeface="Impact"/>
            </a:endParaRPr>
          </a:p>
          <a:p>
            <a:pPr marL="0" lvl="0" indent="0" algn="l" rtl="0">
              <a:spcBef>
                <a:spcPts val="0"/>
              </a:spcBef>
              <a:spcAft>
                <a:spcPts val="0"/>
              </a:spcAft>
              <a:buNone/>
            </a:pPr>
            <a:endParaRPr dirty="0">
              <a:latin typeface="Impact"/>
              <a:ea typeface="Impact"/>
              <a:cs typeface="Impact"/>
              <a:sym typeface="Impact"/>
            </a:endParaRPr>
          </a:p>
          <a:p>
            <a:pPr marL="0" lvl="0" indent="0" algn="l" rtl="0">
              <a:spcBef>
                <a:spcPts val="0"/>
              </a:spcBef>
              <a:spcAft>
                <a:spcPts val="0"/>
              </a:spcAft>
              <a:buNone/>
            </a:pPr>
            <a:endParaRPr dirty="0">
              <a:latin typeface="Impact"/>
              <a:ea typeface="Impact"/>
              <a:cs typeface="Impact"/>
              <a:sym typeface="Impact"/>
            </a:endParaRPr>
          </a:p>
          <a:p>
            <a:pPr marL="0" lvl="0" indent="0" algn="l" rtl="0">
              <a:spcBef>
                <a:spcPts val="0"/>
              </a:spcBef>
              <a:spcAft>
                <a:spcPts val="0"/>
              </a:spcAft>
              <a:buNone/>
            </a:pPr>
            <a:endParaRPr dirty="0">
              <a:latin typeface="Impact"/>
              <a:ea typeface="Impact"/>
              <a:cs typeface="Impact"/>
              <a:sym typeface="Impact"/>
            </a:endParaRPr>
          </a:p>
        </p:txBody>
      </p:sp>
      <p:graphicFrame>
        <p:nvGraphicFramePr>
          <p:cNvPr id="132" name="Google Shape;132;p24"/>
          <p:cNvGraphicFramePr/>
          <p:nvPr>
            <p:extLst>
              <p:ext uri="{D42A27DB-BD31-4B8C-83A1-F6EECF244321}">
                <p14:modId xmlns:p14="http://schemas.microsoft.com/office/powerpoint/2010/main" val="2658696948"/>
              </p:ext>
            </p:extLst>
          </p:nvPr>
        </p:nvGraphicFramePr>
        <p:xfrm>
          <a:off x="507763" y="3766743"/>
          <a:ext cx="8358775" cy="1379120"/>
        </p:xfrm>
        <a:graphic>
          <a:graphicData uri="http://schemas.openxmlformats.org/drawingml/2006/table">
            <a:tbl>
              <a:tblPr>
                <a:noFill/>
                <a:tableStyleId>{9462FB68-65A4-423B-A800-56DE6E088D28}</a:tableStyleId>
              </a:tblPr>
              <a:tblGrid>
                <a:gridCol w="2047250">
                  <a:extLst>
                    <a:ext uri="{9D8B030D-6E8A-4147-A177-3AD203B41FA5}">
                      <a16:colId xmlns:a16="http://schemas.microsoft.com/office/drawing/2014/main" val="20000"/>
                    </a:ext>
                  </a:extLst>
                </a:gridCol>
                <a:gridCol w="792750">
                  <a:extLst>
                    <a:ext uri="{9D8B030D-6E8A-4147-A177-3AD203B41FA5}">
                      <a16:colId xmlns:a16="http://schemas.microsoft.com/office/drawing/2014/main" val="20001"/>
                    </a:ext>
                  </a:extLst>
                </a:gridCol>
                <a:gridCol w="953875">
                  <a:extLst>
                    <a:ext uri="{9D8B030D-6E8A-4147-A177-3AD203B41FA5}">
                      <a16:colId xmlns:a16="http://schemas.microsoft.com/office/drawing/2014/main" val="20002"/>
                    </a:ext>
                  </a:extLst>
                </a:gridCol>
                <a:gridCol w="728850">
                  <a:extLst>
                    <a:ext uri="{9D8B030D-6E8A-4147-A177-3AD203B41FA5}">
                      <a16:colId xmlns:a16="http://schemas.microsoft.com/office/drawing/2014/main" val="20003"/>
                    </a:ext>
                  </a:extLst>
                </a:gridCol>
                <a:gridCol w="1174650">
                  <a:extLst>
                    <a:ext uri="{9D8B030D-6E8A-4147-A177-3AD203B41FA5}">
                      <a16:colId xmlns:a16="http://schemas.microsoft.com/office/drawing/2014/main" val="20004"/>
                    </a:ext>
                  </a:extLst>
                </a:gridCol>
                <a:gridCol w="986925">
                  <a:extLst>
                    <a:ext uri="{9D8B030D-6E8A-4147-A177-3AD203B41FA5}">
                      <a16:colId xmlns:a16="http://schemas.microsoft.com/office/drawing/2014/main" val="20005"/>
                    </a:ext>
                  </a:extLst>
                </a:gridCol>
                <a:gridCol w="1674475">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Accept Rate</a:t>
                      </a:r>
                      <a:endParaRPr/>
                    </a:p>
                  </a:txBody>
                  <a:tcPr marL="91425" marR="91425" marT="91425" marB="91425"/>
                </a:tc>
                <a:tc>
                  <a:txBody>
                    <a:bodyPr/>
                    <a:lstStyle/>
                    <a:p>
                      <a:pPr marL="0" lvl="0" indent="0" algn="l" rtl="0">
                        <a:spcBef>
                          <a:spcPts val="0"/>
                        </a:spcBef>
                        <a:spcAft>
                          <a:spcPts val="0"/>
                        </a:spcAft>
                        <a:buNone/>
                      </a:pPr>
                      <a:r>
                        <a:rPr lang="en"/>
                        <a:t>Outstate</a:t>
                      </a:r>
                      <a:endParaRPr/>
                    </a:p>
                  </a:txBody>
                  <a:tcPr marL="91425" marR="91425" marT="91425" marB="91425"/>
                </a:tc>
                <a:tc>
                  <a:txBody>
                    <a:bodyPr/>
                    <a:lstStyle/>
                    <a:p>
                      <a:pPr marL="0" lvl="0" indent="0" algn="l" rtl="0">
                        <a:spcBef>
                          <a:spcPts val="0"/>
                        </a:spcBef>
                        <a:spcAft>
                          <a:spcPts val="0"/>
                        </a:spcAft>
                        <a:buNone/>
                      </a:pPr>
                      <a:r>
                        <a:rPr lang="en"/>
                        <a:t>Enroll</a:t>
                      </a:r>
                      <a:endParaRPr/>
                    </a:p>
                  </a:txBody>
                  <a:tcPr marL="91425" marR="91425" marT="91425" marB="91425"/>
                </a:tc>
                <a:tc>
                  <a:txBody>
                    <a:bodyPr/>
                    <a:lstStyle/>
                    <a:p>
                      <a:pPr marL="0" lvl="0" indent="0" algn="l" rtl="0">
                        <a:spcBef>
                          <a:spcPts val="0"/>
                        </a:spcBef>
                        <a:spcAft>
                          <a:spcPts val="0"/>
                        </a:spcAft>
                        <a:buNone/>
                      </a:pPr>
                      <a:r>
                        <a:rPr lang="en"/>
                        <a:t>Grad.rate</a:t>
                      </a:r>
                      <a:endParaRPr/>
                    </a:p>
                  </a:txBody>
                  <a:tcPr marL="91425" marR="91425" marT="91425" marB="91425"/>
                </a:tc>
                <a:tc>
                  <a:txBody>
                    <a:bodyPr/>
                    <a:lstStyle/>
                    <a:p>
                      <a:pPr marL="0" lvl="0" indent="0" algn="l" rtl="0">
                        <a:spcBef>
                          <a:spcPts val="0"/>
                        </a:spcBef>
                        <a:spcAft>
                          <a:spcPts val="0"/>
                        </a:spcAft>
                        <a:buNone/>
                      </a:pPr>
                      <a:r>
                        <a:rPr lang="en"/>
                        <a:t>Private</a:t>
                      </a:r>
                      <a:endParaRPr/>
                    </a:p>
                  </a:txBody>
                  <a:tcPr marL="91425" marR="91425" marT="91425" marB="91425"/>
                </a:tc>
                <a:tc>
                  <a:txBody>
                    <a:bodyPr/>
                    <a:lstStyle/>
                    <a:p>
                      <a:pPr marL="0" lvl="0" indent="0" algn="l" rtl="0">
                        <a:spcBef>
                          <a:spcPts val="0"/>
                        </a:spcBef>
                        <a:spcAft>
                          <a:spcPts val="0"/>
                        </a:spcAft>
                        <a:buNone/>
                      </a:pPr>
                      <a:r>
                        <a:rPr lang="en"/>
                        <a:t>IsElite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Harvard</a:t>
                      </a:r>
                      <a:endParaRPr/>
                    </a:p>
                  </a:txBody>
                  <a:tcPr marL="91425" marR="91425" marT="91425" marB="91425"/>
                </a:tc>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400</a:t>
                      </a:r>
                      <a:endParaRPr/>
                    </a:p>
                  </a:txBody>
                  <a:tcPr marL="91425" marR="91425" marT="91425" marB="91425"/>
                </a:tc>
                <a:tc>
                  <a:txBody>
                    <a:bodyPr/>
                    <a:lstStyle/>
                    <a:p>
                      <a:pPr marL="0" lvl="0" indent="0" algn="l" rtl="0">
                        <a:spcBef>
                          <a:spcPts val="0"/>
                        </a:spcBef>
                        <a:spcAft>
                          <a:spcPts val="0"/>
                        </a:spcAft>
                        <a:buNone/>
                      </a:pPr>
                      <a:r>
                        <a:rPr lang="en"/>
                        <a:t>25</a:t>
                      </a:r>
                      <a:endParaRPr/>
                    </a:p>
                  </a:txBody>
                  <a:tcPr marL="91425" marR="91425" marT="91425" marB="91425"/>
                </a:tc>
                <a:tc>
                  <a:txBody>
                    <a:bodyPr/>
                    <a:lstStyle/>
                    <a:p>
                      <a:pPr marL="0" lvl="0" indent="0" algn="l" rtl="0">
                        <a:spcBef>
                          <a:spcPts val="0"/>
                        </a:spcBef>
                        <a:spcAft>
                          <a:spcPts val="0"/>
                        </a:spcAft>
                        <a:buNone/>
                      </a:pPr>
                      <a:r>
                        <a:rPr lang="en"/>
                        <a:t>98</a:t>
                      </a:r>
                      <a:endParaRPr/>
                    </a:p>
                  </a:txBody>
                  <a:tcPr marL="91425" marR="91425" marT="91425" marB="91425"/>
                </a:tc>
                <a:tc>
                  <a:txBody>
                    <a:bodyPr/>
                    <a:lstStyle/>
                    <a:p>
                      <a:pPr marL="0" lvl="0" indent="0" algn="l" rtl="0">
                        <a:spcBef>
                          <a:spcPts val="0"/>
                        </a:spcBef>
                        <a:spcAft>
                          <a:spcPts val="0"/>
                        </a:spcAft>
                        <a:buNone/>
                      </a:pPr>
                      <a:r>
                        <a:rPr lang="en"/>
                        <a:t>Yes</a:t>
                      </a:r>
                      <a:endParaRPr/>
                    </a:p>
                  </a:txBody>
                  <a:tcPr marL="91425" marR="91425" marT="91425" marB="91425"/>
                </a:tc>
                <a:tc>
                  <a:txBody>
                    <a:bodyPr/>
                    <a:lstStyle/>
                    <a:p>
                      <a:pPr marL="0" lvl="0" indent="0" algn="l" rtl="0">
                        <a:spcBef>
                          <a:spcPts val="0"/>
                        </a:spcBef>
                        <a:spcAft>
                          <a:spcPts val="0"/>
                        </a:spcAft>
                        <a:buNone/>
                      </a:pPr>
                      <a:r>
                        <a:rPr lang="en"/>
                        <a:t>Elite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dirty="0"/>
                        <a:t>Indiana State University</a:t>
                      </a:r>
                      <a:endParaRPr dirty="0"/>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tc>
                  <a:txBody>
                    <a:bodyPr/>
                    <a:lstStyle/>
                    <a:p>
                      <a:pPr marL="0" lvl="0" indent="0" algn="l" rtl="0">
                        <a:spcBef>
                          <a:spcPts val="0"/>
                        </a:spcBef>
                        <a:spcAft>
                          <a:spcPts val="0"/>
                        </a:spcAft>
                        <a:buNone/>
                      </a:pPr>
                      <a:r>
                        <a:rPr lang="en"/>
                        <a:t>300</a:t>
                      </a:r>
                      <a:endParaRPr/>
                    </a:p>
                  </a:txBody>
                  <a:tcPr marL="91425" marR="91425" marT="91425" marB="91425"/>
                </a:tc>
                <a:tc>
                  <a:txBody>
                    <a:bodyPr/>
                    <a:lstStyle/>
                    <a:p>
                      <a:pPr marL="0" lvl="0" indent="0" algn="l" rtl="0">
                        <a:spcBef>
                          <a:spcPts val="0"/>
                        </a:spcBef>
                        <a:spcAft>
                          <a:spcPts val="0"/>
                        </a:spcAft>
                        <a:buNone/>
                      </a:pPr>
                      <a:r>
                        <a:rPr lang="en"/>
                        <a:t>45</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No</a:t>
                      </a:r>
                      <a:endParaRPr/>
                    </a:p>
                  </a:txBody>
                  <a:tcPr marL="91425" marR="91425" marT="91425" marB="91425"/>
                </a:tc>
                <a:tc>
                  <a:txBody>
                    <a:bodyPr/>
                    <a:lstStyle/>
                    <a:p>
                      <a:pPr marL="0" lvl="0" indent="0" algn="l" rtl="0">
                        <a:spcBef>
                          <a:spcPts val="0"/>
                        </a:spcBef>
                        <a:spcAft>
                          <a:spcPts val="0"/>
                        </a:spcAft>
                        <a:buNone/>
                      </a:pPr>
                      <a:r>
                        <a:rPr lang="en" dirty="0"/>
                        <a:t>Not Elite</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246217" y="18806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Steps followed in this Clustering Process</a:t>
            </a:r>
            <a:endParaRPr sz="2400" dirty="0"/>
          </a:p>
        </p:txBody>
      </p:sp>
      <p:sp>
        <p:nvSpPr>
          <p:cNvPr id="138" name="Google Shape;138;p2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dirty="0">
              <a:solidFill>
                <a:srgbClr val="242729"/>
              </a:solidFill>
            </a:endParaRPr>
          </a:p>
          <a:p>
            <a:pPr marL="457200" lvl="0" indent="-342900" algn="l" rtl="0">
              <a:spcBef>
                <a:spcPts val="1100"/>
              </a:spcBef>
              <a:spcAft>
                <a:spcPts val="0"/>
              </a:spcAft>
              <a:buClr>
                <a:srgbClr val="242729"/>
              </a:buClr>
              <a:buSzPts val="1800"/>
              <a:buChar char="●"/>
            </a:pPr>
            <a:r>
              <a:rPr lang="en" sz="1800" dirty="0">
                <a:solidFill>
                  <a:srgbClr val="242729"/>
                </a:solidFill>
              </a:rPr>
              <a:t>Create</a:t>
            </a:r>
            <a:r>
              <a:rPr lang="en-US" sz="1800" dirty="0">
                <a:solidFill>
                  <a:srgbClr val="242729"/>
                </a:solidFill>
              </a:rPr>
              <a:t>d</a:t>
            </a:r>
            <a:r>
              <a:rPr lang="en" sz="1800" dirty="0">
                <a:solidFill>
                  <a:srgbClr val="242729"/>
                </a:solidFill>
              </a:rPr>
              <a:t> dissimilarity matrix using Gower distance for multi-scaled data</a:t>
            </a:r>
          </a:p>
          <a:p>
            <a:pPr marL="457200" lvl="0" indent="-342900" algn="l" rtl="0">
              <a:spcBef>
                <a:spcPts val="1100"/>
              </a:spcBef>
              <a:spcAft>
                <a:spcPts val="0"/>
              </a:spcAft>
              <a:buClr>
                <a:srgbClr val="242729"/>
              </a:buClr>
              <a:buSzPts val="1800"/>
              <a:buChar char="●"/>
            </a:pPr>
            <a:endParaRPr sz="1800" dirty="0">
              <a:solidFill>
                <a:srgbClr val="242729"/>
              </a:solidFill>
            </a:endParaRPr>
          </a:p>
          <a:p>
            <a:pPr marL="457200" lvl="0" indent="-342900" algn="l" rtl="0">
              <a:spcBef>
                <a:spcPts val="0"/>
              </a:spcBef>
              <a:spcAft>
                <a:spcPts val="0"/>
              </a:spcAft>
              <a:buClr>
                <a:srgbClr val="242729"/>
              </a:buClr>
              <a:buSzPts val="1800"/>
              <a:buChar char="●"/>
            </a:pPr>
            <a:r>
              <a:rPr lang="en" sz="1800" dirty="0">
                <a:solidFill>
                  <a:srgbClr val="242729"/>
                </a:solidFill>
              </a:rPr>
              <a:t>Look</a:t>
            </a:r>
            <a:r>
              <a:rPr lang="en-US" sz="1800" dirty="0">
                <a:solidFill>
                  <a:srgbClr val="242729"/>
                </a:solidFill>
              </a:rPr>
              <a:t>ed</a:t>
            </a:r>
            <a:r>
              <a:rPr lang="en" sz="1800" dirty="0">
                <a:solidFill>
                  <a:srgbClr val="242729"/>
                </a:solidFill>
              </a:rPr>
              <a:t> for optimal number of clusters</a:t>
            </a:r>
          </a:p>
          <a:p>
            <a:pPr marL="457200" lvl="0" indent="-342900" algn="l" rtl="0">
              <a:spcBef>
                <a:spcPts val="0"/>
              </a:spcBef>
              <a:spcAft>
                <a:spcPts val="0"/>
              </a:spcAft>
              <a:buClr>
                <a:srgbClr val="242729"/>
              </a:buClr>
              <a:buSzPts val="1800"/>
              <a:buChar char="●"/>
            </a:pPr>
            <a:endParaRPr sz="1800" dirty="0">
              <a:solidFill>
                <a:srgbClr val="242729"/>
              </a:solidFill>
            </a:endParaRPr>
          </a:p>
          <a:p>
            <a:pPr marL="457200" lvl="0" indent="-342900" algn="l" rtl="0">
              <a:spcBef>
                <a:spcPts val="0"/>
              </a:spcBef>
              <a:spcAft>
                <a:spcPts val="0"/>
              </a:spcAft>
              <a:buClr>
                <a:srgbClr val="242729"/>
              </a:buClr>
              <a:buSzPts val="1800"/>
              <a:buChar char="●"/>
            </a:pPr>
            <a:r>
              <a:rPr lang="en" sz="1800" dirty="0">
                <a:solidFill>
                  <a:srgbClr val="242729"/>
                </a:solidFill>
              </a:rPr>
              <a:t>Perform</a:t>
            </a:r>
            <a:r>
              <a:rPr lang="en-US" sz="1800" dirty="0">
                <a:solidFill>
                  <a:srgbClr val="242729"/>
                </a:solidFill>
              </a:rPr>
              <a:t>ed</a:t>
            </a:r>
            <a:r>
              <a:rPr lang="en" sz="1800" dirty="0">
                <a:solidFill>
                  <a:srgbClr val="242729"/>
                </a:solidFill>
              </a:rPr>
              <a:t> k-medoids clustering</a:t>
            </a:r>
          </a:p>
          <a:p>
            <a:pPr marL="114300" lvl="0" indent="0" algn="l" rtl="0">
              <a:spcBef>
                <a:spcPts val="0"/>
              </a:spcBef>
              <a:spcAft>
                <a:spcPts val="0"/>
              </a:spcAft>
              <a:buClr>
                <a:srgbClr val="242729"/>
              </a:buClr>
              <a:buSzPts val="1800"/>
              <a:buNone/>
            </a:pPr>
            <a:endParaRPr sz="1800" dirty="0">
              <a:solidFill>
                <a:srgbClr val="242729"/>
              </a:solidFill>
            </a:endParaRPr>
          </a:p>
          <a:p>
            <a:pPr marL="457200" lvl="0" indent="-342900" algn="l" rtl="0">
              <a:spcBef>
                <a:spcPts val="0"/>
              </a:spcBef>
              <a:spcAft>
                <a:spcPts val="0"/>
              </a:spcAft>
              <a:buClr>
                <a:srgbClr val="242729"/>
              </a:buClr>
              <a:buSzPts val="1800"/>
              <a:buChar char="●"/>
            </a:pPr>
            <a:r>
              <a:rPr lang="en" sz="1800" dirty="0">
                <a:solidFill>
                  <a:srgbClr val="242729"/>
                </a:solidFill>
              </a:rPr>
              <a:t>Visualize</a:t>
            </a:r>
            <a:r>
              <a:rPr lang="en-US" sz="1800" dirty="0">
                <a:solidFill>
                  <a:srgbClr val="242729"/>
                </a:solidFill>
              </a:rPr>
              <a:t>d</a:t>
            </a:r>
            <a:r>
              <a:rPr lang="en" sz="1800" dirty="0">
                <a:solidFill>
                  <a:srgbClr val="242729"/>
                </a:solidFill>
              </a:rPr>
              <a:t> clustering using Rtsne for visualization of multi-dimensional data</a:t>
            </a:r>
            <a:endParaRPr sz="1800" dirty="0">
              <a:solidFill>
                <a:srgbClr val="242729"/>
              </a:solidFill>
            </a:endParaRPr>
          </a:p>
          <a:p>
            <a:pPr marL="0" lvl="0" indent="0" algn="l" rtl="0">
              <a:spcBef>
                <a:spcPts val="1100"/>
              </a:spcBef>
              <a:spcAft>
                <a:spcPts val="1600"/>
              </a:spcAft>
              <a:buNone/>
            </a:pPr>
            <a:endParaRP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107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Clustering Method</a:t>
            </a:r>
            <a:endParaRPr sz="2400" dirty="0"/>
          </a:p>
        </p:txBody>
      </p:sp>
      <p:sp>
        <p:nvSpPr>
          <p:cNvPr id="144" name="Google Shape;144;p26"/>
          <p:cNvSpPr txBox="1">
            <a:spLocks noGrp="1"/>
          </p:cNvSpPr>
          <p:nvPr>
            <p:ph type="body" idx="1"/>
          </p:nvPr>
        </p:nvSpPr>
        <p:spPr>
          <a:xfrm>
            <a:off x="225025" y="680175"/>
            <a:ext cx="8607300" cy="4342800"/>
          </a:xfrm>
          <a:prstGeom prst="rect">
            <a:avLst/>
          </a:prstGeom>
        </p:spPr>
        <p:txBody>
          <a:bodyPr spcFirstLastPara="1" wrap="square" lIns="91425" tIns="91425" rIns="91425" bIns="91425" anchor="t" anchorCtr="0">
            <a:noAutofit/>
          </a:bodyPr>
          <a:lstStyle/>
          <a:p>
            <a:pPr marL="285750" indent="-285750" defTabSz="914400">
              <a:lnSpc>
                <a:spcPct val="115000"/>
              </a:lnSpc>
              <a:buSzPts val="1800"/>
              <a:buFont typeface="Wingdings" panose="05000000000000000000" pitchFamily="2" charset="2"/>
              <a:buChar char="v"/>
            </a:pPr>
            <a:r>
              <a:rPr lang="en" sz="1800" dirty="0">
                <a:solidFill>
                  <a:schemeClr val="dk1"/>
                </a:solidFill>
              </a:rPr>
              <a:t>Clustering algorithms work using dissimilarities or distances between objects, defined by a distance metric. </a:t>
            </a:r>
            <a:endParaRPr sz="1800" dirty="0">
              <a:solidFill>
                <a:schemeClr val="dk1"/>
              </a:solidFill>
            </a:endParaRPr>
          </a:p>
          <a:p>
            <a:pPr marL="742950" lvl="1" indent="-285750" defTabSz="914400">
              <a:lnSpc>
                <a:spcPct val="115000"/>
              </a:lnSpc>
              <a:buClr>
                <a:srgbClr val="000000"/>
              </a:buClr>
              <a:buFont typeface="Arial" panose="020B0604020202020204" pitchFamily="34" charset="0"/>
              <a:buChar char="•"/>
            </a:pPr>
            <a:r>
              <a:rPr lang="en" dirty="0">
                <a:solidFill>
                  <a:schemeClr val="dk1"/>
                </a:solidFill>
              </a:rPr>
              <a:t>A distance metric calculates the distance between two objects. If we cannot define the distance between objects, then we cannot perform the clustering. This issue can occur when not all data is of the same type. </a:t>
            </a:r>
            <a:endParaRPr dirty="0">
              <a:solidFill>
                <a:schemeClr val="dk1"/>
              </a:solidFill>
            </a:endParaRPr>
          </a:p>
          <a:p>
            <a:pPr marL="457200" lvl="0" indent="0" algn="l" rtl="0">
              <a:spcBef>
                <a:spcPts val="0"/>
              </a:spcBef>
              <a:spcAft>
                <a:spcPts val="0"/>
              </a:spcAft>
              <a:buNone/>
            </a:pPr>
            <a:endParaRPr sz="1800" dirty="0">
              <a:solidFill>
                <a:srgbClr val="000000"/>
              </a:solidFill>
              <a:highlight>
                <a:srgbClr val="FFFFFF"/>
              </a:highlight>
            </a:endParaRPr>
          </a:p>
          <a:p>
            <a:pPr lvl="0" algn="l" rtl="0">
              <a:spcBef>
                <a:spcPts val="0"/>
              </a:spcBef>
              <a:spcAft>
                <a:spcPts val="0"/>
              </a:spcAft>
              <a:buClr>
                <a:srgbClr val="000000"/>
              </a:buClr>
              <a:buSzPts val="1800"/>
              <a:buFont typeface="Wingdings" panose="05000000000000000000" pitchFamily="2" charset="2"/>
              <a:buChar char="v"/>
            </a:pPr>
            <a:r>
              <a:rPr lang="en" sz="1800" dirty="0">
                <a:solidFill>
                  <a:srgbClr val="000000"/>
                </a:solidFill>
              </a:rPr>
              <a:t>Gowers Distance was chosen because:</a:t>
            </a:r>
            <a:endParaRPr sz="1800" dirty="0">
              <a:solidFill>
                <a:srgbClr val="000000"/>
              </a:solidFill>
            </a:endParaRPr>
          </a:p>
          <a:p>
            <a:pPr marL="914400" lvl="1" indent="-342900" algn="l" rtl="0">
              <a:spcBef>
                <a:spcPts val="0"/>
              </a:spcBef>
              <a:spcAft>
                <a:spcPts val="0"/>
              </a:spcAft>
              <a:buClr>
                <a:srgbClr val="000000"/>
              </a:buClr>
              <a:buSzPts val="1800"/>
              <a:buChar char="○"/>
            </a:pPr>
            <a:r>
              <a:rPr lang="en" dirty="0">
                <a:solidFill>
                  <a:schemeClr val="dk1"/>
                </a:solidFill>
              </a:rPr>
              <a:t>The standard k-means algorithm isn't directly applicable to categorical data</a:t>
            </a:r>
            <a:endParaRPr dirty="0">
              <a:solidFill>
                <a:schemeClr val="dk1"/>
              </a:solidFill>
            </a:endParaRPr>
          </a:p>
          <a:p>
            <a:pPr marL="914400" lvl="1" indent="-342900" algn="l" rtl="0">
              <a:spcBef>
                <a:spcPts val="0"/>
              </a:spcBef>
              <a:spcAft>
                <a:spcPts val="0"/>
              </a:spcAft>
              <a:buClr>
                <a:srgbClr val="000000"/>
              </a:buClr>
              <a:buSzPts val="1800"/>
              <a:buChar char="○"/>
            </a:pPr>
            <a:r>
              <a:rPr lang="en" dirty="0">
                <a:solidFill>
                  <a:schemeClr val="dk1"/>
                </a:solidFill>
              </a:rPr>
              <a:t>Sample space for categorical data is discrete, and doesn't have a natural origin. A Euclidean distance function  from K means on such a space isn't really meaningful.</a:t>
            </a:r>
            <a:endParaRPr dirty="0">
              <a:solidFill>
                <a:schemeClr val="dk1"/>
              </a:solidFill>
            </a:endParaRPr>
          </a:p>
          <a:p>
            <a:pPr marL="457200" lvl="0" indent="0" algn="l" rtl="0">
              <a:spcBef>
                <a:spcPts val="0"/>
              </a:spcBef>
              <a:spcAft>
                <a:spcPts val="0"/>
              </a:spcAft>
              <a:buNone/>
            </a:pPr>
            <a:endParaRPr sz="1800" dirty="0">
              <a:solidFill>
                <a:srgbClr val="242729"/>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83300" y="142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Steps to Gowers Distance</a:t>
            </a:r>
            <a:endParaRPr sz="2400" dirty="0"/>
          </a:p>
        </p:txBody>
      </p:sp>
      <p:sp>
        <p:nvSpPr>
          <p:cNvPr id="150" name="Google Shape;150;p27"/>
          <p:cNvSpPr txBox="1">
            <a:spLocks noGrp="1"/>
          </p:cNvSpPr>
          <p:nvPr>
            <p:ph type="body" idx="1"/>
          </p:nvPr>
        </p:nvSpPr>
        <p:spPr>
          <a:xfrm>
            <a:off x="217000" y="1064950"/>
            <a:ext cx="8615400" cy="39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00000"/>
                </a:solidFill>
              </a:rPr>
              <a:t>Step 1: Log Transformation -----&gt; To correct skewness of Enroll </a:t>
            </a:r>
            <a:endParaRPr sz="1800" dirty="0">
              <a:solidFill>
                <a:srgbClr val="000000"/>
              </a:solidFill>
            </a:endParaRPr>
          </a:p>
          <a:p>
            <a:pPr marL="0" lvl="0" indent="0" algn="l" rtl="0">
              <a:spcBef>
                <a:spcPts val="1600"/>
              </a:spcBef>
              <a:spcAft>
                <a:spcPts val="0"/>
              </a:spcAft>
              <a:buNone/>
            </a:pPr>
            <a:r>
              <a:rPr lang="en" sz="1800" dirty="0">
                <a:solidFill>
                  <a:srgbClr val="000000"/>
                </a:solidFill>
              </a:rPr>
              <a:t>Step 2:  Apply Gower Distance</a:t>
            </a:r>
            <a:endParaRPr sz="1800" dirty="0">
              <a:solidFill>
                <a:srgbClr val="000000"/>
              </a:solidFill>
            </a:endParaRPr>
          </a:p>
          <a:p>
            <a:pPr marL="0" lvl="0" indent="0" algn="l" rtl="0">
              <a:spcBef>
                <a:spcPts val="1600"/>
              </a:spcBef>
              <a:spcAft>
                <a:spcPts val="0"/>
              </a:spcAft>
              <a:buNone/>
            </a:pPr>
            <a:r>
              <a:rPr lang="en" sz="1800" dirty="0">
                <a:solidFill>
                  <a:srgbClr val="000000"/>
                </a:solidFill>
              </a:rPr>
              <a:t>Step 3 : Output of Dissimilarity</a:t>
            </a:r>
            <a:endParaRPr sz="1800" dirty="0">
              <a:solidFill>
                <a:srgbClr val="000000"/>
              </a:solidFill>
            </a:endParaRPr>
          </a:p>
          <a:p>
            <a:pPr marL="0" lvl="0" indent="0" algn="l" rtl="0">
              <a:spcBef>
                <a:spcPts val="1600"/>
              </a:spcBef>
              <a:spcAft>
                <a:spcPts val="1600"/>
              </a:spcAft>
              <a:buNone/>
            </a:pPr>
            <a:endParaRPr sz="1800" dirty="0"/>
          </a:p>
        </p:txBody>
      </p:sp>
      <p:pic>
        <p:nvPicPr>
          <p:cNvPr id="151" name="Google Shape;151;p27"/>
          <p:cNvPicPr preferRelativeResize="0"/>
          <p:nvPr/>
        </p:nvPicPr>
        <p:blipFill>
          <a:blip r:embed="rId3">
            <a:alphaModFix/>
          </a:blip>
          <a:stretch>
            <a:fillRect/>
          </a:stretch>
        </p:blipFill>
        <p:spPr>
          <a:xfrm>
            <a:off x="5354975" y="2172900"/>
            <a:ext cx="3646175" cy="2886925"/>
          </a:xfrm>
          <a:prstGeom prst="rect">
            <a:avLst/>
          </a:prstGeom>
          <a:noFill/>
          <a:ln>
            <a:noFill/>
          </a:ln>
        </p:spPr>
      </p:pic>
      <p:pic>
        <p:nvPicPr>
          <p:cNvPr id="152" name="Google Shape;152;p27"/>
          <p:cNvPicPr preferRelativeResize="0"/>
          <p:nvPr/>
        </p:nvPicPr>
        <p:blipFill>
          <a:blip r:embed="rId4">
            <a:alphaModFix/>
          </a:blip>
          <a:stretch>
            <a:fillRect/>
          </a:stretch>
        </p:blipFill>
        <p:spPr>
          <a:xfrm>
            <a:off x="217000" y="3351161"/>
            <a:ext cx="4147350" cy="14708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153100" y="112700"/>
            <a:ext cx="888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Distribution of Enroll  before and after Log transformation</a:t>
            </a:r>
            <a:endParaRPr sz="2400" dirty="0"/>
          </a:p>
        </p:txBody>
      </p:sp>
      <p:pic>
        <p:nvPicPr>
          <p:cNvPr id="158" name="Google Shape;158;p28"/>
          <p:cNvPicPr preferRelativeResize="0"/>
          <p:nvPr/>
        </p:nvPicPr>
        <p:blipFill>
          <a:blip r:embed="rId3">
            <a:alphaModFix/>
          </a:blip>
          <a:stretch>
            <a:fillRect/>
          </a:stretch>
        </p:blipFill>
        <p:spPr>
          <a:xfrm>
            <a:off x="1158849" y="1168800"/>
            <a:ext cx="6255774" cy="388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22005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CLUSTERING ALGORITHM ---&gt; Partitioning around Medoids</a:t>
            </a:r>
            <a:endParaRPr sz="2400" dirty="0"/>
          </a:p>
        </p:txBody>
      </p:sp>
      <p:sp>
        <p:nvSpPr>
          <p:cNvPr id="164" name="Google Shape;164;p29"/>
          <p:cNvSpPr txBox="1">
            <a:spLocks noGrp="1"/>
          </p:cNvSpPr>
          <p:nvPr>
            <p:ph type="body" idx="1"/>
          </p:nvPr>
        </p:nvSpPr>
        <p:spPr>
          <a:xfrm>
            <a:off x="220050" y="498510"/>
            <a:ext cx="8753100" cy="443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000000"/>
                </a:solidFill>
              </a:rPr>
              <a:t>Partitioning around medoids is an iterative clustering procedure with the following steps:</a:t>
            </a:r>
            <a:endParaRPr sz="1800" dirty="0">
              <a:solidFill>
                <a:srgbClr val="000000"/>
              </a:solidFill>
            </a:endParaRPr>
          </a:p>
          <a:p>
            <a:pPr marL="457200" lvl="0" indent="-317500" algn="l" rtl="0">
              <a:spcBef>
                <a:spcPts val="1600"/>
              </a:spcBef>
              <a:spcAft>
                <a:spcPts val="0"/>
              </a:spcAft>
              <a:buClr>
                <a:srgbClr val="000000"/>
              </a:buClr>
              <a:buSzPts val="1400"/>
              <a:buChar char="●"/>
            </a:pPr>
            <a:r>
              <a:rPr lang="en" sz="1800" dirty="0">
                <a:solidFill>
                  <a:srgbClr val="000000"/>
                </a:solidFill>
              </a:rPr>
              <a:t>Use optimum number of clusters (based on PAMK method and after considering Silhouette analysis)to become the medoids</a:t>
            </a:r>
            <a:endParaRPr sz="1800" dirty="0">
              <a:solidFill>
                <a:srgbClr val="000000"/>
              </a:solidFill>
            </a:endParaRPr>
          </a:p>
          <a:p>
            <a:pPr marL="914400" lvl="1" indent="-317500" algn="l" rtl="0">
              <a:lnSpc>
                <a:spcPct val="100000"/>
              </a:lnSpc>
              <a:spcBef>
                <a:spcPts val="0"/>
              </a:spcBef>
              <a:spcAft>
                <a:spcPts val="0"/>
              </a:spcAft>
              <a:buClr>
                <a:srgbClr val="000000"/>
              </a:buClr>
              <a:buSzPts val="1400"/>
              <a:buChar char="○"/>
            </a:pPr>
            <a:r>
              <a:rPr lang="en" dirty="0">
                <a:solidFill>
                  <a:srgbClr val="000000"/>
                </a:solidFill>
              </a:rPr>
              <a:t>Silhouette analysis measures how well an observation is clustered and it estimates the average distance between clusters. The silhouette plot displays a measure of how close each point in one cluster is to points in the neighboring clusters. A higher silhouette width is preferred to determine the optimal number of clusters. Observations with a negative width are probably placed in the wrong cluster</a:t>
            </a:r>
          </a:p>
          <a:p>
            <a:pPr marL="596900" lvl="1" indent="0" algn="l" rtl="0">
              <a:lnSpc>
                <a:spcPct val="100000"/>
              </a:lnSpc>
              <a:spcBef>
                <a:spcPts val="0"/>
              </a:spcBef>
              <a:spcAft>
                <a:spcPts val="0"/>
              </a:spcAft>
              <a:buClr>
                <a:srgbClr val="000000"/>
              </a:buClr>
              <a:buSzPts val="1400"/>
              <a:buNone/>
            </a:pPr>
            <a:endParaRPr dirty="0">
              <a:solidFill>
                <a:srgbClr val="000000"/>
              </a:solidFill>
            </a:endParaRPr>
          </a:p>
          <a:p>
            <a:pPr marL="457200" lvl="0" indent="-317500" algn="l" rtl="0">
              <a:spcBef>
                <a:spcPts val="0"/>
              </a:spcBef>
              <a:spcAft>
                <a:spcPts val="0"/>
              </a:spcAft>
              <a:buClr>
                <a:srgbClr val="000000"/>
              </a:buClr>
              <a:buSzPts val="1400"/>
              <a:buChar char="●"/>
            </a:pPr>
            <a:r>
              <a:rPr lang="en" sz="1800" dirty="0">
                <a:solidFill>
                  <a:srgbClr val="000000"/>
                </a:solidFill>
              </a:rPr>
              <a:t>Assign every entity to its closest medoid (using our custom distance matrix in this case)</a:t>
            </a:r>
          </a:p>
          <a:p>
            <a:pPr marL="457200" lvl="0" indent="-317500" algn="l" rtl="0">
              <a:spcBef>
                <a:spcPts val="0"/>
              </a:spcBef>
              <a:spcAft>
                <a:spcPts val="0"/>
              </a:spcAft>
              <a:buClr>
                <a:srgbClr val="000000"/>
              </a:buClr>
              <a:buSzPts val="1400"/>
              <a:buChar char="●"/>
            </a:pPr>
            <a:endParaRPr sz="1800" dirty="0">
              <a:solidFill>
                <a:srgbClr val="000000"/>
              </a:solidFill>
            </a:endParaRPr>
          </a:p>
          <a:p>
            <a:pPr marL="457200" lvl="0" indent="-317500" algn="l" rtl="0">
              <a:spcBef>
                <a:spcPts val="0"/>
              </a:spcBef>
              <a:spcAft>
                <a:spcPts val="0"/>
              </a:spcAft>
              <a:buClr>
                <a:srgbClr val="000000"/>
              </a:buClr>
              <a:buSzPts val="1400"/>
              <a:buChar char="●"/>
            </a:pPr>
            <a:r>
              <a:rPr lang="en" sz="1800" dirty="0">
                <a:solidFill>
                  <a:srgbClr val="000000"/>
                </a:solidFill>
              </a:rPr>
              <a:t>For each cluster, identify the observation that would yield the lowest average distance if it were to be re-assigned as the medoid. If so, make this observation the new medoid.</a:t>
            </a:r>
          </a:p>
          <a:p>
            <a:pPr marL="457200" lvl="0" indent="-317500" algn="l" rtl="0">
              <a:spcBef>
                <a:spcPts val="0"/>
              </a:spcBef>
              <a:spcAft>
                <a:spcPts val="0"/>
              </a:spcAft>
              <a:buClr>
                <a:srgbClr val="000000"/>
              </a:buClr>
              <a:buSzPts val="1400"/>
              <a:buChar char="●"/>
            </a:pPr>
            <a:endParaRPr sz="1800" dirty="0">
              <a:solidFill>
                <a:srgbClr val="000000"/>
              </a:solidFill>
            </a:endParaRPr>
          </a:p>
          <a:p>
            <a:pPr marL="457200" lvl="0" indent="-317500" algn="l" rtl="0">
              <a:spcBef>
                <a:spcPts val="0"/>
              </a:spcBef>
              <a:spcAft>
                <a:spcPts val="0"/>
              </a:spcAft>
              <a:buClr>
                <a:srgbClr val="000000"/>
              </a:buClr>
              <a:buSzPts val="1400"/>
              <a:buChar char="●"/>
            </a:pPr>
            <a:r>
              <a:rPr lang="en" sz="1800" dirty="0">
                <a:solidFill>
                  <a:srgbClr val="000000"/>
                </a:solidFill>
              </a:rPr>
              <a:t>If at least one medoid has changed, return to step 2. Otherwise, end the algorithm.</a:t>
            </a:r>
            <a:endParaRPr sz="1800" dirty="0">
              <a:solidFill>
                <a:srgbClr val="000000"/>
              </a:solidFill>
            </a:endParaRPr>
          </a:p>
          <a:p>
            <a:pPr marL="0" lvl="0" indent="0" algn="l" rtl="0">
              <a:spcBef>
                <a:spcPts val="1100"/>
              </a:spcBef>
              <a:spcAft>
                <a:spcPts val="1600"/>
              </a:spcAft>
              <a:buNone/>
            </a:pP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B5BFDED-6ABE-40DB-A00B-DDE743FB1B47}"/>
              </a:ext>
            </a:extLst>
          </p:cNvPr>
          <p:cNvGraphicFramePr>
            <a:graphicFrameLocks noGrp="1"/>
          </p:cNvGraphicFramePr>
          <p:nvPr>
            <p:extLst>
              <p:ext uri="{D42A27DB-BD31-4B8C-83A1-F6EECF244321}">
                <p14:modId xmlns:p14="http://schemas.microsoft.com/office/powerpoint/2010/main" val="3462865675"/>
              </p:ext>
            </p:extLst>
          </p:nvPr>
        </p:nvGraphicFramePr>
        <p:xfrm>
          <a:off x="446719" y="1175530"/>
          <a:ext cx="7805926" cy="3007188"/>
        </p:xfrm>
        <a:graphic>
          <a:graphicData uri="http://schemas.openxmlformats.org/drawingml/2006/table">
            <a:tbl>
              <a:tblPr firstRow="1" bandRow="1">
                <a:tableStyleId>{9462FB68-65A4-423B-A800-56DE6E088D28}</a:tableStyleId>
              </a:tblPr>
              <a:tblGrid>
                <a:gridCol w="665480">
                  <a:extLst>
                    <a:ext uri="{9D8B030D-6E8A-4147-A177-3AD203B41FA5}">
                      <a16:colId xmlns:a16="http://schemas.microsoft.com/office/drawing/2014/main" val="2239344878"/>
                    </a:ext>
                  </a:extLst>
                </a:gridCol>
                <a:gridCol w="3137613">
                  <a:extLst>
                    <a:ext uri="{9D8B030D-6E8A-4147-A177-3AD203B41FA5}">
                      <a16:colId xmlns:a16="http://schemas.microsoft.com/office/drawing/2014/main" val="532364019"/>
                    </a:ext>
                  </a:extLst>
                </a:gridCol>
                <a:gridCol w="3088433">
                  <a:extLst>
                    <a:ext uri="{9D8B030D-6E8A-4147-A177-3AD203B41FA5}">
                      <a16:colId xmlns:a16="http://schemas.microsoft.com/office/drawing/2014/main" val="3327931851"/>
                    </a:ext>
                  </a:extLst>
                </a:gridCol>
                <a:gridCol w="914400">
                  <a:extLst>
                    <a:ext uri="{9D8B030D-6E8A-4147-A177-3AD203B41FA5}">
                      <a16:colId xmlns:a16="http://schemas.microsoft.com/office/drawing/2014/main" val="2334846520"/>
                    </a:ext>
                  </a:extLst>
                </a:gridCol>
              </a:tblGrid>
              <a:tr h="453756">
                <a:tc>
                  <a:txBody>
                    <a:bodyPr/>
                    <a:lstStyle/>
                    <a:p>
                      <a:r>
                        <a:rPr lang="en-US" sz="1600" dirty="0">
                          <a:latin typeface="+mn-lt"/>
                        </a:rPr>
                        <a:t>S No.</a:t>
                      </a:r>
                    </a:p>
                  </a:txBody>
                  <a:tcPr/>
                </a:tc>
                <a:tc>
                  <a:txBody>
                    <a:bodyPr/>
                    <a:lstStyle/>
                    <a:p>
                      <a:r>
                        <a:rPr lang="en-US" sz="1600" dirty="0">
                          <a:latin typeface="+mn-lt"/>
                        </a:rPr>
                        <a:t>Main </a:t>
                      </a:r>
                    </a:p>
                  </a:txBody>
                  <a:tcPr/>
                </a:tc>
                <a:tc>
                  <a:txBody>
                    <a:bodyPr/>
                    <a:lstStyle/>
                    <a:p>
                      <a:r>
                        <a:rPr lang="en-US" sz="1600" dirty="0">
                          <a:latin typeface="+mn-lt"/>
                        </a:rPr>
                        <a:t>Sub Heading</a:t>
                      </a:r>
                    </a:p>
                  </a:txBody>
                  <a:tcPr/>
                </a:tc>
                <a:tc>
                  <a:txBody>
                    <a:bodyPr/>
                    <a:lstStyle/>
                    <a:p>
                      <a:r>
                        <a:rPr lang="en-US" sz="1600" dirty="0">
                          <a:latin typeface="+mn-lt"/>
                        </a:rPr>
                        <a:t>Slides </a:t>
                      </a:r>
                    </a:p>
                  </a:txBody>
                  <a:tcPr/>
                </a:tc>
                <a:extLst>
                  <a:ext uri="{0D108BD9-81ED-4DB2-BD59-A6C34878D82A}">
                    <a16:rowId xmlns:a16="http://schemas.microsoft.com/office/drawing/2014/main" val="4238054416"/>
                  </a:ext>
                </a:extLst>
              </a:tr>
              <a:tr h="731803">
                <a:tc>
                  <a:txBody>
                    <a:bodyPr/>
                    <a:lstStyle/>
                    <a:p>
                      <a:r>
                        <a:rPr lang="en-US" sz="1600" dirty="0">
                          <a:latin typeface="+mn-lt"/>
                        </a:rPr>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mn-lt"/>
                        </a:rPr>
                        <a:t>Clustering and Data Issues in an Insurance Company</a:t>
                      </a:r>
                    </a:p>
                    <a:p>
                      <a:endParaRPr lang="en-US"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600" dirty="0">
                          <a:latin typeface="+mn-lt"/>
                        </a:rPr>
                        <a:t>Cluster Analysis ---&gt; Anomaly Detection in Internal Audit for Insurance Sector</a:t>
                      </a:r>
                      <a:endParaRPr lang="en-US" sz="1600" dirty="0">
                        <a:latin typeface="+mn-lt"/>
                      </a:endParaRPr>
                    </a:p>
                    <a:p>
                      <a:endParaRPr lang="en-US" sz="1600" dirty="0">
                        <a:latin typeface="+mn-lt"/>
                      </a:endParaRPr>
                    </a:p>
                  </a:txBody>
                  <a:tcPr/>
                </a:tc>
                <a:tc>
                  <a:txBody>
                    <a:bodyPr/>
                    <a:lstStyle/>
                    <a:p>
                      <a:r>
                        <a:rPr lang="en-US" sz="1600" dirty="0">
                          <a:latin typeface="+mn-lt"/>
                        </a:rPr>
                        <a:t>3 - 8</a:t>
                      </a:r>
                    </a:p>
                  </a:txBody>
                  <a:tcPr/>
                </a:tc>
                <a:extLst>
                  <a:ext uri="{0D108BD9-81ED-4DB2-BD59-A6C34878D82A}">
                    <a16:rowId xmlns:a16="http://schemas.microsoft.com/office/drawing/2014/main" val="3837797554"/>
                  </a:ext>
                </a:extLst>
              </a:tr>
              <a:tr h="453756">
                <a:tc>
                  <a:txBody>
                    <a:bodyPr/>
                    <a:lstStyle/>
                    <a:p>
                      <a:r>
                        <a:rPr lang="en-US" sz="1600" dirty="0">
                          <a:latin typeface="+mn-lt"/>
                        </a:rPr>
                        <a:t>2</a:t>
                      </a:r>
                    </a:p>
                  </a:txBody>
                  <a:tcPr/>
                </a:tc>
                <a:tc>
                  <a:txBody>
                    <a:bodyPr/>
                    <a:lstStyle/>
                    <a:p>
                      <a:r>
                        <a:rPr lang="en-US" sz="1600" dirty="0">
                          <a:latin typeface="+mn-lt"/>
                        </a:rPr>
                        <a:t>Clustering on a College Dataset</a:t>
                      </a:r>
                    </a:p>
                  </a:txBody>
                  <a:tcPr/>
                </a:tc>
                <a:tc>
                  <a:txBody>
                    <a:bodyPr/>
                    <a:lstStyle/>
                    <a:p>
                      <a:r>
                        <a:rPr lang="en-US" sz="1600" dirty="0">
                          <a:latin typeface="+mn-lt"/>
                        </a:rPr>
                        <a:t>Data Cleansing and Distance</a:t>
                      </a:r>
                    </a:p>
                  </a:txBody>
                  <a:tcPr/>
                </a:tc>
                <a:tc>
                  <a:txBody>
                    <a:bodyPr/>
                    <a:lstStyle/>
                    <a:p>
                      <a:r>
                        <a:rPr lang="en-US" sz="1600" dirty="0">
                          <a:latin typeface="+mn-lt"/>
                        </a:rPr>
                        <a:t>11 – 18</a:t>
                      </a:r>
                    </a:p>
                  </a:txBody>
                  <a:tcPr/>
                </a:tc>
                <a:extLst>
                  <a:ext uri="{0D108BD9-81ED-4DB2-BD59-A6C34878D82A}">
                    <a16:rowId xmlns:a16="http://schemas.microsoft.com/office/drawing/2014/main" val="1489604390"/>
                  </a:ext>
                </a:extLst>
              </a:tr>
              <a:tr h="453756">
                <a:tc>
                  <a:txBody>
                    <a:bodyPr/>
                    <a:lstStyle/>
                    <a:p>
                      <a:r>
                        <a:rPr lang="en-US" sz="1600" dirty="0">
                          <a:latin typeface="+mn-lt"/>
                        </a:rPr>
                        <a:t>3</a:t>
                      </a:r>
                    </a:p>
                  </a:txBody>
                  <a:tcPr/>
                </a:tc>
                <a:tc>
                  <a:txBody>
                    <a:bodyPr/>
                    <a:lstStyle/>
                    <a:p>
                      <a:r>
                        <a:rPr lang="en-US" sz="1600" dirty="0">
                          <a:latin typeface="+mn-lt"/>
                        </a:rPr>
                        <a:t>Clustering on a College Dataset</a:t>
                      </a:r>
                    </a:p>
                  </a:txBody>
                  <a:tcPr/>
                </a:tc>
                <a:tc>
                  <a:txBody>
                    <a:bodyPr/>
                    <a:lstStyle/>
                    <a:p>
                      <a:r>
                        <a:rPr lang="en-US" sz="1600" dirty="0">
                          <a:latin typeface="+mn-lt"/>
                        </a:rPr>
                        <a:t>Clustering Algorithm &amp; Analysis</a:t>
                      </a:r>
                    </a:p>
                  </a:txBody>
                  <a:tcPr/>
                </a:tc>
                <a:tc>
                  <a:txBody>
                    <a:bodyPr/>
                    <a:lstStyle/>
                    <a:p>
                      <a:r>
                        <a:rPr lang="en-US" sz="1600" dirty="0">
                          <a:latin typeface="+mn-lt"/>
                        </a:rPr>
                        <a:t>19 – 26</a:t>
                      </a:r>
                    </a:p>
                  </a:txBody>
                  <a:tcPr/>
                </a:tc>
                <a:extLst>
                  <a:ext uri="{0D108BD9-81ED-4DB2-BD59-A6C34878D82A}">
                    <a16:rowId xmlns:a16="http://schemas.microsoft.com/office/drawing/2014/main" val="520594501"/>
                  </a:ext>
                </a:extLst>
              </a:tr>
              <a:tr h="453756">
                <a:tc>
                  <a:txBody>
                    <a:bodyPr/>
                    <a:lstStyle/>
                    <a:p>
                      <a:r>
                        <a:rPr lang="en-US" sz="1600" dirty="0">
                          <a:latin typeface="+mn-lt"/>
                        </a:rPr>
                        <a:t>4</a:t>
                      </a:r>
                    </a:p>
                  </a:txBody>
                  <a:tcPr/>
                </a:tc>
                <a:tc>
                  <a:txBody>
                    <a:bodyPr/>
                    <a:lstStyle/>
                    <a:p>
                      <a:r>
                        <a:rPr lang="en-US" sz="1600" dirty="0">
                          <a:latin typeface="+mn-lt"/>
                        </a:rPr>
                        <a:t>Clustering on a College Dataset</a:t>
                      </a:r>
                    </a:p>
                  </a:txBody>
                  <a:tcPr/>
                </a:tc>
                <a:tc>
                  <a:txBody>
                    <a:bodyPr/>
                    <a:lstStyle/>
                    <a:p>
                      <a:r>
                        <a:rPr lang="en-US" sz="1600" dirty="0">
                          <a:latin typeface="+mn-lt"/>
                        </a:rPr>
                        <a:t>Cluster Visualization &amp; Outlier Analysis</a:t>
                      </a:r>
                    </a:p>
                  </a:txBody>
                  <a:tcPr/>
                </a:tc>
                <a:tc>
                  <a:txBody>
                    <a:bodyPr/>
                    <a:lstStyle/>
                    <a:p>
                      <a:r>
                        <a:rPr lang="en-US" sz="1600" dirty="0">
                          <a:latin typeface="+mn-lt"/>
                        </a:rPr>
                        <a:t>27 - 29</a:t>
                      </a:r>
                    </a:p>
                  </a:txBody>
                  <a:tcPr/>
                </a:tc>
                <a:extLst>
                  <a:ext uri="{0D108BD9-81ED-4DB2-BD59-A6C34878D82A}">
                    <a16:rowId xmlns:a16="http://schemas.microsoft.com/office/drawing/2014/main" val="1768621206"/>
                  </a:ext>
                </a:extLst>
              </a:tr>
            </a:tbl>
          </a:graphicData>
        </a:graphic>
      </p:graphicFrame>
      <p:sp>
        <p:nvSpPr>
          <p:cNvPr id="3" name="TextBox 2">
            <a:extLst>
              <a:ext uri="{FF2B5EF4-FFF2-40B4-BE49-F238E27FC236}">
                <a16:creationId xmlns:a16="http://schemas.microsoft.com/office/drawing/2014/main" id="{E49CD685-BD30-4263-8BD9-43C259455875}"/>
              </a:ext>
            </a:extLst>
          </p:cNvPr>
          <p:cNvSpPr txBox="1"/>
          <p:nvPr/>
        </p:nvSpPr>
        <p:spPr>
          <a:xfrm>
            <a:off x="158621" y="272955"/>
            <a:ext cx="6456783" cy="461665"/>
          </a:xfrm>
          <a:prstGeom prst="rect">
            <a:avLst/>
          </a:prstGeom>
          <a:noFill/>
        </p:spPr>
        <p:txBody>
          <a:bodyPr wrap="square" rtlCol="0">
            <a:spAutoFit/>
          </a:bodyPr>
          <a:lstStyle/>
          <a:p>
            <a:r>
              <a:rPr lang="en-US" sz="2400" dirty="0"/>
              <a:t>Index</a:t>
            </a:r>
            <a:endParaRPr lang="en-US" sz="2000" dirty="0"/>
          </a:p>
        </p:txBody>
      </p:sp>
    </p:spTree>
    <p:extLst>
      <p:ext uri="{BB962C8B-B14F-4D97-AF65-F5344CB8AC3E}">
        <p14:creationId xmlns:p14="http://schemas.microsoft.com/office/powerpoint/2010/main" val="4102532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92075" y="155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Selecting Optimum number of Clusters- </a:t>
            </a:r>
            <a:r>
              <a:rPr lang="en-US" sz="2400" dirty="0"/>
              <a:t>Text</a:t>
            </a:r>
            <a:endParaRPr sz="2400" dirty="0"/>
          </a:p>
        </p:txBody>
      </p:sp>
      <p:pic>
        <p:nvPicPr>
          <p:cNvPr id="170" name="Google Shape;170;p30"/>
          <p:cNvPicPr preferRelativeResize="0"/>
          <p:nvPr/>
        </p:nvPicPr>
        <p:blipFill>
          <a:blip r:embed="rId3">
            <a:alphaModFix/>
          </a:blip>
          <a:stretch>
            <a:fillRect/>
          </a:stretch>
        </p:blipFill>
        <p:spPr>
          <a:xfrm>
            <a:off x="821850" y="1081075"/>
            <a:ext cx="2533650" cy="2981325"/>
          </a:xfrm>
          <a:prstGeom prst="rect">
            <a:avLst/>
          </a:prstGeom>
          <a:noFill/>
          <a:ln>
            <a:noFill/>
          </a:ln>
        </p:spPr>
      </p:pic>
      <p:sp>
        <p:nvSpPr>
          <p:cNvPr id="171" name="Google Shape;171;p30"/>
          <p:cNvSpPr/>
          <p:nvPr/>
        </p:nvSpPr>
        <p:spPr>
          <a:xfrm>
            <a:off x="2726575" y="1616300"/>
            <a:ext cx="1631400" cy="747600"/>
          </a:xfrm>
          <a:prstGeom prst="leftArrow">
            <a:avLst>
              <a:gd name="adj1" fmla="val 50000"/>
              <a:gd name="adj2" fmla="val 3434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a:off x="4728100" y="1359525"/>
            <a:ext cx="3957600" cy="22206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txBox="1"/>
          <p:nvPr/>
        </p:nvSpPr>
        <p:spPr>
          <a:xfrm>
            <a:off x="4984900" y="1706950"/>
            <a:ext cx="3232800" cy="1525800"/>
          </a:xfrm>
          <a:prstGeom prst="rect">
            <a:avLst/>
          </a:prstGeom>
          <a:noFill/>
          <a:ln>
            <a:noFill/>
          </a:ln>
        </p:spPr>
        <p:txBody>
          <a:bodyPr spcFirstLastPara="1" wrap="square" lIns="91425" tIns="91425" rIns="91425" bIns="91425" anchor="t" anchorCtr="0">
            <a:noAutofit/>
          </a:bodyPr>
          <a:lstStyle/>
          <a:p>
            <a:pPr lvl="0"/>
            <a:r>
              <a:rPr lang="en" b="1" dirty="0"/>
              <a:t>3 Clusters </a:t>
            </a:r>
            <a:r>
              <a:rPr lang="en-US" b="1" dirty="0"/>
              <a:t>can be chosen based on higher silhouette width</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189494" y="17843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Visualizing Optimum Number of Clusters</a:t>
            </a:r>
            <a:endParaRPr sz="2400" dirty="0"/>
          </a:p>
        </p:txBody>
      </p:sp>
      <p:pic>
        <p:nvPicPr>
          <p:cNvPr id="189" name="Google Shape;189;p32"/>
          <p:cNvPicPr preferRelativeResize="0"/>
          <p:nvPr/>
        </p:nvPicPr>
        <p:blipFill>
          <a:blip r:embed="rId3">
            <a:alphaModFix/>
          </a:blip>
          <a:stretch>
            <a:fillRect/>
          </a:stretch>
        </p:blipFill>
        <p:spPr>
          <a:xfrm>
            <a:off x="438500" y="792700"/>
            <a:ext cx="4520150" cy="4225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17092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CLUSTER INTERPRETATION</a:t>
            </a:r>
            <a:endParaRPr sz="2400" dirty="0"/>
          </a:p>
        </p:txBody>
      </p:sp>
      <p:sp>
        <p:nvSpPr>
          <p:cNvPr id="195" name="Google Shape;195;p33"/>
          <p:cNvSpPr txBox="1">
            <a:spLocks noGrp="1"/>
          </p:cNvSpPr>
          <p:nvPr>
            <p:ph type="body" idx="1"/>
          </p:nvPr>
        </p:nvSpPr>
        <p:spPr>
          <a:xfrm>
            <a:off x="37775" y="718500"/>
            <a:ext cx="8892600" cy="43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rPr>
              <a:t>After running the algorithm and selecting three clusters, we can interpret the clusters by running </a:t>
            </a:r>
            <a:r>
              <a:rPr lang="en" sz="1800" b="1" dirty="0">
                <a:solidFill>
                  <a:schemeClr val="dk1"/>
                </a:solidFill>
              </a:rPr>
              <a:t>summary</a:t>
            </a:r>
            <a:r>
              <a:rPr lang="en" sz="1800" dirty="0">
                <a:solidFill>
                  <a:schemeClr val="dk1"/>
                </a:solidFill>
              </a:rPr>
              <a:t> on each cluster.</a:t>
            </a:r>
            <a:endParaRPr sz="1800" dirty="0">
              <a:solidFill>
                <a:schemeClr val="dk1"/>
              </a:solidFill>
            </a:endParaRPr>
          </a:p>
          <a:p>
            <a:pPr marL="0" lvl="0" indent="0" algn="l" rtl="0">
              <a:spcBef>
                <a:spcPts val="1600"/>
              </a:spcBef>
              <a:spcAft>
                <a:spcPts val="0"/>
              </a:spcAft>
              <a:buNone/>
            </a:pPr>
            <a:endParaRPr sz="1050" dirty="0">
              <a:solidFill>
                <a:schemeClr val="dk1"/>
              </a:solidFill>
              <a:highlight>
                <a:srgbClr val="FFFFFF"/>
              </a:highlight>
            </a:endParaRPr>
          </a:p>
          <a:p>
            <a:pPr marL="0" indent="0">
              <a:buClr>
                <a:schemeClr val="dk1"/>
              </a:buClr>
              <a:buSzPts val="1100"/>
              <a:buNone/>
            </a:pPr>
            <a:r>
              <a:rPr lang="en" sz="1800" dirty="0">
                <a:solidFill>
                  <a:schemeClr val="dk1"/>
                </a:solidFill>
              </a:rPr>
              <a:t>pam_fit&lt;-pam(gower_dist,diss = TRUE, k = 3)</a:t>
            </a:r>
            <a:endParaRPr sz="1800" dirty="0">
              <a:solidFill>
                <a:schemeClr val="dk1"/>
              </a:solidFill>
            </a:endParaRPr>
          </a:p>
          <a:p>
            <a:pPr marL="0" indent="0">
              <a:buClr>
                <a:schemeClr val="dk1"/>
              </a:buClr>
              <a:buSzPts val="1100"/>
              <a:buNone/>
            </a:pPr>
            <a:r>
              <a:rPr lang="en" sz="1800" dirty="0">
                <a:solidFill>
                  <a:schemeClr val="dk1"/>
                </a:solidFill>
              </a:rPr>
              <a:t>pam_fit$clustering</a:t>
            </a:r>
            <a:endParaRPr sz="1800" dirty="0">
              <a:solidFill>
                <a:schemeClr val="dk1"/>
              </a:solidFill>
            </a:endParaRPr>
          </a:p>
          <a:p>
            <a:pPr marL="0" lvl="0" indent="0" algn="l" rtl="0">
              <a:spcBef>
                <a:spcPts val="1600"/>
              </a:spcBef>
              <a:spcAft>
                <a:spcPts val="0"/>
              </a:spcAft>
              <a:buNone/>
            </a:pPr>
            <a:endParaRPr sz="1050" dirty="0">
              <a:solidFill>
                <a:schemeClr val="dk1"/>
              </a:solidFill>
              <a:highlight>
                <a:srgbClr val="FFFFFF"/>
              </a:highlight>
            </a:endParaRPr>
          </a:p>
          <a:p>
            <a:pPr marL="0" lvl="0" indent="0" algn="l" rtl="0">
              <a:spcBef>
                <a:spcPts val="1600"/>
              </a:spcBef>
              <a:spcAft>
                <a:spcPts val="0"/>
              </a:spcAft>
              <a:buClr>
                <a:schemeClr val="dk1"/>
              </a:buClr>
              <a:buSzPts val="1100"/>
              <a:buFont typeface="Arial"/>
              <a:buNone/>
            </a:pPr>
            <a:endParaRPr sz="1050" dirty="0">
              <a:solidFill>
                <a:schemeClr val="dk1"/>
              </a:solidFill>
              <a:highlight>
                <a:srgbClr val="FFFFFF"/>
              </a:highlight>
            </a:endParaRPr>
          </a:p>
          <a:p>
            <a:pPr marL="0" lvl="0" indent="0" algn="l" rtl="0">
              <a:spcBef>
                <a:spcPts val="1600"/>
              </a:spcBef>
              <a:spcAft>
                <a:spcPts val="1600"/>
              </a:spcAft>
              <a:buClr>
                <a:schemeClr val="dk1"/>
              </a:buClr>
              <a:buSzPts val="1100"/>
              <a:buFont typeface="Arial"/>
              <a:buNone/>
            </a:pPr>
            <a:endParaRPr dirty="0">
              <a:solidFill>
                <a:schemeClr val="dk1"/>
              </a:solidFill>
              <a:highlight>
                <a:srgbClr val="FFFFFF"/>
              </a:highlight>
            </a:endParaRPr>
          </a:p>
        </p:txBody>
      </p:sp>
      <p:pic>
        <p:nvPicPr>
          <p:cNvPr id="196" name="Google Shape;196;p33"/>
          <p:cNvPicPr preferRelativeResize="0"/>
          <p:nvPr/>
        </p:nvPicPr>
        <p:blipFill>
          <a:blip r:embed="rId3">
            <a:alphaModFix/>
          </a:blip>
          <a:stretch>
            <a:fillRect/>
          </a:stretch>
        </p:blipFill>
        <p:spPr>
          <a:xfrm>
            <a:off x="4658750" y="1571640"/>
            <a:ext cx="4358376" cy="32405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11700" y="173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PAM FIT CLUSTERING</a:t>
            </a:r>
            <a:endParaRPr sz="2400" dirty="0"/>
          </a:p>
        </p:txBody>
      </p:sp>
      <p:sp>
        <p:nvSpPr>
          <p:cNvPr id="202" name="Google Shape;202;p34"/>
          <p:cNvSpPr txBox="1">
            <a:spLocks noGrp="1"/>
          </p:cNvSpPr>
          <p:nvPr>
            <p:ph type="body" idx="1"/>
          </p:nvPr>
        </p:nvSpPr>
        <p:spPr>
          <a:xfrm>
            <a:off x="110900" y="873425"/>
            <a:ext cx="8859900" cy="4332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Char char="●"/>
            </a:pPr>
            <a:r>
              <a:rPr lang="en" sz="1800" dirty="0">
                <a:solidFill>
                  <a:srgbClr val="000000"/>
                </a:solidFill>
              </a:rPr>
              <a:t>I put Pam.fit$clustering i.e cluster number to the college_clean data to see what cluster each variable belongs to</a:t>
            </a:r>
          </a:p>
          <a:p>
            <a:pPr marL="76200" lvl="0" indent="0" algn="l" rtl="0">
              <a:spcBef>
                <a:spcPts val="0"/>
              </a:spcBef>
              <a:spcAft>
                <a:spcPts val="0"/>
              </a:spcAft>
              <a:buClr>
                <a:srgbClr val="000000"/>
              </a:buClr>
              <a:buSzPts val="2400"/>
              <a:buNone/>
            </a:pPr>
            <a:endParaRPr sz="1800" dirty="0">
              <a:solidFill>
                <a:srgbClr val="000000"/>
              </a:solidFill>
            </a:endParaRPr>
          </a:p>
          <a:p>
            <a:pPr marL="457200" lvl="0" indent="-381000" algn="l" rtl="0">
              <a:spcBef>
                <a:spcPts val="0"/>
              </a:spcBef>
              <a:spcAft>
                <a:spcPts val="0"/>
              </a:spcAft>
              <a:buClr>
                <a:srgbClr val="000000"/>
              </a:buClr>
              <a:buSzPts val="2400"/>
              <a:buChar char="●"/>
            </a:pPr>
            <a:r>
              <a:rPr lang="en" sz="1800" dirty="0">
                <a:solidFill>
                  <a:srgbClr val="000000"/>
                </a:solidFill>
              </a:rPr>
              <a:t>I checked out pam_fit mediods  through pam_fit$medoids to find how many entries are there in every cluster</a:t>
            </a:r>
            <a:endParaRPr sz="1800" dirty="0">
              <a:solidFill>
                <a:srgbClr val="000000"/>
              </a:solidFill>
            </a:endParaRPr>
          </a:p>
          <a:p>
            <a:pPr marL="0" lvl="0" indent="0" algn="l" rtl="0">
              <a:spcBef>
                <a:spcPts val="1600"/>
              </a:spcBef>
              <a:spcAft>
                <a:spcPts val="1600"/>
              </a:spcAft>
              <a:buNone/>
            </a:pPr>
            <a:endParaRPr sz="1800" dirty="0"/>
          </a:p>
        </p:txBody>
      </p:sp>
      <p:pic>
        <p:nvPicPr>
          <p:cNvPr id="203" name="Google Shape;203;p34"/>
          <p:cNvPicPr preferRelativeResize="0"/>
          <p:nvPr/>
        </p:nvPicPr>
        <p:blipFill rotWithShape="1">
          <a:blip r:embed="rId3">
            <a:alphaModFix/>
          </a:blip>
          <a:srcRect t="-14780" b="14779"/>
          <a:stretch/>
        </p:blipFill>
        <p:spPr>
          <a:xfrm>
            <a:off x="662281" y="2334231"/>
            <a:ext cx="1183550" cy="844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199275" y="93675"/>
            <a:ext cx="4105800" cy="6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Cluster 1 ---&gt;Summary</a:t>
            </a:r>
            <a:endParaRPr sz="2400" dirty="0"/>
          </a:p>
        </p:txBody>
      </p:sp>
      <p:sp>
        <p:nvSpPr>
          <p:cNvPr id="209" name="Google Shape;209;p35"/>
          <p:cNvSpPr txBox="1"/>
          <p:nvPr/>
        </p:nvSpPr>
        <p:spPr>
          <a:xfrm>
            <a:off x="145875" y="3089125"/>
            <a:ext cx="8520600" cy="19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sz="1800" dirty="0"/>
              <a:t>Characteristics of Cluster 1:</a:t>
            </a:r>
            <a:endParaRPr sz="1800" dirty="0"/>
          </a:p>
          <a:p>
            <a:pPr marL="457200" lvl="0" indent="-317500" algn="l" rtl="0">
              <a:spcBef>
                <a:spcPts val="0"/>
              </a:spcBef>
              <a:spcAft>
                <a:spcPts val="0"/>
              </a:spcAft>
              <a:buSzPts val="1400"/>
              <a:buChar char="●"/>
            </a:pPr>
            <a:r>
              <a:rPr lang="en" dirty="0"/>
              <a:t>Private Colleges that are not Elite</a:t>
            </a:r>
            <a:endParaRPr dirty="0"/>
          </a:p>
          <a:p>
            <a:pPr marL="457200" lvl="0" indent="-317500" algn="l" rtl="0">
              <a:spcBef>
                <a:spcPts val="0"/>
              </a:spcBef>
              <a:spcAft>
                <a:spcPts val="0"/>
              </a:spcAft>
              <a:buSzPts val="1400"/>
              <a:buChar char="●"/>
            </a:pPr>
            <a:r>
              <a:rPr lang="en" dirty="0"/>
              <a:t>Out of State Tuition is Medium</a:t>
            </a:r>
            <a:endParaRPr dirty="0"/>
          </a:p>
          <a:p>
            <a:pPr marL="457200" lvl="0" indent="-317500" algn="l" rtl="0">
              <a:spcBef>
                <a:spcPts val="0"/>
              </a:spcBef>
              <a:spcAft>
                <a:spcPts val="0"/>
              </a:spcAft>
              <a:buSzPts val="1400"/>
              <a:buChar char="●"/>
            </a:pPr>
            <a:r>
              <a:rPr lang="en" dirty="0"/>
              <a:t>Small levels of Enrollment</a:t>
            </a:r>
            <a:endParaRPr dirty="0"/>
          </a:p>
        </p:txBody>
      </p:sp>
      <p:pic>
        <p:nvPicPr>
          <p:cNvPr id="210" name="Google Shape;210;p35"/>
          <p:cNvPicPr preferRelativeResize="0"/>
          <p:nvPr/>
        </p:nvPicPr>
        <p:blipFill>
          <a:blip r:embed="rId3">
            <a:alphaModFix/>
          </a:blip>
          <a:stretch>
            <a:fillRect/>
          </a:stretch>
        </p:blipFill>
        <p:spPr>
          <a:xfrm>
            <a:off x="2464575" y="824488"/>
            <a:ext cx="5752510" cy="2321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192110" y="8723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Cluster 2 ---&gt;Summary</a:t>
            </a:r>
            <a:endParaRPr sz="2400" dirty="0"/>
          </a:p>
        </p:txBody>
      </p:sp>
      <p:pic>
        <p:nvPicPr>
          <p:cNvPr id="216" name="Google Shape;216;p36"/>
          <p:cNvPicPr preferRelativeResize="0"/>
          <p:nvPr/>
        </p:nvPicPr>
        <p:blipFill>
          <a:blip r:embed="rId3">
            <a:alphaModFix/>
          </a:blip>
          <a:stretch>
            <a:fillRect/>
          </a:stretch>
        </p:blipFill>
        <p:spPr>
          <a:xfrm>
            <a:off x="3172200" y="648975"/>
            <a:ext cx="5672199" cy="2609375"/>
          </a:xfrm>
          <a:prstGeom prst="rect">
            <a:avLst/>
          </a:prstGeom>
          <a:noFill/>
          <a:ln>
            <a:noFill/>
          </a:ln>
        </p:spPr>
      </p:pic>
      <p:sp>
        <p:nvSpPr>
          <p:cNvPr id="217" name="Google Shape;217;p36"/>
          <p:cNvSpPr txBox="1"/>
          <p:nvPr/>
        </p:nvSpPr>
        <p:spPr>
          <a:xfrm>
            <a:off x="196375" y="3300600"/>
            <a:ext cx="7923000" cy="18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Characteristics of Cluster 2:</a:t>
            </a:r>
            <a:endParaRPr sz="1800" dirty="0"/>
          </a:p>
          <a:p>
            <a:pPr marL="457200" lvl="0" indent="-342900" algn="l" rtl="0">
              <a:spcBef>
                <a:spcPts val="0"/>
              </a:spcBef>
              <a:spcAft>
                <a:spcPts val="0"/>
              </a:spcAft>
              <a:buSzPts val="1800"/>
              <a:buChar char="●"/>
            </a:pPr>
            <a:r>
              <a:rPr lang="en" sz="1800" dirty="0"/>
              <a:t>Small number of Elite institutes</a:t>
            </a:r>
            <a:endParaRPr sz="1800" dirty="0"/>
          </a:p>
          <a:p>
            <a:pPr marL="457200" lvl="0" indent="-342900" algn="l" rtl="0">
              <a:spcBef>
                <a:spcPts val="0"/>
              </a:spcBef>
              <a:spcAft>
                <a:spcPts val="0"/>
              </a:spcAft>
              <a:buSzPts val="1800"/>
              <a:buChar char="●"/>
            </a:pPr>
            <a:r>
              <a:rPr lang="en" sz="1800" dirty="0"/>
              <a:t>Lower Accept rate and high graduation rates</a:t>
            </a:r>
            <a:endParaRPr sz="1800" dirty="0"/>
          </a:p>
          <a:p>
            <a:pPr marL="457200" lvl="0" indent="-342900" algn="l" rtl="0">
              <a:spcBef>
                <a:spcPts val="0"/>
              </a:spcBef>
              <a:spcAft>
                <a:spcPts val="0"/>
              </a:spcAft>
              <a:buSzPts val="1800"/>
              <a:buChar char="●"/>
            </a:pPr>
            <a:r>
              <a:rPr lang="en" sz="1800" dirty="0"/>
              <a:t>Mostly Private</a:t>
            </a:r>
            <a:endParaRPr sz="1800" dirty="0"/>
          </a:p>
          <a:p>
            <a:pPr marL="457200" lvl="0" indent="-342900" algn="l" rtl="0">
              <a:spcBef>
                <a:spcPts val="0"/>
              </a:spcBef>
              <a:spcAft>
                <a:spcPts val="0"/>
              </a:spcAft>
              <a:buSzPts val="1800"/>
              <a:buChar char="●"/>
            </a:pPr>
            <a:r>
              <a:rPr lang="en" sz="1800" dirty="0"/>
              <a:t>High Outstate and high grad rates</a:t>
            </a:r>
            <a:endParaRPr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199243" y="6610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Cluster 3 -----&gt;Summary</a:t>
            </a:r>
            <a:endParaRPr sz="2400" dirty="0"/>
          </a:p>
        </p:txBody>
      </p:sp>
      <p:pic>
        <p:nvPicPr>
          <p:cNvPr id="223" name="Google Shape;223;p37"/>
          <p:cNvPicPr preferRelativeResize="0"/>
          <p:nvPr/>
        </p:nvPicPr>
        <p:blipFill>
          <a:blip r:embed="rId3">
            <a:alphaModFix/>
          </a:blip>
          <a:stretch>
            <a:fillRect/>
          </a:stretch>
        </p:blipFill>
        <p:spPr>
          <a:xfrm>
            <a:off x="2992168" y="645731"/>
            <a:ext cx="6056050" cy="2981450"/>
          </a:xfrm>
          <a:prstGeom prst="rect">
            <a:avLst/>
          </a:prstGeom>
          <a:noFill/>
          <a:ln>
            <a:noFill/>
          </a:ln>
        </p:spPr>
      </p:pic>
      <p:sp>
        <p:nvSpPr>
          <p:cNvPr id="224" name="Google Shape;224;p37"/>
          <p:cNvSpPr txBox="1"/>
          <p:nvPr/>
        </p:nvSpPr>
        <p:spPr>
          <a:xfrm>
            <a:off x="135000" y="3564950"/>
            <a:ext cx="8520600" cy="15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Characteristics of Cluster 3</a:t>
            </a:r>
            <a:endParaRPr sz="1800" dirty="0"/>
          </a:p>
          <a:p>
            <a:pPr marL="457200" lvl="0" indent="-342900" algn="l" rtl="0">
              <a:spcBef>
                <a:spcPts val="0"/>
              </a:spcBef>
              <a:spcAft>
                <a:spcPts val="0"/>
              </a:spcAft>
              <a:buSzPts val="1800"/>
              <a:buChar char="●"/>
            </a:pPr>
            <a:r>
              <a:rPr lang="en" sz="1800" dirty="0"/>
              <a:t>Large number of public not elite institutions</a:t>
            </a:r>
            <a:endParaRPr sz="1800" dirty="0"/>
          </a:p>
          <a:p>
            <a:pPr marL="457200" lvl="0" indent="-342900" algn="l" rtl="0">
              <a:spcBef>
                <a:spcPts val="0"/>
              </a:spcBef>
              <a:spcAft>
                <a:spcPts val="0"/>
              </a:spcAft>
              <a:buSzPts val="1800"/>
              <a:buChar char="●"/>
            </a:pPr>
            <a:r>
              <a:rPr lang="en" sz="1800" dirty="0"/>
              <a:t>High  levels of enrollment low outstate tuition</a:t>
            </a:r>
            <a:endParaRPr sz="1800" dirty="0"/>
          </a:p>
          <a:p>
            <a:pPr marL="457200" lvl="0" indent="-342900" algn="l" rtl="0">
              <a:spcBef>
                <a:spcPts val="0"/>
              </a:spcBef>
              <a:spcAft>
                <a:spcPts val="0"/>
              </a:spcAft>
              <a:buSzPts val="1800"/>
              <a:buChar char="●"/>
            </a:pPr>
            <a:r>
              <a:rPr lang="en" sz="1800" dirty="0"/>
              <a:t>Low graduation rate</a:t>
            </a:r>
            <a:endParaRPr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225200" y="104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Projection of Clusters in a Visual Format </a:t>
            </a:r>
            <a:endParaRPr sz="2400" dirty="0"/>
          </a:p>
        </p:txBody>
      </p:sp>
      <p:sp>
        <p:nvSpPr>
          <p:cNvPr id="230" name="Google Shape;230;p38"/>
          <p:cNvSpPr txBox="1">
            <a:spLocks noGrp="1"/>
          </p:cNvSpPr>
          <p:nvPr>
            <p:ph type="body" idx="1"/>
          </p:nvPr>
        </p:nvSpPr>
        <p:spPr>
          <a:xfrm>
            <a:off x="138650" y="804100"/>
            <a:ext cx="8693700" cy="4173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dirty="0">
                <a:solidFill>
                  <a:srgbClr val="000000"/>
                </a:solidFill>
              </a:rPr>
              <a:t>Applied Dimension Reduction technique called Distributed stochastic neighbor embedding or TSNE. This is similar in some aspects to Principal Component Analysis (PCA), used to visualize N variables into 2.</a:t>
            </a:r>
            <a:endParaRPr sz="1800" dirty="0">
              <a:solidFill>
                <a:srgbClr val="000000"/>
              </a:solidFill>
            </a:endParaRPr>
          </a:p>
          <a:p>
            <a:pPr marL="0" lvl="0" indent="0" algn="l" rtl="0">
              <a:spcBef>
                <a:spcPts val="1600"/>
              </a:spcBef>
              <a:spcAft>
                <a:spcPts val="0"/>
              </a:spcAft>
              <a:buNone/>
            </a:pPr>
            <a:endParaRPr sz="1800" dirty="0">
              <a:solidFill>
                <a:schemeClr val="dk1"/>
              </a:solidFill>
              <a:highlight>
                <a:srgbClr val="FFFFFF"/>
              </a:highlight>
            </a:endParaRPr>
          </a:p>
          <a:p>
            <a:pPr marL="914400" lvl="0" indent="0" algn="l" rtl="0">
              <a:spcBef>
                <a:spcPts val="1600"/>
              </a:spcBef>
              <a:spcAft>
                <a:spcPts val="0"/>
              </a:spcAft>
              <a:buNone/>
            </a:pPr>
            <a:endParaRPr sz="1800" dirty="0">
              <a:solidFill>
                <a:schemeClr val="dk1"/>
              </a:solidFill>
              <a:highlight>
                <a:srgbClr val="FFFFFF"/>
              </a:highlight>
            </a:endParaRPr>
          </a:p>
          <a:p>
            <a:pPr marL="457200" lvl="0" indent="0" algn="l" rtl="0">
              <a:spcBef>
                <a:spcPts val="1600"/>
              </a:spcBef>
              <a:spcAft>
                <a:spcPts val="0"/>
              </a:spcAft>
              <a:buNone/>
            </a:pPr>
            <a:endParaRPr sz="1800" dirty="0">
              <a:solidFill>
                <a:schemeClr val="dk1"/>
              </a:solidFill>
              <a:highlight>
                <a:srgbClr val="FFFFFF"/>
              </a:highlight>
            </a:endParaRPr>
          </a:p>
          <a:p>
            <a:pPr marL="457200" lvl="0" indent="0" algn="l" rtl="0">
              <a:spcBef>
                <a:spcPts val="1600"/>
              </a:spcBef>
              <a:spcAft>
                <a:spcPts val="1600"/>
              </a:spcAft>
              <a:buNone/>
            </a:pPr>
            <a:endParaRPr sz="1800" dirty="0">
              <a:solidFill>
                <a:schemeClr val="dk1"/>
              </a:solidFill>
              <a:highlight>
                <a:srgbClr val="FFFFFF"/>
              </a:highlight>
            </a:endParaRPr>
          </a:p>
        </p:txBody>
      </p:sp>
      <p:pic>
        <p:nvPicPr>
          <p:cNvPr id="231" name="Google Shape;231;p38"/>
          <p:cNvPicPr preferRelativeResize="0"/>
          <p:nvPr/>
        </p:nvPicPr>
        <p:blipFill>
          <a:blip r:embed="rId3">
            <a:alphaModFix/>
          </a:blip>
          <a:stretch>
            <a:fillRect/>
          </a:stretch>
        </p:blipFill>
        <p:spPr>
          <a:xfrm>
            <a:off x="3892750" y="2011225"/>
            <a:ext cx="5026399" cy="2965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219025" y="163975"/>
            <a:ext cx="311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Outlier</a:t>
            </a:r>
            <a:r>
              <a:rPr lang="en" sz="2400" dirty="0"/>
              <a:t> Analysis</a:t>
            </a:r>
            <a:endParaRPr sz="2400" dirty="0"/>
          </a:p>
        </p:txBody>
      </p:sp>
      <p:pic>
        <p:nvPicPr>
          <p:cNvPr id="237" name="Google Shape;237;p39"/>
          <p:cNvPicPr preferRelativeResize="0"/>
          <p:nvPr/>
        </p:nvPicPr>
        <p:blipFill>
          <a:blip r:embed="rId3">
            <a:alphaModFix/>
          </a:blip>
          <a:stretch>
            <a:fillRect/>
          </a:stretch>
        </p:blipFill>
        <p:spPr>
          <a:xfrm>
            <a:off x="4744433" y="1342250"/>
            <a:ext cx="4399567" cy="3421800"/>
          </a:xfrm>
          <a:prstGeom prst="rect">
            <a:avLst/>
          </a:prstGeom>
          <a:noFill/>
          <a:ln>
            <a:noFill/>
          </a:ln>
        </p:spPr>
      </p:pic>
      <p:cxnSp>
        <p:nvCxnSpPr>
          <p:cNvPr id="238" name="Google Shape;238;p39"/>
          <p:cNvCxnSpPr/>
          <p:nvPr/>
        </p:nvCxnSpPr>
        <p:spPr>
          <a:xfrm flipH="1">
            <a:off x="8399562" y="2122050"/>
            <a:ext cx="393600" cy="1096200"/>
          </a:xfrm>
          <a:prstGeom prst="straightConnector1">
            <a:avLst/>
          </a:prstGeom>
          <a:noFill/>
          <a:ln w="9525" cap="flat" cmpd="sng">
            <a:solidFill>
              <a:schemeClr val="dk2"/>
            </a:solidFill>
            <a:prstDash val="solid"/>
            <a:round/>
            <a:headEnd type="none" w="med" len="med"/>
            <a:tailEnd type="triangle" w="med" len="med"/>
          </a:ln>
        </p:spPr>
      </p:cxnSp>
      <p:cxnSp>
        <p:nvCxnSpPr>
          <p:cNvPr id="239" name="Google Shape;239;p39"/>
          <p:cNvCxnSpPr/>
          <p:nvPr/>
        </p:nvCxnSpPr>
        <p:spPr>
          <a:xfrm rot="10800000" flipH="1">
            <a:off x="8014117" y="3270258"/>
            <a:ext cx="323100" cy="997800"/>
          </a:xfrm>
          <a:prstGeom prst="straightConnector1">
            <a:avLst/>
          </a:prstGeom>
          <a:noFill/>
          <a:ln w="9525" cap="flat" cmpd="sng">
            <a:solidFill>
              <a:schemeClr val="dk2"/>
            </a:solidFill>
            <a:prstDash val="solid"/>
            <a:round/>
            <a:headEnd type="none" w="med" len="med"/>
            <a:tailEnd type="stealth" w="med" len="med"/>
          </a:ln>
        </p:spPr>
      </p:cxnSp>
      <p:cxnSp>
        <p:nvCxnSpPr>
          <p:cNvPr id="240" name="Google Shape;240;p39"/>
          <p:cNvCxnSpPr/>
          <p:nvPr/>
        </p:nvCxnSpPr>
        <p:spPr>
          <a:xfrm rot="10800000">
            <a:off x="4022112" y="2178150"/>
            <a:ext cx="4215900" cy="1040100"/>
          </a:xfrm>
          <a:prstGeom prst="straightConnector1">
            <a:avLst/>
          </a:prstGeom>
          <a:noFill/>
          <a:ln w="9525" cap="flat" cmpd="sng">
            <a:solidFill>
              <a:schemeClr val="dk2"/>
            </a:solidFill>
            <a:prstDash val="solid"/>
            <a:round/>
            <a:headEnd type="none" w="med" len="med"/>
            <a:tailEnd type="none" w="med" len="med"/>
          </a:ln>
        </p:spPr>
      </p:cxnSp>
      <p:pic>
        <p:nvPicPr>
          <p:cNvPr id="241" name="Google Shape;241;p39"/>
          <p:cNvPicPr preferRelativeResize="0"/>
          <p:nvPr/>
        </p:nvPicPr>
        <p:blipFill>
          <a:blip r:embed="rId4">
            <a:alphaModFix/>
          </a:blip>
          <a:stretch>
            <a:fillRect/>
          </a:stretch>
        </p:blipFill>
        <p:spPr>
          <a:xfrm>
            <a:off x="0" y="1342250"/>
            <a:ext cx="4693800" cy="3421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a:xfrm>
            <a:off x="224933" y="198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Outlier</a:t>
            </a:r>
            <a:r>
              <a:rPr lang="en" sz="2400" dirty="0"/>
              <a:t> Analysis:</a:t>
            </a:r>
            <a:endParaRPr sz="2400" dirty="0"/>
          </a:p>
        </p:txBody>
      </p:sp>
      <p:sp>
        <p:nvSpPr>
          <p:cNvPr id="247" name="Google Shape;247;p40"/>
          <p:cNvSpPr txBox="1">
            <a:spLocks noGrp="1"/>
          </p:cNvSpPr>
          <p:nvPr>
            <p:ph type="body" idx="1"/>
          </p:nvPr>
        </p:nvSpPr>
        <p:spPr>
          <a:prstGeom prst="rect">
            <a:avLst/>
          </a:prstGeom>
        </p:spPr>
        <p:txBody>
          <a:bodyPr spcFirstLastPara="1" wrap="square" lIns="91425" tIns="91425" rIns="91425" bIns="91425" anchor="t" anchorCtr="0">
            <a:noAutofit/>
          </a:bodyPr>
          <a:lstStyle/>
          <a:p>
            <a:pPr>
              <a:buClr>
                <a:srgbClr val="000000"/>
              </a:buClr>
            </a:pPr>
            <a:r>
              <a:rPr lang="en" sz="1800" dirty="0">
                <a:solidFill>
                  <a:srgbClr val="000000"/>
                </a:solidFill>
              </a:rPr>
              <a:t>This group is made up of the larger, more competitive public schools, like the University of Virginia or the University of California at Berkeley. </a:t>
            </a:r>
          </a:p>
          <a:p>
            <a:pPr>
              <a:buClr>
                <a:srgbClr val="000000"/>
              </a:buClr>
            </a:pPr>
            <a:endParaRPr sz="1800" dirty="0">
              <a:solidFill>
                <a:srgbClr val="000000"/>
              </a:solidFill>
            </a:endParaRPr>
          </a:p>
          <a:p>
            <a:pPr>
              <a:buClr>
                <a:srgbClr val="000000"/>
              </a:buClr>
            </a:pPr>
            <a:r>
              <a:rPr lang="en" sz="1800" dirty="0">
                <a:solidFill>
                  <a:srgbClr val="000000"/>
                </a:solidFill>
              </a:rPr>
              <a:t>While not large enough to warrant an additional cluster according to silhouette width, these 13 schools(</a:t>
            </a:r>
            <a:r>
              <a:rPr lang="en-US" sz="1800" dirty="0">
                <a:solidFill>
                  <a:srgbClr val="000000"/>
                </a:solidFill>
              </a:rPr>
              <a:t>pasted in previous slide)</a:t>
            </a:r>
            <a:r>
              <a:rPr lang="en" sz="1800" dirty="0">
                <a:solidFill>
                  <a:srgbClr val="000000"/>
                </a:solidFill>
              </a:rPr>
              <a:t> certainly have characteristics distinct from the other three clusters.</a:t>
            </a:r>
            <a:endParaRPr sz="1800" dirty="0">
              <a:solidFill>
                <a:srgbClr val="000000"/>
              </a:solidFill>
            </a:endParaRPr>
          </a:p>
        </p:txBody>
      </p:sp>
      <p:pic>
        <p:nvPicPr>
          <p:cNvPr id="248" name="Google Shape;248;p40"/>
          <p:cNvPicPr preferRelativeResize="0"/>
          <p:nvPr/>
        </p:nvPicPr>
        <p:blipFill>
          <a:blip r:embed="rId3">
            <a:alphaModFix/>
          </a:blip>
          <a:stretch>
            <a:fillRect/>
          </a:stretch>
        </p:blipFill>
        <p:spPr>
          <a:xfrm>
            <a:off x="6104445" y="2893512"/>
            <a:ext cx="2807823" cy="21275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0"/>
            <a:ext cx="9022800" cy="92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Cluster Analysis ---&gt; Anomaly Detection in Internal Audit for Insurance Sector</a:t>
            </a:r>
            <a:endParaRPr sz="2400" dirty="0"/>
          </a:p>
        </p:txBody>
      </p:sp>
      <p:sp>
        <p:nvSpPr>
          <p:cNvPr id="61" name="Google Shape;61;p14"/>
          <p:cNvSpPr txBox="1">
            <a:spLocks noGrp="1"/>
          </p:cNvSpPr>
          <p:nvPr>
            <p:ph type="body" idx="1"/>
          </p:nvPr>
        </p:nvSpPr>
        <p:spPr>
          <a:xfrm>
            <a:off x="198300" y="1127850"/>
            <a:ext cx="8634000" cy="3868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600" dirty="0">
                <a:solidFill>
                  <a:srgbClr val="000000"/>
                </a:solidFill>
              </a:rPr>
              <a:t>The nature of the group life insurance can bring about many risks into the policy administration and the audit. </a:t>
            </a:r>
            <a:endParaRPr sz="1600" dirty="0">
              <a:solidFill>
                <a:srgbClr val="000000"/>
              </a:solidFill>
            </a:endParaRPr>
          </a:p>
          <a:p>
            <a:pPr marL="457200" lvl="0" indent="-317500" algn="l" rtl="0">
              <a:spcBef>
                <a:spcPts val="0"/>
              </a:spcBef>
              <a:spcAft>
                <a:spcPts val="0"/>
              </a:spcAft>
              <a:buClr>
                <a:srgbClr val="000000"/>
              </a:buClr>
              <a:buSzPts val="1400"/>
              <a:buChar char="●"/>
            </a:pPr>
            <a:r>
              <a:rPr lang="en" sz="1600" dirty="0">
                <a:solidFill>
                  <a:srgbClr val="000000"/>
                </a:solidFill>
              </a:rPr>
              <a:t>AIM:  Control and reduce the risk internal audit process.</a:t>
            </a:r>
            <a:endParaRPr sz="1600" dirty="0">
              <a:solidFill>
                <a:srgbClr val="000000"/>
              </a:solidFill>
            </a:endParaRPr>
          </a:p>
          <a:p>
            <a:pPr marL="914400" lvl="1" indent="-317500" algn="l" rtl="0">
              <a:spcBef>
                <a:spcPts val="1600"/>
              </a:spcBef>
              <a:spcAft>
                <a:spcPts val="0"/>
              </a:spcAft>
              <a:buClr>
                <a:srgbClr val="000000"/>
              </a:buClr>
              <a:buSzPts val="1400"/>
              <a:buChar char="○"/>
            </a:pPr>
            <a:r>
              <a:rPr lang="en" sz="1600" dirty="0">
                <a:solidFill>
                  <a:srgbClr val="000000"/>
                </a:solidFill>
              </a:rPr>
              <a:t>Automating fraud filtering can be of great value to preventive continuous audits</a:t>
            </a:r>
          </a:p>
          <a:p>
            <a:pPr marL="596900" lvl="1" indent="0" algn="l" rtl="0">
              <a:spcBef>
                <a:spcPts val="1600"/>
              </a:spcBef>
              <a:spcAft>
                <a:spcPts val="0"/>
              </a:spcAft>
              <a:buClr>
                <a:srgbClr val="000000"/>
              </a:buClr>
              <a:buSzPts val="1400"/>
              <a:buNone/>
            </a:pPr>
            <a:endParaRPr sz="1600" dirty="0">
              <a:solidFill>
                <a:srgbClr val="000000"/>
              </a:solidFill>
            </a:endParaRPr>
          </a:p>
          <a:p>
            <a:pPr marL="914400" lvl="1" indent="-317500" algn="l" rtl="0">
              <a:spcBef>
                <a:spcPts val="0"/>
              </a:spcBef>
              <a:spcAft>
                <a:spcPts val="0"/>
              </a:spcAft>
              <a:buClr>
                <a:srgbClr val="000000"/>
              </a:buClr>
              <a:buSzPts val="1400"/>
              <a:buChar char="○"/>
            </a:pPr>
            <a:r>
              <a:rPr lang="en" sz="1600" dirty="0">
                <a:solidFill>
                  <a:srgbClr val="000000"/>
                </a:solidFill>
              </a:rPr>
              <a:t>Cluster analysis steps:</a:t>
            </a:r>
            <a:endParaRPr sz="1600" dirty="0">
              <a:solidFill>
                <a:srgbClr val="000000"/>
              </a:solidFill>
            </a:endParaRPr>
          </a:p>
          <a:p>
            <a:pPr marL="1371600" lvl="2" indent="-317500" algn="l" rtl="0">
              <a:spcBef>
                <a:spcPts val="0"/>
              </a:spcBef>
              <a:spcAft>
                <a:spcPts val="0"/>
              </a:spcAft>
              <a:buClr>
                <a:srgbClr val="000000"/>
              </a:buClr>
              <a:buSzPts val="1400"/>
              <a:buChar char="■"/>
            </a:pPr>
            <a:r>
              <a:rPr lang="en" sz="1600" dirty="0">
                <a:solidFill>
                  <a:srgbClr val="000000"/>
                </a:solidFill>
              </a:rPr>
              <a:t>Group data points such that points within a single group or cluster are similar, while points in different groups are distinctive.</a:t>
            </a:r>
            <a:endParaRPr sz="1600" dirty="0">
              <a:solidFill>
                <a:srgbClr val="000000"/>
              </a:solidFill>
            </a:endParaRPr>
          </a:p>
          <a:p>
            <a:pPr marL="1371600" lvl="2" indent="-317500" algn="l" rtl="0">
              <a:spcBef>
                <a:spcPts val="0"/>
              </a:spcBef>
              <a:spcAft>
                <a:spcPts val="0"/>
              </a:spcAft>
              <a:buClr>
                <a:srgbClr val="000000"/>
              </a:buClr>
              <a:buSzPts val="1400"/>
              <a:buChar char="■"/>
            </a:pPr>
            <a:r>
              <a:rPr lang="en" sz="1600" dirty="0">
                <a:solidFill>
                  <a:srgbClr val="000000"/>
                </a:solidFill>
              </a:rPr>
              <a:t>In Insurance sector claims with similar characteristics can be grouped in a cluster</a:t>
            </a:r>
            <a:endParaRPr sz="1600" dirty="0">
              <a:solidFill>
                <a:srgbClr val="000000"/>
              </a:solidFill>
            </a:endParaRPr>
          </a:p>
          <a:p>
            <a:pPr marL="1828800" lvl="3" indent="-317500" algn="l" rtl="0">
              <a:spcBef>
                <a:spcPts val="0"/>
              </a:spcBef>
              <a:spcAft>
                <a:spcPts val="0"/>
              </a:spcAft>
              <a:buClr>
                <a:srgbClr val="000000"/>
              </a:buClr>
              <a:buSzPts val="1400"/>
              <a:buChar char="●"/>
            </a:pPr>
            <a:r>
              <a:rPr lang="en" sz="1600" dirty="0">
                <a:solidFill>
                  <a:srgbClr val="000000"/>
                </a:solidFill>
              </a:rPr>
              <a:t>Example: Large beneficiary payment, having huge interest amount and having been submitted long time before getting paid</a:t>
            </a:r>
          </a:p>
          <a:p>
            <a:pPr marL="1511300" lvl="3" indent="0" algn="l" rtl="0">
              <a:spcBef>
                <a:spcPts val="0"/>
              </a:spcBef>
              <a:spcAft>
                <a:spcPts val="0"/>
              </a:spcAft>
              <a:buClr>
                <a:srgbClr val="000000"/>
              </a:buClr>
              <a:buSzPts val="1400"/>
              <a:buNone/>
            </a:pPr>
            <a:endParaRPr sz="1600" dirty="0">
              <a:solidFill>
                <a:srgbClr val="000000"/>
              </a:solidFill>
            </a:endParaRPr>
          </a:p>
          <a:p>
            <a:pPr marL="914400" lvl="1" indent="-317500" algn="l" rtl="0">
              <a:spcBef>
                <a:spcPts val="0"/>
              </a:spcBef>
              <a:spcAft>
                <a:spcPts val="0"/>
              </a:spcAft>
              <a:buClr>
                <a:srgbClr val="000000"/>
              </a:buClr>
              <a:buSzPts val="1400"/>
              <a:buChar char="○"/>
            </a:pPr>
            <a:r>
              <a:rPr lang="en" sz="1600" dirty="0">
                <a:solidFill>
                  <a:srgbClr val="000000"/>
                </a:solidFill>
              </a:rPr>
              <a:t>Clusters with small population can be  flagged for further investigation</a:t>
            </a:r>
            <a:endParaRPr sz="16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24925" y="147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Sample Data Set of an Insurance Company in US</a:t>
            </a:r>
            <a:endParaRPr sz="2400" dirty="0"/>
          </a:p>
        </p:txBody>
      </p:sp>
      <p:sp>
        <p:nvSpPr>
          <p:cNvPr id="67" name="Google Shape;67;p15"/>
          <p:cNvSpPr txBox="1">
            <a:spLocks noGrp="1"/>
          </p:cNvSpPr>
          <p:nvPr>
            <p:ph type="body" idx="1"/>
          </p:nvPr>
        </p:nvSpPr>
        <p:spPr>
          <a:xfrm>
            <a:off x="224925" y="720275"/>
            <a:ext cx="4594800" cy="429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00000"/>
                </a:solidFill>
              </a:rPr>
              <a:t> Records of group life claim payments </a:t>
            </a:r>
            <a:endParaRPr sz="1800" dirty="0">
              <a:solidFill>
                <a:srgbClr val="000000"/>
              </a:solidFill>
            </a:endParaRPr>
          </a:p>
          <a:p>
            <a:pPr marL="457200" lvl="0" indent="-342900" algn="l" rtl="0">
              <a:spcBef>
                <a:spcPts val="1600"/>
              </a:spcBef>
              <a:spcAft>
                <a:spcPts val="0"/>
              </a:spcAft>
              <a:buClr>
                <a:srgbClr val="000000"/>
              </a:buClr>
              <a:buSzPts val="1800"/>
              <a:buChar char="●"/>
            </a:pPr>
            <a:r>
              <a:rPr lang="en" sz="1800" dirty="0">
                <a:solidFill>
                  <a:srgbClr val="000000"/>
                </a:solidFill>
              </a:rPr>
              <a:t>Attributes related to the insured </a:t>
            </a: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Attributes related to the coverage</a:t>
            </a: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Attributes related to the group / company</a:t>
            </a: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Attributes related to the beneficiary </a:t>
            </a: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Attributes related to the payment</a:t>
            </a:r>
            <a:endParaRPr sz="1800" dirty="0">
              <a:solidFill>
                <a:srgbClr val="000000"/>
              </a:solidFill>
            </a:endParaRPr>
          </a:p>
        </p:txBody>
      </p:sp>
      <p:sp>
        <p:nvSpPr>
          <p:cNvPr id="68" name="Google Shape;68;p15"/>
          <p:cNvSpPr txBox="1"/>
          <p:nvPr/>
        </p:nvSpPr>
        <p:spPr>
          <a:xfrm>
            <a:off x="4700500" y="709015"/>
            <a:ext cx="4260300" cy="439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Understanding </a:t>
            </a:r>
            <a:r>
              <a:rPr lang="en" sz="1800" dirty="0"/>
              <a:t>DATA:</a:t>
            </a:r>
            <a:endParaRPr sz="1800" dirty="0"/>
          </a:p>
          <a:p>
            <a:pPr marL="457200" lvl="0" indent="-342900" algn="l" rtl="0">
              <a:spcBef>
                <a:spcPts val="0"/>
              </a:spcBef>
              <a:spcAft>
                <a:spcPts val="0"/>
              </a:spcAft>
              <a:buSzPts val="1800"/>
              <a:buChar char="●"/>
            </a:pPr>
            <a:r>
              <a:rPr lang="en" sz="1800" dirty="0"/>
              <a:t>Data is manually input into the system, several mistakes are found in the data, including wrong dates, typing errors, and misspellings.</a:t>
            </a:r>
            <a:endParaRPr sz="1800" dirty="0"/>
          </a:p>
          <a:p>
            <a:pPr marL="457200" lvl="0" indent="-342900" algn="l" rtl="0">
              <a:spcBef>
                <a:spcPts val="0"/>
              </a:spcBef>
              <a:spcAft>
                <a:spcPts val="0"/>
              </a:spcAft>
              <a:buSzPts val="1800"/>
              <a:buChar char="●"/>
            </a:pPr>
            <a:r>
              <a:rPr lang="en" sz="1800" dirty="0"/>
              <a:t>Each claim received is identified by a claim id (CLM_ID). </a:t>
            </a:r>
            <a:endParaRPr sz="1800" dirty="0"/>
          </a:p>
          <a:p>
            <a:pPr marL="457200" lvl="0" indent="-342900" algn="l" rtl="0">
              <a:spcBef>
                <a:spcPts val="0"/>
              </a:spcBef>
              <a:spcAft>
                <a:spcPts val="0"/>
              </a:spcAft>
              <a:buSzPts val="1800"/>
              <a:buChar char="●"/>
            </a:pPr>
            <a:r>
              <a:rPr lang="en" sz="1800" dirty="0"/>
              <a:t>Each claim ID is Approved, Denied, or Frozen</a:t>
            </a:r>
            <a:endParaRPr sz="1800" dirty="0"/>
          </a:p>
          <a:p>
            <a:pPr marL="457200" lvl="0" indent="-342900" algn="l" rtl="0">
              <a:spcBef>
                <a:spcPts val="0"/>
              </a:spcBef>
              <a:spcAft>
                <a:spcPts val="0"/>
              </a:spcAft>
              <a:buSzPts val="1800"/>
              <a:buChar char="●"/>
            </a:pPr>
            <a:r>
              <a:rPr lang="en" sz="1800" dirty="0"/>
              <a:t>In BIOS Systems however these are  individual payments for single or multiple beneficiaries, therefore in Original data set CLM_ID is NOT A UNIQUE IDENTIFIER</a:t>
            </a:r>
            <a:endParaRPr sz="1800" dirty="0"/>
          </a:p>
          <a:p>
            <a:pPr marL="45720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11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DATA PROBLEMS</a:t>
            </a:r>
            <a:endParaRPr sz="2400" dirty="0"/>
          </a:p>
        </p:txBody>
      </p:sp>
      <p:sp>
        <p:nvSpPr>
          <p:cNvPr id="74" name="Google Shape;74;p16"/>
          <p:cNvSpPr txBox="1">
            <a:spLocks noGrp="1"/>
          </p:cNvSpPr>
          <p:nvPr>
            <p:ph type="body" idx="1"/>
          </p:nvPr>
        </p:nvSpPr>
        <p:spPr>
          <a:xfrm>
            <a:off x="311700" y="669150"/>
            <a:ext cx="8520600" cy="4407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dirty="0">
                <a:solidFill>
                  <a:srgbClr val="000000"/>
                </a:solidFill>
              </a:rPr>
              <a:t>Missing Value could mean</a:t>
            </a:r>
            <a:endParaRPr sz="1800" dirty="0">
              <a:solidFill>
                <a:srgbClr val="000000"/>
              </a:solidFill>
            </a:endParaRPr>
          </a:p>
          <a:p>
            <a:pPr marL="914400" lvl="1" indent="-317500" algn="l" rtl="0">
              <a:spcBef>
                <a:spcPts val="0"/>
              </a:spcBef>
              <a:spcAft>
                <a:spcPts val="0"/>
              </a:spcAft>
              <a:buClr>
                <a:srgbClr val="000000"/>
              </a:buClr>
              <a:buSzPts val="1400"/>
              <a:buAutoNum type="alphaLcPeriod"/>
            </a:pPr>
            <a:r>
              <a:rPr lang="en" dirty="0">
                <a:solidFill>
                  <a:srgbClr val="000000"/>
                </a:solidFill>
              </a:rPr>
              <a:t> Real Missing Values</a:t>
            </a:r>
            <a:endParaRPr dirty="0">
              <a:solidFill>
                <a:srgbClr val="000000"/>
              </a:solidFill>
            </a:endParaRPr>
          </a:p>
          <a:p>
            <a:pPr marL="914400" lvl="1" indent="-317500" algn="l" rtl="0">
              <a:spcBef>
                <a:spcPts val="0"/>
              </a:spcBef>
              <a:spcAft>
                <a:spcPts val="0"/>
              </a:spcAft>
              <a:buClr>
                <a:srgbClr val="000000"/>
              </a:buClr>
              <a:buSzPts val="1400"/>
              <a:buAutoNum type="alphaLcPeriod"/>
            </a:pPr>
            <a:r>
              <a:rPr lang="en" dirty="0">
                <a:solidFill>
                  <a:srgbClr val="000000"/>
                </a:solidFill>
              </a:rPr>
              <a:t>Attributes not used in the claim</a:t>
            </a:r>
          </a:p>
          <a:p>
            <a:pPr marL="914400" lvl="1" indent="-317500" algn="l" rtl="0">
              <a:spcBef>
                <a:spcPts val="0"/>
              </a:spcBef>
              <a:spcAft>
                <a:spcPts val="0"/>
              </a:spcAft>
              <a:buClr>
                <a:srgbClr val="000000"/>
              </a:buClr>
              <a:buSzPts val="1400"/>
              <a:buAutoNum type="alphaLcPeriod"/>
            </a:pPr>
            <a:endParaRPr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Attributes lack variety ----&gt; Majority of records </a:t>
            </a:r>
            <a:r>
              <a:rPr lang="en-US" sz="1800" dirty="0">
                <a:solidFill>
                  <a:srgbClr val="000000"/>
                </a:solidFill>
              </a:rPr>
              <a:t>can</a:t>
            </a:r>
            <a:r>
              <a:rPr lang="en" sz="1800" dirty="0">
                <a:solidFill>
                  <a:srgbClr val="000000"/>
                </a:solidFill>
              </a:rPr>
              <a:t> have same value</a:t>
            </a:r>
          </a:p>
          <a:p>
            <a:pPr marL="457200" lvl="0" indent="-342900" algn="l" rtl="0">
              <a:spcBef>
                <a:spcPts val="0"/>
              </a:spcBef>
              <a:spcAft>
                <a:spcPts val="0"/>
              </a:spcAft>
              <a:buClr>
                <a:srgbClr val="000000"/>
              </a:buClr>
              <a:buSzPts val="1800"/>
              <a:buChar char="●"/>
            </a:pP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One claim can have multiple beneficiaries therefore say 45000 claims can have 65000 payments yet analysis will be done claim by claim</a:t>
            </a:r>
            <a:endParaRPr sz="1800" dirty="0">
              <a:solidFill>
                <a:srgbClr val="000000"/>
              </a:solidFill>
            </a:endParaRPr>
          </a:p>
          <a:p>
            <a:pPr marL="0" lvl="0" indent="0" algn="l" rtl="0">
              <a:spcBef>
                <a:spcPts val="1600"/>
              </a:spcBef>
              <a:spcAft>
                <a:spcPts val="0"/>
              </a:spcAft>
              <a:buNone/>
            </a:pPr>
            <a:endParaRPr sz="1800" dirty="0"/>
          </a:p>
          <a:p>
            <a:pPr marL="0" lvl="0" indent="0" algn="l" rtl="0">
              <a:spcBef>
                <a:spcPts val="1600"/>
              </a:spcBef>
              <a:spcAft>
                <a:spcPts val="1600"/>
              </a:spcAft>
              <a:buNone/>
            </a:pPr>
            <a:endParaRPr sz="1800" dirty="0"/>
          </a:p>
        </p:txBody>
      </p:sp>
      <p:sp>
        <p:nvSpPr>
          <p:cNvPr id="75" name="Google Shape;75;p16"/>
          <p:cNvSpPr/>
          <p:nvPr/>
        </p:nvSpPr>
        <p:spPr>
          <a:xfrm>
            <a:off x="1115450" y="3296800"/>
            <a:ext cx="1760100" cy="632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Claim</a:t>
            </a:r>
            <a:endParaRPr/>
          </a:p>
        </p:txBody>
      </p:sp>
      <p:cxnSp>
        <p:nvCxnSpPr>
          <p:cNvPr id="76" name="Google Shape;76;p16"/>
          <p:cNvCxnSpPr>
            <a:endCxn id="77" idx="1"/>
          </p:cNvCxnSpPr>
          <p:nvPr/>
        </p:nvCxnSpPr>
        <p:spPr>
          <a:xfrm rot="10800000" flipH="1">
            <a:off x="2875500" y="3299950"/>
            <a:ext cx="1635900" cy="312900"/>
          </a:xfrm>
          <a:prstGeom prst="straightConnector1">
            <a:avLst/>
          </a:prstGeom>
          <a:noFill/>
          <a:ln w="9525" cap="flat" cmpd="sng">
            <a:solidFill>
              <a:schemeClr val="dk2"/>
            </a:solidFill>
            <a:prstDash val="solid"/>
            <a:round/>
            <a:headEnd type="none" w="med" len="med"/>
            <a:tailEnd type="triangle" w="med" len="med"/>
          </a:ln>
        </p:spPr>
      </p:cxnSp>
      <p:cxnSp>
        <p:nvCxnSpPr>
          <p:cNvPr id="78" name="Google Shape;78;p16"/>
          <p:cNvCxnSpPr>
            <a:endCxn id="79" idx="1"/>
          </p:cNvCxnSpPr>
          <p:nvPr/>
        </p:nvCxnSpPr>
        <p:spPr>
          <a:xfrm>
            <a:off x="2875625" y="3612950"/>
            <a:ext cx="1611000" cy="529800"/>
          </a:xfrm>
          <a:prstGeom prst="straightConnector1">
            <a:avLst/>
          </a:prstGeom>
          <a:noFill/>
          <a:ln w="9525" cap="flat" cmpd="sng">
            <a:solidFill>
              <a:schemeClr val="dk2"/>
            </a:solidFill>
            <a:prstDash val="solid"/>
            <a:round/>
            <a:headEnd type="none" w="med" len="med"/>
            <a:tailEnd type="triangle" w="med" len="med"/>
          </a:ln>
        </p:spPr>
      </p:cxnSp>
      <p:sp>
        <p:nvSpPr>
          <p:cNvPr id="77" name="Google Shape;77;p16"/>
          <p:cNvSpPr/>
          <p:nvPr/>
        </p:nvSpPr>
        <p:spPr>
          <a:xfrm>
            <a:off x="4511400" y="3061300"/>
            <a:ext cx="1896300" cy="47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Beneficiary 1</a:t>
            </a:r>
            <a:endParaRPr/>
          </a:p>
        </p:txBody>
      </p:sp>
      <p:sp>
        <p:nvSpPr>
          <p:cNvPr id="79" name="Google Shape;79;p16"/>
          <p:cNvSpPr/>
          <p:nvPr/>
        </p:nvSpPr>
        <p:spPr>
          <a:xfrm>
            <a:off x="4486625" y="3904100"/>
            <a:ext cx="1896300" cy="47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Beneficiary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75350" y="122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Newly Created Attributes that Could be used for Clustering</a:t>
            </a:r>
            <a:endParaRPr sz="2400" dirty="0"/>
          </a:p>
        </p:txBody>
      </p:sp>
      <p:sp>
        <p:nvSpPr>
          <p:cNvPr id="85" name="Google Shape;85;p17"/>
          <p:cNvSpPr txBox="1">
            <a:spLocks noGrp="1"/>
          </p:cNvSpPr>
          <p:nvPr>
            <p:ph type="body" idx="1"/>
          </p:nvPr>
        </p:nvSpPr>
        <p:spPr>
          <a:xfrm>
            <a:off x="311700" y="1152475"/>
            <a:ext cx="8520600" cy="382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dirty="0">
                <a:solidFill>
                  <a:srgbClr val="000000"/>
                </a:solidFill>
              </a:rPr>
              <a:t>Percentage: Total interest payment / Total beneficiary payment  </a:t>
            </a:r>
          </a:p>
          <a:p>
            <a:pPr marL="114300" lvl="0" indent="0" algn="l" rtl="0">
              <a:spcBef>
                <a:spcPts val="0"/>
              </a:spcBef>
              <a:spcAft>
                <a:spcPts val="0"/>
              </a:spcAft>
              <a:buClr>
                <a:srgbClr val="000000"/>
              </a:buClr>
              <a:buSzPts val="1800"/>
              <a:buNone/>
            </a:pP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Average CLM_PMT: Average number of days between the claims received date and the payment date (a weighted average due to multiple payment dates)  </a:t>
            </a:r>
          </a:p>
          <a:p>
            <a:pPr marL="457200" lvl="0" indent="-342900" algn="l" rtl="0">
              <a:spcBef>
                <a:spcPts val="0"/>
              </a:spcBef>
              <a:spcAft>
                <a:spcPts val="0"/>
              </a:spcAft>
              <a:buClr>
                <a:srgbClr val="000000"/>
              </a:buClr>
              <a:buSzPts val="1800"/>
              <a:buChar char="●"/>
            </a:pP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DTH_CLM: Number of days between the death date and the claim received date. </a:t>
            </a:r>
          </a:p>
          <a:p>
            <a:pPr marL="457200" lvl="0" indent="-342900" algn="l" rtl="0">
              <a:spcBef>
                <a:spcPts val="0"/>
              </a:spcBef>
              <a:spcAft>
                <a:spcPts val="0"/>
              </a:spcAft>
              <a:buClr>
                <a:srgbClr val="000000"/>
              </a:buClr>
              <a:buSzPts val="1800"/>
              <a:buChar char="●"/>
            </a:pPr>
            <a:endParaRPr sz="1800" dirty="0">
              <a:solidFill>
                <a:srgbClr val="000000"/>
              </a:solidFill>
            </a:endParaRPr>
          </a:p>
          <a:p>
            <a:pPr marL="457200" lvl="0" indent="-342900" algn="l" rtl="0">
              <a:spcBef>
                <a:spcPts val="0"/>
              </a:spcBef>
              <a:spcAft>
                <a:spcPts val="0"/>
              </a:spcAft>
              <a:buClr>
                <a:schemeClr val="dk1"/>
              </a:buClr>
              <a:buSzPts val="1800"/>
              <a:buChar char="●"/>
            </a:pPr>
            <a:r>
              <a:rPr lang="en" sz="1800" dirty="0">
                <a:solidFill>
                  <a:schemeClr val="dk1"/>
                </a:solidFill>
              </a:rPr>
              <a:t>Average </a:t>
            </a:r>
            <a:r>
              <a:rPr lang="en" sz="1800" dirty="0">
                <a:solidFill>
                  <a:srgbClr val="000000"/>
                </a:solidFill>
              </a:rPr>
              <a:t>DTH_PMT: Average number of days between the death date and the payment date (a weighted average is used because a claim could have multiple payment dates)</a:t>
            </a:r>
          </a:p>
          <a:p>
            <a:pPr marL="114300" lvl="0" indent="0" algn="l" rtl="0">
              <a:spcBef>
                <a:spcPts val="0"/>
              </a:spcBef>
              <a:spcAft>
                <a:spcPts val="0"/>
              </a:spcAft>
              <a:buClr>
                <a:schemeClr val="dk1"/>
              </a:buClr>
              <a:buSzPts val="1800"/>
              <a:buNone/>
            </a:pPr>
            <a:r>
              <a:rPr lang="en" sz="1800" dirty="0">
                <a:solidFill>
                  <a:srgbClr val="000000"/>
                </a:solidFill>
              </a:rPr>
              <a:t> </a:t>
            </a:r>
            <a:endParaRPr sz="1800" dirty="0">
              <a:solidFill>
                <a:srgbClr val="000000"/>
              </a:solidFill>
            </a:endParaRPr>
          </a:p>
          <a:p>
            <a:pPr marL="457200" lvl="0" indent="-342900" algn="l" rtl="0">
              <a:spcBef>
                <a:spcPts val="0"/>
              </a:spcBef>
              <a:spcAft>
                <a:spcPts val="0"/>
              </a:spcAft>
              <a:buClr>
                <a:schemeClr val="dk1"/>
              </a:buClr>
              <a:buSzPts val="1800"/>
              <a:buChar char="●"/>
            </a:pPr>
            <a:r>
              <a:rPr lang="en" sz="1800" dirty="0">
                <a:solidFill>
                  <a:srgbClr val="000000"/>
                </a:solidFill>
              </a:rPr>
              <a:t>Normalization to aid comparison</a:t>
            </a:r>
            <a:endParaRPr sz="1800"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273575" y="11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Checking and Removing for Outliers</a:t>
            </a:r>
            <a:endParaRPr sz="2400" dirty="0"/>
          </a:p>
        </p:txBody>
      </p:sp>
      <p:sp>
        <p:nvSpPr>
          <p:cNvPr id="91" name="Google Shape;91;p18"/>
          <p:cNvSpPr txBox="1">
            <a:spLocks noGrp="1"/>
          </p:cNvSpPr>
          <p:nvPr>
            <p:ph type="body" idx="1"/>
          </p:nvPr>
        </p:nvSpPr>
        <p:spPr>
          <a:xfrm>
            <a:off x="185900" y="683075"/>
            <a:ext cx="8799600" cy="4349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dirty="0">
                <a:solidFill>
                  <a:srgbClr val="000000"/>
                </a:solidFill>
              </a:rPr>
              <a:t> Not only single points but also small clusters can probably be considered outliers called a “cluster-based outlier”. </a:t>
            </a:r>
          </a:p>
          <a:p>
            <a:pPr marL="457200" lvl="0" indent="-342900" algn="l" rtl="0">
              <a:spcBef>
                <a:spcPts val="0"/>
              </a:spcBef>
              <a:spcAft>
                <a:spcPts val="0"/>
              </a:spcAft>
              <a:buClr>
                <a:srgbClr val="000000"/>
              </a:buClr>
              <a:buSzPts val="1800"/>
              <a:buChar char="●"/>
            </a:pPr>
            <a:endParaRPr sz="1800" dirty="0">
              <a:solidFill>
                <a:srgbClr val="000000"/>
              </a:solidFill>
            </a:endParaRPr>
          </a:p>
          <a:p>
            <a:pPr marL="457200" lvl="0" indent="-342900" algn="l" rtl="0">
              <a:spcBef>
                <a:spcPts val="0"/>
              </a:spcBef>
              <a:spcAft>
                <a:spcPts val="0"/>
              </a:spcAft>
              <a:buClr>
                <a:srgbClr val="000000"/>
              </a:buClr>
              <a:buSzPts val="1800"/>
              <a:buChar char="●"/>
            </a:pPr>
            <a:r>
              <a:rPr lang="en" sz="1800" dirty="0">
                <a:solidFill>
                  <a:srgbClr val="000000"/>
                </a:solidFill>
              </a:rPr>
              <a:t>Outlier analysis</a:t>
            </a:r>
            <a:endParaRPr sz="1800" dirty="0">
              <a:solidFill>
                <a:srgbClr val="000000"/>
              </a:solidFill>
            </a:endParaRPr>
          </a:p>
          <a:p>
            <a:pPr marL="914400" lvl="1" indent="-342900" algn="l" rtl="0">
              <a:spcBef>
                <a:spcPts val="0"/>
              </a:spcBef>
              <a:spcAft>
                <a:spcPts val="0"/>
              </a:spcAft>
              <a:buClr>
                <a:srgbClr val="000000"/>
              </a:buClr>
              <a:buSzPts val="1800"/>
              <a:buChar char="○"/>
            </a:pPr>
            <a:r>
              <a:rPr lang="en" dirty="0">
                <a:solidFill>
                  <a:srgbClr val="000000"/>
                </a:solidFill>
              </a:rPr>
              <a:t> Observations that have low probability of being a member of a cluster (i.e. are far away from other members of the clusters) are identified as outliers.</a:t>
            </a:r>
            <a:endParaRPr dirty="0">
              <a:solidFill>
                <a:srgbClr val="000000"/>
              </a:solidFill>
            </a:endParaRPr>
          </a:p>
          <a:p>
            <a:pPr marL="571500" lvl="1" indent="0" algn="l" rtl="0">
              <a:spcBef>
                <a:spcPts val="0"/>
              </a:spcBef>
              <a:spcAft>
                <a:spcPts val="0"/>
              </a:spcAft>
              <a:buClr>
                <a:srgbClr val="000000"/>
              </a:buClr>
              <a:buSzPts val="1800"/>
              <a:buNone/>
            </a:pPr>
            <a:r>
              <a:rPr lang="en" dirty="0">
                <a:solidFill>
                  <a:srgbClr val="000000"/>
                </a:solidFill>
              </a:rPr>
              <a:t>                      OR </a:t>
            </a:r>
            <a:endParaRPr dirty="0">
              <a:solidFill>
                <a:srgbClr val="000000"/>
              </a:solidFill>
            </a:endParaRPr>
          </a:p>
          <a:p>
            <a:pPr marL="914400" lvl="1" indent="-342900" algn="l" rtl="0">
              <a:spcBef>
                <a:spcPts val="0"/>
              </a:spcBef>
              <a:spcAft>
                <a:spcPts val="0"/>
              </a:spcAft>
              <a:buClr>
                <a:srgbClr val="000000"/>
              </a:buClr>
              <a:buSzPts val="1800"/>
              <a:buChar char="○"/>
            </a:pPr>
            <a:r>
              <a:rPr lang="en" dirty="0">
                <a:solidFill>
                  <a:srgbClr val="000000"/>
                </a:solidFill>
              </a:rPr>
              <a:t>Clusters that have small populations should possibly be considered outliers. In this aspect, clusters populated with less than 1% of the whole population </a:t>
            </a:r>
            <a:endParaRPr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224925" y="135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Anomaly Detection Parameters</a:t>
            </a:r>
            <a:endParaRPr sz="2400" dirty="0"/>
          </a:p>
        </p:txBody>
      </p:sp>
      <p:sp>
        <p:nvSpPr>
          <p:cNvPr id="97" name="Google Shape;97;p19"/>
          <p:cNvSpPr txBox="1">
            <a:spLocks noGrp="1"/>
          </p:cNvSpPr>
          <p:nvPr>
            <p:ph type="body" idx="1"/>
          </p:nvPr>
        </p:nvSpPr>
        <p:spPr>
          <a:xfrm>
            <a:off x="173525" y="707875"/>
            <a:ext cx="8849400" cy="4299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dirty="0">
                <a:solidFill>
                  <a:srgbClr val="000000"/>
                </a:solidFill>
              </a:rPr>
              <a:t>Check for characteristics in less populated clusters</a:t>
            </a:r>
            <a:endParaRPr sz="1800" dirty="0">
              <a:solidFill>
                <a:srgbClr val="000000"/>
              </a:solidFill>
            </a:endParaRPr>
          </a:p>
          <a:p>
            <a:pPr marL="914400" lvl="1" indent="-342900" algn="l" rtl="0">
              <a:spcBef>
                <a:spcPts val="0"/>
              </a:spcBef>
              <a:spcAft>
                <a:spcPts val="0"/>
              </a:spcAft>
              <a:buClr>
                <a:srgbClr val="000000"/>
              </a:buClr>
              <a:buSzPts val="1800"/>
              <a:buChar char="○"/>
            </a:pPr>
            <a:r>
              <a:rPr lang="en" dirty="0">
                <a:solidFill>
                  <a:srgbClr val="000000"/>
                </a:solidFill>
              </a:rPr>
              <a:t>Check for claims in these clusters whether they have high interest/beneficiary payment percentage and/or claims with a long period of time from death dates to payment dates</a:t>
            </a:r>
            <a:endParaRPr dirty="0">
              <a:solidFill>
                <a:srgbClr val="000000"/>
              </a:solidFill>
            </a:endParaRPr>
          </a:p>
          <a:p>
            <a:pPr marL="457200" lvl="0" indent="-342900" algn="l" rtl="0">
              <a:spcBef>
                <a:spcPts val="1600"/>
              </a:spcBef>
              <a:spcAft>
                <a:spcPts val="0"/>
              </a:spcAft>
              <a:buClr>
                <a:srgbClr val="000000"/>
              </a:buClr>
              <a:buSzPts val="1800"/>
              <a:buChar char="●"/>
            </a:pPr>
            <a:r>
              <a:rPr lang="en" sz="1800" dirty="0">
                <a:solidFill>
                  <a:srgbClr val="000000"/>
                </a:solidFill>
              </a:rPr>
              <a:t>Examine the probability of individual observations’ cluster membership.</a:t>
            </a:r>
            <a:endParaRPr sz="1800" dirty="0">
              <a:solidFill>
                <a:srgbClr val="000000"/>
              </a:solidFill>
            </a:endParaRPr>
          </a:p>
          <a:p>
            <a:pPr marL="1371600" lvl="2" indent="-342900" algn="l" rtl="0">
              <a:spcBef>
                <a:spcPts val="0"/>
              </a:spcBef>
              <a:spcAft>
                <a:spcPts val="0"/>
              </a:spcAft>
              <a:buClr>
                <a:srgbClr val="000000"/>
              </a:buClr>
              <a:buSzPts val="1800"/>
              <a:buChar char="■"/>
            </a:pPr>
            <a:r>
              <a:rPr lang="en" sz="1800" dirty="0">
                <a:solidFill>
                  <a:srgbClr val="000000"/>
                </a:solidFill>
              </a:rPr>
              <a:t>The claims, which have lower than 0.6 probabilities of belonging to the cluster they are assigned to, are identified as possible anomalies.</a:t>
            </a:r>
            <a:endParaRPr sz="18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3192615-FE5F-44FE-AD8D-10961076835F}"/>
              </a:ext>
            </a:extLst>
          </p:cNvPr>
          <p:cNvGraphicFramePr>
            <a:graphicFrameLocks noGrp="1"/>
          </p:cNvGraphicFramePr>
          <p:nvPr>
            <p:extLst>
              <p:ext uri="{D42A27DB-BD31-4B8C-83A1-F6EECF244321}">
                <p14:modId xmlns:p14="http://schemas.microsoft.com/office/powerpoint/2010/main" val="1759993630"/>
              </p:ext>
            </p:extLst>
          </p:nvPr>
        </p:nvGraphicFramePr>
        <p:xfrm>
          <a:off x="112733" y="601249"/>
          <a:ext cx="8655485" cy="4578333"/>
        </p:xfrm>
        <a:graphic>
          <a:graphicData uri="http://schemas.openxmlformats.org/drawingml/2006/table">
            <a:tbl>
              <a:tblPr firstRow="1" bandRow="1">
                <a:tableStyleId>{9462FB68-65A4-423B-A800-56DE6E088D28}</a:tableStyleId>
              </a:tblPr>
              <a:tblGrid>
                <a:gridCol w="2698743">
                  <a:extLst>
                    <a:ext uri="{9D8B030D-6E8A-4147-A177-3AD203B41FA5}">
                      <a16:colId xmlns:a16="http://schemas.microsoft.com/office/drawing/2014/main" val="4036018396"/>
                    </a:ext>
                  </a:extLst>
                </a:gridCol>
                <a:gridCol w="3658050">
                  <a:extLst>
                    <a:ext uri="{9D8B030D-6E8A-4147-A177-3AD203B41FA5}">
                      <a16:colId xmlns:a16="http://schemas.microsoft.com/office/drawing/2014/main" val="2402159546"/>
                    </a:ext>
                  </a:extLst>
                </a:gridCol>
                <a:gridCol w="2298692">
                  <a:extLst>
                    <a:ext uri="{9D8B030D-6E8A-4147-A177-3AD203B41FA5}">
                      <a16:colId xmlns:a16="http://schemas.microsoft.com/office/drawing/2014/main" val="2226436751"/>
                    </a:ext>
                  </a:extLst>
                </a:gridCol>
              </a:tblGrid>
              <a:tr h="275573">
                <a:tc>
                  <a:txBody>
                    <a:bodyPr/>
                    <a:lstStyle/>
                    <a:p>
                      <a:r>
                        <a:rPr lang="en-US" sz="900" b="1" dirty="0">
                          <a:latin typeface="+mn-lt"/>
                        </a:rPr>
                        <a:t>Audit Process</a:t>
                      </a:r>
                    </a:p>
                  </a:txBody>
                  <a:tcPr>
                    <a:solidFill>
                      <a:schemeClr val="bg1">
                        <a:lumMod val="85000"/>
                      </a:schemeClr>
                    </a:solidFill>
                  </a:tcPr>
                </a:tc>
                <a:tc>
                  <a:txBody>
                    <a:bodyPr/>
                    <a:lstStyle/>
                    <a:p>
                      <a:r>
                        <a:rPr lang="en-US" sz="900" b="1" dirty="0">
                          <a:latin typeface="+mn-lt"/>
                        </a:rPr>
                        <a:t>Method</a:t>
                      </a:r>
                    </a:p>
                  </a:txBody>
                  <a:tcPr>
                    <a:solidFill>
                      <a:schemeClr val="bg1">
                        <a:lumMod val="85000"/>
                      </a:schemeClr>
                    </a:solidFill>
                  </a:tcPr>
                </a:tc>
                <a:tc>
                  <a:txBody>
                    <a:bodyPr/>
                    <a:lstStyle/>
                    <a:p>
                      <a:r>
                        <a:rPr lang="en-US" sz="900" b="1" dirty="0">
                          <a:latin typeface="+mn-lt"/>
                        </a:rPr>
                        <a:t>Possibility</a:t>
                      </a:r>
                    </a:p>
                  </a:txBody>
                  <a:tcPr>
                    <a:solidFill>
                      <a:schemeClr val="bg1">
                        <a:lumMod val="85000"/>
                      </a:schemeClr>
                    </a:solidFill>
                  </a:tcPr>
                </a:tc>
                <a:extLst>
                  <a:ext uri="{0D108BD9-81ED-4DB2-BD59-A6C34878D82A}">
                    <a16:rowId xmlns:a16="http://schemas.microsoft.com/office/drawing/2014/main" val="2734347024"/>
                  </a:ext>
                </a:extLst>
              </a:tr>
              <a:tr h="370840">
                <a:tc>
                  <a:txBody>
                    <a:bodyPr/>
                    <a:lstStyle/>
                    <a:p>
                      <a:r>
                        <a:rPr lang="fr-FR" sz="900" dirty="0">
                          <a:latin typeface="+mn-lt"/>
                        </a:rPr>
                        <a:t>Client Acceptance or Client Conti nuance</a:t>
                      </a:r>
                      <a:endParaRPr lang="en-US" sz="900" dirty="0">
                        <a:latin typeface="+mn-lt"/>
                      </a:endParaRPr>
                    </a:p>
                  </a:txBody>
                  <a:tcPr/>
                </a:tc>
                <a:tc>
                  <a:txBody>
                    <a:bodyPr/>
                    <a:lstStyle/>
                    <a:p>
                      <a:r>
                        <a:rPr lang="en-US" sz="900" dirty="0">
                          <a:latin typeface="+mn-lt"/>
                        </a:rPr>
                        <a:t>Classification and prediction  - Evolution analysis </a:t>
                      </a:r>
                    </a:p>
                  </a:txBody>
                  <a:tcPr/>
                </a:tc>
                <a:tc>
                  <a:txBody>
                    <a:bodyPr/>
                    <a:lstStyle/>
                    <a:p>
                      <a:r>
                        <a:rPr lang="en-US" sz="900" dirty="0">
                          <a:latin typeface="+mn-lt"/>
                        </a:rPr>
                        <a:t>Financial Ratios-</a:t>
                      </a:r>
                      <a:r>
                        <a:rPr lang="en-US" sz="900" dirty="0">
                          <a:latin typeface="+mn-lt"/>
                          <a:sym typeface="Wingdings" panose="05000000000000000000" pitchFamily="2" charset="2"/>
                        </a:rPr>
                        <a:t>Client Favorable/ Not Favorable</a:t>
                      </a:r>
                    </a:p>
                    <a:p>
                      <a:r>
                        <a:rPr lang="en-US" sz="900" dirty="0">
                          <a:latin typeface="+mn-lt"/>
                          <a:sym typeface="Wingdings" panose="05000000000000000000" pitchFamily="2" charset="2"/>
                        </a:rPr>
                        <a:t>Evolution Analysis- Acceptance level</a:t>
                      </a:r>
                      <a:endParaRPr lang="en-US" sz="900" dirty="0">
                        <a:latin typeface="+mn-lt"/>
                      </a:endParaRPr>
                    </a:p>
                  </a:txBody>
                  <a:tcPr/>
                </a:tc>
                <a:extLst>
                  <a:ext uri="{0D108BD9-81ED-4DB2-BD59-A6C34878D82A}">
                    <a16:rowId xmlns:a16="http://schemas.microsoft.com/office/drawing/2014/main" val="241824238"/>
                  </a:ext>
                </a:extLst>
              </a:tr>
              <a:tr h="370840">
                <a:tc>
                  <a:txBody>
                    <a:bodyPr/>
                    <a:lstStyle/>
                    <a:p>
                      <a:r>
                        <a:rPr lang="en-US" sz="900" dirty="0">
                          <a:latin typeface="+mn-lt"/>
                        </a:rPr>
                        <a:t>Planning- Risk Assessment, Audit program preparation</a:t>
                      </a:r>
                    </a:p>
                  </a:txBody>
                  <a:tcPr/>
                </a:tc>
                <a:tc>
                  <a:txBody>
                    <a:bodyPr/>
                    <a:lstStyle/>
                    <a:p>
                      <a:r>
                        <a:rPr lang="en-US" sz="900" dirty="0">
                          <a:latin typeface="+mn-lt"/>
                        </a:rPr>
                        <a:t>Dependency analysis - Classification and prediction </a:t>
                      </a:r>
                    </a:p>
                  </a:txBody>
                  <a:tcPr/>
                </a:tc>
                <a:tc>
                  <a:txBody>
                    <a:bodyPr/>
                    <a:lstStyle/>
                    <a:p>
                      <a:r>
                        <a:rPr lang="en-US" sz="900" dirty="0">
                          <a:latin typeface="+mn-lt"/>
                        </a:rPr>
                        <a:t>Using risk triggers based on rations</a:t>
                      </a:r>
                    </a:p>
                    <a:p>
                      <a:r>
                        <a:rPr lang="en-US" sz="900" dirty="0">
                          <a:latin typeface="+mn-lt"/>
                        </a:rPr>
                        <a:t>Combination of audit approach</a:t>
                      </a:r>
                    </a:p>
                  </a:txBody>
                  <a:tcPr/>
                </a:tc>
                <a:extLst>
                  <a:ext uri="{0D108BD9-81ED-4DB2-BD59-A6C34878D82A}">
                    <a16:rowId xmlns:a16="http://schemas.microsoft.com/office/drawing/2014/main" val="313032262"/>
                  </a:ext>
                </a:extLst>
              </a:tr>
              <a:tr h="0">
                <a:tc>
                  <a:txBody>
                    <a:bodyPr/>
                    <a:lstStyle/>
                    <a:p>
                      <a:r>
                        <a:rPr lang="en-US" sz="900" dirty="0">
                          <a:latin typeface="+mn-lt"/>
                        </a:rPr>
                        <a:t>Tests of Controls (Controls identification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latin typeface="+mn-lt"/>
                        </a:rPr>
                        <a:t> Control reliance assessment Sample Selection, Controls Testing, Results evaluation</a:t>
                      </a:r>
                    </a:p>
                    <a:p>
                      <a:r>
                        <a:rPr lang="en-US" sz="900" dirty="0">
                          <a:latin typeface="+mn-lt"/>
                        </a:rPr>
                        <a:t> )</a:t>
                      </a:r>
                    </a:p>
                  </a:txBody>
                  <a:tcPr/>
                </a:tc>
                <a:tc>
                  <a:txBody>
                    <a:bodyPr/>
                    <a:lstStyle/>
                    <a:p>
                      <a:r>
                        <a:rPr lang="en-US" sz="900" dirty="0">
                          <a:latin typeface="+mn-lt"/>
                        </a:rPr>
                        <a:t>For identification -</a:t>
                      </a:r>
                      <a:r>
                        <a:rPr lang="en-US" sz="900" dirty="0">
                          <a:latin typeface="+mn-lt"/>
                          <a:sym typeface="Wingdings" panose="05000000000000000000" pitchFamily="2" charset="2"/>
                        </a:rPr>
                        <a:t></a:t>
                      </a:r>
                      <a:r>
                        <a:rPr lang="en-US" sz="900" dirty="0">
                          <a:latin typeface="+mn-lt"/>
                        </a:rPr>
                        <a:t>Classification - Data description </a:t>
                      </a:r>
                    </a:p>
                    <a:p>
                      <a:r>
                        <a:rPr lang="en-US" sz="900" dirty="0">
                          <a:latin typeface="+mn-lt"/>
                        </a:rPr>
                        <a:t>Control Reliance-</a:t>
                      </a:r>
                      <a:r>
                        <a:rPr lang="en-US" sz="900" dirty="0">
                          <a:latin typeface="+mn-lt"/>
                          <a:sym typeface="Wingdings" panose="05000000000000000000" pitchFamily="2" charset="2"/>
                        </a:rPr>
                        <a:t></a:t>
                      </a:r>
                      <a:r>
                        <a:rPr lang="en-US" sz="900" dirty="0">
                          <a:latin typeface="+mn-lt"/>
                        </a:rPr>
                        <a:t>Classification and prediction  Sample Selection--</a:t>
                      </a:r>
                      <a:r>
                        <a:rPr lang="en-US" sz="900" dirty="0">
                          <a:latin typeface="+mn-lt"/>
                          <a:sym typeface="Wingdings" panose="05000000000000000000" pitchFamily="2" charset="2"/>
                        </a:rPr>
                        <a:t> </a:t>
                      </a:r>
                      <a:r>
                        <a:rPr lang="en-US" sz="900" dirty="0">
                          <a:latin typeface="+mn-lt"/>
                        </a:rPr>
                        <a:t>Cluster analysis -</a:t>
                      </a:r>
                      <a:r>
                        <a:rPr lang="en-US" sz="900" dirty="0">
                          <a:latin typeface="+mn-lt"/>
                          <a:sym typeface="Wingdings" panose="05000000000000000000" pitchFamily="2" charset="2"/>
                        </a:rPr>
                        <a:t></a:t>
                      </a:r>
                      <a:r>
                        <a:rPr lang="en-US" sz="900" dirty="0">
                          <a:latin typeface="+mn-lt"/>
                        </a:rPr>
                        <a:t> Outlier analysis </a:t>
                      </a:r>
                    </a:p>
                    <a:p>
                      <a:r>
                        <a:rPr lang="en-US" sz="900" dirty="0">
                          <a:latin typeface="+mn-lt"/>
                        </a:rPr>
                        <a:t>Control Testing --</a:t>
                      </a:r>
                      <a:r>
                        <a:rPr lang="en-US" sz="900" dirty="0">
                          <a:latin typeface="+mn-lt"/>
                          <a:sym typeface="Wingdings" panose="05000000000000000000" pitchFamily="2" charset="2"/>
                        </a:rPr>
                        <a:t></a:t>
                      </a:r>
                      <a:r>
                        <a:rPr lang="en-US" sz="900" dirty="0">
                          <a:latin typeface="+mn-lt"/>
                        </a:rPr>
                        <a:t>Cluster analysis - Outlier analysis</a:t>
                      </a:r>
                    </a:p>
                    <a:p>
                      <a:r>
                        <a:rPr lang="en-US" sz="900" dirty="0">
                          <a:latin typeface="+mn-lt"/>
                        </a:rPr>
                        <a:t>Result Evaluation-</a:t>
                      </a:r>
                      <a:r>
                        <a:rPr lang="en-US" sz="900" dirty="0">
                          <a:latin typeface="+mn-lt"/>
                          <a:sym typeface="Wingdings" panose="05000000000000000000" pitchFamily="2" charset="2"/>
                        </a:rPr>
                        <a:t> Classification</a:t>
                      </a:r>
                      <a:endParaRPr lang="en-US" sz="900" dirty="0">
                        <a:latin typeface="+mn-lt"/>
                      </a:endParaRPr>
                    </a:p>
                  </a:txBody>
                  <a:tcPr/>
                </a:tc>
                <a:tc>
                  <a:txBody>
                    <a:bodyPr/>
                    <a:lstStyle/>
                    <a:p>
                      <a:r>
                        <a:rPr lang="en-US" sz="900" dirty="0">
                          <a:latin typeface="+mn-lt"/>
                        </a:rPr>
                        <a:t>Controls Identification Classification</a:t>
                      </a:r>
                      <a:endParaRPr lang="en-US" sz="900" dirty="0">
                        <a:latin typeface="+mn-lt"/>
                        <a:sym typeface="Wingdings" panose="05000000000000000000" pitchFamily="2" charset="2"/>
                      </a:endParaRPr>
                    </a:p>
                    <a:p>
                      <a:endParaRPr lang="en-US" sz="900" dirty="0">
                        <a:latin typeface="+mn-lt"/>
                        <a:sym typeface="Wingdings" panose="05000000000000000000" pitchFamily="2" charset="2"/>
                      </a:endParaRPr>
                    </a:p>
                    <a:p>
                      <a:r>
                        <a:rPr lang="en-US" sz="900" dirty="0">
                          <a:latin typeface="+mn-lt"/>
                        </a:rPr>
                        <a:t>Character of control-</a:t>
                      </a:r>
                      <a:r>
                        <a:rPr lang="en-US" sz="900" dirty="0">
                          <a:latin typeface="+mn-lt"/>
                          <a:sym typeface="Wingdings" panose="05000000000000000000" pitchFamily="2" charset="2"/>
                        </a:rPr>
                        <a:t>Data Description</a:t>
                      </a:r>
                    </a:p>
                    <a:p>
                      <a:endParaRPr lang="en-US" sz="900" dirty="0">
                        <a:latin typeface="+mn-lt"/>
                        <a:sym typeface="Wingdings" panose="05000000000000000000" pitchFamily="2" charset="2"/>
                      </a:endParaRPr>
                    </a:p>
                    <a:p>
                      <a:r>
                        <a:rPr lang="en-US" sz="900" dirty="0">
                          <a:latin typeface="+mn-lt"/>
                          <a:sym typeface="Wingdings" panose="05000000000000000000" pitchFamily="2" charset="2"/>
                        </a:rPr>
                        <a:t>Control Reliance level-Categorized</a:t>
                      </a:r>
                    </a:p>
                    <a:p>
                      <a:endParaRPr lang="en-US" sz="900" dirty="0">
                        <a:latin typeface="+mn-lt"/>
                        <a:sym typeface="Wingdings" panose="05000000000000000000" pitchFamily="2" charset="2"/>
                      </a:endParaRPr>
                    </a:p>
                    <a:p>
                      <a:r>
                        <a:rPr lang="en-US" sz="900" dirty="0">
                          <a:latin typeface="+mn-lt"/>
                          <a:sym typeface="Wingdings" panose="05000000000000000000" pitchFamily="2" charset="2"/>
                        </a:rPr>
                        <a:t>Sample selection-Cluster Control Testing (Grouping and Outliers)</a:t>
                      </a:r>
                    </a:p>
                    <a:p>
                      <a:endParaRPr lang="en-US" sz="900" dirty="0">
                        <a:latin typeface="+mn-lt"/>
                        <a:sym typeface="Wingdings" panose="05000000000000000000" pitchFamily="2" charset="2"/>
                      </a:endParaRPr>
                    </a:p>
                    <a:p>
                      <a:r>
                        <a:rPr lang="en-US" sz="900" dirty="0">
                          <a:latin typeface="+mn-lt"/>
                          <a:sym typeface="Wingdings" panose="05000000000000000000" pitchFamily="2" charset="2"/>
                        </a:rPr>
                        <a:t>Result Evaluation-- Satisfactory/ Unsatisfactory and Iterating</a:t>
                      </a:r>
                    </a:p>
                    <a:p>
                      <a:endParaRPr lang="en-US" sz="900" dirty="0">
                        <a:latin typeface="+mn-lt"/>
                        <a:sym typeface="Wingdings" panose="05000000000000000000" pitchFamily="2" charset="2"/>
                      </a:endParaRPr>
                    </a:p>
                    <a:p>
                      <a:endParaRPr lang="en-US" sz="900" dirty="0">
                        <a:latin typeface="+mn-lt"/>
                      </a:endParaRPr>
                    </a:p>
                  </a:txBody>
                  <a:tcPr/>
                </a:tc>
                <a:extLst>
                  <a:ext uri="{0D108BD9-81ED-4DB2-BD59-A6C34878D82A}">
                    <a16:rowId xmlns:a16="http://schemas.microsoft.com/office/drawing/2014/main" val="2090451555"/>
                  </a:ext>
                </a:extLst>
              </a:tr>
              <a:tr h="370840">
                <a:tc>
                  <a:txBody>
                    <a:bodyPr/>
                    <a:lstStyle/>
                    <a:p>
                      <a:r>
                        <a:rPr lang="en-US" sz="900" dirty="0">
                          <a:latin typeface="+mn-lt"/>
                        </a:rPr>
                        <a:t>Detailed Tests </a:t>
                      </a:r>
                    </a:p>
                    <a:p>
                      <a:r>
                        <a:rPr lang="en-US" sz="900" dirty="0">
                          <a:latin typeface="+mn-lt"/>
                        </a:rPr>
                        <a:t>- Sample selection </a:t>
                      </a:r>
                    </a:p>
                    <a:p>
                      <a:r>
                        <a:rPr lang="en-US" sz="900" dirty="0">
                          <a:latin typeface="+mn-lt"/>
                        </a:rPr>
                        <a:t> -Sample testing </a:t>
                      </a:r>
                    </a:p>
                    <a:p>
                      <a:r>
                        <a:rPr lang="en-US" sz="900" dirty="0">
                          <a:latin typeface="+mn-lt"/>
                        </a:rPr>
                        <a:t>- Results evaluation</a:t>
                      </a:r>
                    </a:p>
                  </a:txBody>
                  <a:tcPr/>
                </a:tc>
                <a:tc>
                  <a:txBody>
                    <a:bodyPr/>
                    <a:lstStyle/>
                    <a:p>
                      <a:r>
                        <a:rPr lang="en-US" sz="900" dirty="0">
                          <a:latin typeface="+mn-lt"/>
                        </a:rPr>
                        <a:t>Sample selection</a:t>
                      </a:r>
                      <a:r>
                        <a:rPr lang="en-US" sz="900" dirty="0">
                          <a:latin typeface="+mn-lt"/>
                          <a:sym typeface="Wingdings" panose="05000000000000000000" pitchFamily="2" charset="2"/>
                        </a:rPr>
                        <a:t></a:t>
                      </a:r>
                      <a:r>
                        <a:rPr lang="en-US" sz="900" dirty="0">
                          <a:latin typeface="+mn-lt"/>
                        </a:rPr>
                        <a:t> Cluster&amp; Outlier Analysis</a:t>
                      </a:r>
                    </a:p>
                    <a:p>
                      <a:r>
                        <a:rPr lang="en-US" sz="900" dirty="0">
                          <a:latin typeface="+mn-lt"/>
                        </a:rPr>
                        <a:t>Sample testing-</a:t>
                      </a:r>
                      <a:r>
                        <a:rPr lang="en-US" sz="900" dirty="0">
                          <a:latin typeface="+mn-lt"/>
                          <a:sym typeface="Wingdings" panose="05000000000000000000" pitchFamily="2" charset="2"/>
                        </a:rPr>
                        <a:t></a:t>
                      </a:r>
                      <a:r>
                        <a:rPr lang="en-US" sz="900" dirty="0">
                          <a:latin typeface="+mn-lt"/>
                        </a:rPr>
                        <a:t> Cluster&amp; Outlier Analysis</a:t>
                      </a:r>
                    </a:p>
                    <a:p>
                      <a:r>
                        <a:rPr lang="en-US" sz="900" dirty="0">
                          <a:latin typeface="+mn-lt"/>
                        </a:rPr>
                        <a:t>Results evaluation-</a:t>
                      </a:r>
                      <a:r>
                        <a:rPr lang="en-US" sz="900" dirty="0">
                          <a:latin typeface="+mn-lt"/>
                          <a:sym typeface="Wingdings" panose="05000000000000000000" pitchFamily="2" charset="2"/>
                        </a:rPr>
                        <a:t></a:t>
                      </a:r>
                      <a:r>
                        <a:rPr lang="en-US" sz="900" dirty="0">
                          <a:latin typeface="+mn-lt"/>
                        </a:rPr>
                        <a:t>Classification</a:t>
                      </a:r>
                    </a:p>
                  </a:txBody>
                  <a:tcPr/>
                </a:tc>
                <a:tc>
                  <a:txBody>
                    <a:bodyPr/>
                    <a:lstStyle/>
                    <a:p>
                      <a:r>
                        <a:rPr lang="en-US" sz="900" dirty="0">
                          <a:latin typeface="+mn-lt"/>
                        </a:rPr>
                        <a:t>Same as above</a:t>
                      </a:r>
                    </a:p>
                  </a:txBody>
                  <a:tcPr/>
                </a:tc>
                <a:extLst>
                  <a:ext uri="{0D108BD9-81ED-4DB2-BD59-A6C34878D82A}">
                    <a16:rowId xmlns:a16="http://schemas.microsoft.com/office/drawing/2014/main" val="712971318"/>
                  </a:ext>
                </a:extLst>
              </a:tr>
              <a:tr h="370840">
                <a:tc>
                  <a:txBody>
                    <a:bodyPr/>
                    <a:lstStyle/>
                    <a:p>
                      <a:r>
                        <a:rPr lang="en-US" sz="900" dirty="0">
                          <a:latin typeface="+mn-lt"/>
                        </a:rPr>
                        <a:t> Opinion Issuance</a:t>
                      </a:r>
                    </a:p>
                  </a:txBody>
                  <a:tcPr/>
                </a:tc>
                <a:tc>
                  <a:txBody>
                    <a:bodyPr/>
                    <a:lstStyle/>
                    <a:p>
                      <a:r>
                        <a:rPr lang="en-US" sz="900" dirty="0">
                          <a:latin typeface="+mn-lt"/>
                        </a:rPr>
                        <a:t>-Dependency analysis </a:t>
                      </a:r>
                    </a:p>
                    <a:p>
                      <a:r>
                        <a:rPr lang="en-US" sz="900" dirty="0">
                          <a:latin typeface="+mn-lt"/>
                        </a:rPr>
                        <a:t>-Classification and prediction </a:t>
                      </a:r>
                    </a:p>
                  </a:txBody>
                  <a:tcPr/>
                </a:tc>
                <a:tc>
                  <a:txBody>
                    <a:bodyPr/>
                    <a:lstStyle/>
                    <a:p>
                      <a:r>
                        <a:rPr lang="en-US" sz="900" dirty="0">
                          <a:latin typeface="+mn-lt"/>
                        </a:rPr>
                        <a:t>Using dependency analysis, circumstances or evidence that will affect the types of opinion issued can be collected.  Then, based on the test results, audit findings, matters surfaced and other related circumstances, types of opinion can be rendered.</a:t>
                      </a:r>
                    </a:p>
                  </a:txBody>
                  <a:tcPr/>
                </a:tc>
                <a:extLst>
                  <a:ext uri="{0D108BD9-81ED-4DB2-BD59-A6C34878D82A}">
                    <a16:rowId xmlns:a16="http://schemas.microsoft.com/office/drawing/2014/main" val="4004703476"/>
                  </a:ext>
                </a:extLst>
              </a:tr>
            </a:tbl>
          </a:graphicData>
        </a:graphic>
      </p:graphicFrame>
      <p:sp>
        <p:nvSpPr>
          <p:cNvPr id="4" name="TextBox 3">
            <a:extLst>
              <a:ext uri="{FF2B5EF4-FFF2-40B4-BE49-F238E27FC236}">
                <a16:creationId xmlns:a16="http://schemas.microsoft.com/office/drawing/2014/main" id="{243B22E2-352D-40AE-8D63-A6DA33F184B2}"/>
              </a:ext>
            </a:extLst>
          </p:cNvPr>
          <p:cNvSpPr txBox="1"/>
          <p:nvPr/>
        </p:nvSpPr>
        <p:spPr>
          <a:xfrm>
            <a:off x="125928" y="108750"/>
            <a:ext cx="8192022" cy="461665"/>
          </a:xfrm>
          <a:prstGeom prst="rect">
            <a:avLst/>
          </a:prstGeom>
          <a:noFill/>
        </p:spPr>
        <p:txBody>
          <a:bodyPr wrap="square" rtlCol="0">
            <a:spAutoFit/>
          </a:bodyPr>
          <a:lstStyle/>
          <a:p>
            <a:r>
              <a:rPr lang="en-US" sz="2400" dirty="0"/>
              <a:t> Possible areas of data mining and audit processes integration </a:t>
            </a:r>
          </a:p>
        </p:txBody>
      </p:sp>
    </p:spTree>
    <p:extLst>
      <p:ext uri="{BB962C8B-B14F-4D97-AF65-F5344CB8AC3E}">
        <p14:creationId xmlns:p14="http://schemas.microsoft.com/office/powerpoint/2010/main" val="1127388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41F10786A5DD4DB8120A306F61F5D6" ma:contentTypeVersion="13" ma:contentTypeDescription="Create a new document." ma:contentTypeScope="" ma:versionID="9fe01be947560f34d55a4ed064290e4e">
  <xsd:schema xmlns:xsd="http://www.w3.org/2001/XMLSchema" xmlns:xs="http://www.w3.org/2001/XMLSchema" xmlns:p="http://schemas.microsoft.com/office/2006/metadata/properties" xmlns:ns1="http://schemas.microsoft.com/sharepoint/v3" xmlns:ns3="8342f626-8425-4717-9aff-d39eb5249c30" xmlns:ns4="44999de8-dd5e-4cf3-9b41-566a19dda2c7" targetNamespace="http://schemas.microsoft.com/office/2006/metadata/properties" ma:root="true" ma:fieldsID="7769e48a30a11156a95e0a4274edeb2c" ns1:_="" ns3:_="" ns4:_="">
    <xsd:import namespace="http://schemas.microsoft.com/sharepoint/v3"/>
    <xsd:import namespace="8342f626-8425-4717-9aff-d39eb5249c30"/>
    <xsd:import namespace="44999de8-dd5e-4cf3-9b41-566a19dda2c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1:_ip_UnifiedCompliancePolicyProperties" minOccurs="0"/>
                <xsd:element ref="ns1:_ip_UnifiedCompliancePolicyUIActio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42f626-8425-4717-9aff-d39eb5249c3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999de8-dd5e-4cf3-9b41-566a19dda2c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868664A-13C7-49B8-9669-6B0185ECFD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342f626-8425-4717-9aff-d39eb5249c30"/>
    <ds:schemaRef ds:uri="44999de8-dd5e-4cf3-9b41-566a19dda2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DA262A-CBAD-44D7-8B72-E67CCFA94688}">
  <ds:schemaRefs>
    <ds:schemaRef ds:uri="http://schemas.microsoft.com/sharepoint/v3/contenttype/forms"/>
  </ds:schemaRefs>
</ds:datastoreItem>
</file>

<file path=customXml/itemProps3.xml><?xml version="1.0" encoding="utf-8"?>
<ds:datastoreItem xmlns:ds="http://schemas.openxmlformats.org/officeDocument/2006/customXml" ds:itemID="{901E3A3F-E136-4282-8F29-18B2B49B8AEE}">
  <ds:schemaRefs>
    <ds:schemaRef ds:uri="http://purl.org/dc/elements/1.1/"/>
    <ds:schemaRef ds:uri="http://schemas.microsoft.com/office/2006/metadata/properties"/>
    <ds:schemaRef ds:uri="http://schemas.microsoft.com/sharepoint/v3"/>
    <ds:schemaRef ds:uri="44999de8-dd5e-4cf3-9b41-566a19dda2c7"/>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8342f626-8425-4717-9aff-d39eb5249c30"/>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1073</TotalTime>
  <Words>2044</Words>
  <Application>Microsoft Office PowerPoint</Application>
  <PresentationFormat>On-screen Show (16:9)</PresentationFormat>
  <Paragraphs>316</Paragraphs>
  <Slides>29</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Courier New</vt:lpstr>
      <vt:lpstr>Impact</vt:lpstr>
      <vt:lpstr>Wingdings</vt:lpstr>
      <vt:lpstr>Office Theme</vt:lpstr>
      <vt:lpstr>PowerPoint Presentation</vt:lpstr>
      <vt:lpstr>PowerPoint Presentation</vt:lpstr>
      <vt:lpstr>Cluster Analysis ---&gt; Anomaly Detection in Internal Audit for Insurance Sector</vt:lpstr>
      <vt:lpstr>Sample Data Set of an Insurance Company in US</vt:lpstr>
      <vt:lpstr>DATA PROBLEMS</vt:lpstr>
      <vt:lpstr>Newly Created Attributes that Could be used for Clustering</vt:lpstr>
      <vt:lpstr>Checking and Removing for Outliers</vt:lpstr>
      <vt:lpstr>Anomaly Detection Parameters</vt:lpstr>
      <vt:lpstr>PowerPoint Presentation</vt:lpstr>
      <vt:lpstr>Clustering Illustrated on a College Data Set</vt:lpstr>
      <vt:lpstr>Data Set- College</vt:lpstr>
      <vt:lpstr>CLUSTERING</vt:lpstr>
      <vt:lpstr>Step 1 - Checked Distribution of all column </vt:lpstr>
      <vt:lpstr>Data Cleansing And Preparation</vt:lpstr>
      <vt:lpstr>Steps followed in this Clustering Process</vt:lpstr>
      <vt:lpstr>Clustering Method</vt:lpstr>
      <vt:lpstr>Steps to Gowers Distance</vt:lpstr>
      <vt:lpstr>Distribution of Enroll  before and after Log transformation</vt:lpstr>
      <vt:lpstr>CLUSTERING ALGORITHM ---&gt; Partitioning around Medoids</vt:lpstr>
      <vt:lpstr>Selecting Optimum number of Clusters- Text</vt:lpstr>
      <vt:lpstr>Visualizing Optimum Number of Clusters</vt:lpstr>
      <vt:lpstr>CLUSTER INTERPRETATION</vt:lpstr>
      <vt:lpstr>PAM FIT CLUSTERING</vt:lpstr>
      <vt:lpstr>Cluster 1 ---&gt;Summary</vt:lpstr>
      <vt:lpstr>Cluster 2 ---&gt;Summary</vt:lpstr>
      <vt:lpstr>Cluster 3 -----&gt;Summary</vt:lpstr>
      <vt:lpstr>Projection of Clusters in a Visual Format </vt:lpstr>
      <vt:lpstr>Outlier Analysis</vt:lpstr>
      <vt:lpstr>Outlier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dc:title>
  <dc:creator>Abhinaya R. Sridhar</dc:creator>
  <cp:lastModifiedBy>Sridhar Rajaram, Abhinaya</cp:lastModifiedBy>
  <cp:revision>27</cp:revision>
  <dcterms:modified xsi:type="dcterms:W3CDTF">2020-11-11T14:18:25Z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0x0101000B41F10786A5DD4DB8120A306F61F5D6</vt:lpwstr>
  </property>
</Properties>
</file>