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ram, Abhinaya" initials="RA" lastIdx="1" clrIdx="0">
    <p:extLst>
      <p:ext uri="{19B8F6BF-5375-455C-9EA6-DF929625EA0E}">
        <p15:presenceInfo xmlns:p15="http://schemas.microsoft.com/office/powerpoint/2012/main" userId="S-1-5-21-162406827-614989856-464344438-5441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7T09:49:20.622" idx="1">
    <p:pos x="3877" y="40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8A903-1B10-4F4E-A9FD-6B78F6C47A4F}" type="doc">
      <dgm:prSet loTypeId="urn:microsoft.com/office/officeart/2005/8/layout/pyramid2" loCatId="pyramid" qsTypeId="urn:microsoft.com/office/officeart/2005/8/quickstyle/simple1" qsCatId="simple" csTypeId="urn:microsoft.com/office/officeart/2005/8/colors/colorful4" csCatId="colorful" phldr="1"/>
      <dgm:spPr/>
    </dgm:pt>
    <dgm:pt modelId="{87930044-68B7-4469-B44B-26879648FA25}">
      <dgm:prSet phldrT="[Text]"/>
      <dgm:spPr/>
      <dgm:t>
        <a:bodyPr/>
        <a:lstStyle/>
        <a:p>
          <a:r>
            <a:rPr lang="en-US" dirty="0" smtClean="0"/>
            <a:t>CETR(96%)</a:t>
          </a:r>
          <a:endParaRPr lang="en-US" dirty="0"/>
        </a:p>
      </dgm:t>
    </dgm:pt>
    <dgm:pt modelId="{3C2D5750-945A-49A6-97FD-29BEAD0BCB87}" type="parTrans" cxnId="{0FE41D7B-8FEC-449C-ACB4-F3C53C30BB16}">
      <dgm:prSet/>
      <dgm:spPr/>
      <dgm:t>
        <a:bodyPr/>
        <a:lstStyle/>
        <a:p>
          <a:endParaRPr lang="en-US"/>
        </a:p>
      </dgm:t>
    </dgm:pt>
    <dgm:pt modelId="{A228FD2F-72F2-4DF4-84A6-FE0FAC6FD9BD}" type="sibTrans" cxnId="{0FE41D7B-8FEC-449C-ACB4-F3C53C30BB16}">
      <dgm:prSet/>
      <dgm:spPr/>
      <dgm:t>
        <a:bodyPr/>
        <a:lstStyle/>
        <a:p>
          <a:endParaRPr lang="en-US"/>
        </a:p>
      </dgm:t>
    </dgm:pt>
    <dgm:pt modelId="{4D16936B-41B9-4EF3-B0B6-E608C9AF1ACC}">
      <dgm:prSet phldrT="[Text]"/>
      <dgm:spPr/>
      <dgm:t>
        <a:bodyPr/>
        <a:lstStyle/>
        <a:p>
          <a:r>
            <a:rPr lang="en-US" dirty="0" smtClean="0"/>
            <a:t>NANP(4%)</a:t>
          </a:r>
          <a:endParaRPr lang="en-US" dirty="0"/>
        </a:p>
      </dgm:t>
    </dgm:pt>
    <dgm:pt modelId="{F1BD07F4-A8F2-4DA2-BA22-AFE96861F92D}" type="parTrans" cxnId="{F65FADEE-67BD-4B88-80AA-07B4B61B021B}">
      <dgm:prSet/>
      <dgm:spPr/>
      <dgm:t>
        <a:bodyPr/>
        <a:lstStyle/>
        <a:p>
          <a:endParaRPr lang="en-US"/>
        </a:p>
      </dgm:t>
    </dgm:pt>
    <dgm:pt modelId="{B121CC7C-5767-41A6-956E-C94B91635D1F}" type="sibTrans" cxnId="{F65FADEE-67BD-4B88-80AA-07B4B61B021B}">
      <dgm:prSet/>
      <dgm:spPr/>
      <dgm:t>
        <a:bodyPr/>
        <a:lstStyle/>
        <a:p>
          <a:endParaRPr lang="en-US"/>
        </a:p>
      </dgm:t>
    </dgm:pt>
    <dgm:pt modelId="{06EBC470-2C21-4616-9308-7BCF7BD7A373}" type="pres">
      <dgm:prSet presAssocID="{6538A903-1B10-4F4E-A9FD-6B78F6C47A4F}" presName="compositeShape" presStyleCnt="0">
        <dgm:presLayoutVars>
          <dgm:dir/>
          <dgm:resizeHandles/>
        </dgm:presLayoutVars>
      </dgm:prSet>
      <dgm:spPr/>
    </dgm:pt>
    <dgm:pt modelId="{7A908E4D-2ED0-471A-9D89-0A087A2BAB36}" type="pres">
      <dgm:prSet presAssocID="{6538A903-1B10-4F4E-A9FD-6B78F6C47A4F}" presName="pyramid" presStyleLbl="node1" presStyleIdx="0" presStyleCnt="1" custLinFactNeighborX="-12148" custLinFactNeighborY="8076"/>
      <dgm:spPr/>
    </dgm:pt>
    <dgm:pt modelId="{95CA0BC7-6ED1-4468-B3B2-14381DFCE697}" type="pres">
      <dgm:prSet presAssocID="{6538A903-1B10-4F4E-A9FD-6B78F6C47A4F}" presName="theList" presStyleCnt="0"/>
      <dgm:spPr/>
    </dgm:pt>
    <dgm:pt modelId="{D845CC21-F678-4ACC-831C-E5C0C047DEFB}" type="pres">
      <dgm:prSet presAssocID="{87930044-68B7-4469-B44B-26879648FA25}" presName="a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04AB3-B14D-41CD-B5B0-FE76DFE755A8}" type="pres">
      <dgm:prSet presAssocID="{87930044-68B7-4469-B44B-26879648FA25}" presName="aSpace" presStyleCnt="0"/>
      <dgm:spPr/>
    </dgm:pt>
    <dgm:pt modelId="{6B95ACEA-BB68-47F6-8842-6F1E19AC8A1A}" type="pres">
      <dgm:prSet presAssocID="{4D16936B-41B9-4EF3-B0B6-E608C9AF1ACC}" presName="aNode" presStyleLbl="fgAcc1" presStyleIdx="1" presStyleCnt="2" custLinFactY="5215" custLinFactNeighborX="149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512D2-EFC6-466F-8744-F37AA49D1A4D}" type="pres">
      <dgm:prSet presAssocID="{4D16936B-41B9-4EF3-B0B6-E608C9AF1ACC}" presName="aSpace" presStyleCnt="0"/>
      <dgm:spPr/>
    </dgm:pt>
  </dgm:ptLst>
  <dgm:cxnLst>
    <dgm:cxn modelId="{5EF38A41-A6D7-4EFE-9859-E08FF0DE56A9}" type="presOf" srcId="{4D16936B-41B9-4EF3-B0B6-E608C9AF1ACC}" destId="{6B95ACEA-BB68-47F6-8842-6F1E19AC8A1A}" srcOrd="0" destOrd="0" presId="urn:microsoft.com/office/officeart/2005/8/layout/pyramid2"/>
    <dgm:cxn modelId="{8135FDD2-5CBA-4280-A606-62771E120116}" type="presOf" srcId="{87930044-68B7-4469-B44B-26879648FA25}" destId="{D845CC21-F678-4ACC-831C-E5C0C047DEFB}" srcOrd="0" destOrd="0" presId="urn:microsoft.com/office/officeart/2005/8/layout/pyramid2"/>
    <dgm:cxn modelId="{F65FADEE-67BD-4B88-80AA-07B4B61B021B}" srcId="{6538A903-1B10-4F4E-A9FD-6B78F6C47A4F}" destId="{4D16936B-41B9-4EF3-B0B6-E608C9AF1ACC}" srcOrd="1" destOrd="0" parTransId="{F1BD07F4-A8F2-4DA2-BA22-AFE96861F92D}" sibTransId="{B121CC7C-5767-41A6-956E-C94B91635D1F}"/>
    <dgm:cxn modelId="{D27E5338-BE20-417C-9AEF-1F4915546701}" type="presOf" srcId="{6538A903-1B10-4F4E-A9FD-6B78F6C47A4F}" destId="{06EBC470-2C21-4616-9308-7BCF7BD7A373}" srcOrd="0" destOrd="0" presId="urn:microsoft.com/office/officeart/2005/8/layout/pyramid2"/>
    <dgm:cxn modelId="{0FE41D7B-8FEC-449C-ACB4-F3C53C30BB16}" srcId="{6538A903-1B10-4F4E-A9FD-6B78F6C47A4F}" destId="{87930044-68B7-4469-B44B-26879648FA25}" srcOrd="0" destOrd="0" parTransId="{3C2D5750-945A-49A6-97FD-29BEAD0BCB87}" sibTransId="{A228FD2F-72F2-4DF4-84A6-FE0FAC6FD9BD}"/>
    <dgm:cxn modelId="{79088C86-3ADD-4EC1-8AD2-B7C365034075}" type="presParOf" srcId="{06EBC470-2C21-4616-9308-7BCF7BD7A373}" destId="{7A908E4D-2ED0-471A-9D89-0A087A2BAB36}" srcOrd="0" destOrd="0" presId="urn:microsoft.com/office/officeart/2005/8/layout/pyramid2"/>
    <dgm:cxn modelId="{CBF726C4-B973-433A-A217-F99E962EDA47}" type="presParOf" srcId="{06EBC470-2C21-4616-9308-7BCF7BD7A373}" destId="{95CA0BC7-6ED1-4468-B3B2-14381DFCE697}" srcOrd="1" destOrd="0" presId="urn:microsoft.com/office/officeart/2005/8/layout/pyramid2"/>
    <dgm:cxn modelId="{3B95FB53-4C50-4CDE-9F26-01FF723F6CC6}" type="presParOf" srcId="{95CA0BC7-6ED1-4468-B3B2-14381DFCE697}" destId="{D845CC21-F678-4ACC-831C-E5C0C047DEFB}" srcOrd="0" destOrd="0" presId="urn:microsoft.com/office/officeart/2005/8/layout/pyramid2"/>
    <dgm:cxn modelId="{E9B26F8F-2D91-4A3F-A298-3FEE86AED01B}" type="presParOf" srcId="{95CA0BC7-6ED1-4468-B3B2-14381DFCE697}" destId="{C0B04AB3-B14D-41CD-B5B0-FE76DFE755A8}" srcOrd="1" destOrd="0" presId="urn:microsoft.com/office/officeart/2005/8/layout/pyramid2"/>
    <dgm:cxn modelId="{0608935C-F863-4A12-AD78-5B22749B2710}" type="presParOf" srcId="{95CA0BC7-6ED1-4468-B3B2-14381DFCE697}" destId="{6B95ACEA-BB68-47F6-8842-6F1E19AC8A1A}" srcOrd="2" destOrd="0" presId="urn:microsoft.com/office/officeart/2005/8/layout/pyramid2"/>
    <dgm:cxn modelId="{6F7B72E3-EA31-40F6-9D86-1504E1AB7CD6}" type="presParOf" srcId="{95CA0BC7-6ED1-4468-B3B2-14381DFCE697}" destId="{396512D2-EFC6-466F-8744-F37AA49D1A4D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438F0D-37B4-4CC1-AAAB-E5B44FAC2087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60694D77-E04D-41FC-9B32-39414A1E811F}">
      <dgm:prSet phldrT="[Text]" custT="1"/>
      <dgm:spPr/>
      <dgm:t>
        <a:bodyPr/>
        <a:lstStyle/>
        <a:p>
          <a:r>
            <a:rPr lang="en-US" sz="2000" dirty="0" smtClean="0"/>
            <a:t>Detection OF 4% NANP difficult </a:t>
          </a:r>
          <a:endParaRPr lang="en-US" sz="2000" dirty="0"/>
        </a:p>
      </dgm:t>
    </dgm:pt>
    <dgm:pt modelId="{1D447DFB-0CF7-4171-AB0F-5D2CA77C9B64}" type="parTrans" cxnId="{2281F686-683F-4F3B-9210-0A34F9B8778D}">
      <dgm:prSet/>
      <dgm:spPr/>
      <dgm:t>
        <a:bodyPr/>
        <a:lstStyle/>
        <a:p>
          <a:endParaRPr lang="en-US"/>
        </a:p>
      </dgm:t>
    </dgm:pt>
    <dgm:pt modelId="{1808CB7E-FD94-46D7-AE83-A232D32405E4}" type="sibTrans" cxnId="{2281F686-683F-4F3B-9210-0A34F9B8778D}">
      <dgm:prSet/>
      <dgm:spPr/>
      <dgm:t>
        <a:bodyPr/>
        <a:lstStyle/>
        <a:p>
          <a:endParaRPr lang="en-US"/>
        </a:p>
      </dgm:t>
    </dgm:pt>
    <dgm:pt modelId="{6D4672E5-3803-425F-8B02-973DAD9125A0}" type="pres">
      <dgm:prSet presAssocID="{D0438F0D-37B4-4CC1-AAAB-E5B44FAC2087}" presName="Name0" presStyleCnt="0">
        <dgm:presLayoutVars>
          <dgm:dir/>
          <dgm:resizeHandles val="exact"/>
        </dgm:presLayoutVars>
      </dgm:prSet>
      <dgm:spPr/>
    </dgm:pt>
    <dgm:pt modelId="{A56C52F5-2E90-48ED-9A8B-2C59F404E783}" type="pres">
      <dgm:prSet presAssocID="{60694D77-E04D-41FC-9B32-39414A1E811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CAA798-2C3D-4F12-ACE6-ABA5056605B8}" type="presOf" srcId="{60694D77-E04D-41FC-9B32-39414A1E811F}" destId="{A56C52F5-2E90-48ED-9A8B-2C59F404E783}" srcOrd="0" destOrd="0" presId="urn:microsoft.com/office/officeart/2005/8/layout/process1"/>
    <dgm:cxn modelId="{10E69A6C-FE20-4414-A8BD-35D25B77F619}" type="presOf" srcId="{D0438F0D-37B4-4CC1-AAAB-E5B44FAC2087}" destId="{6D4672E5-3803-425F-8B02-973DAD9125A0}" srcOrd="0" destOrd="0" presId="urn:microsoft.com/office/officeart/2005/8/layout/process1"/>
    <dgm:cxn modelId="{2281F686-683F-4F3B-9210-0A34F9B8778D}" srcId="{D0438F0D-37B4-4CC1-AAAB-E5B44FAC2087}" destId="{60694D77-E04D-41FC-9B32-39414A1E811F}" srcOrd="0" destOrd="0" parTransId="{1D447DFB-0CF7-4171-AB0F-5D2CA77C9B64}" sibTransId="{1808CB7E-FD94-46D7-AE83-A232D32405E4}"/>
    <dgm:cxn modelId="{B8C3E6B0-EF46-42F1-A73C-4BB6095287C2}" type="presParOf" srcId="{6D4672E5-3803-425F-8B02-973DAD9125A0}" destId="{A56C52F5-2E90-48ED-9A8B-2C59F404E78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BE8383-BA54-4079-99FD-5E4AD741FAF7}" type="doc">
      <dgm:prSet loTypeId="urn:microsoft.com/office/officeart/2005/8/layout/p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66494B1-4431-47CB-B031-EFBFF8273E8B}">
      <dgm:prSet phldrT="[Text]"/>
      <dgm:spPr/>
      <dgm:t>
        <a:bodyPr/>
        <a:lstStyle/>
        <a:p>
          <a:r>
            <a:rPr lang="en-US" dirty="0" smtClean="0"/>
            <a:t>Triggering Events</a:t>
          </a:r>
          <a:endParaRPr lang="en-US" dirty="0"/>
        </a:p>
      </dgm:t>
    </dgm:pt>
    <dgm:pt modelId="{14EE41E4-CCC9-4265-B778-6DBCDDEAC8ED}" type="parTrans" cxnId="{2157229C-6272-4AE7-A937-18A8FCD04136}">
      <dgm:prSet/>
      <dgm:spPr/>
      <dgm:t>
        <a:bodyPr/>
        <a:lstStyle/>
        <a:p>
          <a:endParaRPr lang="en-US"/>
        </a:p>
      </dgm:t>
    </dgm:pt>
    <dgm:pt modelId="{0F51B9B8-2C8E-4F8B-955E-122B1C6E45E3}" type="sibTrans" cxnId="{2157229C-6272-4AE7-A937-18A8FCD04136}">
      <dgm:prSet/>
      <dgm:spPr/>
      <dgm:t>
        <a:bodyPr/>
        <a:lstStyle/>
        <a:p>
          <a:endParaRPr lang="en-US"/>
        </a:p>
      </dgm:t>
    </dgm:pt>
    <dgm:pt modelId="{799A562C-0021-4A74-870B-6B4855328D7F}">
      <dgm:prSet phldrT="[Text]"/>
      <dgm:spPr/>
      <dgm:t>
        <a:bodyPr/>
        <a:lstStyle/>
        <a:p>
          <a:r>
            <a:rPr lang="en-US" dirty="0" smtClean="0"/>
            <a:t>Rule Breaking (AML criteria) </a:t>
          </a:r>
          <a:endParaRPr lang="en-US" dirty="0"/>
        </a:p>
      </dgm:t>
    </dgm:pt>
    <dgm:pt modelId="{1A6E9AE4-B792-4E06-A019-4E7C15B592D7}" type="parTrans" cxnId="{2EBB867F-598C-4C00-8934-B8AA33DF9539}">
      <dgm:prSet/>
      <dgm:spPr/>
      <dgm:t>
        <a:bodyPr/>
        <a:lstStyle/>
        <a:p>
          <a:endParaRPr lang="en-US"/>
        </a:p>
      </dgm:t>
    </dgm:pt>
    <dgm:pt modelId="{D71FE557-E473-4A79-A619-EC28902C6201}" type="sibTrans" cxnId="{2EBB867F-598C-4C00-8934-B8AA33DF9539}">
      <dgm:prSet/>
      <dgm:spPr/>
      <dgm:t>
        <a:bodyPr/>
        <a:lstStyle/>
        <a:p>
          <a:endParaRPr lang="en-US"/>
        </a:p>
      </dgm:t>
    </dgm:pt>
    <dgm:pt modelId="{1EE112D3-1785-4689-A0DD-E53ADF02043B}">
      <dgm:prSet phldrT="[Text]"/>
      <dgm:spPr/>
      <dgm:t>
        <a:bodyPr/>
        <a:lstStyle/>
        <a:p>
          <a:r>
            <a:rPr lang="en-US" dirty="0" smtClean="0"/>
            <a:t>Money Order</a:t>
          </a:r>
          <a:endParaRPr lang="en-US" dirty="0"/>
        </a:p>
      </dgm:t>
    </dgm:pt>
    <dgm:pt modelId="{B5E2682A-237B-4611-90D6-2C9BD02B19AD}" type="parTrans" cxnId="{D30CCF05-599E-49A1-8E5A-421F03FC38FF}">
      <dgm:prSet/>
      <dgm:spPr/>
      <dgm:t>
        <a:bodyPr/>
        <a:lstStyle/>
        <a:p>
          <a:endParaRPr lang="en-US"/>
        </a:p>
      </dgm:t>
    </dgm:pt>
    <dgm:pt modelId="{FF1D5FB0-FF40-4D75-AFC1-C895B8B2C2F9}" type="sibTrans" cxnId="{D30CCF05-599E-49A1-8E5A-421F03FC38FF}">
      <dgm:prSet/>
      <dgm:spPr/>
      <dgm:t>
        <a:bodyPr/>
        <a:lstStyle/>
        <a:p>
          <a:endParaRPr lang="en-US"/>
        </a:p>
      </dgm:t>
    </dgm:pt>
    <dgm:pt modelId="{C525E655-4B83-4275-92BF-3BE455A1582F}">
      <dgm:prSet phldrT="[Text]"/>
      <dgm:spPr/>
      <dgm:t>
        <a:bodyPr/>
        <a:lstStyle/>
        <a:p>
          <a:r>
            <a:rPr lang="en-US" dirty="0" smtClean="0"/>
            <a:t>Other (NANP  not matching AML criteria)</a:t>
          </a:r>
          <a:endParaRPr lang="en-US" dirty="0"/>
        </a:p>
      </dgm:t>
    </dgm:pt>
    <dgm:pt modelId="{92C29C40-430B-4B03-877D-A1EC746FC4F9}" type="parTrans" cxnId="{DD3E13BF-5C35-4A0C-981A-7CDE1A00276B}">
      <dgm:prSet/>
      <dgm:spPr/>
      <dgm:t>
        <a:bodyPr/>
        <a:lstStyle/>
        <a:p>
          <a:endParaRPr lang="en-US"/>
        </a:p>
      </dgm:t>
    </dgm:pt>
    <dgm:pt modelId="{5FE92186-8F52-4C89-8167-18AC5534591A}" type="sibTrans" cxnId="{DD3E13BF-5C35-4A0C-981A-7CDE1A00276B}">
      <dgm:prSet/>
      <dgm:spPr/>
      <dgm:t>
        <a:bodyPr/>
        <a:lstStyle/>
        <a:p>
          <a:endParaRPr lang="en-US"/>
        </a:p>
      </dgm:t>
    </dgm:pt>
    <dgm:pt modelId="{0C817568-649D-4259-8AD0-347748F55B85}" type="pres">
      <dgm:prSet presAssocID="{0EBE8383-BA54-4079-99FD-5E4AD741FA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24164A-67AC-4C5C-95B1-37306E642146}" type="pres">
      <dgm:prSet presAssocID="{666494B1-4431-47CB-B031-EFBFF8273E8B}" presName="compNode" presStyleCnt="0"/>
      <dgm:spPr/>
    </dgm:pt>
    <dgm:pt modelId="{B0170D1C-A648-4748-9A05-AC3002AB9BAA}" type="pres">
      <dgm:prSet presAssocID="{666494B1-4431-47CB-B031-EFBFF8273E8B}" presName="pictRect" presStyleLbl="node1" presStyleIdx="0" presStyleCnt="4"/>
      <dgm:spPr/>
    </dgm:pt>
    <dgm:pt modelId="{27F766DD-28BC-4A68-BD35-BBC4A3E179C7}" type="pres">
      <dgm:prSet presAssocID="{666494B1-4431-47CB-B031-EFBFF8273E8B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D7953-A003-48F0-A294-C3C5D50C1C96}" type="pres">
      <dgm:prSet presAssocID="{0F51B9B8-2C8E-4F8B-955E-122B1C6E45E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D3F3B16-B354-42FD-8749-0BBF7D8603FE}" type="pres">
      <dgm:prSet presAssocID="{799A562C-0021-4A74-870B-6B4855328D7F}" presName="compNode" presStyleCnt="0"/>
      <dgm:spPr/>
    </dgm:pt>
    <dgm:pt modelId="{55117424-526B-4716-B080-F6FB7CC0A19E}" type="pres">
      <dgm:prSet presAssocID="{799A562C-0021-4A74-870B-6B4855328D7F}" presName="pict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0BA7A2AF-218E-4933-9284-BAD43F9296CD}" type="pres">
      <dgm:prSet presAssocID="{799A562C-0021-4A74-870B-6B4855328D7F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3E01B-BA70-4EF7-9916-B972A3F08EFE}" type="pres">
      <dgm:prSet presAssocID="{D71FE557-E473-4A79-A619-EC28902C620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E251EC-6C11-4363-8C88-FD0438A6F04B}" type="pres">
      <dgm:prSet presAssocID="{1EE112D3-1785-4689-A0DD-E53ADF02043B}" presName="compNode" presStyleCnt="0"/>
      <dgm:spPr/>
    </dgm:pt>
    <dgm:pt modelId="{0B03AF00-BD0D-4F94-BD33-F60A2FA4E43D}" type="pres">
      <dgm:prSet presAssocID="{1EE112D3-1785-4689-A0DD-E53ADF02043B}" presName="pictRect" presStyleLbl="node1" presStyleIdx="2" presStyleCnt="4" custScaleX="100968" custScaleY="88679" custLinFactY="-57717" custLinFactNeighborX="4828" custLinFactNeighborY="-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F88B444F-57FD-4D77-8F9B-372828283E77}" type="pres">
      <dgm:prSet presAssocID="{1EE112D3-1785-4689-A0DD-E53ADF02043B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A9E2E-F3C2-4505-AD58-7F2C0133DB48}" type="pres">
      <dgm:prSet presAssocID="{FF1D5FB0-FF40-4D75-AFC1-C895B8B2C2F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117FB05-3E5E-4A7C-BE2F-F3ABCD1FC85C}" type="pres">
      <dgm:prSet presAssocID="{C525E655-4B83-4275-92BF-3BE455A1582F}" presName="compNode" presStyleCnt="0"/>
      <dgm:spPr/>
    </dgm:pt>
    <dgm:pt modelId="{81FD2B5C-D918-40EB-BF63-06F9E9299B81}" type="pres">
      <dgm:prSet presAssocID="{C525E655-4B83-4275-92BF-3BE455A1582F}" presName="pictRect" presStyleLbl="nod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EA53F2EF-DB2C-4433-B16F-D76D9FFDDBA4}" type="pres">
      <dgm:prSet presAssocID="{C525E655-4B83-4275-92BF-3BE455A1582F}" presName="textRect" presStyleLbl="revTx" presStyleIdx="3" presStyleCnt="4" custScaleX="1463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57229C-6272-4AE7-A937-18A8FCD04136}" srcId="{0EBE8383-BA54-4079-99FD-5E4AD741FAF7}" destId="{666494B1-4431-47CB-B031-EFBFF8273E8B}" srcOrd="0" destOrd="0" parTransId="{14EE41E4-CCC9-4265-B778-6DBCDDEAC8ED}" sibTransId="{0F51B9B8-2C8E-4F8B-955E-122B1C6E45E3}"/>
    <dgm:cxn modelId="{FE70901D-8759-47E2-8687-79CD42E6C934}" type="presOf" srcId="{0F51B9B8-2C8E-4F8B-955E-122B1C6E45E3}" destId="{0F8D7953-A003-48F0-A294-C3C5D50C1C96}" srcOrd="0" destOrd="0" presId="urn:microsoft.com/office/officeart/2005/8/layout/pList1"/>
    <dgm:cxn modelId="{75FF8B74-592E-4B3E-8F62-4640E6B687B9}" type="presOf" srcId="{FF1D5FB0-FF40-4D75-AFC1-C895B8B2C2F9}" destId="{362A9E2E-F3C2-4505-AD58-7F2C0133DB48}" srcOrd="0" destOrd="0" presId="urn:microsoft.com/office/officeart/2005/8/layout/pList1"/>
    <dgm:cxn modelId="{33C5B9AA-AFA8-4400-BE9A-AE9D509858C6}" type="presOf" srcId="{666494B1-4431-47CB-B031-EFBFF8273E8B}" destId="{27F766DD-28BC-4A68-BD35-BBC4A3E179C7}" srcOrd="0" destOrd="0" presId="urn:microsoft.com/office/officeart/2005/8/layout/pList1"/>
    <dgm:cxn modelId="{DD3E13BF-5C35-4A0C-981A-7CDE1A00276B}" srcId="{0EBE8383-BA54-4079-99FD-5E4AD741FAF7}" destId="{C525E655-4B83-4275-92BF-3BE455A1582F}" srcOrd="3" destOrd="0" parTransId="{92C29C40-430B-4B03-877D-A1EC746FC4F9}" sibTransId="{5FE92186-8F52-4C89-8167-18AC5534591A}"/>
    <dgm:cxn modelId="{146E0B36-5A8B-40EB-9B20-E787A62A1A4B}" type="presOf" srcId="{C525E655-4B83-4275-92BF-3BE455A1582F}" destId="{EA53F2EF-DB2C-4433-B16F-D76D9FFDDBA4}" srcOrd="0" destOrd="0" presId="urn:microsoft.com/office/officeart/2005/8/layout/pList1"/>
    <dgm:cxn modelId="{77E7DCB4-BDD8-461C-9777-6C7B6E4BC5C4}" type="presOf" srcId="{799A562C-0021-4A74-870B-6B4855328D7F}" destId="{0BA7A2AF-218E-4933-9284-BAD43F9296CD}" srcOrd="0" destOrd="0" presId="urn:microsoft.com/office/officeart/2005/8/layout/pList1"/>
    <dgm:cxn modelId="{D30CCF05-599E-49A1-8E5A-421F03FC38FF}" srcId="{0EBE8383-BA54-4079-99FD-5E4AD741FAF7}" destId="{1EE112D3-1785-4689-A0DD-E53ADF02043B}" srcOrd="2" destOrd="0" parTransId="{B5E2682A-237B-4611-90D6-2C9BD02B19AD}" sibTransId="{FF1D5FB0-FF40-4D75-AFC1-C895B8B2C2F9}"/>
    <dgm:cxn modelId="{2EBB867F-598C-4C00-8934-B8AA33DF9539}" srcId="{0EBE8383-BA54-4079-99FD-5E4AD741FAF7}" destId="{799A562C-0021-4A74-870B-6B4855328D7F}" srcOrd="1" destOrd="0" parTransId="{1A6E9AE4-B792-4E06-A019-4E7C15B592D7}" sibTransId="{D71FE557-E473-4A79-A619-EC28902C6201}"/>
    <dgm:cxn modelId="{B97B149E-D880-46BD-85F7-067C4C4E6865}" type="presOf" srcId="{1EE112D3-1785-4689-A0DD-E53ADF02043B}" destId="{F88B444F-57FD-4D77-8F9B-372828283E77}" srcOrd="0" destOrd="0" presId="urn:microsoft.com/office/officeart/2005/8/layout/pList1"/>
    <dgm:cxn modelId="{939F6D15-B412-4429-A210-E52B33E23484}" type="presOf" srcId="{D71FE557-E473-4A79-A619-EC28902C6201}" destId="{2F63E01B-BA70-4EF7-9916-B972A3F08EFE}" srcOrd="0" destOrd="0" presId="urn:microsoft.com/office/officeart/2005/8/layout/pList1"/>
    <dgm:cxn modelId="{7512B76B-E849-4789-8393-CF32FCCFB545}" type="presOf" srcId="{0EBE8383-BA54-4079-99FD-5E4AD741FAF7}" destId="{0C817568-649D-4259-8AD0-347748F55B85}" srcOrd="0" destOrd="0" presId="urn:microsoft.com/office/officeart/2005/8/layout/pList1"/>
    <dgm:cxn modelId="{E031FA2C-099C-42F4-8695-953FB0C36506}" type="presParOf" srcId="{0C817568-649D-4259-8AD0-347748F55B85}" destId="{3924164A-67AC-4C5C-95B1-37306E642146}" srcOrd="0" destOrd="0" presId="urn:microsoft.com/office/officeart/2005/8/layout/pList1"/>
    <dgm:cxn modelId="{9B77BB65-DFB7-4D71-A001-1769B5F1BCA1}" type="presParOf" srcId="{3924164A-67AC-4C5C-95B1-37306E642146}" destId="{B0170D1C-A648-4748-9A05-AC3002AB9BAA}" srcOrd="0" destOrd="0" presId="urn:microsoft.com/office/officeart/2005/8/layout/pList1"/>
    <dgm:cxn modelId="{0F949643-C9F4-49B6-83A7-A665FBA2CCFB}" type="presParOf" srcId="{3924164A-67AC-4C5C-95B1-37306E642146}" destId="{27F766DD-28BC-4A68-BD35-BBC4A3E179C7}" srcOrd="1" destOrd="0" presId="urn:microsoft.com/office/officeart/2005/8/layout/pList1"/>
    <dgm:cxn modelId="{C0E5D6BD-7F7F-45DA-B206-F75AA2772894}" type="presParOf" srcId="{0C817568-649D-4259-8AD0-347748F55B85}" destId="{0F8D7953-A003-48F0-A294-C3C5D50C1C96}" srcOrd="1" destOrd="0" presId="urn:microsoft.com/office/officeart/2005/8/layout/pList1"/>
    <dgm:cxn modelId="{FAF38C06-32F0-4E64-9A6D-AABE59E13319}" type="presParOf" srcId="{0C817568-649D-4259-8AD0-347748F55B85}" destId="{8D3F3B16-B354-42FD-8749-0BBF7D8603FE}" srcOrd="2" destOrd="0" presId="urn:microsoft.com/office/officeart/2005/8/layout/pList1"/>
    <dgm:cxn modelId="{F0EFB9C4-8BC1-40C8-AA8A-BB3648F26FF5}" type="presParOf" srcId="{8D3F3B16-B354-42FD-8749-0BBF7D8603FE}" destId="{55117424-526B-4716-B080-F6FB7CC0A19E}" srcOrd="0" destOrd="0" presId="urn:microsoft.com/office/officeart/2005/8/layout/pList1"/>
    <dgm:cxn modelId="{AE943AC9-BE35-48FE-8A2A-DCC87F80E55F}" type="presParOf" srcId="{8D3F3B16-B354-42FD-8749-0BBF7D8603FE}" destId="{0BA7A2AF-218E-4933-9284-BAD43F9296CD}" srcOrd="1" destOrd="0" presId="urn:microsoft.com/office/officeart/2005/8/layout/pList1"/>
    <dgm:cxn modelId="{61E4ADA8-9CB9-41D6-8C91-44133F2D102D}" type="presParOf" srcId="{0C817568-649D-4259-8AD0-347748F55B85}" destId="{2F63E01B-BA70-4EF7-9916-B972A3F08EFE}" srcOrd="3" destOrd="0" presId="urn:microsoft.com/office/officeart/2005/8/layout/pList1"/>
    <dgm:cxn modelId="{8151FBEE-CA21-488D-B740-289F0F9790F8}" type="presParOf" srcId="{0C817568-649D-4259-8AD0-347748F55B85}" destId="{B8E251EC-6C11-4363-8C88-FD0438A6F04B}" srcOrd="4" destOrd="0" presId="urn:microsoft.com/office/officeart/2005/8/layout/pList1"/>
    <dgm:cxn modelId="{83822F20-E1E6-45CF-893D-006A4AED35D8}" type="presParOf" srcId="{B8E251EC-6C11-4363-8C88-FD0438A6F04B}" destId="{0B03AF00-BD0D-4F94-BD33-F60A2FA4E43D}" srcOrd="0" destOrd="0" presId="urn:microsoft.com/office/officeart/2005/8/layout/pList1"/>
    <dgm:cxn modelId="{9C2C4D88-4215-44B6-A8CA-D2C2628F7E17}" type="presParOf" srcId="{B8E251EC-6C11-4363-8C88-FD0438A6F04B}" destId="{F88B444F-57FD-4D77-8F9B-372828283E77}" srcOrd="1" destOrd="0" presId="urn:microsoft.com/office/officeart/2005/8/layout/pList1"/>
    <dgm:cxn modelId="{87053644-BD95-4FF3-8AE8-0E9DD8FFE3AF}" type="presParOf" srcId="{0C817568-649D-4259-8AD0-347748F55B85}" destId="{362A9E2E-F3C2-4505-AD58-7F2C0133DB48}" srcOrd="5" destOrd="0" presId="urn:microsoft.com/office/officeart/2005/8/layout/pList1"/>
    <dgm:cxn modelId="{5010FD4A-943B-4233-A424-4A0ECFFD0B8E}" type="presParOf" srcId="{0C817568-649D-4259-8AD0-347748F55B85}" destId="{D117FB05-3E5E-4A7C-BE2F-F3ABCD1FC85C}" srcOrd="6" destOrd="0" presId="urn:microsoft.com/office/officeart/2005/8/layout/pList1"/>
    <dgm:cxn modelId="{481B2705-F371-4E13-8D9E-3620E8A3CD5A}" type="presParOf" srcId="{D117FB05-3E5E-4A7C-BE2F-F3ABCD1FC85C}" destId="{81FD2B5C-D918-40EB-BF63-06F9E9299B81}" srcOrd="0" destOrd="0" presId="urn:microsoft.com/office/officeart/2005/8/layout/pList1"/>
    <dgm:cxn modelId="{022E7797-3193-4506-94E7-C06B23B6E6BA}" type="presParOf" srcId="{D117FB05-3E5E-4A7C-BE2F-F3ABCD1FC85C}" destId="{EA53F2EF-DB2C-4433-B16F-D76D9FFDDBA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A553A9-2EF0-4A20-A470-036D88C9928B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AA9088-489D-4C34-A052-F1A9B2A37B47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2">
                  <a:lumMod val="10000"/>
                </a:schemeClr>
              </a:solidFill>
            </a:rPr>
            <a:t>More Data and More Relevant Features</a:t>
          </a:r>
          <a:endParaRPr lang="en-US" sz="2400" b="1" dirty="0">
            <a:solidFill>
              <a:schemeClr val="bg2">
                <a:lumMod val="10000"/>
              </a:schemeClr>
            </a:solidFill>
          </a:endParaRPr>
        </a:p>
      </dgm:t>
    </dgm:pt>
    <dgm:pt modelId="{448D30B5-BA00-4895-8834-1014D1CE8CA0}" type="parTrans" cxnId="{169156F3-951C-4EB5-9CF9-BA1CB5D5F43C}">
      <dgm:prSet/>
      <dgm:spPr/>
      <dgm:t>
        <a:bodyPr/>
        <a:lstStyle/>
        <a:p>
          <a:endParaRPr lang="en-US"/>
        </a:p>
      </dgm:t>
    </dgm:pt>
    <dgm:pt modelId="{4905BE0F-1A42-47F4-9C0D-2961495062B1}" type="sibTrans" cxnId="{169156F3-951C-4EB5-9CF9-BA1CB5D5F43C}">
      <dgm:prSet/>
      <dgm:spPr/>
      <dgm:t>
        <a:bodyPr/>
        <a:lstStyle/>
        <a:p>
          <a:endParaRPr lang="en-US"/>
        </a:p>
      </dgm:t>
    </dgm:pt>
    <dgm:pt modelId="{47928093-31ED-4E64-B816-618D8DCD9F6E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bg2">
                  <a:lumMod val="10000"/>
                </a:schemeClr>
              </a:solidFill>
            </a:rPr>
            <a:t>Assuming that there are relationships in the data  then giving the model more data will allow it to better understand how to map a set of features to a label</a:t>
          </a:r>
          <a:r>
            <a:rPr lang="en-US" sz="3100" dirty="0" smtClean="0"/>
            <a:t>.</a:t>
          </a:r>
          <a:endParaRPr lang="en-US" sz="3100" dirty="0"/>
        </a:p>
      </dgm:t>
    </dgm:pt>
    <dgm:pt modelId="{3C9D0D2B-F8CD-4190-9F2B-7C737065AE4B}" type="parTrans" cxnId="{B0EB975F-4087-4F25-B8E8-4E616983E8CB}">
      <dgm:prSet/>
      <dgm:spPr/>
      <dgm:t>
        <a:bodyPr/>
        <a:lstStyle/>
        <a:p>
          <a:endParaRPr lang="en-US"/>
        </a:p>
      </dgm:t>
    </dgm:pt>
    <dgm:pt modelId="{5F4657EC-7058-4171-A31B-D71406E71D4F}" type="sibTrans" cxnId="{B0EB975F-4087-4F25-B8E8-4E616983E8CB}">
      <dgm:prSet/>
      <dgm:spPr/>
      <dgm:t>
        <a:bodyPr/>
        <a:lstStyle/>
        <a:p>
          <a:endParaRPr lang="en-US"/>
        </a:p>
      </dgm:t>
    </dgm:pt>
    <dgm:pt modelId="{8E7A183B-BC83-407F-974E-8D764191819B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b="1" dirty="0" smtClean="0">
              <a:solidFill>
                <a:schemeClr val="bg2">
                  <a:lumMod val="10000"/>
                </a:schemeClr>
              </a:solidFill>
            </a:rPr>
            <a:t>             Feature Importance:  </a:t>
          </a:r>
        </a:p>
        <a:p>
          <a:endParaRPr lang="en-US" sz="1600" dirty="0" smtClean="0">
            <a:solidFill>
              <a:schemeClr val="bg2">
                <a:lumMod val="10000"/>
              </a:schemeClr>
            </a:solidFill>
          </a:endParaRPr>
        </a:p>
        <a:p>
          <a:r>
            <a:rPr lang="en-US" sz="2000" dirty="0" smtClean="0">
              <a:solidFill>
                <a:schemeClr val="bg2">
                  <a:lumMod val="10000"/>
                </a:schemeClr>
              </a:solidFill>
            </a:rPr>
            <a:t>Use Python’s inbuilt functions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</a:rPr>
            <a:t>skleanr’s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</a:rPr>
            <a:t>SelectfromModel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</a:rPr>
            <a:t> and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</a:rPr>
            <a:t>get_support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</a:rPr>
            <a:t> to select all the features  which are more important than the mean importance of all the features by default. We can alter this threshold if we want</a:t>
          </a:r>
          <a:r>
            <a:rPr lang="en-US" sz="1600" dirty="0" smtClean="0">
              <a:solidFill>
                <a:schemeClr val="bg2">
                  <a:lumMod val="10000"/>
                </a:schemeClr>
              </a:solidFill>
            </a:rPr>
            <a:t>.</a:t>
          </a:r>
        </a:p>
        <a:p>
          <a:endParaRPr lang="en-US" sz="1100" dirty="0" smtClean="0"/>
        </a:p>
        <a:p>
          <a:endParaRPr lang="en-US" sz="1100" dirty="0" smtClean="0"/>
        </a:p>
        <a:p>
          <a:endParaRPr lang="en-US" sz="1100" dirty="0"/>
        </a:p>
      </dgm:t>
    </dgm:pt>
    <dgm:pt modelId="{93E18971-3497-4F0A-B59E-18DC18228AD8}" type="parTrans" cxnId="{D2B7CD24-A5B0-4009-878A-3B8224D90F27}">
      <dgm:prSet/>
      <dgm:spPr/>
      <dgm:t>
        <a:bodyPr/>
        <a:lstStyle/>
        <a:p>
          <a:endParaRPr lang="en-US"/>
        </a:p>
      </dgm:t>
    </dgm:pt>
    <dgm:pt modelId="{3983D2F7-8F98-489F-9D05-4B658D38730C}" type="sibTrans" cxnId="{D2B7CD24-A5B0-4009-878A-3B8224D90F27}">
      <dgm:prSet/>
      <dgm:spPr/>
      <dgm:t>
        <a:bodyPr/>
        <a:lstStyle/>
        <a:p>
          <a:endParaRPr lang="en-US"/>
        </a:p>
      </dgm:t>
    </dgm:pt>
    <dgm:pt modelId="{F69178A8-0003-434D-B5E5-21F5AB2BCA9F}">
      <dgm:prSet phldrT="[Text]" phldr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 sz="900" dirty="0"/>
        </a:p>
      </dgm:t>
    </dgm:pt>
    <dgm:pt modelId="{0444DE6E-0499-4A59-A0AF-563A4F751DF0}" type="parTrans" cxnId="{DF622FC1-C4A6-47CE-B30F-82F2C4C3E4EE}">
      <dgm:prSet/>
      <dgm:spPr/>
      <dgm:t>
        <a:bodyPr/>
        <a:lstStyle/>
        <a:p>
          <a:endParaRPr lang="en-US"/>
        </a:p>
      </dgm:t>
    </dgm:pt>
    <dgm:pt modelId="{4322026D-03F3-42C1-9EB1-F5B22819CD71}" type="sibTrans" cxnId="{DF622FC1-C4A6-47CE-B30F-82F2C4C3E4EE}">
      <dgm:prSet/>
      <dgm:spPr/>
      <dgm:t>
        <a:bodyPr/>
        <a:lstStyle/>
        <a:p>
          <a:endParaRPr lang="en-US"/>
        </a:p>
      </dgm:t>
    </dgm:pt>
    <dgm:pt modelId="{7A3AB539-8FBA-4472-B20A-8C7D191936B0}">
      <dgm:prSet phldrT="[Text]" phldr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 sz="900" dirty="0"/>
        </a:p>
      </dgm:t>
    </dgm:pt>
    <dgm:pt modelId="{3DA0852E-0AB4-4010-A582-33684631F713}" type="parTrans" cxnId="{43265D1C-F11A-4617-8705-8EFB4B90BA0A}">
      <dgm:prSet/>
      <dgm:spPr/>
      <dgm:t>
        <a:bodyPr/>
        <a:lstStyle/>
        <a:p>
          <a:endParaRPr lang="en-US"/>
        </a:p>
      </dgm:t>
    </dgm:pt>
    <dgm:pt modelId="{054E75A2-0179-429B-9B31-1202D1F5FE8A}" type="sibTrans" cxnId="{43265D1C-F11A-4617-8705-8EFB4B90BA0A}">
      <dgm:prSet/>
      <dgm:spPr/>
      <dgm:t>
        <a:bodyPr/>
        <a:lstStyle/>
        <a:p>
          <a:endParaRPr lang="en-US"/>
        </a:p>
      </dgm:t>
    </dgm:pt>
    <dgm:pt modelId="{7A338C0E-FFDE-4781-A85C-F79C4B94F346}">
      <dgm:prSet custT="1"/>
      <dgm:spPr>
        <a:solidFill>
          <a:srgbClr val="FFFF00"/>
        </a:solidFill>
      </dgm:spPr>
      <dgm:t>
        <a:bodyPr/>
        <a:lstStyle/>
        <a:p>
          <a:r>
            <a:rPr lang="en-US" sz="2400" dirty="0" err="1" smtClean="0">
              <a:solidFill>
                <a:schemeClr val="bg2">
                  <a:lumMod val="10000"/>
                </a:schemeClr>
              </a:solidFill>
            </a:rPr>
            <a:t>Correla</a:t>
          </a:r>
          <a:endParaRPr lang="en-US" sz="2400" dirty="0">
            <a:solidFill>
              <a:schemeClr val="bg2">
                <a:lumMod val="10000"/>
              </a:schemeClr>
            </a:solidFill>
          </a:endParaRPr>
        </a:p>
      </dgm:t>
    </dgm:pt>
    <dgm:pt modelId="{0D180CD3-5243-4BB7-8208-4BA2626D804B}" type="parTrans" cxnId="{279F88E5-C366-43BD-B180-8EDDC1AE3816}">
      <dgm:prSet/>
      <dgm:spPr/>
      <dgm:t>
        <a:bodyPr/>
        <a:lstStyle/>
        <a:p>
          <a:endParaRPr lang="en-US"/>
        </a:p>
      </dgm:t>
    </dgm:pt>
    <dgm:pt modelId="{9ED69912-8E2E-415E-8996-739F32CB4110}" type="sibTrans" cxnId="{279F88E5-C366-43BD-B180-8EDDC1AE3816}">
      <dgm:prSet/>
      <dgm:spPr/>
      <dgm:t>
        <a:bodyPr/>
        <a:lstStyle/>
        <a:p>
          <a:endParaRPr lang="en-US"/>
        </a:p>
      </dgm:t>
    </dgm:pt>
    <dgm:pt modelId="{E6D7D054-5280-4CD1-B3AD-99018D63D9C5}" type="pres">
      <dgm:prSet presAssocID="{6EA553A9-2EF0-4A20-A470-036D88C9928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A547F4-BDD9-4053-8B7D-9E85BF85C0D8}" type="pres">
      <dgm:prSet presAssocID="{D8AA9088-489D-4C34-A052-F1A9B2A37B47}" presName="comp" presStyleCnt="0"/>
      <dgm:spPr/>
    </dgm:pt>
    <dgm:pt modelId="{6D75FE92-AC96-4CA1-948B-0AD501A152E8}" type="pres">
      <dgm:prSet presAssocID="{D8AA9088-489D-4C34-A052-F1A9B2A37B47}" presName="box" presStyleLbl="node1" presStyleIdx="0" presStyleCnt="3" custLinFactNeighborX="525" custLinFactNeighborY="3524"/>
      <dgm:spPr/>
      <dgm:t>
        <a:bodyPr/>
        <a:lstStyle/>
        <a:p>
          <a:endParaRPr lang="en-US"/>
        </a:p>
      </dgm:t>
    </dgm:pt>
    <dgm:pt modelId="{003F2124-37A7-43F8-ABE8-CEAC40A18D11}" type="pres">
      <dgm:prSet presAssocID="{D8AA9088-489D-4C34-A052-F1A9B2A37B47}" presName="img" presStyleLbl="fgImgPlace1" presStyleIdx="0" presStyleCnt="3" custScaleY="10339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7E14E8CB-B3E4-4057-9EA4-01BCA0DFED2C}" type="pres">
      <dgm:prSet presAssocID="{D8AA9088-489D-4C34-A052-F1A9B2A37B4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45EA0-F6FC-4BDE-8183-A70B96072759}" type="pres">
      <dgm:prSet presAssocID="{4905BE0F-1A42-47F4-9C0D-2961495062B1}" presName="spacer" presStyleCnt="0"/>
      <dgm:spPr/>
    </dgm:pt>
    <dgm:pt modelId="{0031FA46-194E-4F4A-8D08-B2904F9CBB9E}" type="pres">
      <dgm:prSet presAssocID="{7A338C0E-FFDE-4781-A85C-F79C4B94F346}" presName="comp" presStyleCnt="0"/>
      <dgm:spPr/>
    </dgm:pt>
    <dgm:pt modelId="{02BC6A23-172B-4B47-B6E1-1651688EB982}" type="pres">
      <dgm:prSet presAssocID="{7A338C0E-FFDE-4781-A85C-F79C4B94F346}" presName="box" presStyleLbl="node1" presStyleIdx="1" presStyleCnt="3"/>
      <dgm:spPr/>
      <dgm:t>
        <a:bodyPr/>
        <a:lstStyle/>
        <a:p>
          <a:endParaRPr lang="en-US"/>
        </a:p>
      </dgm:t>
    </dgm:pt>
    <dgm:pt modelId="{33EC5C9A-5AA3-4077-B4E9-197AC1ECDCA9}" type="pres">
      <dgm:prSet presAssocID="{7A338C0E-FFDE-4781-A85C-F79C4B94F346}" presName="img" presStyleLbl="fgImgPlace1" presStyleIdx="1" presStyleCnt="3" custScaleX="163167" custScaleY="126777" custLinFactNeighborX="14873" custLinFactNeighborY="253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FAF4F3B-18F9-46A6-83D6-71BF57E90D46}" type="pres">
      <dgm:prSet presAssocID="{7A338C0E-FFDE-4781-A85C-F79C4B94F34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3D1494-28C9-4E97-B15A-15766150006E}" type="pres">
      <dgm:prSet presAssocID="{9ED69912-8E2E-415E-8996-739F32CB4110}" presName="spacer" presStyleCnt="0"/>
      <dgm:spPr/>
    </dgm:pt>
    <dgm:pt modelId="{0CA3E354-0C08-4D98-A83B-3F6990144943}" type="pres">
      <dgm:prSet presAssocID="{8E7A183B-BC83-407F-974E-8D764191819B}" presName="comp" presStyleCnt="0"/>
      <dgm:spPr/>
    </dgm:pt>
    <dgm:pt modelId="{EA683463-14AA-4099-93C8-C33BCA8FF942}" type="pres">
      <dgm:prSet presAssocID="{8E7A183B-BC83-407F-974E-8D764191819B}" presName="box" presStyleLbl="node1" presStyleIdx="2" presStyleCnt="3"/>
      <dgm:spPr/>
      <dgm:t>
        <a:bodyPr/>
        <a:lstStyle/>
        <a:p>
          <a:endParaRPr lang="en-US"/>
        </a:p>
      </dgm:t>
    </dgm:pt>
    <dgm:pt modelId="{22F5342A-6A62-485D-9645-E4F3FE5C0511}" type="pres">
      <dgm:prSet presAssocID="{8E7A183B-BC83-407F-974E-8D764191819B}" presName="img" presStyleLbl="fgImgPlace1" presStyleIdx="2" presStyleCnt="3" custScaleX="112003" custScaleY="109324" custLinFactNeighborX="-5687" custLinFactNeighborY="-570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6120187-28B9-4125-93FC-9D8109FB0AEE}" type="pres">
      <dgm:prSet presAssocID="{8E7A183B-BC83-407F-974E-8D764191819B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C3F294-6BBE-4ED0-A9C0-C578F250D826}" type="presOf" srcId="{8E7A183B-BC83-407F-974E-8D764191819B}" destId="{EA683463-14AA-4099-93C8-C33BCA8FF942}" srcOrd="0" destOrd="0" presId="urn:microsoft.com/office/officeart/2005/8/layout/vList4"/>
    <dgm:cxn modelId="{169156F3-951C-4EB5-9CF9-BA1CB5D5F43C}" srcId="{6EA553A9-2EF0-4A20-A470-036D88C9928B}" destId="{D8AA9088-489D-4C34-A052-F1A9B2A37B47}" srcOrd="0" destOrd="0" parTransId="{448D30B5-BA00-4895-8834-1014D1CE8CA0}" sibTransId="{4905BE0F-1A42-47F4-9C0D-2961495062B1}"/>
    <dgm:cxn modelId="{48CA1B04-6258-4CD4-ABD1-C6ACEC48F2FA}" type="presOf" srcId="{F69178A8-0003-434D-B5E5-21F5AB2BCA9F}" destId="{EA683463-14AA-4099-93C8-C33BCA8FF942}" srcOrd="0" destOrd="1" presId="urn:microsoft.com/office/officeart/2005/8/layout/vList4"/>
    <dgm:cxn modelId="{D2B7CD24-A5B0-4009-878A-3B8224D90F27}" srcId="{6EA553A9-2EF0-4A20-A470-036D88C9928B}" destId="{8E7A183B-BC83-407F-974E-8D764191819B}" srcOrd="2" destOrd="0" parTransId="{93E18971-3497-4F0A-B59E-18DC18228AD8}" sibTransId="{3983D2F7-8F98-489F-9D05-4B658D38730C}"/>
    <dgm:cxn modelId="{BE318B97-F9A3-4ADA-8EB7-109CFE39FE4D}" type="presOf" srcId="{6EA553A9-2EF0-4A20-A470-036D88C9928B}" destId="{E6D7D054-5280-4CD1-B3AD-99018D63D9C5}" srcOrd="0" destOrd="0" presId="urn:microsoft.com/office/officeart/2005/8/layout/vList4"/>
    <dgm:cxn modelId="{3A37D728-5FB2-496E-AEF5-68429C45B156}" type="presOf" srcId="{7A338C0E-FFDE-4781-A85C-F79C4B94F346}" destId="{02BC6A23-172B-4B47-B6E1-1651688EB982}" srcOrd="0" destOrd="0" presId="urn:microsoft.com/office/officeart/2005/8/layout/vList4"/>
    <dgm:cxn modelId="{B0EB975F-4087-4F25-B8E8-4E616983E8CB}" srcId="{D8AA9088-489D-4C34-A052-F1A9B2A37B47}" destId="{47928093-31ED-4E64-B816-618D8DCD9F6E}" srcOrd="0" destOrd="0" parTransId="{3C9D0D2B-F8CD-4190-9F2B-7C737065AE4B}" sibTransId="{5F4657EC-7058-4171-A31B-D71406E71D4F}"/>
    <dgm:cxn modelId="{D0F9B48D-6E7B-4C9D-8A64-DF1FCB07175B}" type="presOf" srcId="{47928093-31ED-4E64-B816-618D8DCD9F6E}" destId="{6D75FE92-AC96-4CA1-948B-0AD501A152E8}" srcOrd="0" destOrd="1" presId="urn:microsoft.com/office/officeart/2005/8/layout/vList4"/>
    <dgm:cxn modelId="{43265D1C-F11A-4617-8705-8EFB4B90BA0A}" srcId="{8E7A183B-BC83-407F-974E-8D764191819B}" destId="{7A3AB539-8FBA-4472-B20A-8C7D191936B0}" srcOrd="1" destOrd="0" parTransId="{3DA0852E-0AB4-4010-A582-33684631F713}" sibTransId="{054E75A2-0179-429B-9B31-1202D1F5FE8A}"/>
    <dgm:cxn modelId="{DD34D674-8613-416D-992D-B501FC795709}" type="presOf" srcId="{D8AA9088-489D-4C34-A052-F1A9B2A37B47}" destId="{6D75FE92-AC96-4CA1-948B-0AD501A152E8}" srcOrd="0" destOrd="0" presId="urn:microsoft.com/office/officeart/2005/8/layout/vList4"/>
    <dgm:cxn modelId="{9ECC01AB-07C8-4C24-9269-F02CF95217CF}" type="presOf" srcId="{D8AA9088-489D-4C34-A052-F1A9B2A37B47}" destId="{7E14E8CB-B3E4-4057-9EA4-01BCA0DFED2C}" srcOrd="1" destOrd="0" presId="urn:microsoft.com/office/officeart/2005/8/layout/vList4"/>
    <dgm:cxn modelId="{7AD32186-9A77-4AB5-93FA-089E56F726F0}" type="presOf" srcId="{8E7A183B-BC83-407F-974E-8D764191819B}" destId="{36120187-28B9-4125-93FC-9D8109FB0AEE}" srcOrd="1" destOrd="0" presId="urn:microsoft.com/office/officeart/2005/8/layout/vList4"/>
    <dgm:cxn modelId="{279F88E5-C366-43BD-B180-8EDDC1AE3816}" srcId="{6EA553A9-2EF0-4A20-A470-036D88C9928B}" destId="{7A338C0E-FFDE-4781-A85C-F79C4B94F346}" srcOrd="1" destOrd="0" parTransId="{0D180CD3-5243-4BB7-8208-4BA2626D804B}" sibTransId="{9ED69912-8E2E-415E-8996-739F32CB4110}"/>
    <dgm:cxn modelId="{1AA6C70F-18F0-41D6-8709-EEB6B83ADAC1}" type="presOf" srcId="{7A3AB539-8FBA-4472-B20A-8C7D191936B0}" destId="{EA683463-14AA-4099-93C8-C33BCA8FF942}" srcOrd="0" destOrd="2" presId="urn:microsoft.com/office/officeart/2005/8/layout/vList4"/>
    <dgm:cxn modelId="{ACE12494-A264-4AD9-9537-E1CC9964F804}" type="presOf" srcId="{7A338C0E-FFDE-4781-A85C-F79C4B94F346}" destId="{3FAF4F3B-18F9-46A6-83D6-71BF57E90D46}" srcOrd="1" destOrd="0" presId="urn:microsoft.com/office/officeart/2005/8/layout/vList4"/>
    <dgm:cxn modelId="{C67681C5-7986-4AAE-A171-9538F7AA9EEF}" type="presOf" srcId="{F69178A8-0003-434D-B5E5-21F5AB2BCA9F}" destId="{36120187-28B9-4125-93FC-9D8109FB0AEE}" srcOrd="1" destOrd="1" presId="urn:microsoft.com/office/officeart/2005/8/layout/vList4"/>
    <dgm:cxn modelId="{62300F62-56DD-431A-9209-24B90D4F6188}" type="presOf" srcId="{7A3AB539-8FBA-4472-B20A-8C7D191936B0}" destId="{36120187-28B9-4125-93FC-9D8109FB0AEE}" srcOrd="1" destOrd="2" presId="urn:microsoft.com/office/officeart/2005/8/layout/vList4"/>
    <dgm:cxn modelId="{DF622FC1-C4A6-47CE-B30F-82F2C4C3E4EE}" srcId="{8E7A183B-BC83-407F-974E-8D764191819B}" destId="{F69178A8-0003-434D-B5E5-21F5AB2BCA9F}" srcOrd="0" destOrd="0" parTransId="{0444DE6E-0499-4A59-A0AF-563A4F751DF0}" sibTransId="{4322026D-03F3-42C1-9EB1-F5B22819CD71}"/>
    <dgm:cxn modelId="{51455B7A-5CB7-458F-82C8-A718EA418D5A}" type="presOf" srcId="{47928093-31ED-4E64-B816-618D8DCD9F6E}" destId="{7E14E8CB-B3E4-4057-9EA4-01BCA0DFED2C}" srcOrd="1" destOrd="1" presId="urn:microsoft.com/office/officeart/2005/8/layout/vList4"/>
    <dgm:cxn modelId="{5F084852-5428-4FA4-AB31-F78AD69ADDCA}" type="presParOf" srcId="{E6D7D054-5280-4CD1-B3AD-99018D63D9C5}" destId="{F5A547F4-BDD9-4053-8B7D-9E85BF85C0D8}" srcOrd="0" destOrd="0" presId="urn:microsoft.com/office/officeart/2005/8/layout/vList4"/>
    <dgm:cxn modelId="{077A65D0-A2CB-4BFF-98E7-E762A32E909E}" type="presParOf" srcId="{F5A547F4-BDD9-4053-8B7D-9E85BF85C0D8}" destId="{6D75FE92-AC96-4CA1-948B-0AD501A152E8}" srcOrd="0" destOrd="0" presId="urn:microsoft.com/office/officeart/2005/8/layout/vList4"/>
    <dgm:cxn modelId="{6ACBE9FC-748E-47BB-8C22-161FA0D0EE68}" type="presParOf" srcId="{F5A547F4-BDD9-4053-8B7D-9E85BF85C0D8}" destId="{003F2124-37A7-43F8-ABE8-CEAC40A18D11}" srcOrd="1" destOrd="0" presId="urn:microsoft.com/office/officeart/2005/8/layout/vList4"/>
    <dgm:cxn modelId="{4D8E4295-54D7-46E0-9ACD-3EB2B9B8A72D}" type="presParOf" srcId="{F5A547F4-BDD9-4053-8B7D-9E85BF85C0D8}" destId="{7E14E8CB-B3E4-4057-9EA4-01BCA0DFED2C}" srcOrd="2" destOrd="0" presId="urn:microsoft.com/office/officeart/2005/8/layout/vList4"/>
    <dgm:cxn modelId="{EAAA809A-DE74-4C49-8C3F-EDA0124B9BAA}" type="presParOf" srcId="{E6D7D054-5280-4CD1-B3AD-99018D63D9C5}" destId="{7A745EA0-F6FC-4BDE-8183-A70B96072759}" srcOrd="1" destOrd="0" presId="urn:microsoft.com/office/officeart/2005/8/layout/vList4"/>
    <dgm:cxn modelId="{C782FC0F-172A-4044-B898-3300233A470F}" type="presParOf" srcId="{E6D7D054-5280-4CD1-B3AD-99018D63D9C5}" destId="{0031FA46-194E-4F4A-8D08-B2904F9CBB9E}" srcOrd="2" destOrd="0" presId="urn:microsoft.com/office/officeart/2005/8/layout/vList4"/>
    <dgm:cxn modelId="{8C25F40B-1A7B-46E6-BB52-A57F79267CD4}" type="presParOf" srcId="{0031FA46-194E-4F4A-8D08-B2904F9CBB9E}" destId="{02BC6A23-172B-4B47-B6E1-1651688EB982}" srcOrd="0" destOrd="0" presId="urn:microsoft.com/office/officeart/2005/8/layout/vList4"/>
    <dgm:cxn modelId="{50FCAF19-7F5C-4FA2-898D-FB682B38D54D}" type="presParOf" srcId="{0031FA46-194E-4F4A-8D08-B2904F9CBB9E}" destId="{33EC5C9A-5AA3-4077-B4E9-197AC1ECDCA9}" srcOrd="1" destOrd="0" presId="urn:microsoft.com/office/officeart/2005/8/layout/vList4"/>
    <dgm:cxn modelId="{FABD6FA9-B6B5-4F45-A7FD-E86DE5F656D6}" type="presParOf" srcId="{0031FA46-194E-4F4A-8D08-B2904F9CBB9E}" destId="{3FAF4F3B-18F9-46A6-83D6-71BF57E90D46}" srcOrd="2" destOrd="0" presId="urn:microsoft.com/office/officeart/2005/8/layout/vList4"/>
    <dgm:cxn modelId="{D464DA5B-C3EE-4087-9E32-8CC9EDF0AB28}" type="presParOf" srcId="{E6D7D054-5280-4CD1-B3AD-99018D63D9C5}" destId="{A43D1494-28C9-4E97-B15A-15766150006E}" srcOrd="3" destOrd="0" presId="urn:microsoft.com/office/officeart/2005/8/layout/vList4"/>
    <dgm:cxn modelId="{38F996C3-9576-4F2B-846A-F2E7EDEF7623}" type="presParOf" srcId="{E6D7D054-5280-4CD1-B3AD-99018D63D9C5}" destId="{0CA3E354-0C08-4D98-A83B-3F6990144943}" srcOrd="4" destOrd="0" presId="urn:microsoft.com/office/officeart/2005/8/layout/vList4"/>
    <dgm:cxn modelId="{3A75D407-FC41-47FC-A653-BE83E685FF22}" type="presParOf" srcId="{0CA3E354-0C08-4D98-A83B-3F6990144943}" destId="{EA683463-14AA-4099-93C8-C33BCA8FF942}" srcOrd="0" destOrd="0" presId="urn:microsoft.com/office/officeart/2005/8/layout/vList4"/>
    <dgm:cxn modelId="{FEC81827-E3C8-4814-AFE4-FEE8DB7F33F9}" type="presParOf" srcId="{0CA3E354-0C08-4D98-A83B-3F6990144943}" destId="{22F5342A-6A62-485D-9645-E4F3FE5C0511}" srcOrd="1" destOrd="0" presId="urn:microsoft.com/office/officeart/2005/8/layout/vList4"/>
    <dgm:cxn modelId="{B5599A9A-62A9-4915-9182-D6F77F2A3A7B}" type="presParOf" srcId="{0CA3E354-0C08-4D98-A83B-3F6990144943}" destId="{36120187-28B9-4125-93FC-9D8109FB0AE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DC2EEC-8B80-46A6-A3D5-AD9A7B562941}" type="doc">
      <dgm:prSet loTypeId="urn:microsoft.com/office/officeart/2005/8/layout/hList7" loCatId="list" qsTypeId="urn:microsoft.com/office/officeart/2005/8/quickstyle/3d4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BA2D8405-51D9-42B1-81E9-285D128698BE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1) </a:t>
          </a:r>
          <a:r>
            <a:rPr lang="en-US" dirty="0" smtClean="0"/>
            <a:t> </a:t>
          </a:r>
          <a:r>
            <a:rPr lang="en-US" b="1" dirty="0" smtClean="0">
              <a:solidFill>
                <a:srgbClr val="002060"/>
              </a:solidFill>
            </a:rPr>
            <a:t>Predict probabilities instead of actual prediction.</a:t>
          </a:r>
          <a:endParaRPr lang="en-US" b="1" dirty="0">
            <a:solidFill>
              <a:srgbClr val="002060"/>
            </a:solidFill>
          </a:endParaRPr>
        </a:p>
      </dgm:t>
    </dgm:pt>
    <dgm:pt modelId="{20CF1AA4-F7B8-462E-8172-0E326309608B}" type="parTrans" cxnId="{97C35E3F-C50F-43DF-83B1-CB19C2610177}">
      <dgm:prSet/>
      <dgm:spPr/>
      <dgm:t>
        <a:bodyPr/>
        <a:lstStyle/>
        <a:p>
          <a:endParaRPr lang="en-US"/>
        </a:p>
      </dgm:t>
    </dgm:pt>
    <dgm:pt modelId="{E33C2500-E61C-462B-9738-E0549AF401FA}" type="sibTrans" cxnId="{97C35E3F-C50F-43DF-83B1-CB19C2610177}">
      <dgm:prSet/>
      <dgm:spPr/>
      <dgm:t>
        <a:bodyPr/>
        <a:lstStyle/>
        <a:p>
          <a:endParaRPr lang="en-US"/>
        </a:p>
      </dgm:t>
    </dgm:pt>
    <dgm:pt modelId="{1E5C4EF8-3406-4800-8942-A1A474E4F96C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2)  Set the class weight.</a:t>
          </a:r>
          <a:endParaRPr lang="en-US" b="1" dirty="0">
            <a:solidFill>
              <a:srgbClr val="002060"/>
            </a:solidFill>
          </a:endParaRPr>
        </a:p>
      </dgm:t>
    </dgm:pt>
    <dgm:pt modelId="{8E015ED5-7B20-4646-9A39-F9760CB44044}" type="parTrans" cxnId="{5807D3C1-3083-42CC-9560-82EDDF6DE17E}">
      <dgm:prSet/>
      <dgm:spPr/>
      <dgm:t>
        <a:bodyPr/>
        <a:lstStyle/>
        <a:p>
          <a:endParaRPr lang="en-US"/>
        </a:p>
      </dgm:t>
    </dgm:pt>
    <dgm:pt modelId="{13C3D255-2AF9-4E7D-9DD6-D9BC4E89F5FC}" type="sibTrans" cxnId="{5807D3C1-3083-42CC-9560-82EDDF6DE17E}">
      <dgm:prSet/>
      <dgm:spPr/>
      <dgm:t>
        <a:bodyPr/>
        <a:lstStyle/>
        <a:p>
          <a:endParaRPr lang="en-US"/>
        </a:p>
      </dgm:t>
    </dgm:pt>
    <dgm:pt modelId="{BD89B349-78BA-4D07-A72A-D26FB7EB8B62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3)  Get probability distribution of minor class.</a:t>
          </a:r>
          <a:endParaRPr lang="en-US" b="1" dirty="0">
            <a:solidFill>
              <a:srgbClr val="002060"/>
            </a:solidFill>
          </a:endParaRPr>
        </a:p>
      </dgm:t>
    </dgm:pt>
    <dgm:pt modelId="{B8A50176-519F-4C8F-BBDA-75F242111F3F}" type="parTrans" cxnId="{6787CF87-8059-4AFC-90D5-1E82BD84CE28}">
      <dgm:prSet/>
      <dgm:spPr/>
      <dgm:t>
        <a:bodyPr/>
        <a:lstStyle/>
        <a:p>
          <a:endParaRPr lang="en-US"/>
        </a:p>
      </dgm:t>
    </dgm:pt>
    <dgm:pt modelId="{0650191D-1822-4275-82FA-9541E4D1B707}" type="sibTrans" cxnId="{6787CF87-8059-4AFC-90D5-1E82BD84CE28}">
      <dgm:prSet/>
      <dgm:spPr/>
      <dgm:t>
        <a:bodyPr/>
        <a:lstStyle/>
        <a:p>
          <a:endParaRPr lang="en-US"/>
        </a:p>
      </dgm:t>
    </dgm:pt>
    <dgm:pt modelId="{447BB9E2-5EE6-456C-B1CD-42F7F6E14F81}">
      <dgm:prSet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4)  From the ROC curve &amp; probability distribution obtain probability thresholds for classes.</a:t>
          </a:r>
          <a:endParaRPr lang="en-US" b="1" dirty="0">
            <a:solidFill>
              <a:srgbClr val="002060"/>
            </a:solidFill>
          </a:endParaRPr>
        </a:p>
      </dgm:t>
    </dgm:pt>
    <dgm:pt modelId="{DD921DF4-57BB-4004-89DC-9154DBA4B681}" type="parTrans" cxnId="{068FAC7C-7DF7-4946-82B7-DFF5D1F8AE0D}">
      <dgm:prSet/>
      <dgm:spPr/>
      <dgm:t>
        <a:bodyPr/>
        <a:lstStyle/>
        <a:p>
          <a:endParaRPr lang="en-US"/>
        </a:p>
      </dgm:t>
    </dgm:pt>
    <dgm:pt modelId="{0C1B00C0-1FBB-4DD0-8B92-AAD3C9909B91}" type="sibTrans" cxnId="{068FAC7C-7DF7-4946-82B7-DFF5D1F8AE0D}">
      <dgm:prSet/>
      <dgm:spPr/>
      <dgm:t>
        <a:bodyPr/>
        <a:lstStyle/>
        <a:p>
          <a:endParaRPr lang="en-US"/>
        </a:p>
      </dgm:t>
    </dgm:pt>
    <dgm:pt modelId="{84D66391-D00C-44A8-A4FB-FDEF3398688B}">
      <dgm:prSet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5)  Use the threshold to over-predict  labels than under-predict.</a:t>
          </a:r>
          <a:endParaRPr lang="en-US" b="1" dirty="0">
            <a:solidFill>
              <a:srgbClr val="002060"/>
            </a:solidFill>
          </a:endParaRPr>
        </a:p>
      </dgm:t>
    </dgm:pt>
    <dgm:pt modelId="{F8F631B2-E743-486B-9017-D8C77A519F46}" type="parTrans" cxnId="{6CB9611E-E6D5-4CA8-AF64-4269E0E27D31}">
      <dgm:prSet/>
      <dgm:spPr/>
      <dgm:t>
        <a:bodyPr/>
        <a:lstStyle/>
        <a:p>
          <a:endParaRPr lang="en-US"/>
        </a:p>
      </dgm:t>
    </dgm:pt>
    <dgm:pt modelId="{56C1472F-8B69-4FA6-BBEC-9EF7AEFDFAAA}" type="sibTrans" cxnId="{6CB9611E-E6D5-4CA8-AF64-4269E0E27D31}">
      <dgm:prSet/>
      <dgm:spPr/>
      <dgm:t>
        <a:bodyPr/>
        <a:lstStyle/>
        <a:p>
          <a:endParaRPr lang="en-US"/>
        </a:p>
      </dgm:t>
    </dgm:pt>
    <dgm:pt modelId="{16584DF5-B603-431D-82CE-04763EDAC4E1}">
      <dgm:prSet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6)Rank</a:t>
          </a:r>
          <a:r>
            <a:rPr lang="en-US" b="1" baseline="0" dirty="0" smtClean="0">
              <a:solidFill>
                <a:srgbClr val="002060"/>
              </a:solidFill>
            </a:rPr>
            <a:t> it so it appears in top few rows </a:t>
          </a:r>
          <a:endParaRPr lang="en-US" b="1" dirty="0">
            <a:solidFill>
              <a:srgbClr val="002060"/>
            </a:solidFill>
          </a:endParaRPr>
        </a:p>
      </dgm:t>
    </dgm:pt>
    <dgm:pt modelId="{A51F3E86-47F7-4B7B-B7F6-16F0ED538F28}" type="parTrans" cxnId="{F67B22C1-0485-4FDA-BD4D-1AB97BEB8B26}">
      <dgm:prSet/>
      <dgm:spPr/>
      <dgm:t>
        <a:bodyPr/>
        <a:lstStyle/>
        <a:p>
          <a:endParaRPr lang="en-US"/>
        </a:p>
      </dgm:t>
    </dgm:pt>
    <dgm:pt modelId="{717F7821-47B8-48FA-9E41-C5F200F85100}" type="sibTrans" cxnId="{F67B22C1-0485-4FDA-BD4D-1AB97BEB8B26}">
      <dgm:prSet/>
      <dgm:spPr/>
      <dgm:t>
        <a:bodyPr/>
        <a:lstStyle/>
        <a:p>
          <a:endParaRPr lang="en-US"/>
        </a:p>
      </dgm:t>
    </dgm:pt>
    <dgm:pt modelId="{4FE5DE03-C72D-41AC-BD9A-CEF1ADF5A7CF}">
      <dgm:prSet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7)Evaluation Metric</a:t>
          </a:r>
          <a:endParaRPr lang="en-US" b="1" dirty="0">
            <a:solidFill>
              <a:srgbClr val="002060"/>
            </a:solidFill>
          </a:endParaRPr>
        </a:p>
      </dgm:t>
    </dgm:pt>
    <dgm:pt modelId="{5C57A39E-EF35-4ABD-953B-2AE4C02D3758}" type="parTrans" cxnId="{33FD7BF5-3F6D-4AF0-99C2-704427E1A673}">
      <dgm:prSet/>
      <dgm:spPr/>
      <dgm:t>
        <a:bodyPr/>
        <a:lstStyle/>
        <a:p>
          <a:endParaRPr lang="en-US"/>
        </a:p>
      </dgm:t>
    </dgm:pt>
    <dgm:pt modelId="{249538C6-2BEE-4C53-9FF8-B87DFEEA2EC5}" type="sibTrans" cxnId="{33FD7BF5-3F6D-4AF0-99C2-704427E1A673}">
      <dgm:prSet/>
      <dgm:spPr/>
      <dgm:t>
        <a:bodyPr/>
        <a:lstStyle/>
        <a:p>
          <a:endParaRPr lang="en-US"/>
        </a:p>
      </dgm:t>
    </dgm:pt>
    <dgm:pt modelId="{086E9D70-914F-4C25-B215-1C8BFA2A30C6}" type="pres">
      <dgm:prSet presAssocID="{39DC2EEC-8B80-46A6-A3D5-AD9A7B56294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741E09-05B2-4CDB-B298-0491B145B433}" type="pres">
      <dgm:prSet presAssocID="{39DC2EEC-8B80-46A6-A3D5-AD9A7B562941}" presName="fgShape" presStyleLbl="fgShp" presStyleIdx="0" presStyleCnt="1"/>
      <dgm:spPr/>
    </dgm:pt>
    <dgm:pt modelId="{49650923-30CC-4001-9FBD-97900258EC79}" type="pres">
      <dgm:prSet presAssocID="{39DC2EEC-8B80-46A6-A3D5-AD9A7B562941}" presName="linComp" presStyleCnt="0"/>
      <dgm:spPr/>
    </dgm:pt>
    <dgm:pt modelId="{7A26690B-CE88-469E-B3E8-07E89420B5BC}" type="pres">
      <dgm:prSet presAssocID="{BA2D8405-51D9-42B1-81E9-285D128698BE}" presName="compNode" presStyleCnt="0"/>
      <dgm:spPr/>
    </dgm:pt>
    <dgm:pt modelId="{A84F3293-B394-4400-93AD-E6B2B9A08220}" type="pres">
      <dgm:prSet presAssocID="{BA2D8405-51D9-42B1-81E9-285D128698BE}" presName="bkgdShape" presStyleLbl="node1" presStyleIdx="0" presStyleCnt="7"/>
      <dgm:spPr/>
      <dgm:t>
        <a:bodyPr/>
        <a:lstStyle/>
        <a:p>
          <a:endParaRPr lang="en-US"/>
        </a:p>
      </dgm:t>
    </dgm:pt>
    <dgm:pt modelId="{11931D57-1F46-4987-8BDB-3C946F866ACF}" type="pres">
      <dgm:prSet presAssocID="{BA2D8405-51D9-42B1-81E9-285D128698BE}" presName="nodeTx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8D6F0-DDBF-46E4-9E36-23A1CB051AA5}" type="pres">
      <dgm:prSet presAssocID="{BA2D8405-51D9-42B1-81E9-285D128698BE}" presName="invisiNode" presStyleLbl="node1" presStyleIdx="0" presStyleCnt="7"/>
      <dgm:spPr/>
    </dgm:pt>
    <dgm:pt modelId="{2AA053DC-AA9A-4185-A0DF-415FFE5FD043}" type="pres">
      <dgm:prSet presAssocID="{BA2D8405-51D9-42B1-81E9-285D128698BE}" presName="imagNode" presStyleLbl="fgImgPlace1" presStyleIdx="0" presStyleCnt="7" custScaleX="97595" custScaleY="9362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88D0175-4299-44AD-927D-58048C3980E5}" type="pres">
      <dgm:prSet presAssocID="{E33C2500-E61C-462B-9738-E0549AF401F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ED1C457-337D-4858-80FD-D80D91481597}" type="pres">
      <dgm:prSet presAssocID="{1E5C4EF8-3406-4800-8942-A1A474E4F96C}" presName="compNode" presStyleCnt="0"/>
      <dgm:spPr/>
    </dgm:pt>
    <dgm:pt modelId="{3D99551D-0C8A-457D-8799-2A81419117F8}" type="pres">
      <dgm:prSet presAssocID="{1E5C4EF8-3406-4800-8942-A1A474E4F96C}" presName="bkgdShape" presStyleLbl="node1" presStyleIdx="1" presStyleCnt="7"/>
      <dgm:spPr/>
      <dgm:t>
        <a:bodyPr/>
        <a:lstStyle/>
        <a:p>
          <a:endParaRPr lang="en-US"/>
        </a:p>
      </dgm:t>
    </dgm:pt>
    <dgm:pt modelId="{21A36B37-A517-4F91-A215-53F0A0FFB25C}" type="pres">
      <dgm:prSet presAssocID="{1E5C4EF8-3406-4800-8942-A1A474E4F96C}" presName="nodeTx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C2791-225A-4FF7-B922-41530CF81BE8}" type="pres">
      <dgm:prSet presAssocID="{1E5C4EF8-3406-4800-8942-A1A474E4F96C}" presName="invisiNode" presStyleLbl="node1" presStyleIdx="1" presStyleCnt="7"/>
      <dgm:spPr/>
    </dgm:pt>
    <dgm:pt modelId="{46E8C459-BB1C-439B-824F-428C50353364}" type="pres">
      <dgm:prSet presAssocID="{1E5C4EF8-3406-4800-8942-A1A474E4F96C}" presName="imagNode" presStyleLbl="fgImgPlace1" presStyleIdx="1" presStyleCnt="7" custScaleX="114254" custScaleY="10689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3C41012-FB56-4D4D-9B46-859A52360912}" type="pres">
      <dgm:prSet presAssocID="{13C3D255-2AF9-4E7D-9DD6-D9BC4E89F5F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FA41DB5-728C-482A-98CB-6FE43CE3FF86}" type="pres">
      <dgm:prSet presAssocID="{BD89B349-78BA-4D07-A72A-D26FB7EB8B62}" presName="compNode" presStyleCnt="0"/>
      <dgm:spPr/>
    </dgm:pt>
    <dgm:pt modelId="{25A9F8FD-7289-4FC5-9FF8-5C82B17C517C}" type="pres">
      <dgm:prSet presAssocID="{BD89B349-78BA-4D07-A72A-D26FB7EB8B62}" presName="bkgdShape" presStyleLbl="node1" presStyleIdx="2" presStyleCnt="7"/>
      <dgm:spPr/>
      <dgm:t>
        <a:bodyPr/>
        <a:lstStyle/>
        <a:p>
          <a:endParaRPr lang="en-US"/>
        </a:p>
      </dgm:t>
    </dgm:pt>
    <dgm:pt modelId="{A827F8A2-7270-485E-B067-03CEEDBA3CC8}" type="pres">
      <dgm:prSet presAssocID="{BD89B349-78BA-4D07-A72A-D26FB7EB8B62}" presName="nodeTx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823D9-A780-4F12-8637-1D4AD0B0A3AE}" type="pres">
      <dgm:prSet presAssocID="{BD89B349-78BA-4D07-A72A-D26FB7EB8B62}" presName="invisiNode" presStyleLbl="node1" presStyleIdx="2" presStyleCnt="7"/>
      <dgm:spPr/>
    </dgm:pt>
    <dgm:pt modelId="{642B6927-78C4-46BD-9869-2AF42D4DA506}" type="pres">
      <dgm:prSet presAssocID="{BD89B349-78BA-4D07-A72A-D26FB7EB8B62}" presName="imagNode" presStyleLbl="fgImgPlace1" presStyleIdx="2" presStyleCnt="7" custScaleY="9836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3AECE83-71D8-4CC0-BD1D-FA793B761B02}" type="pres">
      <dgm:prSet presAssocID="{0650191D-1822-4275-82FA-9541E4D1B70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133E80D-E9C0-49E5-B582-9A6E9588FF9C}" type="pres">
      <dgm:prSet presAssocID="{447BB9E2-5EE6-456C-B1CD-42F7F6E14F81}" presName="compNode" presStyleCnt="0"/>
      <dgm:spPr/>
    </dgm:pt>
    <dgm:pt modelId="{70D93D59-8082-4303-8F93-E3E893846BB4}" type="pres">
      <dgm:prSet presAssocID="{447BB9E2-5EE6-456C-B1CD-42F7F6E14F81}" presName="bkgdShape" presStyleLbl="node1" presStyleIdx="3" presStyleCnt="7"/>
      <dgm:spPr/>
      <dgm:t>
        <a:bodyPr/>
        <a:lstStyle/>
        <a:p>
          <a:endParaRPr lang="en-US"/>
        </a:p>
      </dgm:t>
    </dgm:pt>
    <dgm:pt modelId="{7C2C432B-FCD6-498C-87D5-C74FEFC10351}" type="pres">
      <dgm:prSet presAssocID="{447BB9E2-5EE6-456C-B1CD-42F7F6E14F81}" presName="nodeTx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66A13-8A54-42C1-AD8D-915847435E9D}" type="pres">
      <dgm:prSet presAssocID="{447BB9E2-5EE6-456C-B1CD-42F7F6E14F81}" presName="invisiNode" presStyleLbl="node1" presStyleIdx="3" presStyleCnt="7"/>
      <dgm:spPr/>
    </dgm:pt>
    <dgm:pt modelId="{4DF4E1A8-776F-4C35-B2E8-240C007F21E2}" type="pres">
      <dgm:prSet presAssocID="{447BB9E2-5EE6-456C-B1CD-42F7F6E14F81}" presName="imagNode" presStyleLbl="fgImgPlace1" presStyleIdx="3" presStyleCnt="7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5C7EE3B-C819-4362-B2B2-8D9475CBAE66}" type="pres">
      <dgm:prSet presAssocID="{0C1B00C0-1FBB-4DD0-8B92-AAD3C9909B9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CD9A09B-083A-4076-996F-D3E0ABEFD81A}" type="pres">
      <dgm:prSet presAssocID="{84D66391-D00C-44A8-A4FB-FDEF3398688B}" presName="compNode" presStyleCnt="0"/>
      <dgm:spPr/>
    </dgm:pt>
    <dgm:pt modelId="{97FDB3D5-8C9D-4AED-998B-C93697EA4C0E}" type="pres">
      <dgm:prSet presAssocID="{84D66391-D00C-44A8-A4FB-FDEF3398688B}" presName="bkgdShape" presStyleLbl="node1" presStyleIdx="4" presStyleCnt="7"/>
      <dgm:spPr/>
      <dgm:t>
        <a:bodyPr/>
        <a:lstStyle/>
        <a:p>
          <a:endParaRPr lang="en-US"/>
        </a:p>
      </dgm:t>
    </dgm:pt>
    <dgm:pt modelId="{58534802-A156-4A4A-9367-62739738A9E4}" type="pres">
      <dgm:prSet presAssocID="{84D66391-D00C-44A8-A4FB-FDEF3398688B}" presName="nodeTx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DA87D-CD93-4E51-A544-D31244E3A349}" type="pres">
      <dgm:prSet presAssocID="{84D66391-D00C-44A8-A4FB-FDEF3398688B}" presName="invisiNode" presStyleLbl="node1" presStyleIdx="4" presStyleCnt="7"/>
      <dgm:spPr/>
    </dgm:pt>
    <dgm:pt modelId="{7F574C24-8407-4714-8F04-182649F49BD5}" type="pres">
      <dgm:prSet presAssocID="{84D66391-D00C-44A8-A4FB-FDEF3398688B}" presName="imagNode" presStyleLbl="fgImgPlace1" presStyleIdx="4" presStyleCnt="7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5C660CF-0A1A-43E7-A1AB-1CBEE7BEFA56}" type="pres">
      <dgm:prSet presAssocID="{56C1472F-8B69-4FA6-BBEC-9EF7AEFDFAA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D9B13D5-EE0A-445C-B7D7-4B533B4B7086}" type="pres">
      <dgm:prSet presAssocID="{16584DF5-B603-431D-82CE-04763EDAC4E1}" presName="compNode" presStyleCnt="0"/>
      <dgm:spPr/>
    </dgm:pt>
    <dgm:pt modelId="{A4BA7E38-4622-41C8-AA87-36BFFDBBD54B}" type="pres">
      <dgm:prSet presAssocID="{16584DF5-B603-431D-82CE-04763EDAC4E1}" presName="bkgdShape" presStyleLbl="node1" presStyleIdx="5" presStyleCnt="7"/>
      <dgm:spPr/>
      <dgm:t>
        <a:bodyPr/>
        <a:lstStyle/>
        <a:p>
          <a:endParaRPr lang="en-US"/>
        </a:p>
      </dgm:t>
    </dgm:pt>
    <dgm:pt modelId="{772DE1D2-2B8F-4202-8B98-86D05CC2012E}" type="pres">
      <dgm:prSet presAssocID="{16584DF5-B603-431D-82CE-04763EDAC4E1}" presName="nodeTx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1B9D7-582F-4BDC-A2F5-DFFF24FA7B28}" type="pres">
      <dgm:prSet presAssocID="{16584DF5-B603-431D-82CE-04763EDAC4E1}" presName="invisiNode" presStyleLbl="node1" presStyleIdx="5" presStyleCnt="7"/>
      <dgm:spPr/>
    </dgm:pt>
    <dgm:pt modelId="{9BE3B304-540B-46AE-9C08-F4269E5F1175}" type="pres">
      <dgm:prSet presAssocID="{16584DF5-B603-431D-82CE-04763EDAC4E1}" presName="imagNode" presStyleLbl="fgImgPlace1" presStyleIdx="5" presStyleCnt="7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E7F42DB-DD08-49F0-BF65-B70106B86777}" type="pres">
      <dgm:prSet presAssocID="{717F7821-47B8-48FA-9E41-C5F200F8510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7E612F0-98C6-449A-BB1D-1618C0112FCF}" type="pres">
      <dgm:prSet presAssocID="{4FE5DE03-C72D-41AC-BD9A-CEF1ADF5A7CF}" presName="compNode" presStyleCnt="0"/>
      <dgm:spPr/>
    </dgm:pt>
    <dgm:pt modelId="{559CA5FC-B064-4423-A908-AC35DAD9E6B6}" type="pres">
      <dgm:prSet presAssocID="{4FE5DE03-C72D-41AC-BD9A-CEF1ADF5A7CF}" presName="bkgdShape" presStyleLbl="node1" presStyleIdx="6" presStyleCnt="7"/>
      <dgm:spPr/>
      <dgm:t>
        <a:bodyPr/>
        <a:lstStyle/>
        <a:p>
          <a:endParaRPr lang="en-US"/>
        </a:p>
      </dgm:t>
    </dgm:pt>
    <dgm:pt modelId="{37000124-49AE-4EE3-9E9C-9B28FABC2642}" type="pres">
      <dgm:prSet presAssocID="{4FE5DE03-C72D-41AC-BD9A-CEF1ADF5A7CF}" presName="nodeTx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45B8C-A20D-4EDE-BE77-1B7A839E61F8}" type="pres">
      <dgm:prSet presAssocID="{4FE5DE03-C72D-41AC-BD9A-CEF1ADF5A7CF}" presName="invisiNode" presStyleLbl="node1" presStyleIdx="6" presStyleCnt="7"/>
      <dgm:spPr/>
    </dgm:pt>
    <dgm:pt modelId="{D796A49A-C406-4889-9758-475F62E4E14D}" type="pres">
      <dgm:prSet presAssocID="{4FE5DE03-C72D-41AC-BD9A-CEF1ADF5A7CF}" presName="imagNode" presStyleLbl="fgImgPlace1" presStyleIdx="6" presStyleCnt="7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06866B99-1A8B-49CA-B885-7AC615997DE4}" type="presOf" srcId="{16584DF5-B603-431D-82CE-04763EDAC4E1}" destId="{A4BA7E38-4622-41C8-AA87-36BFFDBBD54B}" srcOrd="0" destOrd="0" presId="urn:microsoft.com/office/officeart/2005/8/layout/hList7"/>
    <dgm:cxn modelId="{86B948BC-A26B-4ED5-BA14-85C9DC221F4B}" type="presOf" srcId="{56C1472F-8B69-4FA6-BBEC-9EF7AEFDFAAA}" destId="{45C660CF-0A1A-43E7-A1AB-1CBEE7BEFA56}" srcOrd="0" destOrd="0" presId="urn:microsoft.com/office/officeart/2005/8/layout/hList7"/>
    <dgm:cxn modelId="{2230E12D-3C25-4DAA-8AF4-624A47131B29}" type="presOf" srcId="{BA2D8405-51D9-42B1-81E9-285D128698BE}" destId="{A84F3293-B394-4400-93AD-E6B2B9A08220}" srcOrd="0" destOrd="0" presId="urn:microsoft.com/office/officeart/2005/8/layout/hList7"/>
    <dgm:cxn modelId="{B56D19C8-E982-4D5F-A547-F6D94C49E7C7}" type="presOf" srcId="{16584DF5-B603-431D-82CE-04763EDAC4E1}" destId="{772DE1D2-2B8F-4202-8B98-86D05CC2012E}" srcOrd="1" destOrd="0" presId="urn:microsoft.com/office/officeart/2005/8/layout/hList7"/>
    <dgm:cxn modelId="{F67B22C1-0485-4FDA-BD4D-1AB97BEB8B26}" srcId="{39DC2EEC-8B80-46A6-A3D5-AD9A7B562941}" destId="{16584DF5-B603-431D-82CE-04763EDAC4E1}" srcOrd="5" destOrd="0" parTransId="{A51F3E86-47F7-4B7B-B7F6-16F0ED538F28}" sibTransId="{717F7821-47B8-48FA-9E41-C5F200F85100}"/>
    <dgm:cxn modelId="{85E18922-941C-46F5-AA28-5DB80C981088}" type="presOf" srcId="{4FE5DE03-C72D-41AC-BD9A-CEF1ADF5A7CF}" destId="{37000124-49AE-4EE3-9E9C-9B28FABC2642}" srcOrd="1" destOrd="0" presId="urn:microsoft.com/office/officeart/2005/8/layout/hList7"/>
    <dgm:cxn modelId="{0E0F57CF-961B-4BF9-B6A5-E56219A7E86C}" type="presOf" srcId="{447BB9E2-5EE6-456C-B1CD-42F7F6E14F81}" destId="{70D93D59-8082-4303-8F93-E3E893846BB4}" srcOrd="0" destOrd="0" presId="urn:microsoft.com/office/officeart/2005/8/layout/hList7"/>
    <dgm:cxn modelId="{5807D3C1-3083-42CC-9560-82EDDF6DE17E}" srcId="{39DC2EEC-8B80-46A6-A3D5-AD9A7B562941}" destId="{1E5C4EF8-3406-4800-8942-A1A474E4F96C}" srcOrd="1" destOrd="0" parTransId="{8E015ED5-7B20-4646-9A39-F9760CB44044}" sibTransId="{13C3D255-2AF9-4E7D-9DD6-D9BC4E89F5FC}"/>
    <dgm:cxn modelId="{F90C44F8-BA80-4837-B6DE-801C6439135A}" type="presOf" srcId="{447BB9E2-5EE6-456C-B1CD-42F7F6E14F81}" destId="{7C2C432B-FCD6-498C-87D5-C74FEFC10351}" srcOrd="1" destOrd="0" presId="urn:microsoft.com/office/officeart/2005/8/layout/hList7"/>
    <dgm:cxn modelId="{12BFA01D-AB50-4509-A83F-A55EB76E5F05}" type="presOf" srcId="{84D66391-D00C-44A8-A4FB-FDEF3398688B}" destId="{97FDB3D5-8C9D-4AED-998B-C93697EA4C0E}" srcOrd="0" destOrd="0" presId="urn:microsoft.com/office/officeart/2005/8/layout/hList7"/>
    <dgm:cxn modelId="{1B9065A8-1E84-4F89-A4E0-1A13D8B6CA99}" type="presOf" srcId="{BD89B349-78BA-4D07-A72A-D26FB7EB8B62}" destId="{A827F8A2-7270-485E-B067-03CEEDBA3CC8}" srcOrd="1" destOrd="0" presId="urn:microsoft.com/office/officeart/2005/8/layout/hList7"/>
    <dgm:cxn modelId="{97C35E3F-C50F-43DF-83B1-CB19C2610177}" srcId="{39DC2EEC-8B80-46A6-A3D5-AD9A7B562941}" destId="{BA2D8405-51D9-42B1-81E9-285D128698BE}" srcOrd="0" destOrd="0" parTransId="{20CF1AA4-F7B8-462E-8172-0E326309608B}" sibTransId="{E33C2500-E61C-462B-9738-E0549AF401FA}"/>
    <dgm:cxn modelId="{024DB648-3D91-41DE-9096-F67917508351}" type="presOf" srcId="{BA2D8405-51D9-42B1-81E9-285D128698BE}" destId="{11931D57-1F46-4987-8BDB-3C946F866ACF}" srcOrd="1" destOrd="0" presId="urn:microsoft.com/office/officeart/2005/8/layout/hList7"/>
    <dgm:cxn modelId="{DCB0654D-1C3A-45D5-B29E-058ABDAE6D9C}" type="presOf" srcId="{717F7821-47B8-48FA-9E41-C5F200F85100}" destId="{DE7F42DB-DD08-49F0-BF65-B70106B86777}" srcOrd="0" destOrd="0" presId="urn:microsoft.com/office/officeart/2005/8/layout/hList7"/>
    <dgm:cxn modelId="{1B9730DD-FB57-4FFD-908C-2BF791A895E4}" type="presOf" srcId="{1E5C4EF8-3406-4800-8942-A1A474E4F96C}" destId="{3D99551D-0C8A-457D-8799-2A81419117F8}" srcOrd="0" destOrd="0" presId="urn:microsoft.com/office/officeart/2005/8/layout/hList7"/>
    <dgm:cxn modelId="{B1D2ACDB-27E3-475F-80E3-E4F3B91B6452}" type="presOf" srcId="{BD89B349-78BA-4D07-A72A-D26FB7EB8B62}" destId="{25A9F8FD-7289-4FC5-9FF8-5C82B17C517C}" srcOrd="0" destOrd="0" presId="urn:microsoft.com/office/officeart/2005/8/layout/hList7"/>
    <dgm:cxn modelId="{68AAAB66-3DC7-43BF-BBCE-041B61E3F7BA}" type="presOf" srcId="{1E5C4EF8-3406-4800-8942-A1A474E4F96C}" destId="{21A36B37-A517-4F91-A215-53F0A0FFB25C}" srcOrd="1" destOrd="0" presId="urn:microsoft.com/office/officeart/2005/8/layout/hList7"/>
    <dgm:cxn modelId="{6787CF87-8059-4AFC-90D5-1E82BD84CE28}" srcId="{39DC2EEC-8B80-46A6-A3D5-AD9A7B562941}" destId="{BD89B349-78BA-4D07-A72A-D26FB7EB8B62}" srcOrd="2" destOrd="0" parTransId="{B8A50176-519F-4C8F-BBDA-75F242111F3F}" sibTransId="{0650191D-1822-4275-82FA-9541E4D1B707}"/>
    <dgm:cxn modelId="{33FD7BF5-3F6D-4AF0-99C2-704427E1A673}" srcId="{39DC2EEC-8B80-46A6-A3D5-AD9A7B562941}" destId="{4FE5DE03-C72D-41AC-BD9A-CEF1ADF5A7CF}" srcOrd="6" destOrd="0" parTransId="{5C57A39E-EF35-4ABD-953B-2AE4C02D3758}" sibTransId="{249538C6-2BEE-4C53-9FF8-B87DFEEA2EC5}"/>
    <dgm:cxn modelId="{EBE83F32-8782-4CBB-9CE2-A2FAA0FCE5FF}" type="presOf" srcId="{4FE5DE03-C72D-41AC-BD9A-CEF1ADF5A7CF}" destId="{559CA5FC-B064-4423-A908-AC35DAD9E6B6}" srcOrd="0" destOrd="0" presId="urn:microsoft.com/office/officeart/2005/8/layout/hList7"/>
    <dgm:cxn modelId="{DB178B57-53B2-4D9F-A0BB-E6A56DBBE2DC}" type="presOf" srcId="{0C1B00C0-1FBB-4DD0-8B92-AAD3C9909B91}" destId="{05C7EE3B-C819-4362-B2B2-8D9475CBAE66}" srcOrd="0" destOrd="0" presId="urn:microsoft.com/office/officeart/2005/8/layout/hList7"/>
    <dgm:cxn modelId="{068FAC7C-7DF7-4946-82B7-DFF5D1F8AE0D}" srcId="{39DC2EEC-8B80-46A6-A3D5-AD9A7B562941}" destId="{447BB9E2-5EE6-456C-B1CD-42F7F6E14F81}" srcOrd="3" destOrd="0" parTransId="{DD921DF4-57BB-4004-89DC-9154DBA4B681}" sibTransId="{0C1B00C0-1FBB-4DD0-8B92-AAD3C9909B91}"/>
    <dgm:cxn modelId="{6CB9611E-E6D5-4CA8-AF64-4269E0E27D31}" srcId="{39DC2EEC-8B80-46A6-A3D5-AD9A7B562941}" destId="{84D66391-D00C-44A8-A4FB-FDEF3398688B}" srcOrd="4" destOrd="0" parTransId="{F8F631B2-E743-486B-9017-D8C77A519F46}" sibTransId="{56C1472F-8B69-4FA6-BBEC-9EF7AEFDFAAA}"/>
    <dgm:cxn modelId="{3475BB70-D086-4DF5-A279-869202D2D289}" type="presOf" srcId="{39DC2EEC-8B80-46A6-A3D5-AD9A7B562941}" destId="{086E9D70-914F-4C25-B215-1C8BFA2A30C6}" srcOrd="0" destOrd="0" presId="urn:microsoft.com/office/officeart/2005/8/layout/hList7"/>
    <dgm:cxn modelId="{B9CD3B59-B195-47D0-A5FA-753470A1317B}" type="presOf" srcId="{84D66391-D00C-44A8-A4FB-FDEF3398688B}" destId="{58534802-A156-4A4A-9367-62739738A9E4}" srcOrd="1" destOrd="0" presId="urn:microsoft.com/office/officeart/2005/8/layout/hList7"/>
    <dgm:cxn modelId="{BB97E4D0-E232-4190-8B95-67B999EF746F}" type="presOf" srcId="{13C3D255-2AF9-4E7D-9DD6-D9BC4E89F5FC}" destId="{93C41012-FB56-4D4D-9B46-859A52360912}" srcOrd="0" destOrd="0" presId="urn:microsoft.com/office/officeart/2005/8/layout/hList7"/>
    <dgm:cxn modelId="{EE23959F-B21D-4AB9-9D4E-1E67673FF83C}" type="presOf" srcId="{E33C2500-E61C-462B-9738-E0549AF401FA}" destId="{B88D0175-4299-44AD-927D-58048C3980E5}" srcOrd="0" destOrd="0" presId="urn:microsoft.com/office/officeart/2005/8/layout/hList7"/>
    <dgm:cxn modelId="{A71C89C1-B701-4CF2-A8ED-7D891CCEE486}" type="presOf" srcId="{0650191D-1822-4275-82FA-9541E4D1B707}" destId="{43AECE83-71D8-4CC0-BD1D-FA793B761B02}" srcOrd="0" destOrd="0" presId="urn:microsoft.com/office/officeart/2005/8/layout/hList7"/>
    <dgm:cxn modelId="{C67D946A-A0A5-4387-9019-A0B36686B302}" type="presParOf" srcId="{086E9D70-914F-4C25-B215-1C8BFA2A30C6}" destId="{FE741E09-05B2-4CDB-B298-0491B145B433}" srcOrd="0" destOrd="0" presId="urn:microsoft.com/office/officeart/2005/8/layout/hList7"/>
    <dgm:cxn modelId="{68D89709-EC73-4F51-B31C-8F894E1D0741}" type="presParOf" srcId="{086E9D70-914F-4C25-B215-1C8BFA2A30C6}" destId="{49650923-30CC-4001-9FBD-97900258EC79}" srcOrd="1" destOrd="0" presId="urn:microsoft.com/office/officeart/2005/8/layout/hList7"/>
    <dgm:cxn modelId="{A1CE590A-F047-47FA-9FA0-6A48C24755DE}" type="presParOf" srcId="{49650923-30CC-4001-9FBD-97900258EC79}" destId="{7A26690B-CE88-469E-B3E8-07E89420B5BC}" srcOrd="0" destOrd="0" presId="urn:microsoft.com/office/officeart/2005/8/layout/hList7"/>
    <dgm:cxn modelId="{A4C337AC-0006-430B-9727-418DA02B3383}" type="presParOf" srcId="{7A26690B-CE88-469E-B3E8-07E89420B5BC}" destId="{A84F3293-B394-4400-93AD-E6B2B9A08220}" srcOrd="0" destOrd="0" presId="urn:microsoft.com/office/officeart/2005/8/layout/hList7"/>
    <dgm:cxn modelId="{53CD0897-B1A4-4C43-AB40-C2D61C757553}" type="presParOf" srcId="{7A26690B-CE88-469E-B3E8-07E89420B5BC}" destId="{11931D57-1F46-4987-8BDB-3C946F866ACF}" srcOrd="1" destOrd="0" presId="urn:microsoft.com/office/officeart/2005/8/layout/hList7"/>
    <dgm:cxn modelId="{4248B896-927D-4766-9D7C-632219844C36}" type="presParOf" srcId="{7A26690B-CE88-469E-B3E8-07E89420B5BC}" destId="{62F8D6F0-DDBF-46E4-9E36-23A1CB051AA5}" srcOrd="2" destOrd="0" presId="urn:microsoft.com/office/officeart/2005/8/layout/hList7"/>
    <dgm:cxn modelId="{DD3B235C-40F5-48F6-9F11-7E00678307DE}" type="presParOf" srcId="{7A26690B-CE88-469E-B3E8-07E89420B5BC}" destId="{2AA053DC-AA9A-4185-A0DF-415FFE5FD043}" srcOrd="3" destOrd="0" presId="urn:microsoft.com/office/officeart/2005/8/layout/hList7"/>
    <dgm:cxn modelId="{386ADD4C-CA49-40EB-986C-FC002FBE13EA}" type="presParOf" srcId="{49650923-30CC-4001-9FBD-97900258EC79}" destId="{B88D0175-4299-44AD-927D-58048C3980E5}" srcOrd="1" destOrd="0" presId="urn:microsoft.com/office/officeart/2005/8/layout/hList7"/>
    <dgm:cxn modelId="{5E78CD7D-1F1E-4AEC-9C08-F2F00315791E}" type="presParOf" srcId="{49650923-30CC-4001-9FBD-97900258EC79}" destId="{7ED1C457-337D-4858-80FD-D80D91481597}" srcOrd="2" destOrd="0" presId="urn:microsoft.com/office/officeart/2005/8/layout/hList7"/>
    <dgm:cxn modelId="{5CA1B912-325F-44E2-88A9-31435FD8DACE}" type="presParOf" srcId="{7ED1C457-337D-4858-80FD-D80D91481597}" destId="{3D99551D-0C8A-457D-8799-2A81419117F8}" srcOrd="0" destOrd="0" presId="urn:microsoft.com/office/officeart/2005/8/layout/hList7"/>
    <dgm:cxn modelId="{0D9D6599-C59B-48F8-AE71-93E2C91148C3}" type="presParOf" srcId="{7ED1C457-337D-4858-80FD-D80D91481597}" destId="{21A36B37-A517-4F91-A215-53F0A0FFB25C}" srcOrd="1" destOrd="0" presId="urn:microsoft.com/office/officeart/2005/8/layout/hList7"/>
    <dgm:cxn modelId="{B8C3AE80-AD9A-403E-B02F-195915B034E4}" type="presParOf" srcId="{7ED1C457-337D-4858-80FD-D80D91481597}" destId="{3C7C2791-225A-4FF7-B922-41530CF81BE8}" srcOrd="2" destOrd="0" presId="urn:microsoft.com/office/officeart/2005/8/layout/hList7"/>
    <dgm:cxn modelId="{07169A75-E9B5-4621-A955-68EB34182DCC}" type="presParOf" srcId="{7ED1C457-337D-4858-80FD-D80D91481597}" destId="{46E8C459-BB1C-439B-824F-428C50353364}" srcOrd="3" destOrd="0" presId="urn:microsoft.com/office/officeart/2005/8/layout/hList7"/>
    <dgm:cxn modelId="{F41D3E4B-40D1-44C9-AED2-2007DF2137C3}" type="presParOf" srcId="{49650923-30CC-4001-9FBD-97900258EC79}" destId="{93C41012-FB56-4D4D-9B46-859A52360912}" srcOrd="3" destOrd="0" presId="urn:microsoft.com/office/officeart/2005/8/layout/hList7"/>
    <dgm:cxn modelId="{27B1060A-9D01-4465-BBFD-51DB6361DADB}" type="presParOf" srcId="{49650923-30CC-4001-9FBD-97900258EC79}" destId="{AFA41DB5-728C-482A-98CB-6FE43CE3FF86}" srcOrd="4" destOrd="0" presId="urn:microsoft.com/office/officeart/2005/8/layout/hList7"/>
    <dgm:cxn modelId="{96AF4CAF-1B25-4D30-8431-B0D5857CE18B}" type="presParOf" srcId="{AFA41DB5-728C-482A-98CB-6FE43CE3FF86}" destId="{25A9F8FD-7289-4FC5-9FF8-5C82B17C517C}" srcOrd="0" destOrd="0" presId="urn:microsoft.com/office/officeart/2005/8/layout/hList7"/>
    <dgm:cxn modelId="{E05E9B72-2DA4-44AD-BB16-E3228E8131DC}" type="presParOf" srcId="{AFA41DB5-728C-482A-98CB-6FE43CE3FF86}" destId="{A827F8A2-7270-485E-B067-03CEEDBA3CC8}" srcOrd="1" destOrd="0" presId="urn:microsoft.com/office/officeart/2005/8/layout/hList7"/>
    <dgm:cxn modelId="{354AF5AC-7986-43AD-A4C2-92C36DCAAA16}" type="presParOf" srcId="{AFA41DB5-728C-482A-98CB-6FE43CE3FF86}" destId="{AB7823D9-A780-4F12-8637-1D4AD0B0A3AE}" srcOrd="2" destOrd="0" presId="urn:microsoft.com/office/officeart/2005/8/layout/hList7"/>
    <dgm:cxn modelId="{DB4CBDF1-D00B-4BE0-9990-75F02AC684AE}" type="presParOf" srcId="{AFA41DB5-728C-482A-98CB-6FE43CE3FF86}" destId="{642B6927-78C4-46BD-9869-2AF42D4DA506}" srcOrd="3" destOrd="0" presId="urn:microsoft.com/office/officeart/2005/8/layout/hList7"/>
    <dgm:cxn modelId="{4B097D56-83F6-481B-BE4C-74FADA6F53DF}" type="presParOf" srcId="{49650923-30CC-4001-9FBD-97900258EC79}" destId="{43AECE83-71D8-4CC0-BD1D-FA793B761B02}" srcOrd="5" destOrd="0" presId="urn:microsoft.com/office/officeart/2005/8/layout/hList7"/>
    <dgm:cxn modelId="{2173D029-628F-4D99-8FFB-0D0BD39F25EF}" type="presParOf" srcId="{49650923-30CC-4001-9FBD-97900258EC79}" destId="{E133E80D-E9C0-49E5-B582-9A6E9588FF9C}" srcOrd="6" destOrd="0" presId="urn:microsoft.com/office/officeart/2005/8/layout/hList7"/>
    <dgm:cxn modelId="{AE54EB21-CE77-4321-A244-2D76F9356996}" type="presParOf" srcId="{E133E80D-E9C0-49E5-B582-9A6E9588FF9C}" destId="{70D93D59-8082-4303-8F93-E3E893846BB4}" srcOrd="0" destOrd="0" presId="urn:microsoft.com/office/officeart/2005/8/layout/hList7"/>
    <dgm:cxn modelId="{91FB6942-7347-4A46-BC10-7C93EC0E3A2C}" type="presParOf" srcId="{E133E80D-E9C0-49E5-B582-9A6E9588FF9C}" destId="{7C2C432B-FCD6-498C-87D5-C74FEFC10351}" srcOrd="1" destOrd="0" presId="urn:microsoft.com/office/officeart/2005/8/layout/hList7"/>
    <dgm:cxn modelId="{E6FB5118-BE62-4EDA-9F6F-D98AEBC908F4}" type="presParOf" srcId="{E133E80D-E9C0-49E5-B582-9A6E9588FF9C}" destId="{49066A13-8A54-42C1-AD8D-915847435E9D}" srcOrd="2" destOrd="0" presId="urn:microsoft.com/office/officeart/2005/8/layout/hList7"/>
    <dgm:cxn modelId="{1BCF0C7A-9125-4F08-AE13-D212745F3D47}" type="presParOf" srcId="{E133E80D-E9C0-49E5-B582-9A6E9588FF9C}" destId="{4DF4E1A8-776F-4C35-B2E8-240C007F21E2}" srcOrd="3" destOrd="0" presId="urn:microsoft.com/office/officeart/2005/8/layout/hList7"/>
    <dgm:cxn modelId="{FDFA61C6-780C-4E5B-BBC0-71367CFA910F}" type="presParOf" srcId="{49650923-30CC-4001-9FBD-97900258EC79}" destId="{05C7EE3B-C819-4362-B2B2-8D9475CBAE66}" srcOrd="7" destOrd="0" presId="urn:microsoft.com/office/officeart/2005/8/layout/hList7"/>
    <dgm:cxn modelId="{62677926-DB48-400F-A3C5-BF2A8B155447}" type="presParOf" srcId="{49650923-30CC-4001-9FBD-97900258EC79}" destId="{8CD9A09B-083A-4076-996F-D3E0ABEFD81A}" srcOrd="8" destOrd="0" presId="urn:microsoft.com/office/officeart/2005/8/layout/hList7"/>
    <dgm:cxn modelId="{CDEFAD38-B64E-4DD8-A1B4-75B7B1EA4C7C}" type="presParOf" srcId="{8CD9A09B-083A-4076-996F-D3E0ABEFD81A}" destId="{97FDB3D5-8C9D-4AED-998B-C93697EA4C0E}" srcOrd="0" destOrd="0" presId="urn:microsoft.com/office/officeart/2005/8/layout/hList7"/>
    <dgm:cxn modelId="{B591061A-82DE-41EB-B133-ED79C4170FE2}" type="presParOf" srcId="{8CD9A09B-083A-4076-996F-D3E0ABEFD81A}" destId="{58534802-A156-4A4A-9367-62739738A9E4}" srcOrd="1" destOrd="0" presId="urn:microsoft.com/office/officeart/2005/8/layout/hList7"/>
    <dgm:cxn modelId="{1A794425-248C-4120-B52D-A3BB8E2E2042}" type="presParOf" srcId="{8CD9A09B-083A-4076-996F-D3E0ABEFD81A}" destId="{774DA87D-CD93-4E51-A544-D31244E3A349}" srcOrd="2" destOrd="0" presId="urn:microsoft.com/office/officeart/2005/8/layout/hList7"/>
    <dgm:cxn modelId="{4B6736D0-21C7-41C9-A21C-8558BDB0C0F8}" type="presParOf" srcId="{8CD9A09B-083A-4076-996F-D3E0ABEFD81A}" destId="{7F574C24-8407-4714-8F04-182649F49BD5}" srcOrd="3" destOrd="0" presId="urn:microsoft.com/office/officeart/2005/8/layout/hList7"/>
    <dgm:cxn modelId="{EFEB3864-6F92-4237-A3A2-9372926647A2}" type="presParOf" srcId="{49650923-30CC-4001-9FBD-97900258EC79}" destId="{45C660CF-0A1A-43E7-A1AB-1CBEE7BEFA56}" srcOrd="9" destOrd="0" presId="urn:microsoft.com/office/officeart/2005/8/layout/hList7"/>
    <dgm:cxn modelId="{41CF7AAA-04A9-4CC9-A670-FEDAE8599637}" type="presParOf" srcId="{49650923-30CC-4001-9FBD-97900258EC79}" destId="{CD9B13D5-EE0A-445C-B7D7-4B533B4B7086}" srcOrd="10" destOrd="0" presId="urn:microsoft.com/office/officeart/2005/8/layout/hList7"/>
    <dgm:cxn modelId="{3095ADE6-71D5-46A4-A133-C96DF1D619E7}" type="presParOf" srcId="{CD9B13D5-EE0A-445C-B7D7-4B533B4B7086}" destId="{A4BA7E38-4622-41C8-AA87-36BFFDBBD54B}" srcOrd="0" destOrd="0" presId="urn:microsoft.com/office/officeart/2005/8/layout/hList7"/>
    <dgm:cxn modelId="{B504BC6D-C3D0-42E7-8AC7-5C6A8B4AF4E0}" type="presParOf" srcId="{CD9B13D5-EE0A-445C-B7D7-4B533B4B7086}" destId="{772DE1D2-2B8F-4202-8B98-86D05CC2012E}" srcOrd="1" destOrd="0" presId="urn:microsoft.com/office/officeart/2005/8/layout/hList7"/>
    <dgm:cxn modelId="{8CE361BF-0247-4451-B5DF-0F071B94038F}" type="presParOf" srcId="{CD9B13D5-EE0A-445C-B7D7-4B533B4B7086}" destId="{D1F1B9D7-582F-4BDC-A2F5-DFFF24FA7B28}" srcOrd="2" destOrd="0" presId="urn:microsoft.com/office/officeart/2005/8/layout/hList7"/>
    <dgm:cxn modelId="{F2AB410B-C235-4F6F-A189-E9F2D59C8AB8}" type="presParOf" srcId="{CD9B13D5-EE0A-445C-B7D7-4B533B4B7086}" destId="{9BE3B304-540B-46AE-9C08-F4269E5F1175}" srcOrd="3" destOrd="0" presId="urn:microsoft.com/office/officeart/2005/8/layout/hList7"/>
    <dgm:cxn modelId="{B795F8E7-D0C3-4D02-888F-D8730FC9D7BA}" type="presParOf" srcId="{49650923-30CC-4001-9FBD-97900258EC79}" destId="{DE7F42DB-DD08-49F0-BF65-B70106B86777}" srcOrd="11" destOrd="0" presId="urn:microsoft.com/office/officeart/2005/8/layout/hList7"/>
    <dgm:cxn modelId="{8BEE95E6-6F3A-4CF6-AB22-5A5439ABEA23}" type="presParOf" srcId="{49650923-30CC-4001-9FBD-97900258EC79}" destId="{C7E612F0-98C6-449A-BB1D-1618C0112FCF}" srcOrd="12" destOrd="0" presId="urn:microsoft.com/office/officeart/2005/8/layout/hList7"/>
    <dgm:cxn modelId="{779729F0-32C9-4AA9-BA9B-8D1CA3156A92}" type="presParOf" srcId="{C7E612F0-98C6-449A-BB1D-1618C0112FCF}" destId="{559CA5FC-B064-4423-A908-AC35DAD9E6B6}" srcOrd="0" destOrd="0" presId="urn:microsoft.com/office/officeart/2005/8/layout/hList7"/>
    <dgm:cxn modelId="{C5E50ECA-83A7-4E4E-8021-E1EA7A0EA98B}" type="presParOf" srcId="{C7E612F0-98C6-449A-BB1D-1618C0112FCF}" destId="{37000124-49AE-4EE3-9E9C-9B28FABC2642}" srcOrd="1" destOrd="0" presId="urn:microsoft.com/office/officeart/2005/8/layout/hList7"/>
    <dgm:cxn modelId="{5CF72742-D2FB-43D4-9AA1-53B1BCB7DC10}" type="presParOf" srcId="{C7E612F0-98C6-449A-BB1D-1618C0112FCF}" destId="{2BD45B8C-A20D-4EDE-BE77-1B7A839E61F8}" srcOrd="2" destOrd="0" presId="urn:microsoft.com/office/officeart/2005/8/layout/hList7"/>
    <dgm:cxn modelId="{B6A31466-8E68-467A-A995-9E6AFD836002}" type="presParOf" srcId="{C7E612F0-98C6-449A-BB1D-1618C0112FCF}" destId="{D796A49A-C406-4889-9758-475F62E4E14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21966E-EA1C-4EE3-9454-DC3419A00831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9243A8-F41B-4680-A56B-6DF85AF14BC0}">
      <dgm:prSet phldrT="[Text]"/>
      <dgm:spPr/>
      <dgm:t>
        <a:bodyPr/>
        <a:lstStyle/>
        <a:p>
          <a:endParaRPr lang="en-US" dirty="0"/>
        </a:p>
      </dgm:t>
    </dgm:pt>
    <dgm:pt modelId="{A528CE2E-9F66-40F8-BCAE-B5BFE3E6B7F7}" type="parTrans" cxnId="{32604FB1-ACE0-4805-86A1-29B2FC032BB9}">
      <dgm:prSet/>
      <dgm:spPr/>
      <dgm:t>
        <a:bodyPr/>
        <a:lstStyle/>
        <a:p>
          <a:endParaRPr lang="en-US"/>
        </a:p>
      </dgm:t>
    </dgm:pt>
    <dgm:pt modelId="{0A0DE0CC-9498-4672-9018-6288E5FE0FFA}" type="sibTrans" cxnId="{32604FB1-ACE0-4805-86A1-29B2FC032BB9}">
      <dgm:prSet/>
      <dgm:spPr/>
      <dgm:t>
        <a:bodyPr/>
        <a:lstStyle/>
        <a:p>
          <a:endParaRPr lang="en-US"/>
        </a:p>
      </dgm:t>
    </dgm:pt>
    <dgm:pt modelId="{B8A3BB89-5347-4BA5-A007-CEB07EC119FA}">
      <dgm:prSet phldrT="[Text]" custT="1"/>
      <dgm:spPr/>
      <dgm:t>
        <a:bodyPr/>
        <a:lstStyle/>
        <a:p>
          <a:r>
            <a:rPr lang="en-US" sz="3200" b="0" i="0" dirty="0" smtClean="0"/>
            <a:t>Set up the ensemble</a:t>
          </a:r>
        </a:p>
        <a:p>
          <a:endParaRPr lang="en-US" sz="4500" dirty="0"/>
        </a:p>
      </dgm:t>
    </dgm:pt>
    <dgm:pt modelId="{49632558-82DD-426D-8201-964B658A0E7D}" type="parTrans" cxnId="{26AC6D37-E76B-4F28-85A4-E8B71D520066}">
      <dgm:prSet/>
      <dgm:spPr/>
      <dgm:t>
        <a:bodyPr/>
        <a:lstStyle/>
        <a:p>
          <a:endParaRPr lang="en-US"/>
        </a:p>
      </dgm:t>
    </dgm:pt>
    <dgm:pt modelId="{6F55BCB8-8A58-4EE1-AED5-BECFF01DB282}" type="sibTrans" cxnId="{26AC6D37-E76B-4F28-85A4-E8B71D520066}">
      <dgm:prSet/>
      <dgm:spPr/>
      <dgm:t>
        <a:bodyPr/>
        <a:lstStyle/>
        <a:p>
          <a:endParaRPr lang="en-US"/>
        </a:p>
      </dgm:t>
    </dgm:pt>
    <dgm:pt modelId="{C9AA33B3-5161-4456-B9E6-3A2F03D5577A}">
      <dgm:prSet phldrT="[Text]"/>
      <dgm:spPr/>
      <dgm:t>
        <a:bodyPr/>
        <a:lstStyle/>
        <a:p>
          <a:endParaRPr lang="en-US" dirty="0" smtClean="0"/>
        </a:p>
        <a:p>
          <a:endParaRPr lang="en-US" dirty="0"/>
        </a:p>
      </dgm:t>
    </dgm:pt>
    <dgm:pt modelId="{050A83A2-4313-46C9-8EF7-EA91A2E000D7}" type="parTrans" cxnId="{ADC1078A-2199-43C4-A7CB-397C82A30206}">
      <dgm:prSet/>
      <dgm:spPr/>
      <dgm:t>
        <a:bodyPr/>
        <a:lstStyle/>
        <a:p>
          <a:endParaRPr lang="en-US"/>
        </a:p>
      </dgm:t>
    </dgm:pt>
    <dgm:pt modelId="{3EE5CA92-2086-441A-8417-E56C37E5FE97}" type="sibTrans" cxnId="{ADC1078A-2199-43C4-A7CB-397C82A30206}">
      <dgm:prSet/>
      <dgm:spPr/>
      <dgm:t>
        <a:bodyPr/>
        <a:lstStyle/>
        <a:p>
          <a:endParaRPr lang="en-US"/>
        </a:p>
      </dgm:t>
    </dgm:pt>
    <dgm:pt modelId="{85BB5655-5CDE-437C-AA16-F50E93966342}">
      <dgm:prSet phldrT="[Text]" custT="1"/>
      <dgm:spPr/>
      <dgm:t>
        <a:bodyPr/>
        <a:lstStyle/>
        <a:p>
          <a:r>
            <a:rPr lang="en-US" sz="3200" b="0" i="0" dirty="0" smtClean="0"/>
            <a:t>Train the ensemble</a:t>
          </a:r>
          <a:endParaRPr lang="en-US" sz="3200" dirty="0"/>
        </a:p>
      </dgm:t>
    </dgm:pt>
    <dgm:pt modelId="{C4835721-13DA-4B25-B91D-14D0F04FEE4D}" type="parTrans" cxnId="{244E47AF-3FA0-446B-B8A0-D32775D716D6}">
      <dgm:prSet/>
      <dgm:spPr/>
      <dgm:t>
        <a:bodyPr/>
        <a:lstStyle/>
        <a:p>
          <a:endParaRPr lang="en-US"/>
        </a:p>
      </dgm:t>
    </dgm:pt>
    <dgm:pt modelId="{77EBD1F2-6FE9-4C40-8A44-EF87686BF851}" type="sibTrans" cxnId="{244E47AF-3FA0-446B-B8A0-D32775D716D6}">
      <dgm:prSet/>
      <dgm:spPr/>
      <dgm:t>
        <a:bodyPr/>
        <a:lstStyle/>
        <a:p>
          <a:endParaRPr lang="en-US"/>
        </a:p>
      </dgm:t>
    </dgm:pt>
    <dgm:pt modelId="{43D0E8C1-1059-421F-9F37-E2E01506FD27}">
      <dgm:prSet phldrT="[Text]"/>
      <dgm:spPr/>
      <dgm:t>
        <a:bodyPr/>
        <a:lstStyle/>
        <a:p>
          <a:endParaRPr lang="en-US" dirty="0"/>
        </a:p>
      </dgm:t>
    </dgm:pt>
    <dgm:pt modelId="{0B9E43BD-875A-420E-BB2A-7CEE8F828177}" type="parTrans" cxnId="{CD2ADB56-27DF-4680-8DDF-139E6C49CF27}">
      <dgm:prSet/>
      <dgm:spPr/>
      <dgm:t>
        <a:bodyPr/>
        <a:lstStyle/>
        <a:p>
          <a:endParaRPr lang="en-US"/>
        </a:p>
      </dgm:t>
    </dgm:pt>
    <dgm:pt modelId="{2B26827C-FE23-4F27-8D2F-F29179648BDC}" type="sibTrans" cxnId="{CD2ADB56-27DF-4680-8DDF-139E6C49CF27}">
      <dgm:prSet/>
      <dgm:spPr/>
      <dgm:t>
        <a:bodyPr/>
        <a:lstStyle/>
        <a:p>
          <a:endParaRPr lang="en-US"/>
        </a:p>
      </dgm:t>
    </dgm:pt>
    <dgm:pt modelId="{6C7B135A-4AF3-4AFE-8DA8-F2DD5FC901A4}">
      <dgm:prSet phldrT="[Text]" custT="1"/>
      <dgm:spPr/>
      <dgm:t>
        <a:bodyPr/>
        <a:lstStyle/>
        <a:p>
          <a:r>
            <a:rPr lang="en-US" sz="3200" b="0" i="0" dirty="0" smtClean="0"/>
            <a:t>Predict on new data</a:t>
          </a:r>
          <a:endParaRPr lang="en-US" sz="3200" dirty="0"/>
        </a:p>
      </dgm:t>
    </dgm:pt>
    <dgm:pt modelId="{AE8486E5-83CA-4EEB-8555-9056D78D00EA}" type="parTrans" cxnId="{DC7833DE-CB26-4DF7-B198-1DCBB4D74A67}">
      <dgm:prSet/>
      <dgm:spPr/>
      <dgm:t>
        <a:bodyPr/>
        <a:lstStyle/>
        <a:p>
          <a:endParaRPr lang="en-US"/>
        </a:p>
      </dgm:t>
    </dgm:pt>
    <dgm:pt modelId="{AAFD5171-59DB-4E38-BA33-02C72FFE28DE}" type="sibTrans" cxnId="{DC7833DE-CB26-4DF7-B198-1DCBB4D74A67}">
      <dgm:prSet/>
      <dgm:spPr/>
      <dgm:t>
        <a:bodyPr/>
        <a:lstStyle/>
        <a:p>
          <a:endParaRPr lang="en-US"/>
        </a:p>
      </dgm:t>
    </dgm:pt>
    <dgm:pt modelId="{BCDC615A-4664-46DA-8BD4-415D701BD52A}" type="pres">
      <dgm:prSet presAssocID="{1721966E-EA1C-4EE3-9454-DC3419A008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F86E3C-ED7E-4781-8E3B-BAE5B8CE3FEC}" type="pres">
      <dgm:prSet presAssocID="{AC9243A8-F41B-4680-A56B-6DF85AF14BC0}" presName="compositeNode" presStyleCnt="0">
        <dgm:presLayoutVars>
          <dgm:bulletEnabled val="1"/>
        </dgm:presLayoutVars>
      </dgm:prSet>
      <dgm:spPr/>
    </dgm:pt>
    <dgm:pt modelId="{769EE1FA-BDDD-470F-B238-526779488D96}" type="pres">
      <dgm:prSet presAssocID="{AC9243A8-F41B-4680-A56B-6DF85AF14BC0}" presName="bgRect" presStyleLbl="node1" presStyleIdx="0" presStyleCnt="3" custScaleX="48167" custScaleY="100000" custLinFactNeighborX="-135" custLinFactNeighborY="46414"/>
      <dgm:spPr/>
      <dgm:t>
        <a:bodyPr/>
        <a:lstStyle/>
        <a:p>
          <a:endParaRPr lang="en-US"/>
        </a:p>
      </dgm:t>
    </dgm:pt>
    <dgm:pt modelId="{11883DF1-88C4-4266-90EC-0CA9EC5445F6}" type="pres">
      <dgm:prSet presAssocID="{AC9243A8-F41B-4680-A56B-6DF85AF14BC0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B998D-FB5D-45F7-8AFF-A35C6DE5AD21}" type="pres">
      <dgm:prSet presAssocID="{AC9243A8-F41B-4680-A56B-6DF85AF14BC0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EA1B5-709A-4855-A906-7F1CE04A69C4}" type="pres">
      <dgm:prSet presAssocID="{0A0DE0CC-9498-4672-9018-6288E5FE0FFA}" presName="hSp" presStyleCnt="0"/>
      <dgm:spPr/>
    </dgm:pt>
    <dgm:pt modelId="{AE2CD149-30C7-4044-9899-81A20E792CAA}" type="pres">
      <dgm:prSet presAssocID="{0A0DE0CC-9498-4672-9018-6288E5FE0FFA}" presName="vProcSp" presStyleCnt="0"/>
      <dgm:spPr/>
    </dgm:pt>
    <dgm:pt modelId="{B5FCE8E7-087D-4A44-82FC-AD6844FA159B}" type="pres">
      <dgm:prSet presAssocID="{0A0DE0CC-9498-4672-9018-6288E5FE0FFA}" presName="vSp1" presStyleCnt="0"/>
      <dgm:spPr/>
    </dgm:pt>
    <dgm:pt modelId="{26BCF00F-1991-4BB9-BC15-994B06AE7E20}" type="pres">
      <dgm:prSet presAssocID="{0A0DE0CC-9498-4672-9018-6288E5FE0FFA}" presName="simulatedConn" presStyleLbl="solidFgAcc1" presStyleIdx="0" presStyleCnt="2"/>
      <dgm:spPr/>
    </dgm:pt>
    <dgm:pt modelId="{91DBA1C0-43D1-4FD0-B77B-5D371DC55A67}" type="pres">
      <dgm:prSet presAssocID="{0A0DE0CC-9498-4672-9018-6288E5FE0FFA}" presName="vSp2" presStyleCnt="0"/>
      <dgm:spPr/>
    </dgm:pt>
    <dgm:pt modelId="{53A3B239-44C8-4389-9419-110632CDBC8F}" type="pres">
      <dgm:prSet presAssocID="{0A0DE0CC-9498-4672-9018-6288E5FE0FFA}" presName="sibTrans" presStyleCnt="0"/>
      <dgm:spPr/>
    </dgm:pt>
    <dgm:pt modelId="{A3DDC4B7-0971-498C-A0F7-86AEB1BB18C5}" type="pres">
      <dgm:prSet presAssocID="{C9AA33B3-5161-4456-B9E6-3A2F03D5577A}" presName="compositeNode" presStyleCnt="0">
        <dgm:presLayoutVars>
          <dgm:bulletEnabled val="1"/>
        </dgm:presLayoutVars>
      </dgm:prSet>
      <dgm:spPr/>
    </dgm:pt>
    <dgm:pt modelId="{99845A0B-12C7-485B-8721-2723EC128DF8}" type="pres">
      <dgm:prSet presAssocID="{C9AA33B3-5161-4456-B9E6-3A2F03D5577A}" presName="bgRect" presStyleLbl="node1" presStyleIdx="1" presStyleCnt="3" custScaleX="75600" custScaleY="100000" custLinFactNeighborX="-2228" custLinFactNeighborY="19009"/>
      <dgm:spPr/>
      <dgm:t>
        <a:bodyPr/>
        <a:lstStyle/>
        <a:p>
          <a:endParaRPr lang="en-US"/>
        </a:p>
      </dgm:t>
    </dgm:pt>
    <dgm:pt modelId="{2B97CC74-93EF-411F-9849-33E2B475A1F8}" type="pres">
      <dgm:prSet presAssocID="{C9AA33B3-5161-4456-B9E6-3A2F03D5577A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58913-3C83-4400-A3CA-0DBE0D6C149A}" type="pres">
      <dgm:prSet presAssocID="{C9AA33B3-5161-4456-B9E6-3A2F03D5577A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A5F37-70EF-48F3-8E7E-BBD1C6332024}" type="pres">
      <dgm:prSet presAssocID="{3EE5CA92-2086-441A-8417-E56C37E5FE97}" presName="hSp" presStyleCnt="0"/>
      <dgm:spPr/>
    </dgm:pt>
    <dgm:pt modelId="{120C1520-8086-4194-AA78-FFE83D27291C}" type="pres">
      <dgm:prSet presAssocID="{3EE5CA92-2086-441A-8417-E56C37E5FE97}" presName="vProcSp" presStyleCnt="0"/>
      <dgm:spPr/>
    </dgm:pt>
    <dgm:pt modelId="{3C62C5CD-01C1-48DD-B537-AA80C9C36A4C}" type="pres">
      <dgm:prSet presAssocID="{3EE5CA92-2086-441A-8417-E56C37E5FE97}" presName="vSp1" presStyleCnt="0"/>
      <dgm:spPr/>
    </dgm:pt>
    <dgm:pt modelId="{E1FD046F-07CB-4E52-BA41-2177ADFA150C}" type="pres">
      <dgm:prSet presAssocID="{3EE5CA92-2086-441A-8417-E56C37E5FE97}" presName="simulatedConn" presStyleLbl="solidFgAcc1" presStyleIdx="1" presStyleCnt="2"/>
      <dgm:spPr/>
    </dgm:pt>
    <dgm:pt modelId="{191E4565-1AA8-41CB-BA23-C7B1D8442F5F}" type="pres">
      <dgm:prSet presAssocID="{3EE5CA92-2086-441A-8417-E56C37E5FE97}" presName="vSp2" presStyleCnt="0"/>
      <dgm:spPr/>
    </dgm:pt>
    <dgm:pt modelId="{A08E54DA-D965-4351-9F32-EB317BE034C0}" type="pres">
      <dgm:prSet presAssocID="{3EE5CA92-2086-441A-8417-E56C37E5FE97}" presName="sibTrans" presStyleCnt="0"/>
      <dgm:spPr/>
    </dgm:pt>
    <dgm:pt modelId="{19D956BE-F2D7-4F3A-83B8-3E4D3EA72CBE}" type="pres">
      <dgm:prSet presAssocID="{43D0E8C1-1059-421F-9F37-E2E01506FD27}" presName="compositeNode" presStyleCnt="0">
        <dgm:presLayoutVars>
          <dgm:bulletEnabled val="1"/>
        </dgm:presLayoutVars>
      </dgm:prSet>
      <dgm:spPr/>
    </dgm:pt>
    <dgm:pt modelId="{8356D32B-634F-4E0F-A198-71402ED5A970}" type="pres">
      <dgm:prSet presAssocID="{43D0E8C1-1059-421F-9F37-E2E01506FD27}" presName="bgRect" presStyleLbl="node1" presStyleIdx="2" presStyleCnt="3" custScaleX="50599" custScaleY="100000" custLinFactNeighborX="20" custLinFactNeighborY="5913"/>
      <dgm:spPr/>
      <dgm:t>
        <a:bodyPr/>
        <a:lstStyle/>
        <a:p>
          <a:endParaRPr lang="en-US"/>
        </a:p>
      </dgm:t>
    </dgm:pt>
    <dgm:pt modelId="{75FEF2AD-119D-4257-AC25-39A45454BDFA}" type="pres">
      <dgm:prSet presAssocID="{43D0E8C1-1059-421F-9F37-E2E01506FD27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28621-025B-420E-A0AD-AA3C1F71CD77}" type="pres">
      <dgm:prSet presAssocID="{43D0E8C1-1059-421F-9F37-E2E01506FD27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7833DE-CB26-4DF7-B198-1DCBB4D74A67}" srcId="{43D0E8C1-1059-421F-9F37-E2E01506FD27}" destId="{6C7B135A-4AF3-4AFE-8DA8-F2DD5FC901A4}" srcOrd="0" destOrd="0" parTransId="{AE8486E5-83CA-4EEB-8555-9056D78D00EA}" sibTransId="{AAFD5171-59DB-4E38-BA33-02C72FFE28DE}"/>
    <dgm:cxn modelId="{32604FB1-ACE0-4805-86A1-29B2FC032BB9}" srcId="{1721966E-EA1C-4EE3-9454-DC3419A00831}" destId="{AC9243A8-F41B-4680-A56B-6DF85AF14BC0}" srcOrd="0" destOrd="0" parTransId="{A528CE2E-9F66-40F8-BCAE-B5BFE3E6B7F7}" sibTransId="{0A0DE0CC-9498-4672-9018-6288E5FE0FFA}"/>
    <dgm:cxn modelId="{26AC6D37-E76B-4F28-85A4-E8B71D520066}" srcId="{AC9243A8-F41B-4680-A56B-6DF85AF14BC0}" destId="{B8A3BB89-5347-4BA5-A007-CEB07EC119FA}" srcOrd="0" destOrd="0" parTransId="{49632558-82DD-426D-8201-964B658A0E7D}" sibTransId="{6F55BCB8-8A58-4EE1-AED5-BECFF01DB282}"/>
    <dgm:cxn modelId="{E59AB4FD-CE59-4F65-8F68-38449BACD704}" type="presOf" srcId="{43D0E8C1-1059-421F-9F37-E2E01506FD27}" destId="{75FEF2AD-119D-4257-AC25-39A45454BDFA}" srcOrd="1" destOrd="0" presId="urn:microsoft.com/office/officeart/2005/8/layout/hProcess7"/>
    <dgm:cxn modelId="{49A542EE-5977-4746-9DCF-A20F95F40778}" type="presOf" srcId="{B8A3BB89-5347-4BA5-A007-CEB07EC119FA}" destId="{4A2B998D-FB5D-45F7-8AFF-A35C6DE5AD21}" srcOrd="0" destOrd="0" presId="urn:microsoft.com/office/officeart/2005/8/layout/hProcess7"/>
    <dgm:cxn modelId="{AB73F1F1-36C2-41BE-A331-3D28477F3B8A}" type="presOf" srcId="{43D0E8C1-1059-421F-9F37-E2E01506FD27}" destId="{8356D32B-634F-4E0F-A198-71402ED5A970}" srcOrd="0" destOrd="0" presId="urn:microsoft.com/office/officeart/2005/8/layout/hProcess7"/>
    <dgm:cxn modelId="{244E47AF-3FA0-446B-B8A0-D32775D716D6}" srcId="{C9AA33B3-5161-4456-B9E6-3A2F03D5577A}" destId="{85BB5655-5CDE-437C-AA16-F50E93966342}" srcOrd="0" destOrd="0" parTransId="{C4835721-13DA-4B25-B91D-14D0F04FEE4D}" sibTransId="{77EBD1F2-6FE9-4C40-8A44-EF87686BF851}"/>
    <dgm:cxn modelId="{FF736DDF-7C9F-4DD2-8F47-36695E9A986B}" type="presOf" srcId="{AC9243A8-F41B-4680-A56B-6DF85AF14BC0}" destId="{769EE1FA-BDDD-470F-B238-526779488D96}" srcOrd="0" destOrd="0" presId="urn:microsoft.com/office/officeart/2005/8/layout/hProcess7"/>
    <dgm:cxn modelId="{32126D08-CA9F-4352-87E1-835A09582B3C}" type="presOf" srcId="{C9AA33B3-5161-4456-B9E6-3A2F03D5577A}" destId="{99845A0B-12C7-485B-8721-2723EC128DF8}" srcOrd="0" destOrd="0" presId="urn:microsoft.com/office/officeart/2005/8/layout/hProcess7"/>
    <dgm:cxn modelId="{72124E76-B8A4-4385-89DC-B60D7FA24C36}" type="presOf" srcId="{AC9243A8-F41B-4680-A56B-6DF85AF14BC0}" destId="{11883DF1-88C4-4266-90EC-0CA9EC5445F6}" srcOrd="1" destOrd="0" presId="urn:microsoft.com/office/officeart/2005/8/layout/hProcess7"/>
    <dgm:cxn modelId="{CD2ADB56-27DF-4680-8DDF-139E6C49CF27}" srcId="{1721966E-EA1C-4EE3-9454-DC3419A00831}" destId="{43D0E8C1-1059-421F-9F37-E2E01506FD27}" srcOrd="2" destOrd="0" parTransId="{0B9E43BD-875A-420E-BB2A-7CEE8F828177}" sibTransId="{2B26827C-FE23-4F27-8D2F-F29179648BDC}"/>
    <dgm:cxn modelId="{ADC1078A-2199-43C4-A7CB-397C82A30206}" srcId="{1721966E-EA1C-4EE3-9454-DC3419A00831}" destId="{C9AA33B3-5161-4456-B9E6-3A2F03D5577A}" srcOrd="1" destOrd="0" parTransId="{050A83A2-4313-46C9-8EF7-EA91A2E000D7}" sibTransId="{3EE5CA92-2086-441A-8417-E56C37E5FE97}"/>
    <dgm:cxn modelId="{A60F4F25-36C9-4F46-A030-8866533D3F63}" type="presOf" srcId="{1721966E-EA1C-4EE3-9454-DC3419A00831}" destId="{BCDC615A-4664-46DA-8BD4-415D701BD52A}" srcOrd="0" destOrd="0" presId="urn:microsoft.com/office/officeart/2005/8/layout/hProcess7"/>
    <dgm:cxn modelId="{5EBEF04D-2F0E-4A95-9522-560FCDE28E79}" type="presOf" srcId="{6C7B135A-4AF3-4AFE-8DA8-F2DD5FC901A4}" destId="{8F728621-025B-420E-A0AD-AA3C1F71CD77}" srcOrd="0" destOrd="0" presId="urn:microsoft.com/office/officeart/2005/8/layout/hProcess7"/>
    <dgm:cxn modelId="{7D53A023-E080-4192-BC5D-7D5391D689EF}" type="presOf" srcId="{C9AA33B3-5161-4456-B9E6-3A2F03D5577A}" destId="{2B97CC74-93EF-411F-9849-33E2B475A1F8}" srcOrd="1" destOrd="0" presId="urn:microsoft.com/office/officeart/2005/8/layout/hProcess7"/>
    <dgm:cxn modelId="{C571779C-0EF7-4FD2-950E-4392BF65E878}" type="presOf" srcId="{85BB5655-5CDE-437C-AA16-F50E93966342}" destId="{E4F58913-3C83-4400-A3CA-0DBE0D6C149A}" srcOrd="0" destOrd="0" presId="urn:microsoft.com/office/officeart/2005/8/layout/hProcess7"/>
    <dgm:cxn modelId="{50736B16-1166-4D43-B508-DF8214F30577}" type="presParOf" srcId="{BCDC615A-4664-46DA-8BD4-415D701BD52A}" destId="{DFF86E3C-ED7E-4781-8E3B-BAE5B8CE3FEC}" srcOrd="0" destOrd="0" presId="urn:microsoft.com/office/officeart/2005/8/layout/hProcess7"/>
    <dgm:cxn modelId="{F72D7985-9390-403A-9C3C-6E88F2865D45}" type="presParOf" srcId="{DFF86E3C-ED7E-4781-8E3B-BAE5B8CE3FEC}" destId="{769EE1FA-BDDD-470F-B238-526779488D96}" srcOrd="0" destOrd="0" presId="urn:microsoft.com/office/officeart/2005/8/layout/hProcess7"/>
    <dgm:cxn modelId="{BF25E044-8497-4CFB-8AC1-15D7E4101D6C}" type="presParOf" srcId="{DFF86E3C-ED7E-4781-8E3B-BAE5B8CE3FEC}" destId="{11883DF1-88C4-4266-90EC-0CA9EC5445F6}" srcOrd="1" destOrd="0" presId="urn:microsoft.com/office/officeart/2005/8/layout/hProcess7"/>
    <dgm:cxn modelId="{60168449-F7E2-402F-B46C-E19BD86047EA}" type="presParOf" srcId="{DFF86E3C-ED7E-4781-8E3B-BAE5B8CE3FEC}" destId="{4A2B998D-FB5D-45F7-8AFF-A35C6DE5AD21}" srcOrd="2" destOrd="0" presId="urn:microsoft.com/office/officeart/2005/8/layout/hProcess7"/>
    <dgm:cxn modelId="{950E9ADF-E546-4B96-A586-E8DE22264EDA}" type="presParOf" srcId="{BCDC615A-4664-46DA-8BD4-415D701BD52A}" destId="{89BEA1B5-709A-4855-A906-7F1CE04A69C4}" srcOrd="1" destOrd="0" presId="urn:microsoft.com/office/officeart/2005/8/layout/hProcess7"/>
    <dgm:cxn modelId="{8FE813EE-74C1-49CD-BA0B-3ACC85146832}" type="presParOf" srcId="{BCDC615A-4664-46DA-8BD4-415D701BD52A}" destId="{AE2CD149-30C7-4044-9899-81A20E792CAA}" srcOrd="2" destOrd="0" presId="urn:microsoft.com/office/officeart/2005/8/layout/hProcess7"/>
    <dgm:cxn modelId="{EC58A1E1-9B94-4649-B5B0-25459726E99F}" type="presParOf" srcId="{AE2CD149-30C7-4044-9899-81A20E792CAA}" destId="{B5FCE8E7-087D-4A44-82FC-AD6844FA159B}" srcOrd="0" destOrd="0" presId="urn:microsoft.com/office/officeart/2005/8/layout/hProcess7"/>
    <dgm:cxn modelId="{25CD6729-5F4D-4EA0-A22E-E34C86CBA6C8}" type="presParOf" srcId="{AE2CD149-30C7-4044-9899-81A20E792CAA}" destId="{26BCF00F-1991-4BB9-BC15-994B06AE7E20}" srcOrd="1" destOrd="0" presId="urn:microsoft.com/office/officeart/2005/8/layout/hProcess7"/>
    <dgm:cxn modelId="{8A270AD7-C37B-4BF6-947C-208115CB5721}" type="presParOf" srcId="{AE2CD149-30C7-4044-9899-81A20E792CAA}" destId="{91DBA1C0-43D1-4FD0-B77B-5D371DC55A67}" srcOrd="2" destOrd="0" presId="urn:microsoft.com/office/officeart/2005/8/layout/hProcess7"/>
    <dgm:cxn modelId="{A8771334-FA81-4E4B-80B4-4DF820E4C6A1}" type="presParOf" srcId="{BCDC615A-4664-46DA-8BD4-415D701BD52A}" destId="{53A3B239-44C8-4389-9419-110632CDBC8F}" srcOrd="3" destOrd="0" presId="urn:microsoft.com/office/officeart/2005/8/layout/hProcess7"/>
    <dgm:cxn modelId="{31736DFD-77D9-44FC-BEFE-F01EEE6D3CE6}" type="presParOf" srcId="{BCDC615A-4664-46DA-8BD4-415D701BD52A}" destId="{A3DDC4B7-0971-498C-A0F7-86AEB1BB18C5}" srcOrd="4" destOrd="0" presId="urn:microsoft.com/office/officeart/2005/8/layout/hProcess7"/>
    <dgm:cxn modelId="{23CA5CB0-EB67-4FEF-922E-CE307E7DE5CD}" type="presParOf" srcId="{A3DDC4B7-0971-498C-A0F7-86AEB1BB18C5}" destId="{99845A0B-12C7-485B-8721-2723EC128DF8}" srcOrd="0" destOrd="0" presId="urn:microsoft.com/office/officeart/2005/8/layout/hProcess7"/>
    <dgm:cxn modelId="{719E18C0-46A6-4020-873A-8F2E9B67CFB7}" type="presParOf" srcId="{A3DDC4B7-0971-498C-A0F7-86AEB1BB18C5}" destId="{2B97CC74-93EF-411F-9849-33E2B475A1F8}" srcOrd="1" destOrd="0" presId="urn:microsoft.com/office/officeart/2005/8/layout/hProcess7"/>
    <dgm:cxn modelId="{6A712DAE-C1E1-4ED0-8479-77D076AB11E8}" type="presParOf" srcId="{A3DDC4B7-0971-498C-A0F7-86AEB1BB18C5}" destId="{E4F58913-3C83-4400-A3CA-0DBE0D6C149A}" srcOrd="2" destOrd="0" presId="urn:microsoft.com/office/officeart/2005/8/layout/hProcess7"/>
    <dgm:cxn modelId="{E98511A6-0167-4250-A5A2-54E8FE53EE2D}" type="presParOf" srcId="{BCDC615A-4664-46DA-8BD4-415D701BD52A}" destId="{834A5F37-70EF-48F3-8E7E-BBD1C6332024}" srcOrd="5" destOrd="0" presId="urn:microsoft.com/office/officeart/2005/8/layout/hProcess7"/>
    <dgm:cxn modelId="{AD8252BB-91E7-4187-9591-C80D38BE20F0}" type="presParOf" srcId="{BCDC615A-4664-46DA-8BD4-415D701BD52A}" destId="{120C1520-8086-4194-AA78-FFE83D27291C}" srcOrd="6" destOrd="0" presId="urn:microsoft.com/office/officeart/2005/8/layout/hProcess7"/>
    <dgm:cxn modelId="{67AF0EE0-A84D-4004-BAE3-633DA6471D5D}" type="presParOf" srcId="{120C1520-8086-4194-AA78-FFE83D27291C}" destId="{3C62C5CD-01C1-48DD-B537-AA80C9C36A4C}" srcOrd="0" destOrd="0" presId="urn:microsoft.com/office/officeart/2005/8/layout/hProcess7"/>
    <dgm:cxn modelId="{66BA2D6B-99F5-4A65-96B6-17A692F94A3D}" type="presParOf" srcId="{120C1520-8086-4194-AA78-FFE83D27291C}" destId="{E1FD046F-07CB-4E52-BA41-2177ADFA150C}" srcOrd="1" destOrd="0" presId="urn:microsoft.com/office/officeart/2005/8/layout/hProcess7"/>
    <dgm:cxn modelId="{E25B6979-5B2A-4F97-ADAC-0628CC81C8AB}" type="presParOf" srcId="{120C1520-8086-4194-AA78-FFE83D27291C}" destId="{191E4565-1AA8-41CB-BA23-C7B1D8442F5F}" srcOrd="2" destOrd="0" presId="urn:microsoft.com/office/officeart/2005/8/layout/hProcess7"/>
    <dgm:cxn modelId="{A48DEF62-8FBA-41A3-9889-0038D506A3EA}" type="presParOf" srcId="{BCDC615A-4664-46DA-8BD4-415D701BD52A}" destId="{A08E54DA-D965-4351-9F32-EB317BE034C0}" srcOrd="7" destOrd="0" presId="urn:microsoft.com/office/officeart/2005/8/layout/hProcess7"/>
    <dgm:cxn modelId="{40221D3A-C8D5-4261-8057-C899C9F252BE}" type="presParOf" srcId="{BCDC615A-4664-46DA-8BD4-415D701BD52A}" destId="{19D956BE-F2D7-4F3A-83B8-3E4D3EA72CBE}" srcOrd="8" destOrd="0" presId="urn:microsoft.com/office/officeart/2005/8/layout/hProcess7"/>
    <dgm:cxn modelId="{E436078D-D087-450E-A9C4-910C39B7890F}" type="presParOf" srcId="{19D956BE-F2D7-4F3A-83B8-3E4D3EA72CBE}" destId="{8356D32B-634F-4E0F-A198-71402ED5A970}" srcOrd="0" destOrd="0" presId="urn:microsoft.com/office/officeart/2005/8/layout/hProcess7"/>
    <dgm:cxn modelId="{A7228C5B-DD06-4BA7-85EF-853EA9BEEC6D}" type="presParOf" srcId="{19D956BE-F2D7-4F3A-83B8-3E4D3EA72CBE}" destId="{75FEF2AD-119D-4257-AC25-39A45454BDFA}" srcOrd="1" destOrd="0" presId="urn:microsoft.com/office/officeart/2005/8/layout/hProcess7"/>
    <dgm:cxn modelId="{DEB52C07-7C5F-448C-9B32-87F1A5B601A9}" type="presParOf" srcId="{19D956BE-F2D7-4F3A-83B8-3E4D3EA72CBE}" destId="{8F728621-025B-420E-A0AD-AA3C1F71CD7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08E4D-2ED0-471A-9D89-0A087A2BAB36}">
      <dsp:nvSpPr>
        <dsp:cNvPr id="0" name=""/>
        <dsp:cNvSpPr/>
      </dsp:nvSpPr>
      <dsp:spPr>
        <a:xfrm>
          <a:off x="80257" y="0"/>
          <a:ext cx="2112869" cy="2112869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5CC21-F678-4ACC-831C-E5C0C047DEFB}">
      <dsp:nvSpPr>
        <dsp:cNvPr id="0" name=""/>
        <dsp:cNvSpPr/>
      </dsp:nvSpPr>
      <dsp:spPr>
        <a:xfrm>
          <a:off x="1393363" y="211493"/>
          <a:ext cx="1373364" cy="7510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CETR(96%)</a:t>
          </a:r>
          <a:endParaRPr lang="en-US" sz="1900" kern="1200" dirty="0"/>
        </a:p>
      </dsp:txBody>
      <dsp:txXfrm>
        <a:off x="1430027" y="248157"/>
        <a:ext cx="1300036" cy="677730"/>
      </dsp:txXfrm>
    </dsp:sp>
    <dsp:sp modelId="{6B95ACEA-BB68-47F6-8842-6F1E19AC8A1A}">
      <dsp:nvSpPr>
        <dsp:cNvPr id="0" name=""/>
        <dsp:cNvSpPr/>
      </dsp:nvSpPr>
      <dsp:spPr>
        <a:xfrm>
          <a:off x="1413950" y="1189484"/>
          <a:ext cx="1373364" cy="7510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NANP(4%)</a:t>
          </a:r>
          <a:endParaRPr lang="en-US" sz="1900" kern="1200" dirty="0"/>
        </a:p>
      </dsp:txBody>
      <dsp:txXfrm>
        <a:off x="1450614" y="1226148"/>
        <a:ext cx="1300036" cy="677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C52F5-2E90-48ED-9A8B-2C59F404E783}">
      <dsp:nvSpPr>
        <dsp:cNvPr id="0" name=""/>
        <dsp:cNvSpPr/>
      </dsp:nvSpPr>
      <dsp:spPr>
        <a:xfrm>
          <a:off x="0" y="71516"/>
          <a:ext cx="1690361" cy="10617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Detection OF 4% NANP difficult </a:t>
          </a:r>
          <a:endParaRPr lang="en-US" sz="2000" kern="1200" dirty="0"/>
        </a:p>
      </dsp:txBody>
      <dsp:txXfrm>
        <a:off x="31098" y="102614"/>
        <a:ext cx="1628165" cy="999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70D1C-A648-4748-9A05-AC3002AB9BAA}">
      <dsp:nvSpPr>
        <dsp:cNvPr id="0" name=""/>
        <dsp:cNvSpPr/>
      </dsp:nvSpPr>
      <dsp:spPr>
        <a:xfrm>
          <a:off x="646893" y="1863"/>
          <a:ext cx="1871470" cy="12894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766DD-28BC-4A68-BD35-BBC4A3E179C7}">
      <dsp:nvSpPr>
        <dsp:cNvPr id="0" name=""/>
        <dsp:cNvSpPr/>
      </dsp:nvSpPr>
      <dsp:spPr>
        <a:xfrm>
          <a:off x="646893" y="1291306"/>
          <a:ext cx="1871470" cy="69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Triggering Events</a:t>
          </a:r>
          <a:endParaRPr lang="en-US" sz="1900" kern="1200" dirty="0"/>
        </a:p>
      </dsp:txBody>
      <dsp:txXfrm>
        <a:off x="646893" y="1291306"/>
        <a:ext cx="1871470" cy="694315"/>
      </dsp:txXfrm>
    </dsp:sp>
    <dsp:sp modelId="{55117424-526B-4716-B080-F6FB7CC0A19E}">
      <dsp:nvSpPr>
        <dsp:cNvPr id="0" name=""/>
        <dsp:cNvSpPr/>
      </dsp:nvSpPr>
      <dsp:spPr>
        <a:xfrm>
          <a:off x="2705590" y="1863"/>
          <a:ext cx="1871470" cy="128944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7A2AF-218E-4933-9284-BAD43F9296CD}">
      <dsp:nvSpPr>
        <dsp:cNvPr id="0" name=""/>
        <dsp:cNvSpPr/>
      </dsp:nvSpPr>
      <dsp:spPr>
        <a:xfrm>
          <a:off x="2705590" y="1291306"/>
          <a:ext cx="1871470" cy="69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Rule Breaking (AML criteria) </a:t>
          </a:r>
          <a:endParaRPr lang="en-US" sz="1900" kern="1200" dirty="0"/>
        </a:p>
      </dsp:txBody>
      <dsp:txXfrm>
        <a:off x="2705590" y="1291306"/>
        <a:ext cx="1871470" cy="694315"/>
      </dsp:txXfrm>
    </dsp:sp>
    <dsp:sp modelId="{0B03AF00-BD0D-4F94-BD33-F60A2FA4E43D}">
      <dsp:nvSpPr>
        <dsp:cNvPr id="0" name=""/>
        <dsp:cNvSpPr/>
      </dsp:nvSpPr>
      <dsp:spPr>
        <a:xfrm>
          <a:off x="294898" y="175592"/>
          <a:ext cx="1889586" cy="1143465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B444F-57FD-4D77-8F9B-372828283E77}">
      <dsp:nvSpPr>
        <dsp:cNvPr id="0" name=""/>
        <dsp:cNvSpPr/>
      </dsp:nvSpPr>
      <dsp:spPr>
        <a:xfrm>
          <a:off x="213601" y="3425718"/>
          <a:ext cx="1871470" cy="69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Money Order</a:t>
          </a:r>
          <a:endParaRPr lang="en-US" sz="1900" kern="1200" dirty="0"/>
        </a:p>
      </dsp:txBody>
      <dsp:txXfrm>
        <a:off x="213601" y="3425718"/>
        <a:ext cx="1871470" cy="694315"/>
      </dsp:txXfrm>
    </dsp:sp>
    <dsp:sp modelId="{81FD2B5C-D918-40EB-BF63-06F9E9299B81}">
      <dsp:nvSpPr>
        <dsp:cNvPr id="0" name=""/>
        <dsp:cNvSpPr/>
      </dsp:nvSpPr>
      <dsp:spPr>
        <a:xfrm>
          <a:off x="2714648" y="2172769"/>
          <a:ext cx="1871470" cy="1289443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3F2EF-DB2C-4433-B16F-D76D9FFDDBA4}">
      <dsp:nvSpPr>
        <dsp:cNvPr id="0" name=""/>
        <dsp:cNvSpPr/>
      </dsp:nvSpPr>
      <dsp:spPr>
        <a:xfrm>
          <a:off x="2281355" y="3462213"/>
          <a:ext cx="2738055" cy="69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Other (NANP  not matching AML criteria)</a:t>
          </a:r>
          <a:endParaRPr lang="en-US" sz="1900" kern="1200" dirty="0"/>
        </a:p>
      </dsp:txBody>
      <dsp:txXfrm>
        <a:off x="2281355" y="3462213"/>
        <a:ext cx="2738055" cy="6943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5FE92-AC96-4CA1-948B-0AD501A152E8}">
      <dsp:nvSpPr>
        <dsp:cNvPr id="0" name=""/>
        <dsp:cNvSpPr/>
      </dsp:nvSpPr>
      <dsp:spPr>
        <a:xfrm>
          <a:off x="0" y="66817"/>
          <a:ext cx="11218606" cy="1896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>
                  <a:lumMod val="10000"/>
                </a:schemeClr>
              </a:solidFill>
            </a:rPr>
            <a:t>More Data and More Relevant Features</a:t>
          </a:r>
          <a:endParaRPr lang="en-US" sz="2400" b="1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bg2">
                  <a:lumMod val="10000"/>
                </a:schemeClr>
              </a:solidFill>
            </a:rPr>
            <a:t>Assuming that there are relationships in the data  then giving the model more data will allow it to better understand how to map a set of features to a label</a:t>
          </a:r>
          <a:r>
            <a:rPr lang="en-US" sz="3100" kern="1200" dirty="0" smtClean="0"/>
            <a:t>.</a:t>
          </a:r>
          <a:endParaRPr lang="en-US" sz="3100" kern="1200" dirty="0"/>
        </a:p>
      </dsp:txBody>
      <dsp:txXfrm>
        <a:off x="2433328" y="66817"/>
        <a:ext cx="8785277" cy="1896070"/>
      </dsp:txXfrm>
    </dsp:sp>
    <dsp:sp modelId="{003F2124-37A7-43F8-ABE8-CEAC40A18D11}">
      <dsp:nvSpPr>
        <dsp:cNvPr id="0" name=""/>
        <dsp:cNvSpPr/>
      </dsp:nvSpPr>
      <dsp:spPr>
        <a:xfrm>
          <a:off x="189607" y="163888"/>
          <a:ext cx="2243721" cy="156829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C6A23-172B-4B47-B6E1-1651688EB982}">
      <dsp:nvSpPr>
        <dsp:cNvPr id="0" name=""/>
        <dsp:cNvSpPr/>
      </dsp:nvSpPr>
      <dsp:spPr>
        <a:xfrm>
          <a:off x="259519" y="2099154"/>
          <a:ext cx="11218606" cy="1896070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2">
                  <a:lumMod val="10000"/>
                </a:schemeClr>
              </a:solidFill>
            </a:rPr>
            <a:t>Correla</a:t>
          </a:r>
          <a:endParaRPr lang="en-US" sz="24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692847" y="2099154"/>
        <a:ext cx="8785277" cy="1896070"/>
      </dsp:txXfrm>
    </dsp:sp>
    <dsp:sp modelId="{33EC5C9A-5AA3-4077-B4E9-197AC1ECDCA9}">
      <dsp:nvSpPr>
        <dsp:cNvPr id="0" name=""/>
        <dsp:cNvSpPr/>
      </dsp:nvSpPr>
      <dsp:spPr>
        <a:xfrm>
          <a:off x="74189" y="2124144"/>
          <a:ext cx="3661012" cy="19230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83463-14AA-4099-93C8-C33BCA8FF942}">
      <dsp:nvSpPr>
        <dsp:cNvPr id="0" name=""/>
        <dsp:cNvSpPr/>
      </dsp:nvSpPr>
      <dsp:spPr>
        <a:xfrm>
          <a:off x="0" y="4198309"/>
          <a:ext cx="11218606" cy="189607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>
                  <a:lumMod val="10000"/>
                </a:schemeClr>
              </a:solidFill>
            </a:rPr>
            <a:t>             Feature Importance: 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2">
                <a:lumMod val="10000"/>
              </a:schemeClr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2">
                  <a:lumMod val="10000"/>
                </a:schemeClr>
              </a:solidFill>
            </a:rPr>
            <a:t>Use Python’s inbuilt functions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</a:rPr>
            <a:t>skleanr’s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</a:rPr>
            <a:t>SelectfromModel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</a:rPr>
            <a:t> and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</a:rPr>
            <a:t>get_support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</a:rPr>
            <a:t> to select all the features  which are more important than the mean importance of all the features by default. We can alter this threshold if we want</a:t>
          </a:r>
          <a:r>
            <a:rPr lang="en-US" sz="1600" kern="1200" dirty="0" smtClean="0">
              <a:solidFill>
                <a:schemeClr val="bg2">
                  <a:lumMod val="10000"/>
                </a:schemeClr>
              </a:solidFill>
            </a:rPr>
            <a:t>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2433328" y="4198309"/>
        <a:ext cx="8785277" cy="1896070"/>
      </dsp:txXfrm>
    </dsp:sp>
    <dsp:sp modelId="{22F5342A-6A62-485D-9645-E4F3FE5C0511}">
      <dsp:nvSpPr>
        <dsp:cNvPr id="0" name=""/>
        <dsp:cNvSpPr/>
      </dsp:nvSpPr>
      <dsp:spPr>
        <a:xfrm>
          <a:off x="0" y="4230663"/>
          <a:ext cx="2513035" cy="16582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F3293-B394-4400-93AD-E6B2B9A08220}">
      <dsp:nvSpPr>
        <dsp:cNvPr id="0" name=""/>
        <dsp:cNvSpPr/>
      </dsp:nvSpPr>
      <dsp:spPr>
        <a:xfrm>
          <a:off x="57798" y="0"/>
          <a:ext cx="1538740" cy="62300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2060"/>
              </a:solidFill>
            </a:rPr>
            <a:t>1) </a:t>
          </a:r>
          <a:r>
            <a:rPr lang="en-US" sz="1900" kern="1200" dirty="0" smtClean="0"/>
            <a:t> </a:t>
          </a:r>
          <a:r>
            <a:rPr lang="en-US" sz="1900" b="1" kern="1200" dirty="0" smtClean="0">
              <a:solidFill>
                <a:srgbClr val="002060"/>
              </a:solidFill>
            </a:rPr>
            <a:t>Predict probabilities instead of actual prediction.</a:t>
          </a:r>
          <a:endParaRPr lang="en-US" sz="1900" b="1" kern="1200" dirty="0">
            <a:solidFill>
              <a:srgbClr val="002060"/>
            </a:solidFill>
          </a:endParaRPr>
        </a:p>
      </dsp:txBody>
      <dsp:txXfrm>
        <a:off x="57798" y="2492007"/>
        <a:ext cx="1538740" cy="2492007"/>
      </dsp:txXfrm>
    </dsp:sp>
    <dsp:sp modelId="{2AA053DC-AA9A-4185-A0DF-415FFE5FD043}">
      <dsp:nvSpPr>
        <dsp:cNvPr id="0" name=""/>
        <dsp:cNvSpPr/>
      </dsp:nvSpPr>
      <dsp:spPr>
        <a:xfrm>
          <a:off x="121353" y="439928"/>
          <a:ext cx="1411629" cy="194234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9551D-0C8A-457D-8799-2A81419117F8}">
      <dsp:nvSpPr>
        <dsp:cNvPr id="0" name=""/>
        <dsp:cNvSpPr/>
      </dsp:nvSpPr>
      <dsp:spPr>
        <a:xfrm>
          <a:off x="1699624" y="0"/>
          <a:ext cx="1538740" cy="62300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6667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2060"/>
              </a:solidFill>
            </a:rPr>
            <a:t>2)  Set the class weight.</a:t>
          </a:r>
          <a:endParaRPr lang="en-US" sz="1900" b="1" kern="1200" dirty="0">
            <a:solidFill>
              <a:srgbClr val="002060"/>
            </a:solidFill>
          </a:endParaRPr>
        </a:p>
      </dsp:txBody>
      <dsp:txXfrm>
        <a:off x="1699624" y="2492007"/>
        <a:ext cx="1538740" cy="2492007"/>
      </dsp:txXfrm>
    </dsp:sp>
    <dsp:sp modelId="{46E8C459-BB1C-439B-824F-428C50353364}">
      <dsp:nvSpPr>
        <dsp:cNvPr id="0" name=""/>
        <dsp:cNvSpPr/>
      </dsp:nvSpPr>
      <dsp:spPr>
        <a:xfrm>
          <a:off x="1642700" y="302279"/>
          <a:ext cx="1652588" cy="221763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9F8FD-7289-4FC5-9FF8-5C82B17C517C}">
      <dsp:nvSpPr>
        <dsp:cNvPr id="0" name=""/>
        <dsp:cNvSpPr/>
      </dsp:nvSpPr>
      <dsp:spPr>
        <a:xfrm>
          <a:off x="3341451" y="0"/>
          <a:ext cx="1538740" cy="62300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2060"/>
              </a:solidFill>
            </a:rPr>
            <a:t>3)  Get probability distribution of minor class.</a:t>
          </a:r>
          <a:endParaRPr lang="en-US" sz="1900" b="1" kern="1200" dirty="0">
            <a:solidFill>
              <a:srgbClr val="002060"/>
            </a:solidFill>
          </a:endParaRPr>
        </a:p>
      </dsp:txBody>
      <dsp:txXfrm>
        <a:off x="3341451" y="2492007"/>
        <a:ext cx="1538740" cy="2492007"/>
      </dsp:txXfrm>
    </dsp:sp>
    <dsp:sp modelId="{642B6927-78C4-46BD-9869-2AF42D4DA506}">
      <dsp:nvSpPr>
        <dsp:cNvPr id="0" name=""/>
        <dsp:cNvSpPr/>
      </dsp:nvSpPr>
      <dsp:spPr>
        <a:xfrm>
          <a:off x="3387613" y="390771"/>
          <a:ext cx="1446416" cy="204065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93D59-8082-4303-8F93-E3E893846BB4}">
      <dsp:nvSpPr>
        <dsp:cNvPr id="0" name=""/>
        <dsp:cNvSpPr/>
      </dsp:nvSpPr>
      <dsp:spPr>
        <a:xfrm>
          <a:off x="4926354" y="0"/>
          <a:ext cx="1538740" cy="62300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2060"/>
              </a:solidFill>
            </a:rPr>
            <a:t>4)  From the ROC curve &amp; probability distribution obtain probability thresholds for classes.</a:t>
          </a:r>
          <a:endParaRPr lang="en-US" sz="1900" b="1" kern="1200" dirty="0">
            <a:solidFill>
              <a:srgbClr val="002060"/>
            </a:solidFill>
          </a:endParaRPr>
        </a:p>
      </dsp:txBody>
      <dsp:txXfrm>
        <a:off x="4926354" y="2492007"/>
        <a:ext cx="1538740" cy="2492007"/>
      </dsp:txXfrm>
    </dsp:sp>
    <dsp:sp modelId="{4DF4E1A8-776F-4C35-B2E8-240C007F21E2}">
      <dsp:nvSpPr>
        <dsp:cNvPr id="0" name=""/>
        <dsp:cNvSpPr/>
      </dsp:nvSpPr>
      <dsp:spPr>
        <a:xfrm>
          <a:off x="4972516" y="373801"/>
          <a:ext cx="1446416" cy="207459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DB3D5-8C9D-4AED-998B-C93697EA4C0E}">
      <dsp:nvSpPr>
        <dsp:cNvPr id="0" name=""/>
        <dsp:cNvSpPr/>
      </dsp:nvSpPr>
      <dsp:spPr>
        <a:xfrm>
          <a:off x="6511256" y="0"/>
          <a:ext cx="1538740" cy="62300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2060"/>
              </a:solidFill>
            </a:rPr>
            <a:t>5)  Use the threshold to over-predict  labels than under-predict.</a:t>
          </a:r>
          <a:endParaRPr lang="en-US" sz="1900" b="1" kern="1200" dirty="0">
            <a:solidFill>
              <a:srgbClr val="002060"/>
            </a:solidFill>
          </a:endParaRPr>
        </a:p>
      </dsp:txBody>
      <dsp:txXfrm>
        <a:off x="6511256" y="2492007"/>
        <a:ext cx="1538740" cy="2492007"/>
      </dsp:txXfrm>
    </dsp:sp>
    <dsp:sp modelId="{7F574C24-8407-4714-8F04-182649F49BD5}">
      <dsp:nvSpPr>
        <dsp:cNvPr id="0" name=""/>
        <dsp:cNvSpPr/>
      </dsp:nvSpPr>
      <dsp:spPr>
        <a:xfrm>
          <a:off x="6557419" y="373801"/>
          <a:ext cx="1446416" cy="2074595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A7E38-4622-41C8-AA87-36BFFDBBD54B}">
      <dsp:nvSpPr>
        <dsp:cNvPr id="0" name=""/>
        <dsp:cNvSpPr/>
      </dsp:nvSpPr>
      <dsp:spPr>
        <a:xfrm>
          <a:off x="8096159" y="0"/>
          <a:ext cx="1538740" cy="62300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33333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2060"/>
              </a:solidFill>
            </a:rPr>
            <a:t>6)Rank</a:t>
          </a:r>
          <a:r>
            <a:rPr lang="en-US" sz="1900" b="1" kern="1200" baseline="0" dirty="0" smtClean="0">
              <a:solidFill>
                <a:srgbClr val="002060"/>
              </a:solidFill>
            </a:rPr>
            <a:t> it so it appears in top few rows </a:t>
          </a:r>
          <a:endParaRPr lang="en-US" sz="1900" b="1" kern="1200" dirty="0">
            <a:solidFill>
              <a:srgbClr val="002060"/>
            </a:solidFill>
          </a:endParaRPr>
        </a:p>
      </dsp:txBody>
      <dsp:txXfrm>
        <a:off x="8096159" y="2492007"/>
        <a:ext cx="1538740" cy="2492007"/>
      </dsp:txXfrm>
    </dsp:sp>
    <dsp:sp modelId="{9BE3B304-540B-46AE-9C08-F4269E5F1175}">
      <dsp:nvSpPr>
        <dsp:cNvPr id="0" name=""/>
        <dsp:cNvSpPr/>
      </dsp:nvSpPr>
      <dsp:spPr>
        <a:xfrm>
          <a:off x="8142321" y="373801"/>
          <a:ext cx="1446416" cy="2074595"/>
        </a:xfrm>
        <a:prstGeom prst="ellipse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CA5FC-B064-4423-A908-AC35DAD9E6B6}">
      <dsp:nvSpPr>
        <dsp:cNvPr id="0" name=""/>
        <dsp:cNvSpPr/>
      </dsp:nvSpPr>
      <dsp:spPr>
        <a:xfrm>
          <a:off x="9681062" y="0"/>
          <a:ext cx="1538740" cy="62300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2060"/>
              </a:solidFill>
            </a:rPr>
            <a:t>7)Evaluation Metric</a:t>
          </a:r>
          <a:endParaRPr lang="en-US" sz="1900" b="1" kern="1200" dirty="0">
            <a:solidFill>
              <a:srgbClr val="002060"/>
            </a:solidFill>
          </a:endParaRPr>
        </a:p>
      </dsp:txBody>
      <dsp:txXfrm>
        <a:off x="9681062" y="2492007"/>
        <a:ext cx="1538740" cy="2492007"/>
      </dsp:txXfrm>
    </dsp:sp>
    <dsp:sp modelId="{D796A49A-C406-4889-9758-475F62E4E14D}">
      <dsp:nvSpPr>
        <dsp:cNvPr id="0" name=""/>
        <dsp:cNvSpPr/>
      </dsp:nvSpPr>
      <dsp:spPr>
        <a:xfrm>
          <a:off x="9727224" y="373801"/>
          <a:ext cx="1446416" cy="2074595"/>
        </a:xfrm>
        <a:prstGeom prst="ellipse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41E09-05B2-4CDB-B298-0491B145B433}">
      <dsp:nvSpPr>
        <dsp:cNvPr id="0" name=""/>
        <dsp:cNvSpPr/>
      </dsp:nvSpPr>
      <dsp:spPr>
        <a:xfrm>
          <a:off x="499750" y="4984014"/>
          <a:ext cx="10278099" cy="934502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EE1FA-BDDD-470F-B238-526779488D96}">
      <dsp:nvSpPr>
        <dsp:cNvPr id="0" name=""/>
        <dsp:cNvSpPr/>
      </dsp:nvSpPr>
      <dsp:spPr>
        <a:xfrm>
          <a:off x="0" y="0"/>
          <a:ext cx="2945514" cy="6594764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16200000">
        <a:off x="-2409301" y="2409301"/>
        <a:ext cx="5407706" cy="589102"/>
      </dsp:txXfrm>
    </dsp:sp>
    <dsp:sp modelId="{4A2B998D-FB5D-45F7-8AFF-A35C6DE5AD21}">
      <dsp:nvSpPr>
        <dsp:cNvPr id="0" name=""/>
        <dsp:cNvSpPr/>
      </dsp:nvSpPr>
      <dsp:spPr>
        <a:xfrm>
          <a:off x="818905" y="0"/>
          <a:ext cx="2194408" cy="65947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Set up the ensemble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818905" y="0"/>
        <a:ext cx="2194408" cy="6594764"/>
      </dsp:txXfrm>
    </dsp:sp>
    <dsp:sp modelId="{99845A0B-12C7-485B-8721-2723EC128DF8}">
      <dsp:nvSpPr>
        <dsp:cNvPr id="0" name=""/>
        <dsp:cNvSpPr/>
      </dsp:nvSpPr>
      <dsp:spPr>
        <a:xfrm>
          <a:off x="3098413" y="0"/>
          <a:ext cx="4623100" cy="6594764"/>
        </a:xfrm>
        <a:prstGeom prst="roundRect">
          <a:avLst>
            <a:gd name="adj" fmla="val 5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 smtClean="0"/>
        </a:p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16200000">
        <a:off x="856870" y="2241543"/>
        <a:ext cx="5407706" cy="924620"/>
      </dsp:txXfrm>
    </dsp:sp>
    <dsp:sp modelId="{26BCF00F-1991-4BB9-BC15-994B06AE7E20}">
      <dsp:nvSpPr>
        <dsp:cNvPr id="0" name=""/>
        <dsp:cNvSpPr/>
      </dsp:nvSpPr>
      <dsp:spPr>
        <a:xfrm rot="5400000">
          <a:off x="2781115" y="5189436"/>
          <a:ext cx="968241" cy="9172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58913-3C83-4400-A3CA-0DBE0D6C149A}">
      <dsp:nvSpPr>
        <dsp:cNvPr id="0" name=""/>
        <dsp:cNvSpPr/>
      </dsp:nvSpPr>
      <dsp:spPr>
        <a:xfrm>
          <a:off x="4131211" y="0"/>
          <a:ext cx="3444209" cy="65947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Train the ensemble</a:t>
          </a:r>
          <a:endParaRPr lang="en-US" sz="3200" kern="1200" dirty="0"/>
        </a:p>
      </dsp:txBody>
      <dsp:txXfrm>
        <a:off x="4131211" y="0"/>
        <a:ext cx="3444209" cy="6594764"/>
      </dsp:txXfrm>
    </dsp:sp>
    <dsp:sp modelId="{8356D32B-634F-4E0F-A198-71402ED5A970}">
      <dsp:nvSpPr>
        <dsp:cNvPr id="0" name=""/>
        <dsp:cNvSpPr/>
      </dsp:nvSpPr>
      <dsp:spPr>
        <a:xfrm>
          <a:off x="8073016" y="0"/>
          <a:ext cx="3094236" cy="6594764"/>
        </a:xfrm>
        <a:prstGeom prst="roundRect">
          <a:avLst>
            <a:gd name="adj" fmla="val 5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16200000">
        <a:off x="5678586" y="2394429"/>
        <a:ext cx="5407706" cy="618847"/>
      </dsp:txXfrm>
    </dsp:sp>
    <dsp:sp modelId="{E1FD046F-07CB-4E52-BA41-2177ADFA150C}">
      <dsp:nvSpPr>
        <dsp:cNvPr id="0" name=""/>
        <dsp:cNvSpPr/>
      </dsp:nvSpPr>
      <dsp:spPr>
        <a:xfrm rot="5400000">
          <a:off x="7618248" y="5189436"/>
          <a:ext cx="968241" cy="9172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28621-025B-420E-A0AD-AA3C1F71CD77}">
      <dsp:nvSpPr>
        <dsp:cNvPr id="0" name=""/>
        <dsp:cNvSpPr/>
      </dsp:nvSpPr>
      <dsp:spPr>
        <a:xfrm>
          <a:off x="8910884" y="0"/>
          <a:ext cx="2305205" cy="65947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Predict on new data</a:t>
          </a:r>
          <a:endParaRPr lang="en-US" sz="3200" kern="1200" dirty="0"/>
        </a:p>
      </dsp:txBody>
      <dsp:txXfrm>
        <a:off x="8910884" y="0"/>
        <a:ext cx="2305205" cy="6594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30B7B-7214-40EC-BA40-C6BCCA1A6F97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2A3B2-3590-4302-AFCF-252176F6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0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.berkeley.edu/sites/default/files/tech-reports/666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mproving-random-forest-in-python-part-1-893916666c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aspirant.com/2017/03/14/multinomial-logistic-regression-model-works-machine-learnin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https://statistics.berkeley.edu/sites/default/files/tech-reports/666.pdf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8CBF1-85DE-45DF-AA06-2F56922BA3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couple of reasons for choosing RF in this project: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8CBF1-85DE-45DF-AA06-2F56922BA3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Archer = Name of database to store AML related entity , transactions and policies.</a:t>
            </a:r>
          </a:p>
          <a:p>
            <a:r>
              <a:rPr lang="en-US" dirty="0" smtClean="0"/>
              <a:t>Rule breaking (&gt;$5000 k </a:t>
            </a:r>
            <a:r>
              <a:rPr lang="en-US" dirty="0" err="1" smtClean="0"/>
              <a:t>etc</a:t>
            </a:r>
            <a:r>
              <a:rPr lang="en-US" dirty="0" smtClean="0"/>
              <a:t>) type of transactions</a:t>
            </a:r>
            <a:r>
              <a:rPr lang="en-US" baseline="0" dirty="0" smtClean="0"/>
              <a:t> enter Archer , Compliance team reviews and files SARS if </a:t>
            </a:r>
            <a:r>
              <a:rPr lang="en-US" baseline="0" dirty="0" err="1" smtClean="0"/>
              <a:t>necesssary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8CBF1-85DE-45DF-AA06-2F56922BA3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04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https://towardsdatascience.com/improving-random-forest-in-python-part-1-893916666cd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8CBF1-85DE-45DF-AA06-2F56922BA3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20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Grid-searching can be applied across machine learning to calculate the best parameters to use for any given model.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Grid search is an approach to parameter tuning that will methodically build and evaluate a model for each combination of algorithm parameters specified in a grid.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8CBF1-85DE-45DF-AA06-2F56922BA3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3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https://dataaspirant.com/2017/03/14/multinomial-logistic-regression-model-works-machine-learning/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8CBF1-85DE-45DF-AA06-2F56922BA3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57EC-D4BF-4DED-A42C-30D32D02915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1EB1-8B1B-453C-A245-8F5525D06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3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57EC-D4BF-4DED-A42C-30D32D02915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1EB1-8B1B-453C-A245-8F5525D06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8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57EC-D4BF-4DED-A42C-30D32D02915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1EB1-8B1B-453C-A245-8F5525D06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7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0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57EC-D4BF-4DED-A42C-30D32D02915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1EB1-8B1B-453C-A245-8F5525D06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57EC-D4BF-4DED-A42C-30D32D02915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1EB1-8B1B-453C-A245-8F5525D06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4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57EC-D4BF-4DED-A42C-30D32D02915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1EB1-8B1B-453C-A245-8F5525D06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4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57EC-D4BF-4DED-A42C-30D32D02915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1EB1-8B1B-453C-A245-8F5525D06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57EC-D4BF-4DED-A42C-30D32D02915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1EB1-8B1B-453C-A245-8F5525D06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0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57EC-D4BF-4DED-A42C-30D32D02915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1EB1-8B1B-453C-A245-8F5525D06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57EC-D4BF-4DED-A42C-30D32D02915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1EB1-8B1B-453C-A245-8F5525D06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0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57EC-D4BF-4DED-A42C-30D32D02915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1EB1-8B1B-453C-A245-8F5525D06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57EC-D4BF-4DED-A42C-30D32D02915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1EB1-8B1B-453C-A245-8F5525D06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ataaspirant.com/2017/03/07/difference-between-softmax-function-and-sigmoid-function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aspirant.com/2017/03/07/difference-between-softmax-function-and-sigmoid-func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Imbalanced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6677" y="887349"/>
            <a:ext cx="2964426" cy="651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Weight Adjust 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747253" y="5496232"/>
            <a:ext cx="6617108" cy="13617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200" b="1" dirty="0" smtClean="0"/>
              <a:t>Final </a:t>
            </a:r>
            <a:r>
              <a:rPr lang="en-US" sz="1200" b="1" dirty="0"/>
              <a:t>prediction of Random Forest </a:t>
            </a:r>
            <a:r>
              <a:rPr lang="en-US" sz="1200" dirty="0" smtClean="0">
                <a:sym typeface="Wingdings" panose="05000000000000000000" pitchFamily="2" charset="2"/>
              </a:rPr>
              <a:t> A</a:t>
            </a:r>
            <a:r>
              <a:rPr lang="en-US" sz="1200" dirty="0" smtClean="0"/>
              <a:t>ggregate </a:t>
            </a:r>
            <a:r>
              <a:rPr lang="en-US" sz="1200" dirty="0"/>
              <a:t>the weighted vote from each individual tree where weights are average weights in terminal </a:t>
            </a:r>
            <a:r>
              <a:rPr lang="en-US" sz="1200" dirty="0" smtClean="0"/>
              <a:t>nodes.</a:t>
            </a:r>
          </a:p>
          <a:p>
            <a:pPr lvl="0"/>
            <a:endParaRPr lang="en-US" sz="1200" dirty="0"/>
          </a:p>
          <a:p>
            <a:r>
              <a:rPr lang="en-US" sz="1200" dirty="0"/>
              <a:t>We adopt a trial and error approach of setting weights dependent on the frequency of class </a:t>
            </a:r>
            <a:r>
              <a:rPr lang="en-US" sz="1200" dirty="0" smtClean="0"/>
              <a:t>values </a:t>
            </a:r>
            <a:r>
              <a:rPr lang="en-US" sz="1200" dirty="0" err="1" smtClean="0"/>
              <a:t>i.e</a:t>
            </a:r>
            <a:r>
              <a:rPr lang="en-US" sz="1200" dirty="0" smtClean="0"/>
              <a:t> inverse of the class distribution present  and also use Grid Search to help in that direction. </a:t>
            </a:r>
            <a:endParaRPr lang="en-US" sz="800" dirty="0"/>
          </a:p>
        </p:txBody>
      </p:sp>
      <p:sp>
        <p:nvSpPr>
          <p:cNvPr id="4" name="Rounded Rectangle 3"/>
          <p:cNvSpPr/>
          <p:nvPr/>
        </p:nvSpPr>
        <p:spPr>
          <a:xfrm>
            <a:off x="674739" y="1796841"/>
            <a:ext cx="5574891" cy="14133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splitting criterion can be updated to not only take the purity of the split into account, but also </a:t>
            </a:r>
            <a:r>
              <a:rPr lang="en-US" sz="1200" b="1" dirty="0"/>
              <a:t>be weighted by the importance of each class.</a:t>
            </a:r>
            <a:r>
              <a:rPr lang="en-US" sz="1200" dirty="0"/>
              <a:t> </a:t>
            </a:r>
            <a:endParaRPr lang="en-US" sz="1200" dirty="0" smtClean="0"/>
          </a:p>
          <a:p>
            <a:pPr algn="ctr"/>
            <a:r>
              <a:rPr lang="en-US" sz="1200" dirty="0" smtClean="0"/>
              <a:t>Our </a:t>
            </a:r>
            <a:r>
              <a:rPr lang="en-US" sz="1200" dirty="0"/>
              <a:t>intuition for cost-sensitive tree induction is to modify the weight of an instance proportional to the cost of misclassifying the class to which the instance belonged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657532" y="3630568"/>
            <a:ext cx="5978013" cy="147975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Small </a:t>
            </a:r>
            <a:r>
              <a:rPr lang="en-US" sz="1200" b="1" dirty="0" smtClean="0"/>
              <a:t>Weight: -</a:t>
            </a:r>
            <a:r>
              <a:rPr lang="en-US" sz="1200" b="1" dirty="0" smtClean="0">
                <a:sym typeface="Wingdings" panose="05000000000000000000" pitchFamily="2" charset="2"/>
              </a:rPr>
              <a:t></a:t>
            </a:r>
            <a:r>
              <a:rPr lang="en-US" sz="1200" dirty="0" smtClean="0"/>
              <a:t>Less </a:t>
            </a:r>
            <a:r>
              <a:rPr lang="en-US" sz="1200" dirty="0"/>
              <a:t>importance, lower impact on node </a:t>
            </a:r>
            <a:r>
              <a:rPr lang="en-US" sz="1200" dirty="0" smtClean="0"/>
              <a:t>purity-</a:t>
            </a:r>
            <a:r>
              <a:rPr lang="en-US" sz="1200" dirty="0" smtClean="0">
                <a:sym typeface="Wingdings" panose="05000000000000000000" pitchFamily="2" charset="2"/>
              </a:rPr>
              <a:t>  We will assign to majority class</a:t>
            </a:r>
            <a:endParaRPr lang="en-US" sz="1200" dirty="0"/>
          </a:p>
          <a:p>
            <a:r>
              <a:rPr lang="en-US" sz="1200" b="1" dirty="0" smtClean="0"/>
              <a:t>Large Weight: -</a:t>
            </a:r>
            <a:r>
              <a:rPr lang="en-US" sz="1200" b="1" dirty="0" smtClean="0">
                <a:sym typeface="Wingdings" panose="05000000000000000000" pitchFamily="2" charset="2"/>
              </a:rPr>
              <a:t></a:t>
            </a:r>
            <a:r>
              <a:rPr lang="en-US" sz="1200" dirty="0" smtClean="0"/>
              <a:t>More </a:t>
            </a:r>
            <a:r>
              <a:rPr lang="en-US" sz="1200" dirty="0"/>
              <a:t>importance, higher impact on node </a:t>
            </a:r>
            <a:r>
              <a:rPr lang="en-US" sz="1200" dirty="0" smtClean="0"/>
              <a:t>purity-</a:t>
            </a:r>
            <a:r>
              <a:rPr lang="en-US" sz="1200" dirty="0" smtClean="0">
                <a:sym typeface="Wingdings" panose="05000000000000000000" pitchFamily="2" charset="2"/>
              </a:rPr>
              <a:t> We will assign to minority fraud class so that  will </a:t>
            </a:r>
            <a:r>
              <a:rPr lang="en-US" sz="1200" dirty="0" smtClean="0"/>
              <a:t>allow </a:t>
            </a:r>
            <a:r>
              <a:rPr lang="en-US" sz="1200" dirty="0"/>
              <a:t>more examples from the majority class to be classified for the minority class,</a:t>
            </a:r>
          </a:p>
        </p:txBody>
      </p:sp>
      <p:sp>
        <p:nvSpPr>
          <p:cNvPr id="6" name="Down Arrow 5"/>
          <p:cNvSpPr/>
          <p:nvPr/>
        </p:nvSpPr>
        <p:spPr>
          <a:xfrm>
            <a:off x="2925097" y="1450248"/>
            <a:ext cx="363793" cy="40804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990234" y="3242177"/>
            <a:ext cx="471950" cy="346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925097" y="5120158"/>
            <a:ext cx="447368" cy="38591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06016" y="331814"/>
            <a:ext cx="2939845" cy="5653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Over Predict  Minority  Class 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922342" y="2534257"/>
            <a:ext cx="4183624" cy="9340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 implement this we may plot  Histogram of predicted probabilities </a:t>
            </a:r>
            <a:endParaRPr lang="en-US" sz="140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8062453" y="1371595"/>
            <a:ext cx="4129547" cy="823452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Technique-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/>
              <a:t> P</a:t>
            </a:r>
            <a:r>
              <a:rPr lang="en-US" sz="1400" dirty="0" smtClean="0"/>
              <a:t>enalize </a:t>
            </a:r>
            <a:r>
              <a:rPr lang="en-US" sz="1400" dirty="0"/>
              <a:t>the model most if it </a:t>
            </a:r>
            <a:r>
              <a:rPr lang="en-US" sz="1400" dirty="0" smtClean="0"/>
              <a:t>misclassified minority class, and </a:t>
            </a:r>
            <a:r>
              <a:rPr lang="en-US" sz="1400" dirty="0"/>
              <a:t>the least </a:t>
            </a:r>
            <a:r>
              <a:rPr lang="en-US" sz="1400" dirty="0" smtClean="0"/>
              <a:t>for majority class .</a:t>
            </a:r>
            <a:endParaRPr lang="en-US" sz="1400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8062453" y="3952568"/>
            <a:ext cx="4183624" cy="1069259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 can  change the probability threshold  </a:t>
            </a:r>
            <a:r>
              <a:rPr lang="en-US" sz="1400" dirty="0"/>
              <a:t>for </a:t>
            </a:r>
            <a:r>
              <a:rPr lang="en-US" sz="1400" dirty="0" smtClean="0"/>
              <a:t> minority  &amp; majority. A greater probability  for minority and less for majority so </a:t>
            </a:r>
            <a:r>
              <a:rPr lang="en-US" sz="1400" dirty="0"/>
              <a:t>that the model is forced to </a:t>
            </a:r>
            <a:r>
              <a:rPr lang="en-US" sz="1400" dirty="0" smtClean="0"/>
              <a:t>over predict </a:t>
            </a:r>
            <a:r>
              <a:rPr lang="en-US" sz="1400" dirty="0"/>
              <a:t>class</a:t>
            </a:r>
            <a:r>
              <a:rPr lang="en-US" dirty="0"/>
              <a:t>.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7796981" y="5385624"/>
            <a:ext cx="4429432" cy="1393724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functions to adjust classes and </a:t>
            </a:r>
            <a:r>
              <a:rPr lang="en-US" sz="1200" dirty="0"/>
              <a:t>generate new class predictions</a:t>
            </a:r>
            <a:r>
              <a:rPr lang="en-US" sz="1200" dirty="0" smtClean="0"/>
              <a:t>  based on the </a:t>
            </a:r>
            <a:r>
              <a:rPr lang="en-US" sz="1200" dirty="0" err="1" smtClean="0"/>
              <a:t>prob</a:t>
            </a:r>
            <a:r>
              <a:rPr lang="en-US" sz="1200" dirty="0" smtClean="0"/>
              <a:t> threshold we set.</a:t>
            </a:r>
          </a:p>
          <a:p>
            <a:pPr algn="ctr"/>
            <a:r>
              <a:rPr lang="en-US" sz="1200" dirty="0" smtClean="0"/>
              <a:t>To help us find the right figure for probability threshold  we create a function that will plot precision recall curve for each </a:t>
            </a:r>
            <a:r>
              <a:rPr lang="en-US" sz="1200" dirty="0" err="1" smtClean="0"/>
              <a:t>prob</a:t>
            </a:r>
            <a:r>
              <a:rPr lang="en-US" sz="1200" dirty="0" smtClean="0"/>
              <a:t> value and iterate.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0011697" y="2195047"/>
            <a:ext cx="528484" cy="40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0011697" y="887349"/>
            <a:ext cx="430161" cy="503921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898626" y="3480619"/>
            <a:ext cx="543232" cy="471949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9756058" y="5031668"/>
            <a:ext cx="685800" cy="474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76283" y="-117991"/>
            <a:ext cx="6416779" cy="110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Performance Improvement methods</a:t>
            </a:r>
            <a:endParaRPr lang="en-US" sz="32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6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6" y="1221514"/>
            <a:ext cx="3121889" cy="2984378"/>
          </a:xfrm>
          <a:prstGeom prst="rect">
            <a:avLst/>
          </a:prstGeom>
        </p:spPr>
      </p:pic>
      <p:sp>
        <p:nvSpPr>
          <p:cNvPr id="4" name="Flowchart: Process 3"/>
          <p:cNvSpPr/>
          <p:nvPr/>
        </p:nvSpPr>
        <p:spPr>
          <a:xfrm>
            <a:off x="1911927" y="2931615"/>
            <a:ext cx="1094286" cy="50429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Triggering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006213" y="2897734"/>
            <a:ext cx="1204303" cy="57205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Breaking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8723" y="717755"/>
            <a:ext cx="4729316" cy="83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8723" y="98461"/>
            <a:ext cx="4424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ROC is a probability curve </a:t>
            </a:r>
          </a:p>
        </p:txBody>
      </p:sp>
      <p:sp>
        <p:nvSpPr>
          <p:cNvPr id="8" name="Rectangle 7"/>
          <p:cNvSpPr/>
          <p:nvPr/>
        </p:nvSpPr>
        <p:spPr>
          <a:xfrm>
            <a:off x="5683279" y="3397979"/>
            <a:ext cx="5527282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dium-content-serif-font"/>
              </a:rPr>
              <a:t> </a:t>
            </a:r>
            <a:r>
              <a:rPr lang="en-US" dirty="0">
                <a:latin typeface="Algerian" panose="04020705040A02060702" pitchFamily="82" charset="0"/>
              </a:rPr>
              <a:t>AUC </a:t>
            </a:r>
            <a:r>
              <a:rPr lang="en-US" dirty="0" smtClean="0">
                <a:latin typeface="Algerian" panose="04020705040A02060702" pitchFamily="82" charset="0"/>
              </a:rPr>
              <a:t>--</a:t>
            </a:r>
            <a:r>
              <a:rPr lang="en-US" dirty="0" smtClean="0">
                <a:latin typeface="Algerian" panose="04020705040A02060702" pitchFamily="82" charset="0"/>
                <a:sym typeface="Wingdings" panose="05000000000000000000" pitchFamily="2" charset="2"/>
              </a:rPr>
              <a:t>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>
                <a:latin typeface="Algerian" panose="04020705040A02060702" pitchFamily="82" charset="0"/>
              </a:rPr>
              <a:t>tells how much model is capable of distinguishing between classes. </a:t>
            </a:r>
            <a:r>
              <a:rPr lang="en-US" sz="1050" dirty="0">
                <a:latin typeface="Algerian" panose="04020705040A02060702" pitchFamily="82" charset="0"/>
              </a:rPr>
              <a:t>Higher the AUC, better the model is at predicting 0s as 0s and 1s as 1s.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649" y="4481120"/>
            <a:ext cx="5025691" cy="2376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218" y="1052568"/>
            <a:ext cx="2298415" cy="21110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375" y="0"/>
            <a:ext cx="4426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Evaluation metrics</a:t>
            </a:r>
            <a:endParaRPr lang="en-US"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868218" y="-73891"/>
          <a:ext cx="11222181" cy="6594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4328" y="1988672"/>
            <a:ext cx="31403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Base </a:t>
            </a:r>
            <a:r>
              <a:rPr lang="en-US" sz="2000" dirty="0" err="1" smtClean="0"/>
              <a:t>Algo</a:t>
            </a:r>
            <a:r>
              <a:rPr lang="en-US" sz="2000" dirty="0" smtClean="0"/>
              <a:t> -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RF, LR(with </a:t>
            </a:r>
            <a:r>
              <a:rPr lang="en-US" sz="2000" dirty="0"/>
              <a:t>a specific set of model parameters).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</a:t>
            </a:r>
            <a:r>
              <a:rPr lang="en-US" sz="2000" dirty="0" err="1" smtClean="0"/>
              <a:t>etalearning</a:t>
            </a:r>
            <a:r>
              <a:rPr lang="en-US" sz="2000" dirty="0" smtClean="0"/>
              <a:t> algorithm-</a:t>
            </a:r>
            <a:r>
              <a:rPr lang="en-US" sz="2000" dirty="0" smtClean="0">
                <a:sym typeface="Wingdings" panose="05000000000000000000" pitchFamily="2" charset="2"/>
              </a:rPr>
              <a:t>SVM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2909" y="334564"/>
            <a:ext cx="36021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</a:t>
            </a:r>
            <a:r>
              <a:rPr lang="en-US" dirty="0"/>
              <a:t>each of the L base algorithms on the training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 k-fold cross-validation on each of these learners and collect the cross-validated predicted values from each of the L algorithms.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 cross-validated predicted values from each of the L algorithms can be combined to form a new N x L matrix. This matrix, along </a:t>
            </a:r>
            <a:r>
              <a:rPr lang="en-US" dirty="0" err="1"/>
              <a:t>wtih</a:t>
            </a:r>
            <a:r>
              <a:rPr lang="en-US" dirty="0"/>
              <a:t> the original response vector, is called the “level-one” data. (N = number of rows in the training set.)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 the </a:t>
            </a:r>
            <a:r>
              <a:rPr lang="en-US" dirty="0" err="1"/>
              <a:t>metalearning</a:t>
            </a:r>
            <a:r>
              <a:rPr lang="en-US" dirty="0"/>
              <a:t> algorithm on the level-one data. The “ensemble model” consists of the L base learning models and the </a:t>
            </a:r>
            <a:r>
              <a:rPr lang="en-US" dirty="0" err="1"/>
              <a:t>metalearning</a:t>
            </a:r>
            <a:r>
              <a:rPr lang="en-US" dirty="0"/>
              <a:t> model, which can then be used to generate predictions on a test set.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76507" y="1311564"/>
            <a:ext cx="2512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generate ensemble predictions, first generate predictions from the base learners.</a:t>
            </a:r>
          </a:p>
          <a:p>
            <a:r>
              <a:rPr lang="en-US" dirty="0"/>
              <a:t>Feed those predictions into the </a:t>
            </a:r>
            <a:r>
              <a:rPr lang="en-US" dirty="0" err="1"/>
              <a:t>metalearner</a:t>
            </a:r>
            <a:r>
              <a:rPr lang="en-US" dirty="0"/>
              <a:t> to generate the ensemble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8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8382"/>
            <a:ext cx="10053587" cy="59676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Multinomial Logistic Regression</a:t>
            </a:r>
            <a:endParaRPr 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522" y="1203159"/>
            <a:ext cx="5255394" cy="54478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Logistic Regression:  Will use the techniques of Linear regression in </a:t>
            </a:r>
            <a:r>
              <a:rPr lang="en-US" dirty="0"/>
              <a:t>the initial stages to calculate the logits (Score).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In the later stages uses the estimated logits to train a classification model.  The trained classification model performs the multi-classification task</a:t>
            </a:r>
            <a:r>
              <a:rPr lang="en-US" dirty="0" smtClean="0"/>
              <a:t>.</a:t>
            </a:r>
          </a:p>
          <a:p>
            <a:r>
              <a:rPr lang="en-US" dirty="0"/>
              <a:t>L</a:t>
            </a:r>
            <a:r>
              <a:rPr lang="en-US" dirty="0" smtClean="0"/>
              <a:t>ogistic </a:t>
            </a:r>
            <a:r>
              <a:rPr lang="en-US" dirty="0"/>
              <a:t>regression models are categorized based on the number of target classes and uses the 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>
                <a:hlinkClick r:id="rId2"/>
              </a:rPr>
              <a:t>softmax</a:t>
            </a:r>
            <a:r>
              <a:rPr lang="en-US" dirty="0"/>
              <a:t> </a:t>
            </a:r>
            <a:r>
              <a:rPr lang="en-US" dirty="0" smtClean="0"/>
              <a:t>function </a:t>
            </a:r>
            <a:r>
              <a:rPr lang="en-US" dirty="0"/>
              <a:t>to predict the target class</a:t>
            </a:r>
            <a:r>
              <a:rPr lang="en-US" dirty="0" smtClean="0"/>
              <a:t>. Here we have multi class(Triggering , Rule breaking, Money Order, Other)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1203159"/>
            <a:ext cx="4447786" cy="46642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Calculated </a:t>
            </a:r>
            <a:r>
              <a:rPr lang="en-US" dirty="0"/>
              <a:t>Logits (score) for the linear regression model will pass through the </a:t>
            </a:r>
            <a:r>
              <a:rPr lang="en-US" dirty="0" err="1"/>
              <a:t>softmax</a:t>
            </a:r>
            <a:r>
              <a:rPr lang="en-US" dirty="0"/>
              <a:t> function. The </a:t>
            </a:r>
            <a:r>
              <a:rPr lang="en-US" dirty="0" err="1"/>
              <a:t>softmax</a:t>
            </a:r>
            <a:r>
              <a:rPr lang="en-US" dirty="0"/>
              <a:t> function will return the probabilities for each target class. The high probability target class will be the predicted target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60" y="3927108"/>
            <a:ext cx="4485372" cy="27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5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2271" y="154004"/>
            <a:ext cx="1147973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Simple Logistic </a:t>
            </a:r>
            <a:r>
              <a:rPr lang="en-US" sz="3200" dirty="0">
                <a:solidFill>
                  <a:srgbClr val="002060"/>
                </a:solidFill>
                <a:latin typeface="Algerian" panose="04020705040A02060702" pitchFamily="82" charset="0"/>
              </a:rPr>
              <a:t>Regression:  </a:t>
            </a:r>
            <a:endParaRPr lang="en-US" sz="3200" dirty="0" smtClean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endParaRPr lang="en-US" sz="3200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r>
              <a:rPr lang="en-US" dirty="0" smtClean="0"/>
              <a:t>Will </a:t>
            </a:r>
            <a:r>
              <a:rPr lang="en-US" dirty="0"/>
              <a:t>use the techniques of Linear regression in the initial stages to calculate the logits (Score).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 the later stages uses the estimated logits to train a classification model.  The trained classification model performs the multi-classification </a:t>
            </a:r>
            <a:r>
              <a:rPr lang="en-US" dirty="0" smtClean="0"/>
              <a:t>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Logistic </a:t>
            </a:r>
            <a:r>
              <a:rPr lang="en-US" dirty="0"/>
              <a:t>regression models are categorized based on the number of target classes and uses the 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softmax</a:t>
            </a:r>
            <a:r>
              <a:rPr lang="en-US" dirty="0"/>
              <a:t> function to predict the target class. Here we have multi class(Triggering , Rule breaking, Money Order, Other)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12271" y="5379577"/>
            <a:ext cx="7436144" cy="1583584"/>
            <a:chOff x="1671887" y="4276439"/>
            <a:chExt cx="8119914" cy="246323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Freeform 6"/>
            <p:cNvSpPr/>
            <p:nvPr/>
          </p:nvSpPr>
          <p:spPr>
            <a:xfrm>
              <a:off x="1671887" y="4276439"/>
              <a:ext cx="1838086" cy="1296000"/>
            </a:xfrm>
            <a:custGeom>
              <a:avLst/>
              <a:gdLst>
                <a:gd name="connsiteX0" fmla="*/ 0 w 1838086"/>
                <a:gd name="connsiteY0" fmla="*/ 129600 h 1296000"/>
                <a:gd name="connsiteX1" fmla="*/ 129600 w 1838086"/>
                <a:gd name="connsiteY1" fmla="*/ 0 h 1296000"/>
                <a:gd name="connsiteX2" fmla="*/ 1708486 w 1838086"/>
                <a:gd name="connsiteY2" fmla="*/ 0 h 1296000"/>
                <a:gd name="connsiteX3" fmla="*/ 1838086 w 1838086"/>
                <a:gd name="connsiteY3" fmla="*/ 129600 h 1296000"/>
                <a:gd name="connsiteX4" fmla="*/ 1838086 w 1838086"/>
                <a:gd name="connsiteY4" fmla="*/ 1166400 h 1296000"/>
                <a:gd name="connsiteX5" fmla="*/ 1708486 w 1838086"/>
                <a:gd name="connsiteY5" fmla="*/ 1296000 h 1296000"/>
                <a:gd name="connsiteX6" fmla="*/ 129600 w 1838086"/>
                <a:gd name="connsiteY6" fmla="*/ 1296000 h 1296000"/>
                <a:gd name="connsiteX7" fmla="*/ 0 w 1838086"/>
                <a:gd name="connsiteY7" fmla="*/ 1166400 h 1296000"/>
                <a:gd name="connsiteX8" fmla="*/ 0 w 1838086"/>
                <a:gd name="connsiteY8" fmla="*/ 1296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086" h="1296000">
                  <a:moveTo>
                    <a:pt x="0" y="129600"/>
                  </a:moveTo>
                  <a:cubicBezTo>
                    <a:pt x="0" y="58024"/>
                    <a:pt x="58024" y="0"/>
                    <a:pt x="129600" y="0"/>
                  </a:cubicBezTo>
                  <a:lnTo>
                    <a:pt x="1708486" y="0"/>
                  </a:lnTo>
                  <a:cubicBezTo>
                    <a:pt x="1780062" y="0"/>
                    <a:pt x="1838086" y="58024"/>
                    <a:pt x="1838086" y="129600"/>
                  </a:cubicBezTo>
                  <a:lnTo>
                    <a:pt x="1838086" y="1166400"/>
                  </a:lnTo>
                  <a:cubicBezTo>
                    <a:pt x="1838086" y="1237976"/>
                    <a:pt x="1780062" y="1296000"/>
                    <a:pt x="1708486" y="1296000"/>
                  </a:cubicBezTo>
                  <a:lnTo>
                    <a:pt x="129600" y="1296000"/>
                  </a:lnTo>
                  <a:cubicBezTo>
                    <a:pt x="58024" y="1296000"/>
                    <a:pt x="0" y="1237976"/>
                    <a:pt x="0" y="1166400"/>
                  </a:cubicBezTo>
                  <a:lnTo>
                    <a:pt x="0" y="12960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675066" numCol="1" spcCol="1270" anchor="t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048363" y="5011673"/>
              <a:ext cx="1838086" cy="1728000"/>
            </a:xfrm>
            <a:custGeom>
              <a:avLst/>
              <a:gdLst>
                <a:gd name="connsiteX0" fmla="*/ 0 w 1838086"/>
                <a:gd name="connsiteY0" fmla="*/ 172800 h 1728000"/>
                <a:gd name="connsiteX1" fmla="*/ 172800 w 1838086"/>
                <a:gd name="connsiteY1" fmla="*/ 0 h 1728000"/>
                <a:gd name="connsiteX2" fmla="*/ 1665286 w 1838086"/>
                <a:gd name="connsiteY2" fmla="*/ 0 h 1728000"/>
                <a:gd name="connsiteX3" fmla="*/ 1838086 w 1838086"/>
                <a:gd name="connsiteY3" fmla="*/ 172800 h 1728000"/>
                <a:gd name="connsiteX4" fmla="*/ 1838086 w 1838086"/>
                <a:gd name="connsiteY4" fmla="*/ 1555200 h 1728000"/>
                <a:gd name="connsiteX5" fmla="*/ 1665286 w 1838086"/>
                <a:gd name="connsiteY5" fmla="*/ 1728000 h 1728000"/>
                <a:gd name="connsiteX6" fmla="*/ 172800 w 1838086"/>
                <a:gd name="connsiteY6" fmla="*/ 1728000 h 1728000"/>
                <a:gd name="connsiteX7" fmla="*/ 0 w 1838086"/>
                <a:gd name="connsiteY7" fmla="*/ 1555200 h 1728000"/>
                <a:gd name="connsiteX8" fmla="*/ 0 w 1838086"/>
                <a:gd name="connsiteY8" fmla="*/ 172800 h 17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086" h="1728000">
                  <a:moveTo>
                    <a:pt x="0" y="172800"/>
                  </a:moveTo>
                  <a:cubicBezTo>
                    <a:pt x="0" y="77365"/>
                    <a:pt x="77365" y="0"/>
                    <a:pt x="172800" y="0"/>
                  </a:cubicBezTo>
                  <a:lnTo>
                    <a:pt x="1665286" y="0"/>
                  </a:lnTo>
                  <a:cubicBezTo>
                    <a:pt x="1760721" y="0"/>
                    <a:pt x="1838086" y="77365"/>
                    <a:pt x="1838086" y="172800"/>
                  </a:cubicBezTo>
                  <a:lnTo>
                    <a:pt x="1838086" y="1555200"/>
                  </a:lnTo>
                  <a:cubicBezTo>
                    <a:pt x="1838086" y="1650635"/>
                    <a:pt x="1760721" y="1728000"/>
                    <a:pt x="1665286" y="1728000"/>
                  </a:cubicBezTo>
                  <a:lnTo>
                    <a:pt x="172800" y="1728000"/>
                  </a:lnTo>
                  <a:cubicBezTo>
                    <a:pt x="77365" y="1728000"/>
                    <a:pt x="0" y="1650635"/>
                    <a:pt x="0" y="1555200"/>
                  </a:cubicBezTo>
                  <a:lnTo>
                    <a:pt x="0" y="1728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3971" tIns="263971" rIns="263971" bIns="263971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Calculate probability of given score</a:t>
              </a:r>
              <a:endParaRPr lang="en-US" sz="12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788621" y="4415241"/>
              <a:ext cx="590732" cy="457630"/>
            </a:xfrm>
            <a:custGeom>
              <a:avLst/>
              <a:gdLst>
                <a:gd name="connsiteX0" fmla="*/ 0 w 590732"/>
                <a:gd name="connsiteY0" fmla="*/ 91526 h 457630"/>
                <a:gd name="connsiteX1" fmla="*/ 361917 w 590732"/>
                <a:gd name="connsiteY1" fmla="*/ 91526 h 457630"/>
                <a:gd name="connsiteX2" fmla="*/ 361917 w 590732"/>
                <a:gd name="connsiteY2" fmla="*/ 0 h 457630"/>
                <a:gd name="connsiteX3" fmla="*/ 590732 w 590732"/>
                <a:gd name="connsiteY3" fmla="*/ 228815 h 457630"/>
                <a:gd name="connsiteX4" fmla="*/ 361917 w 590732"/>
                <a:gd name="connsiteY4" fmla="*/ 457630 h 457630"/>
                <a:gd name="connsiteX5" fmla="*/ 361917 w 590732"/>
                <a:gd name="connsiteY5" fmla="*/ 366104 h 457630"/>
                <a:gd name="connsiteX6" fmla="*/ 0 w 590732"/>
                <a:gd name="connsiteY6" fmla="*/ 366104 h 457630"/>
                <a:gd name="connsiteX7" fmla="*/ 0 w 590732"/>
                <a:gd name="connsiteY7" fmla="*/ 91526 h 45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732" h="457630">
                  <a:moveTo>
                    <a:pt x="0" y="91526"/>
                  </a:moveTo>
                  <a:lnTo>
                    <a:pt x="361917" y="91526"/>
                  </a:lnTo>
                  <a:lnTo>
                    <a:pt x="361917" y="0"/>
                  </a:lnTo>
                  <a:lnTo>
                    <a:pt x="590732" y="228815"/>
                  </a:lnTo>
                  <a:lnTo>
                    <a:pt x="361917" y="457630"/>
                  </a:lnTo>
                  <a:lnTo>
                    <a:pt x="361917" y="366104"/>
                  </a:lnTo>
                  <a:lnTo>
                    <a:pt x="0" y="366104"/>
                  </a:lnTo>
                  <a:lnTo>
                    <a:pt x="0" y="91526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1526" rIns="137289" bIns="9152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624563" y="4276439"/>
              <a:ext cx="1838086" cy="1296000"/>
            </a:xfrm>
            <a:custGeom>
              <a:avLst/>
              <a:gdLst>
                <a:gd name="connsiteX0" fmla="*/ 0 w 1838086"/>
                <a:gd name="connsiteY0" fmla="*/ 129600 h 1296000"/>
                <a:gd name="connsiteX1" fmla="*/ 129600 w 1838086"/>
                <a:gd name="connsiteY1" fmla="*/ 0 h 1296000"/>
                <a:gd name="connsiteX2" fmla="*/ 1708486 w 1838086"/>
                <a:gd name="connsiteY2" fmla="*/ 0 h 1296000"/>
                <a:gd name="connsiteX3" fmla="*/ 1838086 w 1838086"/>
                <a:gd name="connsiteY3" fmla="*/ 129600 h 1296000"/>
                <a:gd name="connsiteX4" fmla="*/ 1838086 w 1838086"/>
                <a:gd name="connsiteY4" fmla="*/ 1166400 h 1296000"/>
                <a:gd name="connsiteX5" fmla="*/ 1708486 w 1838086"/>
                <a:gd name="connsiteY5" fmla="*/ 1296000 h 1296000"/>
                <a:gd name="connsiteX6" fmla="*/ 129600 w 1838086"/>
                <a:gd name="connsiteY6" fmla="*/ 1296000 h 1296000"/>
                <a:gd name="connsiteX7" fmla="*/ 0 w 1838086"/>
                <a:gd name="connsiteY7" fmla="*/ 1166400 h 1296000"/>
                <a:gd name="connsiteX8" fmla="*/ 0 w 1838086"/>
                <a:gd name="connsiteY8" fmla="*/ 1296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086" h="1296000">
                  <a:moveTo>
                    <a:pt x="0" y="129600"/>
                  </a:moveTo>
                  <a:cubicBezTo>
                    <a:pt x="0" y="58024"/>
                    <a:pt x="58024" y="0"/>
                    <a:pt x="129600" y="0"/>
                  </a:cubicBezTo>
                  <a:lnTo>
                    <a:pt x="1708486" y="0"/>
                  </a:lnTo>
                  <a:cubicBezTo>
                    <a:pt x="1780062" y="0"/>
                    <a:pt x="1838086" y="58024"/>
                    <a:pt x="1838086" y="129600"/>
                  </a:cubicBezTo>
                  <a:lnTo>
                    <a:pt x="1838086" y="1166400"/>
                  </a:lnTo>
                  <a:cubicBezTo>
                    <a:pt x="1838086" y="1237976"/>
                    <a:pt x="1780062" y="1296000"/>
                    <a:pt x="1708486" y="1296000"/>
                  </a:cubicBezTo>
                  <a:lnTo>
                    <a:pt x="129600" y="1296000"/>
                  </a:lnTo>
                  <a:cubicBezTo>
                    <a:pt x="58024" y="1296000"/>
                    <a:pt x="0" y="1237976"/>
                    <a:pt x="0" y="1166400"/>
                  </a:cubicBezTo>
                  <a:lnTo>
                    <a:pt x="0" y="12960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675066" numCol="1" spcCol="1270" anchor="t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451163" y="5011673"/>
              <a:ext cx="2937837" cy="1695615"/>
            </a:xfrm>
            <a:custGeom>
              <a:avLst/>
              <a:gdLst>
                <a:gd name="connsiteX0" fmla="*/ 0 w 1838086"/>
                <a:gd name="connsiteY0" fmla="*/ 172800 h 1728000"/>
                <a:gd name="connsiteX1" fmla="*/ 172800 w 1838086"/>
                <a:gd name="connsiteY1" fmla="*/ 0 h 1728000"/>
                <a:gd name="connsiteX2" fmla="*/ 1665286 w 1838086"/>
                <a:gd name="connsiteY2" fmla="*/ 0 h 1728000"/>
                <a:gd name="connsiteX3" fmla="*/ 1838086 w 1838086"/>
                <a:gd name="connsiteY3" fmla="*/ 172800 h 1728000"/>
                <a:gd name="connsiteX4" fmla="*/ 1838086 w 1838086"/>
                <a:gd name="connsiteY4" fmla="*/ 1555200 h 1728000"/>
                <a:gd name="connsiteX5" fmla="*/ 1665286 w 1838086"/>
                <a:gd name="connsiteY5" fmla="*/ 1728000 h 1728000"/>
                <a:gd name="connsiteX6" fmla="*/ 172800 w 1838086"/>
                <a:gd name="connsiteY6" fmla="*/ 1728000 h 1728000"/>
                <a:gd name="connsiteX7" fmla="*/ 0 w 1838086"/>
                <a:gd name="connsiteY7" fmla="*/ 1555200 h 1728000"/>
                <a:gd name="connsiteX8" fmla="*/ 0 w 1838086"/>
                <a:gd name="connsiteY8" fmla="*/ 172800 h 17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086" h="1728000">
                  <a:moveTo>
                    <a:pt x="0" y="172800"/>
                  </a:moveTo>
                  <a:cubicBezTo>
                    <a:pt x="0" y="77365"/>
                    <a:pt x="77365" y="0"/>
                    <a:pt x="172800" y="0"/>
                  </a:cubicBezTo>
                  <a:lnTo>
                    <a:pt x="1665286" y="0"/>
                  </a:lnTo>
                  <a:cubicBezTo>
                    <a:pt x="1760721" y="0"/>
                    <a:pt x="1838086" y="77365"/>
                    <a:pt x="1838086" y="172800"/>
                  </a:cubicBezTo>
                  <a:lnTo>
                    <a:pt x="1838086" y="1555200"/>
                  </a:lnTo>
                  <a:cubicBezTo>
                    <a:pt x="1838086" y="1650635"/>
                    <a:pt x="1760721" y="1728000"/>
                    <a:pt x="1665286" y="1728000"/>
                  </a:cubicBezTo>
                  <a:lnTo>
                    <a:pt x="172800" y="1728000"/>
                  </a:lnTo>
                  <a:cubicBezTo>
                    <a:pt x="77365" y="1728000"/>
                    <a:pt x="0" y="1650635"/>
                    <a:pt x="0" y="1555200"/>
                  </a:cubicBezTo>
                  <a:lnTo>
                    <a:pt x="0" y="1728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3971" tIns="263971" rIns="263971" bIns="263971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741297" y="4415241"/>
              <a:ext cx="590732" cy="457630"/>
            </a:xfrm>
            <a:custGeom>
              <a:avLst/>
              <a:gdLst>
                <a:gd name="connsiteX0" fmla="*/ 0 w 590732"/>
                <a:gd name="connsiteY0" fmla="*/ 91526 h 457630"/>
                <a:gd name="connsiteX1" fmla="*/ 361917 w 590732"/>
                <a:gd name="connsiteY1" fmla="*/ 91526 h 457630"/>
                <a:gd name="connsiteX2" fmla="*/ 361917 w 590732"/>
                <a:gd name="connsiteY2" fmla="*/ 0 h 457630"/>
                <a:gd name="connsiteX3" fmla="*/ 590732 w 590732"/>
                <a:gd name="connsiteY3" fmla="*/ 228815 h 457630"/>
                <a:gd name="connsiteX4" fmla="*/ 361917 w 590732"/>
                <a:gd name="connsiteY4" fmla="*/ 457630 h 457630"/>
                <a:gd name="connsiteX5" fmla="*/ 361917 w 590732"/>
                <a:gd name="connsiteY5" fmla="*/ 366104 h 457630"/>
                <a:gd name="connsiteX6" fmla="*/ 0 w 590732"/>
                <a:gd name="connsiteY6" fmla="*/ 366104 h 457630"/>
                <a:gd name="connsiteX7" fmla="*/ 0 w 590732"/>
                <a:gd name="connsiteY7" fmla="*/ 91526 h 45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732" h="457630">
                  <a:moveTo>
                    <a:pt x="0" y="91526"/>
                  </a:moveTo>
                  <a:lnTo>
                    <a:pt x="361917" y="91526"/>
                  </a:lnTo>
                  <a:lnTo>
                    <a:pt x="361917" y="0"/>
                  </a:lnTo>
                  <a:lnTo>
                    <a:pt x="590732" y="228815"/>
                  </a:lnTo>
                  <a:lnTo>
                    <a:pt x="361917" y="457630"/>
                  </a:lnTo>
                  <a:lnTo>
                    <a:pt x="361917" y="366104"/>
                  </a:lnTo>
                  <a:lnTo>
                    <a:pt x="0" y="366104"/>
                  </a:lnTo>
                  <a:lnTo>
                    <a:pt x="0" y="91526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1526" rIns="137289" bIns="9152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461279" y="4288933"/>
              <a:ext cx="1838086" cy="1296000"/>
            </a:xfrm>
            <a:custGeom>
              <a:avLst/>
              <a:gdLst>
                <a:gd name="connsiteX0" fmla="*/ 0 w 1838086"/>
                <a:gd name="connsiteY0" fmla="*/ 129600 h 1296000"/>
                <a:gd name="connsiteX1" fmla="*/ 129600 w 1838086"/>
                <a:gd name="connsiteY1" fmla="*/ 0 h 1296000"/>
                <a:gd name="connsiteX2" fmla="*/ 1708486 w 1838086"/>
                <a:gd name="connsiteY2" fmla="*/ 0 h 1296000"/>
                <a:gd name="connsiteX3" fmla="*/ 1838086 w 1838086"/>
                <a:gd name="connsiteY3" fmla="*/ 129600 h 1296000"/>
                <a:gd name="connsiteX4" fmla="*/ 1838086 w 1838086"/>
                <a:gd name="connsiteY4" fmla="*/ 1166400 h 1296000"/>
                <a:gd name="connsiteX5" fmla="*/ 1708486 w 1838086"/>
                <a:gd name="connsiteY5" fmla="*/ 1296000 h 1296000"/>
                <a:gd name="connsiteX6" fmla="*/ 129600 w 1838086"/>
                <a:gd name="connsiteY6" fmla="*/ 1296000 h 1296000"/>
                <a:gd name="connsiteX7" fmla="*/ 0 w 1838086"/>
                <a:gd name="connsiteY7" fmla="*/ 1166400 h 1296000"/>
                <a:gd name="connsiteX8" fmla="*/ 0 w 1838086"/>
                <a:gd name="connsiteY8" fmla="*/ 1296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086" h="1296000">
                  <a:moveTo>
                    <a:pt x="0" y="129600"/>
                  </a:moveTo>
                  <a:cubicBezTo>
                    <a:pt x="0" y="58024"/>
                    <a:pt x="58024" y="0"/>
                    <a:pt x="129600" y="0"/>
                  </a:cubicBezTo>
                  <a:lnTo>
                    <a:pt x="1708486" y="0"/>
                  </a:lnTo>
                  <a:cubicBezTo>
                    <a:pt x="1780062" y="0"/>
                    <a:pt x="1838086" y="58024"/>
                    <a:pt x="1838086" y="129600"/>
                  </a:cubicBezTo>
                  <a:lnTo>
                    <a:pt x="1838086" y="1166400"/>
                  </a:lnTo>
                  <a:cubicBezTo>
                    <a:pt x="1838086" y="1237976"/>
                    <a:pt x="1780062" y="1296000"/>
                    <a:pt x="1708486" y="1296000"/>
                  </a:cubicBezTo>
                  <a:lnTo>
                    <a:pt x="129600" y="1296000"/>
                  </a:lnTo>
                  <a:cubicBezTo>
                    <a:pt x="58024" y="1296000"/>
                    <a:pt x="0" y="1237976"/>
                    <a:pt x="0" y="1166400"/>
                  </a:cubicBezTo>
                  <a:lnTo>
                    <a:pt x="0" y="12960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675066" numCol="1" spcCol="1270" anchor="t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7953715" y="5011673"/>
              <a:ext cx="1838086" cy="1728000"/>
            </a:xfrm>
            <a:custGeom>
              <a:avLst/>
              <a:gdLst>
                <a:gd name="connsiteX0" fmla="*/ 0 w 1838086"/>
                <a:gd name="connsiteY0" fmla="*/ 172800 h 1728000"/>
                <a:gd name="connsiteX1" fmla="*/ 172800 w 1838086"/>
                <a:gd name="connsiteY1" fmla="*/ 0 h 1728000"/>
                <a:gd name="connsiteX2" fmla="*/ 1665286 w 1838086"/>
                <a:gd name="connsiteY2" fmla="*/ 0 h 1728000"/>
                <a:gd name="connsiteX3" fmla="*/ 1838086 w 1838086"/>
                <a:gd name="connsiteY3" fmla="*/ 172800 h 1728000"/>
                <a:gd name="connsiteX4" fmla="*/ 1838086 w 1838086"/>
                <a:gd name="connsiteY4" fmla="*/ 1555200 h 1728000"/>
                <a:gd name="connsiteX5" fmla="*/ 1665286 w 1838086"/>
                <a:gd name="connsiteY5" fmla="*/ 1728000 h 1728000"/>
                <a:gd name="connsiteX6" fmla="*/ 172800 w 1838086"/>
                <a:gd name="connsiteY6" fmla="*/ 1728000 h 1728000"/>
                <a:gd name="connsiteX7" fmla="*/ 0 w 1838086"/>
                <a:gd name="connsiteY7" fmla="*/ 1555200 h 1728000"/>
                <a:gd name="connsiteX8" fmla="*/ 0 w 1838086"/>
                <a:gd name="connsiteY8" fmla="*/ 172800 h 17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086" h="1728000">
                  <a:moveTo>
                    <a:pt x="0" y="172800"/>
                  </a:moveTo>
                  <a:cubicBezTo>
                    <a:pt x="0" y="77365"/>
                    <a:pt x="77365" y="0"/>
                    <a:pt x="172800" y="0"/>
                  </a:cubicBezTo>
                  <a:lnTo>
                    <a:pt x="1665286" y="0"/>
                  </a:lnTo>
                  <a:cubicBezTo>
                    <a:pt x="1760721" y="0"/>
                    <a:pt x="1838086" y="77365"/>
                    <a:pt x="1838086" y="172800"/>
                  </a:cubicBezTo>
                  <a:lnTo>
                    <a:pt x="1838086" y="1555200"/>
                  </a:lnTo>
                  <a:cubicBezTo>
                    <a:pt x="1838086" y="1650635"/>
                    <a:pt x="1760721" y="1728000"/>
                    <a:pt x="1665286" y="1728000"/>
                  </a:cubicBezTo>
                  <a:lnTo>
                    <a:pt x="172800" y="1728000"/>
                  </a:lnTo>
                  <a:cubicBezTo>
                    <a:pt x="77365" y="1728000"/>
                    <a:pt x="0" y="1650635"/>
                    <a:pt x="0" y="1555200"/>
                  </a:cubicBezTo>
                  <a:lnTo>
                    <a:pt x="0" y="1728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3971" tIns="263971" rIns="263971" bIns="263971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90185" y="4041359"/>
            <a:ext cx="7585873" cy="1373195"/>
            <a:chOff x="1671887" y="4276439"/>
            <a:chExt cx="8532634" cy="251571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" name="Freeform 16"/>
            <p:cNvSpPr/>
            <p:nvPr/>
          </p:nvSpPr>
          <p:spPr>
            <a:xfrm>
              <a:off x="1671887" y="4276439"/>
              <a:ext cx="1838086" cy="1296000"/>
            </a:xfrm>
            <a:custGeom>
              <a:avLst/>
              <a:gdLst>
                <a:gd name="connsiteX0" fmla="*/ 0 w 1838086"/>
                <a:gd name="connsiteY0" fmla="*/ 129600 h 1296000"/>
                <a:gd name="connsiteX1" fmla="*/ 129600 w 1838086"/>
                <a:gd name="connsiteY1" fmla="*/ 0 h 1296000"/>
                <a:gd name="connsiteX2" fmla="*/ 1708486 w 1838086"/>
                <a:gd name="connsiteY2" fmla="*/ 0 h 1296000"/>
                <a:gd name="connsiteX3" fmla="*/ 1838086 w 1838086"/>
                <a:gd name="connsiteY3" fmla="*/ 129600 h 1296000"/>
                <a:gd name="connsiteX4" fmla="*/ 1838086 w 1838086"/>
                <a:gd name="connsiteY4" fmla="*/ 1166400 h 1296000"/>
                <a:gd name="connsiteX5" fmla="*/ 1708486 w 1838086"/>
                <a:gd name="connsiteY5" fmla="*/ 1296000 h 1296000"/>
                <a:gd name="connsiteX6" fmla="*/ 129600 w 1838086"/>
                <a:gd name="connsiteY6" fmla="*/ 1296000 h 1296000"/>
                <a:gd name="connsiteX7" fmla="*/ 0 w 1838086"/>
                <a:gd name="connsiteY7" fmla="*/ 1166400 h 1296000"/>
                <a:gd name="connsiteX8" fmla="*/ 0 w 1838086"/>
                <a:gd name="connsiteY8" fmla="*/ 1296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086" h="1296000">
                  <a:moveTo>
                    <a:pt x="0" y="129600"/>
                  </a:moveTo>
                  <a:cubicBezTo>
                    <a:pt x="0" y="58024"/>
                    <a:pt x="58024" y="0"/>
                    <a:pt x="129600" y="0"/>
                  </a:cubicBezTo>
                  <a:lnTo>
                    <a:pt x="1708486" y="0"/>
                  </a:lnTo>
                  <a:cubicBezTo>
                    <a:pt x="1780062" y="0"/>
                    <a:pt x="1838086" y="58024"/>
                    <a:pt x="1838086" y="129600"/>
                  </a:cubicBezTo>
                  <a:lnTo>
                    <a:pt x="1838086" y="1166400"/>
                  </a:lnTo>
                  <a:cubicBezTo>
                    <a:pt x="1838086" y="1237976"/>
                    <a:pt x="1780062" y="1296000"/>
                    <a:pt x="1708486" y="1296000"/>
                  </a:cubicBezTo>
                  <a:lnTo>
                    <a:pt x="129600" y="1296000"/>
                  </a:lnTo>
                  <a:cubicBezTo>
                    <a:pt x="58024" y="1296000"/>
                    <a:pt x="0" y="1237976"/>
                    <a:pt x="0" y="1166400"/>
                  </a:cubicBezTo>
                  <a:lnTo>
                    <a:pt x="0" y="12960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675066" numCol="1" spcCol="1270" anchor="t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228107" y="5011672"/>
              <a:ext cx="1658342" cy="1301051"/>
            </a:xfrm>
            <a:custGeom>
              <a:avLst/>
              <a:gdLst>
                <a:gd name="connsiteX0" fmla="*/ 0 w 1838086"/>
                <a:gd name="connsiteY0" fmla="*/ 172800 h 1728000"/>
                <a:gd name="connsiteX1" fmla="*/ 172800 w 1838086"/>
                <a:gd name="connsiteY1" fmla="*/ 0 h 1728000"/>
                <a:gd name="connsiteX2" fmla="*/ 1665286 w 1838086"/>
                <a:gd name="connsiteY2" fmla="*/ 0 h 1728000"/>
                <a:gd name="connsiteX3" fmla="*/ 1838086 w 1838086"/>
                <a:gd name="connsiteY3" fmla="*/ 172800 h 1728000"/>
                <a:gd name="connsiteX4" fmla="*/ 1838086 w 1838086"/>
                <a:gd name="connsiteY4" fmla="*/ 1555200 h 1728000"/>
                <a:gd name="connsiteX5" fmla="*/ 1665286 w 1838086"/>
                <a:gd name="connsiteY5" fmla="*/ 1728000 h 1728000"/>
                <a:gd name="connsiteX6" fmla="*/ 172800 w 1838086"/>
                <a:gd name="connsiteY6" fmla="*/ 1728000 h 1728000"/>
                <a:gd name="connsiteX7" fmla="*/ 0 w 1838086"/>
                <a:gd name="connsiteY7" fmla="*/ 1555200 h 1728000"/>
                <a:gd name="connsiteX8" fmla="*/ 0 w 1838086"/>
                <a:gd name="connsiteY8" fmla="*/ 172800 h 17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086" h="1728000">
                  <a:moveTo>
                    <a:pt x="0" y="172800"/>
                  </a:moveTo>
                  <a:cubicBezTo>
                    <a:pt x="0" y="77365"/>
                    <a:pt x="77365" y="0"/>
                    <a:pt x="172800" y="0"/>
                  </a:cubicBezTo>
                  <a:lnTo>
                    <a:pt x="1665286" y="0"/>
                  </a:lnTo>
                  <a:cubicBezTo>
                    <a:pt x="1760721" y="0"/>
                    <a:pt x="1838086" y="77365"/>
                    <a:pt x="1838086" y="172800"/>
                  </a:cubicBezTo>
                  <a:lnTo>
                    <a:pt x="1838086" y="1555200"/>
                  </a:lnTo>
                  <a:cubicBezTo>
                    <a:pt x="1838086" y="1650635"/>
                    <a:pt x="1760721" y="1728000"/>
                    <a:pt x="1665286" y="1728000"/>
                  </a:cubicBezTo>
                  <a:lnTo>
                    <a:pt x="172800" y="1728000"/>
                  </a:lnTo>
                  <a:cubicBezTo>
                    <a:pt x="77365" y="1728000"/>
                    <a:pt x="0" y="1650635"/>
                    <a:pt x="0" y="1555200"/>
                  </a:cubicBezTo>
                  <a:lnTo>
                    <a:pt x="0" y="1728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3971" tIns="263971" rIns="263971" bIns="263971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smtClean="0"/>
                <a:t>Features</a:t>
              </a:r>
              <a:endParaRPr lang="en-US" sz="11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788621" y="4415241"/>
              <a:ext cx="590732" cy="457630"/>
            </a:xfrm>
            <a:custGeom>
              <a:avLst/>
              <a:gdLst>
                <a:gd name="connsiteX0" fmla="*/ 0 w 590732"/>
                <a:gd name="connsiteY0" fmla="*/ 91526 h 457630"/>
                <a:gd name="connsiteX1" fmla="*/ 361917 w 590732"/>
                <a:gd name="connsiteY1" fmla="*/ 91526 h 457630"/>
                <a:gd name="connsiteX2" fmla="*/ 361917 w 590732"/>
                <a:gd name="connsiteY2" fmla="*/ 0 h 457630"/>
                <a:gd name="connsiteX3" fmla="*/ 590732 w 590732"/>
                <a:gd name="connsiteY3" fmla="*/ 228815 h 457630"/>
                <a:gd name="connsiteX4" fmla="*/ 361917 w 590732"/>
                <a:gd name="connsiteY4" fmla="*/ 457630 h 457630"/>
                <a:gd name="connsiteX5" fmla="*/ 361917 w 590732"/>
                <a:gd name="connsiteY5" fmla="*/ 366104 h 457630"/>
                <a:gd name="connsiteX6" fmla="*/ 0 w 590732"/>
                <a:gd name="connsiteY6" fmla="*/ 366104 h 457630"/>
                <a:gd name="connsiteX7" fmla="*/ 0 w 590732"/>
                <a:gd name="connsiteY7" fmla="*/ 91526 h 45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732" h="457630">
                  <a:moveTo>
                    <a:pt x="0" y="91526"/>
                  </a:moveTo>
                  <a:lnTo>
                    <a:pt x="361917" y="91526"/>
                  </a:lnTo>
                  <a:lnTo>
                    <a:pt x="361917" y="0"/>
                  </a:lnTo>
                  <a:lnTo>
                    <a:pt x="590732" y="228815"/>
                  </a:lnTo>
                  <a:lnTo>
                    <a:pt x="361917" y="457630"/>
                  </a:lnTo>
                  <a:lnTo>
                    <a:pt x="361917" y="366104"/>
                  </a:lnTo>
                  <a:lnTo>
                    <a:pt x="0" y="366104"/>
                  </a:lnTo>
                  <a:lnTo>
                    <a:pt x="0" y="91526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1526" rIns="137289" bIns="9152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624563" y="4276439"/>
              <a:ext cx="1838086" cy="1296000"/>
            </a:xfrm>
            <a:custGeom>
              <a:avLst/>
              <a:gdLst>
                <a:gd name="connsiteX0" fmla="*/ 0 w 1838086"/>
                <a:gd name="connsiteY0" fmla="*/ 129600 h 1296000"/>
                <a:gd name="connsiteX1" fmla="*/ 129600 w 1838086"/>
                <a:gd name="connsiteY1" fmla="*/ 0 h 1296000"/>
                <a:gd name="connsiteX2" fmla="*/ 1708486 w 1838086"/>
                <a:gd name="connsiteY2" fmla="*/ 0 h 1296000"/>
                <a:gd name="connsiteX3" fmla="*/ 1838086 w 1838086"/>
                <a:gd name="connsiteY3" fmla="*/ 129600 h 1296000"/>
                <a:gd name="connsiteX4" fmla="*/ 1838086 w 1838086"/>
                <a:gd name="connsiteY4" fmla="*/ 1166400 h 1296000"/>
                <a:gd name="connsiteX5" fmla="*/ 1708486 w 1838086"/>
                <a:gd name="connsiteY5" fmla="*/ 1296000 h 1296000"/>
                <a:gd name="connsiteX6" fmla="*/ 129600 w 1838086"/>
                <a:gd name="connsiteY6" fmla="*/ 1296000 h 1296000"/>
                <a:gd name="connsiteX7" fmla="*/ 0 w 1838086"/>
                <a:gd name="connsiteY7" fmla="*/ 1166400 h 1296000"/>
                <a:gd name="connsiteX8" fmla="*/ 0 w 1838086"/>
                <a:gd name="connsiteY8" fmla="*/ 1296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086" h="1296000">
                  <a:moveTo>
                    <a:pt x="0" y="129600"/>
                  </a:moveTo>
                  <a:cubicBezTo>
                    <a:pt x="0" y="58024"/>
                    <a:pt x="58024" y="0"/>
                    <a:pt x="129600" y="0"/>
                  </a:cubicBezTo>
                  <a:lnTo>
                    <a:pt x="1708486" y="0"/>
                  </a:lnTo>
                  <a:cubicBezTo>
                    <a:pt x="1780062" y="0"/>
                    <a:pt x="1838086" y="58024"/>
                    <a:pt x="1838086" y="129600"/>
                  </a:cubicBezTo>
                  <a:lnTo>
                    <a:pt x="1838086" y="1166400"/>
                  </a:lnTo>
                  <a:cubicBezTo>
                    <a:pt x="1838086" y="1237976"/>
                    <a:pt x="1780062" y="1296000"/>
                    <a:pt x="1708486" y="1296000"/>
                  </a:cubicBezTo>
                  <a:lnTo>
                    <a:pt x="129600" y="1296000"/>
                  </a:lnTo>
                  <a:cubicBezTo>
                    <a:pt x="58024" y="1296000"/>
                    <a:pt x="0" y="1237976"/>
                    <a:pt x="0" y="1166400"/>
                  </a:cubicBezTo>
                  <a:lnTo>
                    <a:pt x="0" y="12960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675066" numCol="1" spcCol="1270" anchor="t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624562" y="5082190"/>
              <a:ext cx="2868197" cy="1709963"/>
            </a:xfrm>
            <a:custGeom>
              <a:avLst/>
              <a:gdLst>
                <a:gd name="connsiteX0" fmla="*/ 0 w 1838086"/>
                <a:gd name="connsiteY0" fmla="*/ 172800 h 1728000"/>
                <a:gd name="connsiteX1" fmla="*/ 172800 w 1838086"/>
                <a:gd name="connsiteY1" fmla="*/ 0 h 1728000"/>
                <a:gd name="connsiteX2" fmla="*/ 1665286 w 1838086"/>
                <a:gd name="connsiteY2" fmla="*/ 0 h 1728000"/>
                <a:gd name="connsiteX3" fmla="*/ 1838086 w 1838086"/>
                <a:gd name="connsiteY3" fmla="*/ 172800 h 1728000"/>
                <a:gd name="connsiteX4" fmla="*/ 1838086 w 1838086"/>
                <a:gd name="connsiteY4" fmla="*/ 1555200 h 1728000"/>
                <a:gd name="connsiteX5" fmla="*/ 1665286 w 1838086"/>
                <a:gd name="connsiteY5" fmla="*/ 1728000 h 1728000"/>
                <a:gd name="connsiteX6" fmla="*/ 172800 w 1838086"/>
                <a:gd name="connsiteY6" fmla="*/ 1728000 h 1728000"/>
                <a:gd name="connsiteX7" fmla="*/ 0 w 1838086"/>
                <a:gd name="connsiteY7" fmla="*/ 1555200 h 1728000"/>
                <a:gd name="connsiteX8" fmla="*/ 0 w 1838086"/>
                <a:gd name="connsiteY8" fmla="*/ 172800 h 17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086" h="1728000">
                  <a:moveTo>
                    <a:pt x="0" y="172800"/>
                  </a:moveTo>
                  <a:cubicBezTo>
                    <a:pt x="0" y="77365"/>
                    <a:pt x="77365" y="0"/>
                    <a:pt x="172800" y="0"/>
                  </a:cubicBezTo>
                  <a:lnTo>
                    <a:pt x="1665286" y="0"/>
                  </a:lnTo>
                  <a:cubicBezTo>
                    <a:pt x="1760721" y="0"/>
                    <a:pt x="1838086" y="77365"/>
                    <a:pt x="1838086" y="172800"/>
                  </a:cubicBezTo>
                  <a:lnTo>
                    <a:pt x="1838086" y="1555200"/>
                  </a:lnTo>
                  <a:cubicBezTo>
                    <a:pt x="1838086" y="1650635"/>
                    <a:pt x="1760721" y="1728000"/>
                    <a:pt x="1665286" y="1728000"/>
                  </a:cubicBezTo>
                  <a:lnTo>
                    <a:pt x="172800" y="1728000"/>
                  </a:lnTo>
                  <a:cubicBezTo>
                    <a:pt x="77365" y="1728000"/>
                    <a:pt x="0" y="1650635"/>
                    <a:pt x="0" y="1555200"/>
                  </a:cubicBezTo>
                  <a:lnTo>
                    <a:pt x="0" y="1728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3971" tIns="263971" rIns="263971" bIns="263971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50" kern="1200" dirty="0" smtClean="0"/>
                <a:t>Matrix A(features)= {x1, x2…x)</a:t>
              </a:r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50" dirty="0" smtClean="0"/>
                <a:t>Matrix B (weights) ={W1, w2}</a:t>
              </a:r>
            </a:p>
            <a:p>
              <a:pPr marL="285750" lvl="1" indent="-285750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50" dirty="0" smtClean="0"/>
                <a:t>Linear </a:t>
              </a:r>
              <a:r>
                <a:rPr lang="en-US" sz="1050" dirty="0"/>
                <a:t>model output </a:t>
              </a:r>
              <a:r>
                <a:rPr lang="en-US" sz="1050" dirty="0" smtClean="0"/>
                <a:t>-</a:t>
              </a:r>
              <a:r>
                <a:rPr lang="en-US" sz="1050" dirty="0" smtClean="0">
                  <a:sym typeface="Wingdings" panose="05000000000000000000" pitchFamily="2" charset="2"/>
                </a:rPr>
                <a:t></a:t>
              </a:r>
              <a:r>
                <a:rPr lang="en-US" sz="1050" dirty="0"/>
                <a:t> </a:t>
              </a:r>
              <a:r>
                <a:rPr lang="en-US" sz="1050" b="1" dirty="0"/>
                <a:t>w1*x1,  w2*x2, w3*x3 </a:t>
              </a:r>
              <a:r>
                <a:rPr lang="en-US" sz="800" b="1" dirty="0"/>
                <a:t> </a:t>
              </a:r>
              <a:endParaRPr lang="en-US" sz="8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741297" y="4415241"/>
              <a:ext cx="590732" cy="457630"/>
            </a:xfrm>
            <a:custGeom>
              <a:avLst/>
              <a:gdLst>
                <a:gd name="connsiteX0" fmla="*/ 0 w 590732"/>
                <a:gd name="connsiteY0" fmla="*/ 91526 h 457630"/>
                <a:gd name="connsiteX1" fmla="*/ 361917 w 590732"/>
                <a:gd name="connsiteY1" fmla="*/ 91526 h 457630"/>
                <a:gd name="connsiteX2" fmla="*/ 361917 w 590732"/>
                <a:gd name="connsiteY2" fmla="*/ 0 h 457630"/>
                <a:gd name="connsiteX3" fmla="*/ 590732 w 590732"/>
                <a:gd name="connsiteY3" fmla="*/ 228815 h 457630"/>
                <a:gd name="connsiteX4" fmla="*/ 361917 w 590732"/>
                <a:gd name="connsiteY4" fmla="*/ 457630 h 457630"/>
                <a:gd name="connsiteX5" fmla="*/ 361917 w 590732"/>
                <a:gd name="connsiteY5" fmla="*/ 366104 h 457630"/>
                <a:gd name="connsiteX6" fmla="*/ 0 w 590732"/>
                <a:gd name="connsiteY6" fmla="*/ 366104 h 457630"/>
                <a:gd name="connsiteX7" fmla="*/ 0 w 590732"/>
                <a:gd name="connsiteY7" fmla="*/ 91526 h 45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732" h="457630">
                  <a:moveTo>
                    <a:pt x="0" y="91526"/>
                  </a:moveTo>
                  <a:lnTo>
                    <a:pt x="361917" y="91526"/>
                  </a:lnTo>
                  <a:lnTo>
                    <a:pt x="361917" y="0"/>
                  </a:lnTo>
                  <a:lnTo>
                    <a:pt x="590732" y="228815"/>
                  </a:lnTo>
                  <a:lnTo>
                    <a:pt x="361917" y="457630"/>
                  </a:lnTo>
                  <a:lnTo>
                    <a:pt x="361917" y="366104"/>
                  </a:lnTo>
                  <a:lnTo>
                    <a:pt x="0" y="366104"/>
                  </a:lnTo>
                  <a:lnTo>
                    <a:pt x="0" y="91526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1526" rIns="137289" bIns="9152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577239" y="4276439"/>
              <a:ext cx="1838086" cy="1296000"/>
            </a:xfrm>
            <a:custGeom>
              <a:avLst/>
              <a:gdLst>
                <a:gd name="connsiteX0" fmla="*/ 0 w 1838086"/>
                <a:gd name="connsiteY0" fmla="*/ 129600 h 1296000"/>
                <a:gd name="connsiteX1" fmla="*/ 129600 w 1838086"/>
                <a:gd name="connsiteY1" fmla="*/ 0 h 1296000"/>
                <a:gd name="connsiteX2" fmla="*/ 1708486 w 1838086"/>
                <a:gd name="connsiteY2" fmla="*/ 0 h 1296000"/>
                <a:gd name="connsiteX3" fmla="*/ 1838086 w 1838086"/>
                <a:gd name="connsiteY3" fmla="*/ 129600 h 1296000"/>
                <a:gd name="connsiteX4" fmla="*/ 1838086 w 1838086"/>
                <a:gd name="connsiteY4" fmla="*/ 1166400 h 1296000"/>
                <a:gd name="connsiteX5" fmla="*/ 1708486 w 1838086"/>
                <a:gd name="connsiteY5" fmla="*/ 1296000 h 1296000"/>
                <a:gd name="connsiteX6" fmla="*/ 129600 w 1838086"/>
                <a:gd name="connsiteY6" fmla="*/ 1296000 h 1296000"/>
                <a:gd name="connsiteX7" fmla="*/ 0 w 1838086"/>
                <a:gd name="connsiteY7" fmla="*/ 1166400 h 1296000"/>
                <a:gd name="connsiteX8" fmla="*/ 0 w 1838086"/>
                <a:gd name="connsiteY8" fmla="*/ 1296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086" h="1296000">
                  <a:moveTo>
                    <a:pt x="0" y="129600"/>
                  </a:moveTo>
                  <a:cubicBezTo>
                    <a:pt x="0" y="58024"/>
                    <a:pt x="58024" y="0"/>
                    <a:pt x="129600" y="0"/>
                  </a:cubicBezTo>
                  <a:lnTo>
                    <a:pt x="1708486" y="0"/>
                  </a:lnTo>
                  <a:cubicBezTo>
                    <a:pt x="1780062" y="0"/>
                    <a:pt x="1838086" y="58024"/>
                    <a:pt x="1838086" y="129600"/>
                  </a:cubicBezTo>
                  <a:lnTo>
                    <a:pt x="1838086" y="1166400"/>
                  </a:lnTo>
                  <a:cubicBezTo>
                    <a:pt x="1838086" y="1237976"/>
                    <a:pt x="1780062" y="1296000"/>
                    <a:pt x="1708486" y="1296000"/>
                  </a:cubicBezTo>
                  <a:lnTo>
                    <a:pt x="129600" y="1296000"/>
                  </a:lnTo>
                  <a:cubicBezTo>
                    <a:pt x="58024" y="1296000"/>
                    <a:pt x="0" y="1237976"/>
                    <a:pt x="0" y="1166400"/>
                  </a:cubicBezTo>
                  <a:lnTo>
                    <a:pt x="0" y="12960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675066" numCol="1" spcCol="1270" anchor="t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964928" y="5011672"/>
              <a:ext cx="2239593" cy="1539596"/>
            </a:xfrm>
            <a:custGeom>
              <a:avLst/>
              <a:gdLst>
                <a:gd name="connsiteX0" fmla="*/ 0 w 1838086"/>
                <a:gd name="connsiteY0" fmla="*/ 172800 h 1728000"/>
                <a:gd name="connsiteX1" fmla="*/ 172800 w 1838086"/>
                <a:gd name="connsiteY1" fmla="*/ 0 h 1728000"/>
                <a:gd name="connsiteX2" fmla="*/ 1665286 w 1838086"/>
                <a:gd name="connsiteY2" fmla="*/ 0 h 1728000"/>
                <a:gd name="connsiteX3" fmla="*/ 1838086 w 1838086"/>
                <a:gd name="connsiteY3" fmla="*/ 172800 h 1728000"/>
                <a:gd name="connsiteX4" fmla="*/ 1838086 w 1838086"/>
                <a:gd name="connsiteY4" fmla="*/ 1555200 h 1728000"/>
                <a:gd name="connsiteX5" fmla="*/ 1665286 w 1838086"/>
                <a:gd name="connsiteY5" fmla="*/ 1728000 h 1728000"/>
                <a:gd name="connsiteX6" fmla="*/ 172800 w 1838086"/>
                <a:gd name="connsiteY6" fmla="*/ 1728000 h 1728000"/>
                <a:gd name="connsiteX7" fmla="*/ 0 w 1838086"/>
                <a:gd name="connsiteY7" fmla="*/ 1555200 h 1728000"/>
                <a:gd name="connsiteX8" fmla="*/ 0 w 1838086"/>
                <a:gd name="connsiteY8" fmla="*/ 172800 h 17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086" h="1728000">
                  <a:moveTo>
                    <a:pt x="0" y="172800"/>
                  </a:moveTo>
                  <a:cubicBezTo>
                    <a:pt x="0" y="77365"/>
                    <a:pt x="77365" y="0"/>
                    <a:pt x="172800" y="0"/>
                  </a:cubicBezTo>
                  <a:lnTo>
                    <a:pt x="1665286" y="0"/>
                  </a:lnTo>
                  <a:cubicBezTo>
                    <a:pt x="1760721" y="0"/>
                    <a:pt x="1838086" y="77365"/>
                    <a:pt x="1838086" y="172800"/>
                  </a:cubicBezTo>
                  <a:lnTo>
                    <a:pt x="1838086" y="1555200"/>
                  </a:lnTo>
                  <a:cubicBezTo>
                    <a:pt x="1838086" y="1650635"/>
                    <a:pt x="1760721" y="1728000"/>
                    <a:pt x="1665286" y="1728000"/>
                  </a:cubicBezTo>
                  <a:lnTo>
                    <a:pt x="172800" y="1728000"/>
                  </a:lnTo>
                  <a:cubicBezTo>
                    <a:pt x="77365" y="1728000"/>
                    <a:pt x="0" y="1650635"/>
                    <a:pt x="0" y="1555200"/>
                  </a:cubicBezTo>
                  <a:lnTo>
                    <a:pt x="0" y="1728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3971" tIns="263971" rIns="263971" bIns="263971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smtClean="0"/>
                <a:t>Scores that change with change in weights</a:t>
              </a:r>
              <a:endParaRPr lang="en-US" sz="1100" kern="12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419575" y="407897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Open Sans"/>
              </a:rPr>
              <a:t>Inputs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06475" y="4098096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Open Sans"/>
              </a:rPr>
              <a:t>Linear model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01051" y="40980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Open Sans"/>
              </a:rPr>
              <a:t>Logits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3658" y="5322755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Open Sans"/>
              </a:rPr>
              <a:t>Softmax</a:t>
            </a:r>
            <a:r>
              <a:rPr lang="en-US" b="1" dirty="0">
                <a:solidFill>
                  <a:srgbClr val="002060"/>
                </a:solidFill>
                <a:latin typeface="Open Sans"/>
              </a:rPr>
              <a:t> Function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37028" y="5387609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Open Sans"/>
              </a:rPr>
              <a:t>Cross Entropy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00235" y="542576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Open Sans"/>
              </a:rPr>
              <a:t>One-Hot-Encoding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2272" y="3015233"/>
            <a:ext cx="1061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Multinomial Logistic Regression STAGES</a:t>
            </a:r>
            <a:endParaRPr lang="en-US" sz="28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97981" y="6027084"/>
            <a:ext cx="216304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  <a:latin typeface="Open Sans"/>
              </a:rPr>
              <a:t>Similarity distance  </a:t>
            </a:r>
            <a:r>
              <a:rPr lang="en-US" sz="1100" dirty="0" err="1" smtClean="0">
                <a:solidFill>
                  <a:srgbClr val="002060"/>
                </a:solidFill>
                <a:latin typeface="Open Sans"/>
              </a:rPr>
              <a:t>calc</a:t>
            </a:r>
            <a:r>
              <a:rPr lang="en-US" sz="1100" dirty="0">
                <a:solidFill>
                  <a:srgbClr val="002060"/>
                </a:solidFill>
                <a:latin typeface="Open Sans"/>
              </a:rPr>
              <a:t> </a:t>
            </a:r>
            <a:r>
              <a:rPr lang="en-US" sz="1100" dirty="0" smtClean="0">
                <a:solidFill>
                  <a:srgbClr val="002060"/>
                </a:solidFill>
                <a:latin typeface="Open Sans"/>
              </a:rPr>
              <a:t>between</a:t>
            </a:r>
          </a:p>
          <a:p>
            <a:r>
              <a:rPr lang="en-US" sz="1100" dirty="0" smtClean="0">
                <a:solidFill>
                  <a:srgbClr val="002060"/>
                </a:solidFill>
                <a:latin typeface="Open Sans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Open Sans"/>
              </a:rPr>
              <a:t>the probabilities </a:t>
            </a:r>
            <a:r>
              <a:rPr lang="en-US" sz="1100" dirty="0" smtClean="0">
                <a:solidFill>
                  <a:srgbClr val="002060"/>
                </a:solidFill>
                <a:latin typeface="Open Sans"/>
              </a:rPr>
              <a:t>calculated</a:t>
            </a:r>
          </a:p>
          <a:p>
            <a:r>
              <a:rPr lang="en-US" sz="1100" dirty="0" smtClean="0">
                <a:solidFill>
                  <a:srgbClr val="002060"/>
                </a:solidFill>
                <a:latin typeface="Open Sans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Open Sans"/>
              </a:rPr>
              <a:t>from the </a:t>
            </a:r>
            <a:r>
              <a:rPr lang="en-US" sz="1100" dirty="0" err="1">
                <a:solidFill>
                  <a:srgbClr val="002060"/>
                </a:solidFill>
                <a:latin typeface="Open Sans"/>
              </a:rPr>
              <a:t>softmax</a:t>
            </a:r>
            <a:r>
              <a:rPr lang="en-US" sz="1100" dirty="0">
                <a:solidFill>
                  <a:srgbClr val="002060"/>
                </a:solidFill>
                <a:latin typeface="Open Sans"/>
              </a:rPr>
              <a:t> </a:t>
            </a:r>
            <a:r>
              <a:rPr lang="en-US" sz="1100" dirty="0" smtClean="0">
                <a:solidFill>
                  <a:srgbClr val="002060"/>
                </a:solidFill>
                <a:latin typeface="Open Sans"/>
              </a:rPr>
              <a:t>function &amp; target (hot encoding)</a:t>
            </a:r>
            <a:r>
              <a:rPr lang="en-US" sz="1100" dirty="0">
                <a:solidFill>
                  <a:srgbClr val="002060"/>
                </a:solidFill>
                <a:latin typeface="Open Sans"/>
              </a:rPr>
              <a:t> 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84965" y="5994797"/>
            <a:ext cx="18501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Open Sans"/>
              </a:rPr>
              <a:t>Represent </a:t>
            </a:r>
            <a:r>
              <a:rPr lang="en-US" sz="1000" b="1" dirty="0">
                <a:solidFill>
                  <a:srgbClr val="002060"/>
                </a:solidFill>
                <a:latin typeface="Open Sans"/>
              </a:rPr>
              <a:t>the target </a:t>
            </a:r>
            <a:r>
              <a:rPr lang="en-US" sz="1000" b="1" dirty="0" smtClean="0">
                <a:solidFill>
                  <a:srgbClr val="002060"/>
                </a:solidFill>
                <a:latin typeface="Open Sans"/>
              </a:rPr>
              <a:t>values</a:t>
            </a:r>
          </a:p>
          <a:p>
            <a:r>
              <a:rPr lang="en-US" sz="1000" b="1" dirty="0" smtClean="0">
                <a:solidFill>
                  <a:srgbClr val="002060"/>
                </a:solidFill>
                <a:latin typeface="Open Sans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Open Sans"/>
              </a:rPr>
              <a:t>or categorical attributes </a:t>
            </a:r>
            <a:r>
              <a:rPr lang="en-US" sz="1000" b="1" dirty="0" smtClean="0">
                <a:solidFill>
                  <a:srgbClr val="002060"/>
                </a:solidFill>
                <a:latin typeface="Open Sans"/>
              </a:rPr>
              <a:t>into a </a:t>
            </a:r>
            <a:r>
              <a:rPr lang="en-US" sz="1000" b="1" dirty="0">
                <a:solidFill>
                  <a:srgbClr val="002060"/>
                </a:solidFill>
                <a:latin typeface="Open Sans"/>
              </a:rPr>
              <a:t>binary representation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305091" y="5312437"/>
            <a:ext cx="3639861" cy="1545563"/>
            <a:chOff x="2122959" y="4260391"/>
            <a:chExt cx="3974553" cy="240409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Freeform 35"/>
            <p:cNvSpPr/>
            <p:nvPr/>
          </p:nvSpPr>
          <p:spPr>
            <a:xfrm>
              <a:off x="2122959" y="4260391"/>
              <a:ext cx="1838086" cy="1296000"/>
            </a:xfrm>
            <a:custGeom>
              <a:avLst/>
              <a:gdLst>
                <a:gd name="connsiteX0" fmla="*/ 0 w 1838086"/>
                <a:gd name="connsiteY0" fmla="*/ 129600 h 1296000"/>
                <a:gd name="connsiteX1" fmla="*/ 129600 w 1838086"/>
                <a:gd name="connsiteY1" fmla="*/ 0 h 1296000"/>
                <a:gd name="connsiteX2" fmla="*/ 1708486 w 1838086"/>
                <a:gd name="connsiteY2" fmla="*/ 0 h 1296000"/>
                <a:gd name="connsiteX3" fmla="*/ 1838086 w 1838086"/>
                <a:gd name="connsiteY3" fmla="*/ 129600 h 1296000"/>
                <a:gd name="connsiteX4" fmla="*/ 1838086 w 1838086"/>
                <a:gd name="connsiteY4" fmla="*/ 1166400 h 1296000"/>
                <a:gd name="connsiteX5" fmla="*/ 1708486 w 1838086"/>
                <a:gd name="connsiteY5" fmla="*/ 1296000 h 1296000"/>
                <a:gd name="connsiteX6" fmla="*/ 129600 w 1838086"/>
                <a:gd name="connsiteY6" fmla="*/ 1296000 h 1296000"/>
                <a:gd name="connsiteX7" fmla="*/ 0 w 1838086"/>
                <a:gd name="connsiteY7" fmla="*/ 1166400 h 1296000"/>
                <a:gd name="connsiteX8" fmla="*/ 0 w 1838086"/>
                <a:gd name="connsiteY8" fmla="*/ 1296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086" h="1296000">
                  <a:moveTo>
                    <a:pt x="0" y="129600"/>
                  </a:moveTo>
                  <a:cubicBezTo>
                    <a:pt x="0" y="58024"/>
                    <a:pt x="58024" y="0"/>
                    <a:pt x="129600" y="0"/>
                  </a:cubicBezTo>
                  <a:lnTo>
                    <a:pt x="1708486" y="0"/>
                  </a:lnTo>
                  <a:cubicBezTo>
                    <a:pt x="1780062" y="0"/>
                    <a:pt x="1838086" y="58024"/>
                    <a:pt x="1838086" y="129600"/>
                  </a:cubicBezTo>
                  <a:lnTo>
                    <a:pt x="1838086" y="1166400"/>
                  </a:lnTo>
                  <a:cubicBezTo>
                    <a:pt x="1838086" y="1237976"/>
                    <a:pt x="1780062" y="1296000"/>
                    <a:pt x="1708486" y="1296000"/>
                  </a:cubicBezTo>
                  <a:lnTo>
                    <a:pt x="129600" y="1296000"/>
                  </a:lnTo>
                  <a:cubicBezTo>
                    <a:pt x="58024" y="1296000"/>
                    <a:pt x="0" y="1237976"/>
                    <a:pt x="0" y="1166400"/>
                  </a:cubicBezTo>
                  <a:lnTo>
                    <a:pt x="0" y="12960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675066" numCol="1" spcCol="1270" anchor="t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rgbClr val="002060"/>
                  </a:solidFill>
                </a:rPr>
                <a:t>Parameter Optimization</a:t>
              </a:r>
              <a:endParaRPr lang="en-US" sz="1600" b="1" kern="1200" dirty="0">
                <a:solidFill>
                  <a:srgbClr val="002060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2574030" y="5100060"/>
              <a:ext cx="3523482" cy="1564425"/>
            </a:xfrm>
            <a:custGeom>
              <a:avLst/>
              <a:gdLst>
                <a:gd name="connsiteX0" fmla="*/ 0 w 1838086"/>
                <a:gd name="connsiteY0" fmla="*/ 172800 h 1728000"/>
                <a:gd name="connsiteX1" fmla="*/ 172800 w 1838086"/>
                <a:gd name="connsiteY1" fmla="*/ 0 h 1728000"/>
                <a:gd name="connsiteX2" fmla="*/ 1665286 w 1838086"/>
                <a:gd name="connsiteY2" fmla="*/ 0 h 1728000"/>
                <a:gd name="connsiteX3" fmla="*/ 1838086 w 1838086"/>
                <a:gd name="connsiteY3" fmla="*/ 172800 h 1728000"/>
                <a:gd name="connsiteX4" fmla="*/ 1838086 w 1838086"/>
                <a:gd name="connsiteY4" fmla="*/ 1555200 h 1728000"/>
                <a:gd name="connsiteX5" fmla="*/ 1665286 w 1838086"/>
                <a:gd name="connsiteY5" fmla="*/ 1728000 h 1728000"/>
                <a:gd name="connsiteX6" fmla="*/ 172800 w 1838086"/>
                <a:gd name="connsiteY6" fmla="*/ 1728000 h 1728000"/>
                <a:gd name="connsiteX7" fmla="*/ 0 w 1838086"/>
                <a:gd name="connsiteY7" fmla="*/ 1555200 h 1728000"/>
                <a:gd name="connsiteX8" fmla="*/ 0 w 1838086"/>
                <a:gd name="connsiteY8" fmla="*/ 172800 h 17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086" h="1728000">
                  <a:moveTo>
                    <a:pt x="0" y="172800"/>
                  </a:moveTo>
                  <a:cubicBezTo>
                    <a:pt x="0" y="77365"/>
                    <a:pt x="77365" y="0"/>
                    <a:pt x="172800" y="0"/>
                  </a:cubicBezTo>
                  <a:lnTo>
                    <a:pt x="1665286" y="0"/>
                  </a:lnTo>
                  <a:cubicBezTo>
                    <a:pt x="1760721" y="0"/>
                    <a:pt x="1838086" y="77365"/>
                    <a:pt x="1838086" y="172800"/>
                  </a:cubicBezTo>
                  <a:lnTo>
                    <a:pt x="1838086" y="1555200"/>
                  </a:lnTo>
                  <a:cubicBezTo>
                    <a:pt x="1838086" y="1650635"/>
                    <a:pt x="1760721" y="1728000"/>
                    <a:pt x="1665286" y="1728000"/>
                  </a:cubicBezTo>
                  <a:lnTo>
                    <a:pt x="172800" y="1728000"/>
                  </a:lnTo>
                  <a:cubicBezTo>
                    <a:pt x="77365" y="1728000"/>
                    <a:pt x="0" y="1650635"/>
                    <a:pt x="0" y="1555200"/>
                  </a:cubicBezTo>
                  <a:lnTo>
                    <a:pt x="0" y="17280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3971" tIns="263971" rIns="263971" bIns="263971" numCol="1" spcCol="1270" anchor="t" anchorCtr="0">
              <a:noAutofit/>
            </a:bodyPr>
            <a:lstStyle/>
            <a:p>
              <a:pPr marL="285750" lvl="1" indent="-285750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dirty="0"/>
                <a:t>A</a:t>
              </a:r>
              <a:r>
                <a:rPr lang="en-US" sz="1100" dirty="0" smtClean="0"/>
                <a:t>n </a:t>
              </a:r>
              <a:r>
                <a:rPr lang="en-US" sz="1100" dirty="0"/>
                <a:t>iteration process where the calculated weights for each observation used to calculate the cost function which is also known as the </a:t>
              </a:r>
              <a:r>
                <a:rPr lang="en-US" sz="1100" b="1" dirty="0"/>
                <a:t>Loss function</a:t>
              </a:r>
              <a:endParaRPr lang="en-US" sz="1100" kern="1200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788621" y="4415241"/>
              <a:ext cx="590732" cy="457630"/>
            </a:xfrm>
            <a:custGeom>
              <a:avLst/>
              <a:gdLst>
                <a:gd name="connsiteX0" fmla="*/ 0 w 590732"/>
                <a:gd name="connsiteY0" fmla="*/ 91526 h 457630"/>
                <a:gd name="connsiteX1" fmla="*/ 361917 w 590732"/>
                <a:gd name="connsiteY1" fmla="*/ 91526 h 457630"/>
                <a:gd name="connsiteX2" fmla="*/ 361917 w 590732"/>
                <a:gd name="connsiteY2" fmla="*/ 0 h 457630"/>
                <a:gd name="connsiteX3" fmla="*/ 590732 w 590732"/>
                <a:gd name="connsiteY3" fmla="*/ 228815 h 457630"/>
                <a:gd name="connsiteX4" fmla="*/ 361917 w 590732"/>
                <a:gd name="connsiteY4" fmla="*/ 457630 h 457630"/>
                <a:gd name="connsiteX5" fmla="*/ 361917 w 590732"/>
                <a:gd name="connsiteY5" fmla="*/ 366104 h 457630"/>
                <a:gd name="connsiteX6" fmla="*/ 0 w 590732"/>
                <a:gd name="connsiteY6" fmla="*/ 366104 h 457630"/>
                <a:gd name="connsiteX7" fmla="*/ 0 w 590732"/>
                <a:gd name="connsiteY7" fmla="*/ 91526 h 45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732" h="457630">
                  <a:moveTo>
                    <a:pt x="0" y="91526"/>
                  </a:moveTo>
                  <a:lnTo>
                    <a:pt x="361917" y="91526"/>
                  </a:lnTo>
                  <a:lnTo>
                    <a:pt x="361917" y="0"/>
                  </a:lnTo>
                  <a:lnTo>
                    <a:pt x="590732" y="228815"/>
                  </a:lnTo>
                  <a:lnTo>
                    <a:pt x="361917" y="457630"/>
                  </a:lnTo>
                  <a:lnTo>
                    <a:pt x="361917" y="366104"/>
                  </a:lnTo>
                  <a:lnTo>
                    <a:pt x="0" y="366104"/>
                  </a:lnTo>
                  <a:lnTo>
                    <a:pt x="0" y="91526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1526" rIns="137289" bIns="9152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36800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599" y="1396181"/>
            <a:ext cx="4744065" cy="5191432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RF </a:t>
            </a:r>
            <a:r>
              <a:rPr lang="en-US" dirty="0">
                <a:solidFill>
                  <a:schemeClr val="tx1"/>
                </a:solidFill>
              </a:rPr>
              <a:t>is robust to overfitting (thus solving one of the most significant disadvantages of the single decision tree).</a:t>
            </a:r>
          </a:p>
          <a:p>
            <a:r>
              <a:rPr lang="en-US" dirty="0">
                <a:solidFill>
                  <a:schemeClr val="tx1"/>
                </a:solidFill>
              </a:rPr>
              <a:t>Parameterization remains quite intuitive and straightforward.</a:t>
            </a:r>
          </a:p>
          <a:p>
            <a:r>
              <a:rPr lang="en-US" dirty="0">
                <a:solidFill>
                  <a:schemeClr val="tx1"/>
                </a:solidFill>
              </a:rPr>
              <a:t>There are many successful use cases where the random forest algorithm was used in highly unbalanced datasets as we </a:t>
            </a:r>
            <a:r>
              <a:rPr lang="en-US" dirty="0" smtClean="0">
                <a:solidFill>
                  <a:schemeClr val="tx1"/>
                </a:solidFill>
              </a:rPr>
              <a:t>propose  </a:t>
            </a:r>
            <a:r>
              <a:rPr lang="en-US" dirty="0">
                <a:solidFill>
                  <a:schemeClr val="tx1"/>
                </a:solidFill>
              </a:rPr>
              <a:t>for this project.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2" y="1504335"/>
            <a:ext cx="5450287" cy="50832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Will add later for Logistic Regression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73268" y="1396181"/>
            <a:ext cx="31590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Random Forest</a:t>
            </a:r>
            <a:endParaRPr lang="en-US" sz="36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9996" y="224135"/>
            <a:ext cx="4921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Base Algorithms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88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548" y="191143"/>
            <a:ext cx="5250426" cy="959231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Type A:   </a:t>
            </a:r>
            <a:r>
              <a:rPr lang="en-US" sz="32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Balanced Random Forest </a:t>
            </a:r>
            <a:endParaRPr lang="en-US" sz="32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268362"/>
            <a:ext cx="5260255" cy="4920002"/>
          </a:xfrm>
        </p:spPr>
        <p:txBody>
          <a:bodyPr>
            <a:normAutofit fontScale="77500" lnSpcReduction="20000"/>
          </a:bodyPr>
          <a:lstStyle/>
          <a:p>
            <a:r>
              <a:rPr lang="en-US" sz="1900" b="1" dirty="0" smtClean="0"/>
              <a:t>Issue </a:t>
            </a:r>
            <a:r>
              <a:rPr lang="en-US" sz="1900" b="1" dirty="0"/>
              <a:t>with </a:t>
            </a:r>
            <a:r>
              <a:rPr lang="en-US" sz="1900" b="1" dirty="0" smtClean="0"/>
              <a:t>  a normal RF  &amp; an Imbalanced dataset</a:t>
            </a:r>
            <a:r>
              <a:rPr lang="en-US" sz="1900" dirty="0" smtClean="0"/>
              <a:t>: </a:t>
            </a:r>
            <a:r>
              <a:rPr lang="en-US" sz="1900" dirty="0"/>
              <a:t>S</a:t>
            </a:r>
            <a:r>
              <a:rPr lang="en-US" sz="1900" dirty="0" smtClean="0"/>
              <a:t>ignificant </a:t>
            </a:r>
            <a:r>
              <a:rPr lang="en-US" sz="1900" dirty="0"/>
              <a:t>probability that a bootstrap sample contains few or even none of the minority class, resulting in a tree with poor performance for predicting the minority class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To overcome that the Data </a:t>
            </a:r>
            <a:r>
              <a:rPr lang="en-US" sz="1900" dirty="0"/>
              <a:t>Science Team had   implemented </a:t>
            </a:r>
            <a:r>
              <a:rPr lang="en-US" sz="1900" dirty="0" smtClean="0"/>
              <a:t>a special  </a:t>
            </a:r>
            <a:r>
              <a:rPr lang="en-US" sz="1900" dirty="0"/>
              <a:t>type of RF called  “Balanced Random Forest” </a:t>
            </a:r>
          </a:p>
          <a:p>
            <a:r>
              <a:rPr lang="en-US" sz="1900" b="1" dirty="0" smtClean="0"/>
              <a:t>  Balanced Random Forest starts with </a:t>
            </a:r>
            <a:r>
              <a:rPr lang="en-US" sz="1900" dirty="0" smtClean="0"/>
              <a:t>Down sampling  the  majority class.</a:t>
            </a:r>
          </a:p>
          <a:p>
            <a:r>
              <a:rPr lang="en-US" sz="1900" dirty="0"/>
              <a:t>Balanced Random Forest combines the down sampling majority class technique and the ensemble learning idea, artificially altering the class distribution so that classes are represented equally in each tree</a:t>
            </a:r>
            <a:endParaRPr lang="en-US" sz="1900" dirty="0" smtClean="0"/>
          </a:p>
          <a:p>
            <a:r>
              <a:rPr lang="en-US" sz="1900" b="1" dirty="0" smtClean="0"/>
              <a:t>Disadvantage:  </a:t>
            </a:r>
            <a:r>
              <a:rPr lang="en-US" sz="1900" dirty="0"/>
              <a:t>L</a:t>
            </a:r>
            <a:r>
              <a:rPr lang="en-US" sz="1900" dirty="0" smtClean="0"/>
              <a:t>oss </a:t>
            </a:r>
            <a:r>
              <a:rPr lang="en-US" sz="1900" dirty="0"/>
              <a:t>of information, as a large part of the majority class is not used. </a:t>
            </a:r>
            <a:endParaRPr lang="en-US" sz="19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6773" y="1262861"/>
            <a:ext cx="5289756" cy="54820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Proposal for new type of Random Forest by DA team in Corp Audit for a Cost Sensitive learning  approach</a:t>
            </a:r>
          </a:p>
          <a:p>
            <a:r>
              <a:rPr lang="en-US" b="1" dirty="0"/>
              <a:t>Weighted Random Fores</a:t>
            </a:r>
            <a:r>
              <a:rPr lang="en-US" dirty="0"/>
              <a:t>t </a:t>
            </a:r>
            <a:r>
              <a:rPr lang="en-US" dirty="0" smtClean="0"/>
              <a:t>puts more </a:t>
            </a:r>
            <a:r>
              <a:rPr lang="en-US" dirty="0"/>
              <a:t>weights on the minority class, thus penalizing more heavily on misclassifying the minority class. </a:t>
            </a:r>
            <a:endParaRPr lang="en-US" dirty="0" smtClean="0"/>
          </a:p>
          <a:p>
            <a:r>
              <a:rPr lang="en-US" b="1" dirty="0"/>
              <a:t>Disadvantage: </a:t>
            </a:r>
            <a:r>
              <a:rPr lang="en-US" dirty="0"/>
              <a:t>WRF assigns a weight to the minority class, possibly making it more vulnerable to noise (</a:t>
            </a:r>
            <a:r>
              <a:rPr lang="en-US" dirty="0" err="1"/>
              <a:t>mis</a:t>
            </a:r>
            <a:r>
              <a:rPr lang="en-US" dirty="0"/>
              <a:t>-labeled class) than </a:t>
            </a:r>
            <a:r>
              <a:rPr lang="en-US" dirty="0" smtClean="0"/>
              <a:t>BRF</a:t>
            </a:r>
          </a:p>
          <a:p>
            <a:r>
              <a:rPr lang="en-US" b="1" dirty="0" smtClean="0"/>
              <a:t>Disadvantage </a:t>
            </a:r>
            <a:r>
              <a:rPr lang="en-US" dirty="0"/>
              <a:t>: BRF is computationally more efficient with large imbalanced data, since each tree only uses a small portion of the training set to grow, while WRF needs to use the entire training set. </a:t>
            </a:r>
            <a:endParaRPr lang="en-US" dirty="0" smtClean="0"/>
          </a:p>
          <a:p>
            <a:r>
              <a:rPr lang="en-US" dirty="0"/>
              <a:t>A majority case that is </a:t>
            </a:r>
            <a:r>
              <a:rPr lang="en-US" dirty="0" err="1"/>
              <a:t>mislabled</a:t>
            </a:r>
            <a:r>
              <a:rPr lang="en-US" dirty="0"/>
              <a:t> as belonging to the minority class may have a larger effect on the prediction accuracy of the majority class in WRF than in BRF.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8890" y="185643"/>
            <a:ext cx="5093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Type B:   </a:t>
            </a:r>
            <a:r>
              <a:rPr lang="en-US" sz="32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Weighted Random Forest</a:t>
            </a:r>
            <a:endParaRPr lang="en-US" sz="32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6-Point Star 5"/>
          <p:cNvSpPr/>
          <p:nvPr/>
        </p:nvSpPr>
        <p:spPr>
          <a:xfrm>
            <a:off x="5061527" y="307550"/>
            <a:ext cx="1575246" cy="958061"/>
          </a:xfrm>
          <a:prstGeom prst="star6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Science Team </a:t>
            </a:r>
            <a:endParaRPr lang="en-US" dirty="0"/>
          </a:p>
        </p:txBody>
      </p:sp>
      <p:sp>
        <p:nvSpPr>
          <p:cNvPr id="7" name="6-Point Star 6"/>
          <p:cNvSpPr/>
          <p:nvPr/>
        </p:nvSpPr>
        <p:spPr>
          <a:xfrm>
            <a:off x="10982928" y="249497"/>
            <a:ext cx="1071418" cy="107141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 Team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7419" y="6188364"/>
            <a:ext cx="501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Methods improve minority prediction and between them there is no clear winner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1976582" y="6003636"/>
            <a:ext cx="5310909" cy="942109"/>
          </a:xfrm>
          <a:prstGeom prst="horizontalScroll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26" y="1864758"/>
            <a:ext cx="6774426" cy="39064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3983" y="2945608"/>
            <a:ext cx="17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Random Forest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5251" y="2945608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Logistic Regression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00743" y="2714776"/>
            <a:ext cx="34536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u="sng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Reasons for Ensemble </a:t>
            </a:r>
            <a:endParaRPr lang="en-US" sz="2400" b="1" u="sng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1445" y="3618497"/>
            <a:ext cx="3895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Average the models prediction making it robust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Prevents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Improves Performance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00799" y="4798142"/>
            <a:ext cx="196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SVM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19729" y="0"/>
            <a:ext cx="1009684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Proposa</a:t>
            </a:r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 for </a:t>
            </a:r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Ensemble Methods(LR, RF) with SVM(Meta Classifier)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9" name="24-Point Star 18"/>
          <p:cNvSpPr/>
          <p:nvPr/>
        </p:nvSpPr>
        <p:spPr>
          <a:xfrm>
            <a:off x="7728156" y="707924"/>
            <a:ext cx="4660490" cy="6381134"/>
          </a:xfrm>
          <a:prstGeom prst="star24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59" y="169556"/>
            <a:ext cx="6558937" cy="646522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002060"/>
                </a:solidFill>
                <a:latin typeface="Algerian" panose="04020705040A02060702" pitchFamily="82" charset="0"/>
              </a:rPr>
              <a:t>Existing Framework for Random Forest</a:t>
            </a:r>
            <a:endParaRPr lang="en-US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668" y="2065381"/>
            <a:ext cx="1076632" cy="46642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2000" dirty="0" smtClean="0"/>
              <a:t>Source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48" y="2934198"/>
            <a:ext cx="2612186" cy="3379786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CETR</a:t>
            </a:r>
            <a:r>
              <a:rPr lang="en-US" sz="1600" b="1" dirty="0" smtClean="0">
                <a:sym typeface="Wingdings" panose="05000000000000000000" pitchFamily="2" charset="2"/>
              </a:rPr>
              <a:t>  </a:t>
            </a:r>
            <a:r>
              <a:rPr lang="en-US" sz="1600" dirty="0" smtClean="0">
                <a:sym typeface="Wingdings" panose="05000000000000000000" pitchFamily="2" charset="2"/>
              </a:rPr>
              <a:t>Money Orders (92000 records)</a:t>
            </a:r>
          </a:p>
          <a:p>
            <a:r>
              <a:rPr lang="en-US" sz="1600" b="1" dirty="0" smtClean="0">
                <a:sym typeface="Wingdings" panose="05000000000000000000" pitchFamily="2" charset="2"/>
              </a:rPr>
              <a:t>NANP -</a:t>
            </a:r>
            <a:r>
              <a:rPr lang="en-US" sz="1600" dirty="0" smtClean="0">
                <a:sym typeface="Wingdings" panose="05000000000000000000" pitchFamily="2" charset="2"/>
              </a:rPr>
              <a:t>Loan Repay, non premium , surrenders , withdrawals , free looks (1.5 mil records)</a:t>
            </a:r>
          </a:p>
          <a:p>
            <a:r>
              <a:rPr lang="en-US" sz="1600" b="1" dirty="0" smtClean="0">
                <a:sym typeface="Wingdings" panose="05000000000000000000" pitchFamily="2" charset="2"/>
              </a:rPr>
              <a:t>Teradata-</a:t>
            </a:r>
            <a:r>
              <a:rPr lang="en-US" sz="1600" dirty="0" smtClean="0">
                <a:sym typeface="Wingdings" panose="05000000000000000000" pitchFamily="2" charset="2"/>
              </a:rPr>
              <a:t> D/W Policy Owner, policy , Insured) (14 mil records)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08490" y="253179"/>
            <a:ext cx="4149213" cy="471763"/>
          </a:xfrm>
        </p:spPr>
        <p:txBody>
          <a:bodyPr/>
          <a:lstStyle/>
          <a:p>
            <a:r>
              <a:rPr lang="en-US" sz="2400" b="1" dirty="0" smtClean="0"/>
              <a:t>4 Class Ordinal Hierarchy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85760" y="2676042"/>
            <a:ext cx="2694859" cy="400976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4238719" y="2794630"/>
            <a:ext cx="1783015" cy="3772589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81809" y="3006318"/>
            <a:ext cx="1769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ARCHER 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History</a:t>
            </a:r>
          </a:p>
          <a:p>
            <a:endParaRPr lang="en-US" dirty="0"/>
          </a:p>
          <a:p>
            <a:r>
              <a:rPr lang="en-US" dirty="0" smtClean="0"/>
              <a:t>20,000 CASES</a:t>
            </a:r>
          </a:p>
          <a:p>
            <a:endParaRPr lang="en-US" dirty="0"/>
          </a:p>
          <a:p>
            <a:r>
              <a:rPr lang="en-US" dirty="0" smtClean="0"/>
              <a:t>637 SARS</a:t>
            </a:r>
          </a:p>
          <a:p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3785938" y="4876800"/>
          <a:ext cx="3103657" cy="211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3480219" y="4307502"/>
            <a:ext cx="994451" cy="48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651032" y="6364860"/>
            <a:ext cx="890054" cy="468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/>
          <p:cNvGraphicFramePr/>
          <p:nvPr>
            <p:extLst/>
          </p:nvPr>
        </p:nvGraphicFramePr>
        <p:xfrm>
          <a:off x="7601123" y="5628967"/>
          <a:ext cx="1690361" cy="120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38719" y="2065381"/>
            <a:ext cx="1415603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Database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317168" y="5187596"/>
            <a:ext cx="117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SARS  FILING SOURCE</a:t>
            </a:r>
            <a:endParaRPr lang="en-US" b="1" dirty="0"/>
          </a:p>
        </p:txBody>
      </p:sp>
      <p:sp>
        <p:nvSpPr>
          <p:cNvPr id="27" name="Flowchart: Alternate Process 26"/>
          <p:cNvSpPr/>
          <p:nvPr/>
        </p:nvSpPr>
        <p:spPr>
          <a:xfrm>
            <a:off x="9941200" y="6110926"/>
            <a:ext cx="2045109" cy="521111"/>
          </a:xfrm>
          <a:prstGeom prst="flowChartAlternate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Solution to detect NANP</a:t>
            </a:r>
            <a:endParaRPr lang="en-US" b="1" dirty="0"/>
          </a:p>
        </p:txBody>
      </p:sp>
      <p:sp>
        <p:nvSpPr>
          <p:cNvPr id="28" name="Right Arrow 27"/>
          <p:cNvSpPr/>
          <p:nvPr/>
        </p:nvSpPr>
        <p:spPr>
          <a:xfrm>
            <a:off x="9351521" y="6244154"/>
            <a:ext cx="668593" cy="441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Diagram 28"/>
          <p:cNvGraphicFramePr/>
          <p:nvPr>
            <p:extLst/>
          </p:nvPr>
        </p:nvGraphicFramePr>
        <p:xfrm>
          <a:off x="6968044" y="1091381"/>
          <a:ext cx="5223955" cy="415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955085" y="1419050"/>
            <a:ext cx="130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Most Suspicious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941200" y="1419050"/>
            <a:ext cx="130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most Suspicious</a:t>
            </a:r>
            <a:endParaRPr lang="en-US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41309" y="3150573"/>
            <a:ext cx="1866171" cy="146581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962095" y="3539613"/>
            <a:ext cx="147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most Suspicious 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828266" y="3852946"/>
            <a:ext cx="173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Least Suspicious </a:t>
            </a:r>
            <a:endParaRPr lang="en-US" b="1" dirty="0"/>
          </a:p>
        </p:txBody>
      </p:sp>
      <p:sp>
        <p:nvSpPr>
          <p:cNvPr id="36" name="Flowchart: Alternate Process 35"/>
          <p:cNvSpPr/>
          <p:nvPr/>
        </p:nvSpPr>
        <p:spPr>
          <a:xfrm>
            <a:off x="4238719" y="2065381"/>
            <a:ext cx="1463991" cy="510671"/>
          </a:xfrm>
          <a:prstGeom prst="flowChartAlternate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>
            <a:off x="10609006" y="5437239"/>
            <a:ext cx="511278" cy="6736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>
            <a:off x="7601123" y="230228"/>
            <a:ext cx="4256580" cy="585849"/>
          </a:xfrm>
          <a:prstGeom prst="flowChart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Alternate Process 38"/>
          <p:cNvSpPr/>
          <p:nvPr/>
        </p:nvSpPr>
        <p:spPr>
          <a:xfrm>
            <a:off x="6889595" y="897939"/>
            <a:ext cx="5302404" cy="4575118"/>
          </a:xfrm>
          <a:prstGeom prst="flowChartAlternateProcess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9" grpId="0"/>
      <p:bldGraphic spid="2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8529" y="108155"/>
            <a:ext cx="965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endParaRPr lang="en-US" dirty="0" smtClean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757084" y="589935"/>
          <a:ext cx="11218606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42504" y="2768684"/>
            <a:ext cx="4011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Correlation Plots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06297" y="3290501"/>
            <a:ext cx="6892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Finding correlations between  the variable and our target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155" y="-58002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FEATURE SELECTION</a:t>
            </a:r>
            <a:endParaRPr 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5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56" y="1268361"/>
            <a:ext cx="11309418" cy="546673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Stratified Cross-Validation </a:t>
            </a:r>
            <a:r>
              <a:rPr lang="en-US" sz="2400" b="1" dirty="0">
                <a:solidFill>
                  <a:srgbClr val="002060"/>
                </a:solidFill>
              </a:rPr>
              <a:t>(CV</a:t>
            </a:r>
            <a:r>
              <a:rPr lang="en-US" sz="2400" b="1" dirty="0" smtClean="0">
                <a:solidFill>
                  <a:srgbClr val="002060"/>
                </a:solidFill>
              </a:rPr>
              <a:t>)-</a:t>
            </a:r>
            <a:r>
              <a:rPr lang="en-US" sz="24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dirty="0"/>
              <a:t>In each CV, the model also predicts (probabilities, not the class) the test data. At the end of the cross-validation, we have five testing prediction probabilities. </a:t>
            </a:r>
            <a:endParaRPr lang="en-US" dirty="0" smtClean="0"/>
          </a:p>
          <a:p>
            <a:pPr lvl="1"/>
            <a:r>
              <a:rPr lang="en-US" dirty="0" smtClean="0"/>
              <a:t>Finally</a:t>
            </a:r>
            <a:r>
              <a:rPr lang="en-US" dirty="0"/>
              <a:t>, </a:t>
            </a:r>
            <a:r>
              <a:rPr lang="en-US" dirty="0" smtClean="0"/>
              <a:t>we average </a:t>
            </a:r>
            <a:r>
              <a:rPr lang="en-US" dirty="0"/>
              <a:t>the prediction probabilities for all </a:t>
            </a:r>
            <a:r>
              <a:rPr lang="en-US" dirty="0" smtClean="0"/>
              <a:t>classes.  </a:t>
            </a:r>
          </a:p>
          <a:p>
            <a:pPr lvl="1"/>
            <a:r>
              <a:rPr lang="en-US" dirty="0" smtClean="0"/>
              <a:t>While splitting data  we will ensure consistent </a:t>
            </a:r>
            <a:r>
              <a:rPr lang="en-US" dirty="0"/>
              <a:t>class distribution between training and test </a:t>
            </a:r>
            <a:r>
              <a:rPr lang="en-US" dirty="0" smtClean="0"/>
              <a:t>sets through stratification.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Set Class </a:t>
            </a:r>
            <a:r>
              <a:rPr lang="en-US" sz="2400" b="1" dirty="0" smtClean="0">
                <a:solidFill>
                  <a:srgbClr val="002060"/>
                </a:solidFill>
              </a:rPr>
              <a:t>Weight/Importance-</a:t>
            </a:r>
            <a:r>
              <a:rPr lang="en-US" sz="24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Impose </a:t>
            </a:r>
            <a:r>
              <a:rPr lang="en-US" dirty="0" smtClean="0"/>
              <a:t>a </a:t>
            </a:r>
            <a:r>
              <a:rPr lang="en-US" dirty="0"/>
              <a:t>cost penalty on the minority class misclassification </a:t>
            </a:r>
            <a:r>
              <a:rPr lang="en-US" dirty="0" smtClean="0"/>
              <a:t>to reduce bias towards majority class.</a:t>
            </a:r>
          </a:p>
          <a:p>
            <a:pPr lvl="1"/>
            <a:r>
              <a:rPr lang="en-US" dirty="0" smtClean="0"/>
              <a:t>We  will assign </a:t>
            </a:r>
            <a:r>
              <a:rPr lang="en-US" dirty="0"/>
              <a:t>a high weight to the minority class (i.e., higher misclassification cost). The class weights are then incorporated into the RF algorithm. </a:t>
            </a:r>
            <a:r>
              <a:rPr lang="en-US" dirty="0" smtClean="0"/>
              <a:t>We </a:t>
            </a:r>
            <a:r>
              <a:rPr lang="en-US" dirty="0"/>
              <a:t>determine a class weight from the </a:t>
            </a:r>
            <a:r>
              <a:rPr lang="en-US" dirty="0" smtClean="0"/>
              <a:t>ratio of observations in different classes.{Grid Search in </a:t>
            </a:r>
            <a:r>
              <a:rPr lang="en-US" dirty="0" err="1" smtClean="0"/>
              <a:t>sklearn</a:t>
            </a:r>
            <a:r>
              <a:rPr lang="en-US" dirty="0" smtClean="0"/>
              <a:t> Python}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Over-Predict a Label than Under-Predict</a:t>
            </a:r>
            <a:r>
              <a:rPr lang="en-US" sz="2400" b="1" dirty="0" smtClean="0">
                <a:solidFill>
                  <a:srgbClr val="002060"/>
                </a:solidFill>
              </a:rPr>
              <a:t>:-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We force the model to over predict the minority class.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enalize </a:t>
            </a:r>
            <a:r>
              <a:rPr lang="en-US" dirty="0"/>
              <a:t>the model most if it misclassified </a:t>
            </a:r>
            <a:r>
              <a:rPr lang="en-US" dirty="0" smtClean="0"/>
              <a:t>minority class, </a:t>
            </a:r>
            <a:r>
              <a:rPr lang="en-US" dirty="0"/>
              <a:t>a little less for </a:t>
            </a:r>
            <a:r>
              <a:rPr lang="en-US" dirty="0" smtClean="0"/>
              <a:t> majority class.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implement the method, </a:t>
            </a:r>
            <a:r>
              <a:rPr lang="en-US" dirty="0" smtClean="0"/>
              <a:t>we will change  </a:t>
            </a:r>
            <a:r>
              <a:rPr lang="en-US" dirty="0"/>
              <a:t>the probability threshold for each class.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89703" y="88489"/>
            <a:ext cx="98191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Approach to handle imbalance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008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361" y="1101214"/>
            <a:ext cx="4788310" cy="403122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Hyper Parameter Tuning </a:t>
            </a:r>
            <a:endParaRPr lang="en-US" sz="2400" b="1" u="sng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993" y="1809136"/>
            <a:ext cx="4994591" cy="49062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Will choose the best hyper parameters and keep </a:t>
            </a:r>
            <a:r>
              <a:rPr lang="en-US" dirty="0"/>
              <a:t>the classifier with the highest recall score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Will use Grid Search package in Python</a:t>
            </a:r>
          </a:p>
          <a:p>
            <a:pPr lvl="1"/>
            <a:r>
              <a:rPr lang="en-US" dirty="0" smtClean="0"/>
              <a:t>Will set scoring method = recall it’s the most desirable metric for fraud detection to get less false negatives</a:t>
            </a:r>
          </a:p>
          <a:p>
            <a:pPr lvl="1"/>
            <a:r>
              <a:rPr lang="en-US" dirty="0" smtClean="0"/>
              <a:t>Will fit several random forests based on combinations in </a:t>
            </a:r>
            <a:r>
              <a:rPr lang="en-US" dirty="0" err="1" smtClean="0"/>
              <a:t>param</a:t>
            </a:r>
            <a:r>
              <a:rPr lang="en-US" dirty="0" smtClean="0"/>
              <a:t> grid(number of trees, features, depth </a:t>
            </a:r>
            <a:r>
              <a:rPr lang="en-US" dirty="0" err="1" smtClean="0"/>
              <a:t>etc</a:t>
            </a:r>
            <a:r>
              <a:rPr lang="en-US" dirty="0" smtClean="0"/>
              <a:t>) and select those parameter values  that yield maximum recall score.</a:t>
            </a:r>
          </a:p>
          <a:p>
            <a:pPr lvl="1"/>
            <a:r>
              <a:rPr lang="en-US" dirty="0" smtClean="0"/>
              <a:t>Refit those parameters into the full training set and  use it to make predictions</a:t>
            </a:r>
          </a:p>
          <a:p>
            <a:pPr lvl="1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7900" y="1877792"/>
            <a:ext cx="5974211" cy="4980208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 Create an array of class probabilities lets say </a:t>
            </a:r>
            <a:r>
              <a:rPr lang="en-US" sz="8000" dirty="0" err="1" smtClean="0"/>
              <a:t>y_scores</a:t>
            </a:r>
            <a:endParaRPr lang="en-US" sz="8000" dirty="0" smtClean="0"/>
          </a:p>
          <a:p>
            <a:r>
              <a:rPr lang="en-US" sz="8000" dirty="0" smtClean="0"/>
              <a:t>Generate  </a:t>
            </a:r>
            <a:r>
              <a:rPr lang="en-US" sz="8000" dirty="0"/>
              <a:t>precision-recall curve for the </a:t>
            </a:r>
            <a:r>
              <a:rPr lang="en-US" sz="8000" dirty="0" smtClean="0"/>
              <a:t>classifier</a:t>
            </a:r>
          </a:p>
          <a:p>
            <a:r>
              <a:rPr lang="en-US" sz="8000" dirty="0" smtClean="0"/>
              <a:t> Create a function  that will take an input of  probability threshold “t” from us and return </a:t>
            </a:r>
            <a:r>
              <a:rPr lang="en-US" sz="8000" dirty="0" err="1" smtClean="0"/>
              <a:t>y_scores</a:t>
            </a:r>
            <a:r>
              <a:rPr lang="en-US" sz="8000" dirty="0" smtClean="0"/>
              <a:t> </a:t>
            </a:r>
            <a:r>
              <a:rPr lang="en-US" sz="8000" dirty="0" err="1" smtClean="0"/>
              <a:t>I,e</a:t>
            </a:r>
            <a:r>
              <a:rPr lang="en-US" sz="8000" dirty="0" smtClean="0"/>
              <a:t> class probability]</a:t>
            </a:r>
          </a:p>
          <a:p>
            <a:r>
              <a:rPr lang="en-US" sz="8000" dirty="0" smtClean="0"/>
              <a:t> Create another function to return precision and recall with respect to the threshold value t mentioned in Step3</a:t>
            </a:r>
          </a:p>
          <a:p>
            <a:r>
              <a:rPr lang="en-US" sz="8000" dirty="0" smtClean="0"/>
              <a:t>Use grid Search iterate by changing t value  till we reduce false negatives.</a:t>
            </a:r>
          </a:p>
          <a:p>
            <a:r>
              <a:rPr lang="en-US" sz="8000" dirty="0" smtClean="0"/>
              <a:t>View </a:t>
            </a:r>
            <a:r>
              <a:rPr lang="en-US" sz="8000" dirty="0"/>
              <a:t>the trade off between precision and recall </a:t>
            </a:r>
            <a:r>
              <a:rPr lang="en-US" sz="8000" dirty="0" smtClean="0"/>
              <a:t>by plotting  </a:t>
            </a:r>
            <a:r>
              <a:rPr lang="en-US" sz="8000" dirty="0"/>
              <a:t>them together as a function of the decision threshold</a:t>
            </a:r>
            <a:r>
              <a:rPr lang="en-US" sz="8000" dirty="0" smtClean="0"/>
              <a:t>. </a:t>
            </a:r>
            <a:r>
              <a:rPr lang="en-US" sz="5600" i="1" dirty="0"/>
              <a:t>W</a:t>
            </a:r>
            <a:r>
              <a:rPr lang="en-US" sz="5600" i="1" dirty="0" smtClean="0"/>
              <a:t>e may need to select </a:t>
            </a:r>
            <a:r>
              <a:rPr lang="en-US" sz="5600" i="1" dirty="0"/>
              <a:t>an operating point that allows for some false positive rate &gt; 0.0.</a:t>
            </a:r>
          </a:p>
          <a:p>
            <a:pPr marL="0" indent="0">
              <a:buNone/>
            </a:pPr>
            <a:r>
              <a:rPr lang="en-US" sz="8000" dirty="0"/>
              <a:t/>
            </a:r>
            <a:br>
              <a:rPr lang="en-US" sz="8000" dirty="0"/>
            </a:br>
            <a:endParaRPr lang="en-US" sz="8000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53951" y="-32957"/>
            <a:ext cx="100878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Approach for Fine tuning  Classifier 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919477" y="979767"/>
            <a:ext cx="6007509" cy="611436"/>
          </a:xfrm>
        </p:spPr>
        <p:txBody>
          <a:bodyPr>
            <a:normAutofit lnSpcReduction="10000"/>
          </a:bodyPr>
          <a:lstStyle/>
          <a:p>
            <a:r>
              <a:rPr lang="en-US" sz="2000" b="1" u="sng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Adjust probability threshold to increase performance of minority class </a:t>
            </a:r>
            <a:endParaRPr lang="en-US" sz="2000" b="1" u="sng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5910" y="1504336"/>
            <a:ext cx="4876800" cy="527009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5815584" y="1504336"/>
            <a:ext cx="6297758" cy="5211096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815583" y="1627069"/>
            <a:ext cx="6215298" cy="5211096"/>
          </a:xfrm>
          <a:prstGeom prst="flowChartProcess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07690" y="78658"/>
            <a:ext cx="1016655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Random Forest  Implementation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752167" y="848099"/>
          <a:ext cx="11277601" cy="6230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5071" y="5319252"/>
            <a:ext cx="1386348" cy="168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1200" b="1" i="1" dirty="0" err="1"/>
              <a:t>predict_proba</a:t>
            </a:r>
            <a:r>
              <a:rPr lang="en-US" sz="1200" b="1" i="1" dirty="0"/>
              <a:t>  </a:t>
            </a:r>
            <a:r>
              <a:rPr lang="en-US" sz="1200" b="1" dirty="0" smtClean="0"/>
              <a:t>to get </a:t>
            </a:r>
            <a:r>
              <a:rPr lang="en-US" sz="1200" b="1" dirty="0"/>
              <a:t>a list of </a:t>
            </a:r>
            <a:r>
              <a:rPr lang="en-US" sz="1200" b="1" dirty="0" smtClean="0"/>
              <a:t>probabilities </a:t>
            </a:r>
            <a:r>
              <a:rPr lang="en-US" sz="1200" b="1" dirty="0"/>
              <a:t>which represent the likelihood that a sample falls under a given category</a:t>
            </a:r>
            <a:r>
              <a:rPr lang="en-US" sz="900" dirty="0"/>
              <a:t>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77832" y="5230761"/>
            <a:ext cx="12093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precision </a:t>
            </a:r>
            <a:r>
              <a:rPr lang="en-US" sz="1200" b="1" dirty="0"/>
              <a:t>and recall, false positive rate and false negative rate, $F$-measure and weighted accuracy are computed</a:t>
            </a:r>
            <a:r>
              <a:rPr lang="en-US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3127" y="5024582"/>
            <a:ext cx="123767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U</a:t>
            </a:r>
            <a:r>
              <a:rPr lang="en-US" sz="800" b="1" dirty="0" smtClean="0"/>
              <a:t>se </a:t>
            </a:r>
            <a:r>
              <a:rPr lang="en-US" sz="800" b="1" dirty="0"/>
              <a:t>the inverse of the class distribution</a:t>
            </a:r>
          </a:p>
          <a:p>
            <a:r>
              <a:rPr lang="en-US" sz="800" b="1" dirty="0"/>
              <a:t>present in the training dataset. For example, the class distribution of the test dataset is a 1:100</a:t>
            </a:r>
          </a:p>
          <a:p>
            <a:r>
              <a:rPr lang="en-US" sz="800" b="1" dirty="0"/>
              <a:t>ratio for the minority class to the majority class. The invert of this ratio could be used with </a:t>
            </a:r>
            <a:r>
              <a:rPr lang="en-US" sz="800" b="1" dirty="0" smtClean="0"/>
              <a:t>1 for </a:t>
            </a:r>
            <a:r>
              <a:rPr lang="en-US" sz="800" b="1" dirty="0"/>
              <a:t>the majority class and 100 for </a:t>
            </a:r>
            <a:r>
              <a:rPr lang="en-US" sz="800" b="1" dirty="0" smtClean="0"/>
              <a:t> minority class</a:t>
            </a:r>
            <a:r>
              <a:rPr lang="en-US" b="1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1454" y="5319252"/>
            <a:ext cx="1108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900" i="1" dirty="0" smtClean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Raise </a:t>
            </a:r>
            <a:r>
              <a:rPr lang="en-US" altLang="en-US" sz="900" i="1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the threshold for class #1 and a higher level of</a:t>
            </a:r>
            <a:r>
              <a:rPr lang="en-US" altLang="en-US" sz="9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altLang="en-US" sz="900" i="1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## evidence is needed to call it class 1 so it should ## decrease sensitivity and increase specificity</a:t>
            </a:r>
            <a:r>
              <a:rPr lang="en-US" altLang="en-US" sz="9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E741E09-05B2-4CDB-B298-0491B145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graphicEl>
                                              <a:dgm id="{FE741E09-05B2-4CDB-B298-0491B145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FE741E09-05B2-4CDB-B298-0491B145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FE741E09-05B2-4CDB-B298-0491B145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graphicEl>
                                              <a:dgm id="{FE741E09-05B2-4CDB-B298-0491B145B4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A053DC-AA9A-4185-A0DF-415FFE5FD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2AA053DC-AA9A-4185-A0DF-415FFE5FD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2AA053DC-AA9A-4185-A0DF-415FFE5FD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graphicEl>
                                              <a:dgm id="{2AA053DC-AA9A-4185-A0DF-415FFE5FD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graphicEl>
                                              <a:dgm id="{2AA053DC-AA9A-4185-A0DF-415FFE5FD0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4F3293-B394-4400-93AD-E6B2B9A08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A84F3293-B394-4400-93AD-E6B2B9A08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A84F3293-B394-4400-93AD-E6B2B9A08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dgm id="{A84F3293-B394-4400-93AD-E6B2B9A08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graphicEl>
                                              <a:dgm id="{A84F3293-B394-4400-93AD-E6B2B9A082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E8C459-BB1C-439B-824F-428C50353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graphicEl>
                                              <a:dgm id="{46E8C459-BB1C-439B-824F-428C50353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46E8C459-BB1C-439B-824F-428C50353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graphicEl>
                                              <a:dgm id="{46E8C459-BB1C-439B-824F-428C50353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graphicEl>
                                              <a:dgm id="{46E8C459-BB1C-439B-824F-428C503533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99551D-0C8A-457D-8799-2A8141911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graphicEl>
                                              <a:dgm id="{3D99551D-0C8A-457D-8799-2A8141911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graphicEl>
                                              <a:dgm id="{3D99551D-0C8A-457D-8799-2A8141911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graphicEl>
                                              <a:dgm id="{3D99551D-0C8A-457D-8799-2A8141911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graphicEl>
                                              <a:dgm id="{3D99551D-0C8A-457D-8799-2A81419117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B6927-78C4-46BD-9869-2AF42D4DA5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642B6927-78C4-46BD-9869-2AF42D4DA5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graphicEl>
                                              <a:dgm id="{642B6927-78C4-46BD-9869-2AF42D4DA5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graphicEl>
                                              <a:dgm id="{642B6927-78C4-46BD-9869-2AF42D4DA5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graphicEl>
                                              <a:dgm id="{642B6927-78C4-46BD-9869-2AF42D4DA5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A9F8FD-7289-4FC5-9FF8-5C82B17C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graphicEl>
                                              <a:dgm id="{25A9F8FD-7289-4FC5-9FF8-5C82B17C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graphicEl>
                                              <a:dgm id="{25A9F8FD-7289-4FC5-9FF8-5C82B17C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graphicEl>
                                              <a:dgm id="{25A9F8FD-7289-4FC5-9FF8-5C82B17C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graphicEl>
                                              <a:dgm id="{25A9F8FD-7289-4FC5-9FF8-5C82B17C51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F4E1A8-776F-4C35-B2E8-240C007F2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graphicEl>
                                              <a:dgm id="{4DF4E1A8-776F-4C35-B2E8-240C007F2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graphicEl>
                                              <a:dgm id="{4DF4E1A8-776F-4C35-B2E8-240C007F2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graphicEl>
                                              <a:dgm id="{4DF4E1A8-776F-4C35-B2E8-240C007F2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graphicEl>
                                              <a:dgm id="{4DF4E1A8-776F-4C35-B2E8-240C007F21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0D93D59-8082-4303-8F93-E3E893846B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graphicEl>
                                              <a:dgm id="{70D93D59-8082-4303-8F93-E3E893846B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graphicEl>
                                              <a:dgm id="{70D93D59-8082-4303-8F93-E3E893846B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graphicEl>
                                              <a:dgm id="{70D93D59-8082-4303-8F93-E3E893846B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graphicEl>
                                              <a:dgm id="{70D93D59-8082-4303-8F93-E3E893846B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574C24-8407-4714-8F04-182649F49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graphicEl>
                                              <a:dgm id="{7F574C24-8407-4714-8F04-182649F49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graphicEl>
                                              <a:dgm id="{7F574C24-8407-4714-8F04-182649F49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graphicEl>
                                              <a:dgm id="{7F574C24-8407-4714-8F04-182649F49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>
                                            <p:graphicEl>
                                              <a:dgm id="{7F574C24-8407-4714-8F04-182649F49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7FDB3D5-8C9D-4AED-998B-C93697EA4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graphicEl>
                                              <a:dgm id="{97FDB3D5-8C9D-4AED-998B-C93697EA4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graphicEl>
                                              <a:dgm id="{97FDB3D5-8C9D-4AED-998B-C93697EA4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graphicEl>
                                              <a:dgm id="{97FDB3D5-8C9D-4AED-998B-C93697EA4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>
                                            <p:graphicEl>
                                              <a:dgm id="{97FDB3D5-8C9D-4AED-998B-C93697EA4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BE3B304-540B-46AE-9C08-F4269E5F1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graphicEl>
                                              <a:dgm id="{9BE3B304-540B-46AE-9C08-F4269E5F1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graphicEl>
                                              <a:dgm id="{9BE3B304-540B-46AE-9C08-F4269E5F1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graphicEl>
                                              <a:dgm id="{9BE3B304-540B-46AE-9C08-F4269E5F1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">
                                            <p:graphicEl>
                                              <a:dgm id="{9BE3B304-540B-46AE-9C08-F4269E5F1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BA7E38-4622-41C8-AA87-36BFFDBBD5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>
                                            <p:graphicEl>
                                              <a:dgm id="{A4BA7E38-4622-41C8-AA87-36BFFDBBD5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graphicEl>
                                              <a:dgm id="{A4BA7E38-4622-41C8-AA87-36BFFDBBD5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graphicEl>
                                              <a:dgm id="{A4BA7E38-4622-41C8-AA87-36BFFDBBD5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">
                                            <p:graphicEl>
                                              <a:dgm id="{A4BA7E38-4622-41C8-AA87-36BFFDBBD5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96A49A-C406-4889-9758-475F62E4E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>
                                            <p:graphicEl>
                                              <a:dgm id="{D796A49A-C406-4889-9758-475F62E4E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graphicEl>
                                              <a:dgm id="{D796A49A-C406-4889-9758-475F62E4E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>
                                            <p:graphicEl>
                                              <a:dgm id="{D796A49A-C406-4889-9758-475F62E4E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">
                                            <p:graphicEl>
                                              <a:dgm id="{D796A49A-C406-4889-9758-475F62E4E1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9CA5FC-B064-4423-A908-AC35DAD9E6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>
                                            <p:graphicEl>
                                              <a:dgm id="{559CA5FC-B064-4423-A908-AC35DAD9E6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>
                                            <p:graphicEl>
                                              <a:dgm id="{559CA5FC-B064-4423-A908-AC35DAD9E6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>
                                            <p:graphicEl>
                                              <a:dgm id="{559CA5FC-B064-4423-A908-AC35DAD9E6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>
                                            <p:graphicEl>
                                              <a:dgm id="{559CA5FC-B064-4423-A908-AC35DAD9E6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2127</Words>
  <Application>Microsoft Office PowerPoint</Application>
  <PresentationFormat>Widescreen</PresentationFormat>
  <Paragraphs>183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medium-content-serif-font</vt:lpstr>
      <vt:lpstr>Open Sans</vt:lpstr>
      <vt:lpstr>Wingdings</vt:lpstr>
      <vt:lpstr>Office Theme</vt:lpstr>
      <vt:lpstr>Imbalanced Dataset</vt:lpstr>
      <vt:lpstr>PowerPoint Presentation</vt:lpstr>
      <vt:lpstr>Type A:   Balanced Random Forest </vt:lpstr>
      <vt:lpstr>PowerPoint Presentation</vt:lpstr>
      <vt:lpstr>Existing Framework for 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Multinomial Logistic Regression</vt:lpstr>
      <vt:lpstr>PowerPoint Presentation</vt:lpstr>
    </vt:vector>
  </TitlesOfParts>
  <Company>MassMutual Financial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Imbalanced Dataset</dc:title>
  <dc:creator>Sridhar Rajaram, Abhinaya</dc:creator>
  <cp:lastModifiedBy>Sridhar Rajaram, Abhinaya</cp:lastModifiedBy>
  <cp:revision>1</cp:revision>
  <dcterms:created xsi:type="dcterms:W3CDTF">2020-11-11T19:22:30Z</dcterms:created>
  <dcterms:modified xsi:type="dcterms:W3CDTF">2020-11-11T19:22:38Z</dcterms:modified>
</cp:coreProperties>
</file>