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5"/>
  </p:notesMasterIdLst>
  <p:sldIdLst>
    <p:sldId id="256" r:id="rId2"/>
    <p:sldId id="257" r:id="rId3"/>
    <p:sldId id="258" r:id="rId4"/>
    <p:sldId id="259" r:id="rId5"/>
    <p:sldId id="260" r:id="rId6"/>
    <p:sldId id="261" r:id="rId7"/>
    <p:sldId id="262" r:id="rId8"/>
    <p:sldId id="265" r:id="rId9"/>
    <p:sldId id="266" r:id="rId10"/>
    <p:sldId id="269" r:id="rId11"/>
    <p:sldId id="267" r:id="rId12"/>
    <p:sldId id="268" r:id="rId13"/>
    <p:sldId id="263" r:id="rId14"/>
    <p:sldId id="264"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93FDBE-6677-4242-AD91-12CB71D8281C}" v="47" dt="2021-07-26T03:33:45.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66395" autoAdjust="0"/>
  </p:normalViewPr>
  <p:slideViewPr>
    <p:cSldViewPr snapToGrid="0">
      <p:cViewPr varScale="1">
        <p:scale>
          <a:sx n="44" d="100"/>
          <a:sy n="44" d="100"/>
        </p:scale>
        <p:origin x="724" y="32"/>
      </p:cViewPr>
      <p:guideLst/>
    </p:cSldViewPr>
  </p:slideViewPr>
  <p:notesTextViewPr>
    <p:cViewPr>
      <p:scale>
        <a:sx n="1" d="1"/>
        <a:sy n="1" d="1"/>
      </p:scale>
      <p:origin x="0" y="-11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A42AE-7685-47AD-A89E-7BE6D06B339B}"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3195D-837D-42DD-8080-E1C185D8B448}" type="slidenum">
              <a:rPr lang="en-US" smtClean="0"/>
              <a:t>‹#›</a:t>
            </a:fld>
            <a:endParaRPr lang="en-US"/>
          </a:p>
        </p:txBody>
      </p:sp>
    </p:spTree>
    <p:extLst>
      <p:ext uri="{BB962C8B-B14F-4D97-AF65-F5344CB8AC3E}">
        <p14:creationId xmlns:p14="http://schemas.microsoft.com/office/powerpoint/2010/main" val="187817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import </a:t>
            </a:r>
            <a:r>
              <a:rPr lang="en-US" dirty="0"/>
              <a:t>pandas </a:t>
            </a:r>
            <a:r>
              <a:rPr lang="en-US" sz="1200" kern="1200" dirty="0">
                <a:solidFill>
                  <a:schemeClr val="tx1"/>
                </a:solidFill>
                <a:effectLst/>
                <a:latin typeface="+mn-lt"/>
                <a:ea typeface="+mn-ea"/>
                <a:cs typeface="+mn-cs"/>
              </a:rPr>
              <a:t>as </a:t>
            </a:r>
            <a:r>
              <a:rPr lang="en-US" dirty="0"/>
              <a:t>pd</a:t>
            </a:r>
            <a:br>
              <a:rPr lang="en-US" dirty="0"/>
            </a:br>
            <a:r>
              <a:rPr lang="en-US" sz="1200" kern="1200" dirty="0">
                <a:solidFill>
                  <a:schemeClr val="tx1"/>
                </a:solidFill>
                <a:effectLst/>
                <a:latin typeface="+mn-lt"/>
                <a:ea typeface="+mn-ea"/>
                <a:cs typeface="+mn-cs"/>
              </a:rPr>
              <a:t>import </a:t>
            </a:r>
            <a:r>
              <a:rPr lang="en-US" dirty="0" err="1"/>
              <a:t>scipy</a:t>
            </a:r>
            <a:r>
              <a:rPr lang="en-US" sz="1200" kern="1200" dirty="0" err="1">
                <a:solidFill>
                  <a:schemeClr val="tx1"/>
                </a:solidFill>
                <a:effectLst/>
                <a:latin typeface="+mn-lt"/>
                <a:ea typeface="+mn-ea"/>
                <a:cs typeface="+mn-cs"/>
              </a:rPr>
              <a:t>.</a:t>
            </a:r>
            <a:r>
              <a:rPr lang="en-US" dirty="0" err="1"/>
              <a:t>stats</a:t>
            </a:r>
            <a:r>
              <a:rPr lang="en-US" dirty="0"/>
              <a:t> </a:t>
            </a:r>
            <a:r>
              <a:rPr lang="en-US" sz="1200" kern="1200" dirty="0">
                <a:solidFill>
                  <a:schemeClr val="tx1"/>
                </a:solidFill>
                <a:effectLst/>
                <a:latin typeface="+mn-lt"/>
                <a:ea typeface="+mn-ea"/>
                <a:cs typeface="+mn-cs"/>
              </a:rPr>
              <a:t>as </a:t>
            </a:r>
            <a:r>
              <a:rPr lang="en-US" dirty="0"/>
              <a:t>stats</a:t>
            </a:r>
            <a:br>
              <a:rPr lang="en-US" dirty="0"/>
            </a:br>
            <a:r>
              <a:rPr lang="en-US" sz="1200" kern="1200" dirty="0">
                <a:solidFill>
                  <a:schemeClr val="tx1"/>
                </a:solidFill>
                <a:effectLst/>
                <a:latin typeface="+mn-lt"/>
                <a:ea typeface="+mn-ea"/>
                <a:cs typeface="+mn-cs"/>
              </a:rPr>
              <a:t>from </a:t>
            </a:r>
            <a:r>
              <a:rPr lang="en-US" dirty="0"/>
              <a:t>collections </a:t>
            </a:r>
            <a:r>
              <a:rPr lang="en-US" sz="1200" kern="1200" dirty="0">
                <a:solidFill>
                  <a:schemeClr val="tx1"/>
                </a:solidFill>
                <a:effectLst/>
                <a:latin typeface="+mn-lt"/>
                <a:ea typeface="+mn-ea"/>
                <a:cs typeface="+mn-cs"/>
              </a:rPr>
              <a:t>import </a:t>
            </a:r>
            <a:r>
              <a:rPr lang="en-US" dirty="0"/>
              <a:t>Counter</a:t>
            </a:r>
            <a:br>
              <a:rPr lang="en-US" dirty="0"/>
            </a:br>
            <a:r>
              <a:rPr lang="en-US" sz="1200" kern="1200" dirty="0">
                <a:solidFill>
                  <a:schemeClr val="tx1"/>
                </a:solidFill>
                <a:effectLst/>
                <a:latin typeface="+mn-lt"/>
                <a:ea typeface="+mn-ea"/>
                <a:cs typeface="+mn-cs"/>
              </a:rPr>
              <a:t>from </a:t>
            </a:r>
            <a:r>
              <a:rPr lang="en-US" dirty="0"/>
              <a:t>matplotlib </a:t>
            </a:r>
            <a:r>
              <a:rPr lang="en-US" sz="1200" kern="1200" dirty="0">
                <a:solidFill>
                  <a:schemeClr val="tx1"/>
                </a:solidFill>
                <a:effectLst/>
                <a:latin typeface="+mn-lt"/>
                <a:ea typeface="+mn-ea"/>
                <a:cs typeface="+mn-cs"/>
              </a:rPr>
              <a:t>import </a:t>
            </a:r>
            <a:r>
              <a:rPr lang="en-US" dirty="0" err="1"/>
              <a:t>pyplot</a:t>
            </a:r>
            <a:br>
              <a:rPr lang="en-US" dirty="0"/>
            </a:br>
            <a:r>
              <a:rPr lang="en-US" sz="1200" kern="1200" dirty="0">
                <a:solidFill>
                  <a:schemeClr val="tx1"/>
                </a:solidFill>
                <a:effectLst/>
                <a:latin typeface="+mn-lt"/>
                <a:ea typeface="+mn-ea"/>
                <a:cs typeface="+mn-cs"/>
              </a:rPr>
              <a:t>from </a:t>
            </a:r>
            <a:r>
              <a:rPr lang="en-US" dirty="0" err="1"/>
              <a:t>imblearn</a:t>
            </a:r>
            <a:r>
              <a:rPr lang="en-US" sz="1200" kern="1200" dirty="0" err="1">
                <a:solidFill>
                  <a:schemeClr val="tx1"/>
                </a:solidFill>
                <a:effectLst/>
                <a:latin typeface="+mn-lt"/>
                <a:ea typeface="+mn-ea"/>
                <a:cs typeface="+mn-cs"/>
              </a:rPr>
              <a:t>.</a:t>
            </a:r>
            <a:r>
              <a:rPr lang="en-US" dirty="0" err="1"/>
              <a:t>over_sampling</a:t>
            </a:r>
            <a:r>
              <a:rPr lang="en-US" dirty="0"/>
              <a:t> </a:t>
            </a:r>
            <a:r>
              <a:rPr lang="en-US" sz="1200" kern="1200" dirty="0">
                <a:solidFill>
                  <a:schemeClr val="tx1"/>
                </a:solidFill>
                <a:effectLst/>
                <a:latin typeface="+mn-lt"/>
                <a:ea typeface="+mn-ea"/>
                <a:cs typeface="+mn-cs"/>
              </a:rPr>
              <a:t>import </a:t>
            </a:r>
            <a:r>
              <a:rPr lang="en-US" dirty="0"/>
              <a:t>SMOTE</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preprocessing</a:t>
            </a:r>
            <a:r>
              <a:rPr lang="en-US" dirty="0"/>
              <a:t> </a:t>
            </a:r>
            <a:r>
              <a:rPr lang="en-US" sz="1200" kern="1200" dirty="0">
                <a:solidFill>
                  <a:schemeClr val="tx1"/>
                </a:solidFill>
                <a:effectLst/>
                <a:latin typeface="+mn-lt"/>
                <a:ea typeface="+mn-ea"/>
                <a:cs typeface="+mn-cs"/>
              </a:rPr>
              <a:t>import </a:t>
            </a:r>
            <a:r>
              <a:rPr lang="en-US" dirty="0" err="1"/>
              <a:t>LabelEncoder</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model_selection</a:t>
            </a:r>
            <a:r>
              <a:rPr lang="en-US" dirty="0"/>
              <a:t> </a:t>
            </a:r>
            <a:r>
              <a:rPr lang="en-US" sz="1200" kern="1200" dirty="0">
                <a:solidFill>
                  <a:schemeClr val="tx1"/>
                </a:solidFill>
                <a:effectLst/>
                <a:latin typeface="+mn-lt"/>
                <a:ea typeface="+mn-ea"/>
                <a:cs typeface="+mn-cs"/>
              </a:rPr>
              <a:t>import </a:t>
            </a:r>
            <a:r>
              <a:rPr lang="en-US" dirty="0" err="1"/>
              <a:t>cross_val_score</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model_selection</a:t>
            </a:r>
            <a:r>
              <a:rPr lang="en-US" dirty="0"/>
              <a:t> </a:t>
            </a:r>
            <a:r>
              <a:rPr lang="en-US" sz="1200" kern="1200" dirty="0">
                <a:solidFill>
                  <a:schemeClr val="tx1"/>
                </a:solidFill>
                <a:effectLst/>
                <a:latin typeface="+mn-lt"/>
                <a:ea typeface="+mn-ea"/>
                <a:cs typeface="+mn-cs"/>
              </a:rPr>
              <a:t>import </a:t>
            </a:r>
            <a:r>
              <a:rPr lang="en-US" dirty="0" err="1"/>
              <a:t>RepeatedStratifiedKFold</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ensemble</a:t>
            </a:r>
            <a:r>
              <a:rPr lang="en-US" dirty="0"/>
              <a:t> </a:t>
            </a:r>
            <a:r>
              <a:rPr lang="en-US" sz="1200" kern="1200" dirty="0">
                <a:solidFill>
                  <a:schemeClr val="tx1"/>
                </a:solidFill>
                <a:effectLst/>
                <a:latin typeface="+mn-lt"/>
                <a:ea typeface="+mn-ea"/>
                <a:cs typeface="+mn-cs"/>
              </a:rPr>
              <a:t>import </a:t>
            </a:r>
            <a:r>
              <a:rPr lang="en-US" dirty="0" err="1"/>
              <a:t>RandomForestClassifier</a:t>
            </a:r>
            <a:br>
              <a:rPr lang="en-US" dirty="0"/>
            </a:br>
            <a:r>
              <a:rPr lang="en-US" sz="1200" kern="1200" dirty="0">
                <a:solidFill>
                  <a:schemeClr val="tx1"/>
                </a:solidFill>
                <a:effectLst/>
                <a:latin typeface="+mn-lt"/>
                <a:ea typeface="+mn-ea"/>
                <a:cs typeface="+mn-cs"/>
              </a:rPr>
              <a:t>import </a:t>
            </a:r>
            <a:r>
              <a:rPr lang="en-US" dirty="0" err="1"/>
              <a:t>numpy</a:t>
            </a:r>
            <a:r>
              <a:rPr lang="en-US" dirty="0"/>
              <a:t> </a:t>
            </a:r>
            <a:r>
              <a:rPr lang="en-US" sz="1200" kern="1200" dirty="0">
                <a:solidFill>
                  <a:schemeClr val="tx1"/>
                </a:solidFill>
                <a:effectLst/>
                <a:latin typeface="+mn-lt"/>
                <a:ea typeface="+mn-ea"/>
                <a:cs typeface="+mn-cs"/>
              </a:rPr>
              <a:t>as </a:t>
            </a:r>
            <a:r>
              <a:rPr lang="en-US" dirty="0"/>
              <a:t>np</a:t>
            </a:r>
            <a:br>
              <a:rPr lang="en-US" dirty="0"/>
            </a:br>
            <a:r>
              <a:rPr lang="en-US" sz="1200" kern="1200" dirty="0">
                <a:solidFill>
                  <a:schemeClr val="tx1"/>
                </a:solidFill>
                <a:effectLst/>
                <a:latin typeface="+mn-lt"/>
                <a:ea typeface="+mn-ea"/>
                <a:cs typeface="+mn-cs"/>
              </a:rPr>
              <a:t>from </a:t>
            </a:r>
            <a:r>
              <a:rPr lang="en-US" dirty="0" err="1"/>
              <a:t>imblearn</a:t>
            </a:r>
            <a:r>
              <a:rPr lang="en-US" sz="1200" kern="1200" dirty="0" err="1">
                <a:solidFill>
                  <a:schemeClr val="tx1"/>
                </a:solidFill>
                <a:effectLst/>
                <a:latin typeface="+mn-lt"/>
                <a:ea typeface="+mn-ea"/>
                <a:cs typeface="+mn-cs"/>
              </a:rPr>
              <a:t>.</a:t>
            </a:r>
            <a:r>
              <a:rPr lang="en-US" dirty="0" err="1"/>
              <a:t>over_sampling</a:t>
            </a:r>
            <a:r>
              <a:rPr lang="en-US" dirty="0"/>
              <a:t> </a:t>
            </a:r>
            <a:r>
              <a:rPr lang="en-US" sz="1200" kern="1200" dirty="0">
                <a:solidFill>
                  <a:schemeClr val="tx1"/>
                </a:solidFill>
                <a:effectLst/>
                <a:latin typeface="+mn-lt"/>
                <a:ea typeface="+mn-ea"/>
                <a:cs typeface="+mn-cs"/>
              </a:rPr>
              <a:t>import </a:t>
            </a:r>
            <a:r>
              <a:rPr lang="en-US" dirty="0"/>
              <a:t>SMOTE</a:t>
            </a:r>
            <a:br>
              <a:rPr lang="en-US" dirty="0"/>
            </a:br>
            <a:r>
              <a:rPr lang="en-US" sz="1200" kern="1200" dirty="0">
                <a:solidFill>
                  <a:schemeClr val="tx1"/>
                </a:solidFill>
                <a:effectLst/>
                <a:latin typeface="+mn-lt"/>
                <a:ea typeface="+mn-ea"/>
                <a:cs typeface="+mn-cs"/>
              </a:rPr>
              <a:t>from </a:t>
            </a:r>
            <a:r>
              <a:rPr lang="en-US" dirty="0" err="1"/>
              <a:t>imblearn</a:t>
            </a:r>
            <a:r>
              <a:rPr lang="en-US" sz="1200" kern="1200" dirty="0" err="1">
                <a:solidFill>
                  <a:schemeClr val="tx1"/>
                </a:solidFill>
                <a:effectLst/>
                <a:latin typeface="+mn-lt"/>
                <a:ea typeface="+mn-ea"/>
                <a:cs typeface="+mn-cs"/>
              </a:rPr>
              <a:t>.</a:t>
            </a:r>
            <a:r>
              <a:rPr lang="en-US" dirty="0" err="1"/>
              <a:t>pipeline</a:t>
            </a:r>
            <a:r>
              <a:rPr lang="en-US" dirty="0"/>
              <a:t> </a:t>
            </a:r>
            <a:r>
              <a:rPr lang="en-US" sz="1200" kern="1200" dirty="0">
                <a:solidFill>
                  <a:schemeClr val="tx1"/>
                </a:solidFill>
                <a:effectLst/>
                <a:latin typeface="+mn-lt"/>
                <a:ea typeface="+mn-ea"/>
                <a:cs typeface="+mn-cs"/>
              </a:rPr>
              <a:t>import </a:t>
            </a:r>
            <a:r>
              <a:rPr lang="en-US" dirty="0"/>
              <a:t>Pipeline</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linear_model</a:t>
            </a:r>
            <a:r>
              <a:rPr lang="en-US" dirty="0"/>
              <a:t> </a:t>
            </a:r>
            <a:r>
              <a:rPr lang="en-US" sz="1200" kern="1200" dirty="0">
                <a:solidFill>
                  <a:schemeClr val="tx1"/>
                </a:solidFill>
                <a:effectLst/>
                <a:latin typeface="+mn-lt"/>
                <a:ea typeface="+mn-ea"/>
                <a:cs typeface="+mn-cs"/>
              </a:rPr>
              <a:t>import </a:t>
            </a:r>
            <a:r>
              <a:rPr lang="en-US" dirty="0" err="1"/>
              <a:t>LinearRegression</a:t>
            </a:r>
            <a:r>
              <a:rPr lang="en-US" sz="1200" kern="1200" dirty="0">
                <a:solidFill>
                  <a:schemeClr val="tx1"/>
                </a:solidFill>
                <a:effectLst/>
                <a:latin typeface="+mn-lt"/>
                <a:ea typeface="+mn-ea"/>
                <a:cs typeface="+mn-cs"/>
              </a:rPr>
              <a:t>, </a:t>
            </a:r>
            <a:r>
              <a:rPr lang="en-US" dirty="0" err="1"/>
              <a:t>LogisticRegression</a:t>
            </a:r>
            <a:br>
              <a:rPr lang="en-US" dirty="0"/>
            </a:br>
            <a:r>
              <a:rPr lang="en-US" sz="1200" kern="1200" dirty="0">
                <a:solidFill>
                  <a:schemeClr val="tx1"/>
                </a:solidFill>
                <a:effectLst/>
                <a:latin typeface="+mn-lt"/>
                <a:ea typeface="+mn-ea"/>
                <a:cs typeface="+mn-cs"/>
              </a:rPr>
              <a:t>from </a:t>
            </a:r>
            <a:r>
              <a:rPr lang="en-US" dirty="0" err="1"/>
              <a:t>sklearn</a:t>
            </a:r>
            <a:r>
              <a:rPr lang="en-US" dirty="0"/>
              <a:t> </a:t>
            </a:r>
            <a:r>
              <a:rPr lang="en-US" sz="1200" kern="1200" dirty="0">
                <a:solidFill>
                  <a:schemeClr val="tx1"/>
                </a:solidFill>
                <a:effectLst/>
                <a:latin typeface="+mn-lt"/>
                <a:ea typeface="+mn-ea"/>
                <a:cs typeface="+mn-cs"/>
              </a:rPr>
              <a:t>import </a:t>
            </a:r>
            <a:r>
              <a:rPr lang="en-US" dirty="0"/>
              <a:t>preprocessing</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model_selection</a:t>
            </a:r>
            <a:r>
              <a:rPr lang="en-US" dirty="0"/>
              <a:t> </a:t>
            </a:r>
            <a:r>
              <a:rPr lang="en-US" sz="1200" kern="1200" dirty="0">
                <a:solidFill>
                  <a:schemeClr val="tx1"/>
                </a:solidFill>
                <a:effectLst/>
                <a:latin typeface="+mn-lt"/>
                <a:ea typeface="+mn-ea"/>
                <a:cs typeface="+mn-cs"/>
              </a:rPr>
              <a:t>import </a:t>
            </a:r>
            <a:r>
              <a:rPr lang="en-US" dirty="0" err="1"/>
              <a:t>train_test_split</a:t>
            </a:r>
            <a:r>
              <a:rPr lang="en-US" sz="1200" kern="1200" dirty="0">
                <a:solidFill>
                  <a:schemeClr val="tx1"/>
                </a:solidFill>
                <a:effectLst/>
                <a:latin typeface="+mn-lt"/>
                <a:ea typeface="+mn-ea"/>
                <a:cs typeface="+mn-cs"/>
              </a:rPr>
              <a:t>, </a:t>
            </a:r>
            <a:r>
              <a:rPr lang="en-US" dirty="0" err="1"/>
              <a:t>GridSearchCV</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tree</a:t>
            </a:r>
            <a:r>
              <a:rPr lang="en-US" dirty="0"/>
              <a:t> </a:t>
            </a:r>
            <a:r>
              <a:rPr lang="en-US" sz="1200" kern="1200" dirty="0">
                <a:solidFill>
                  <a:schemeClr val="tx1"/>
                </a:solidFill>
                <a:effectLst/>
                <a:latin typeface="+mn-lt"/>
                <a:ea typeface="+mn-ea"/>
                <a:cs typeface="+mn-cs"/>
              </a:rPr>
              <a:t>import </a:t>
            </a:r>
            <a:r>
              <a:rPr lang="en-US" dirty="0" err="1"/>
              <a:t>DecisionTreeClassifier</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metrics</a:t>
            </a:r>
            <a:r>
              <a:rPr lang="en-US" dirty="0"/>
              <a:t> </a:t>
            </a:r>
            <a:r>
              <a:rPr lang="en-US" sz="1200" kern="1200" dirty="0">
                <a:solidFill>
                  <a:schemeClr val="tx1"/>
                </a:solidFill>
                <a:effectLst/>
                <a:latin typeface="+mn-lt"/>
                <a:ea typeface="+mn-ea"/>
                <a:cs typeface="+mn-cs"/>
              </a:rPr>
              <a:t>import </a:t>
            </a:r>
            <a:r>
              <a:rPr lang="en-US" dirty="0"/>
              <a:t>r2_score</a:t>
            </a:r>
            <a:r>
              <a:rPr lang="en-US" sz="1200" kern="1200" dirty="0">
                <a:solidFill>
                  <a:schemeClr val="tx1"/>
                </a:solidFill>
                <a:effectLst/>
                <a:latin typeface="+mn-lt"/>
                <a:ea typeface="+mn-ea"/>
                <a:cs typeface="+mn-cs"/>
              </a:rPr>
              <a:t>, </a:t>
            </a:r>
            <a:r>
              <a:rPr lang="en-US" dirty="0" err="1"/>
              <a:t>classification_report</a:t>
            </a:r>
            <a:r>
              <a:rPr lang="en-US" sz="1200" kern="1200" dirty="0">
                <a:solidFill>
                  <a:schemeClr val="tx1"/>
                </a:solidFill>
                <a:effectLst/>
                <a:latin typeface="+mn-lt"/>
                <a:ea typeface="+mn-ea"/>
                <a:cs typeface="+mn-cs"/>
              </a:rPr>
              <a:t>, </a:t>
            </a:r>
            <a:r>
              <a:rPr lang="en-US" dirty="0" err="1"/>
              <a:t>confusion_matrix</a:t>
            </a:r>
            <a:r>
              <a:rPr lang="en-US" sz="1200" kern="1200" dirty="0">
                <a:solidFill>
                  <a:schemeClr val="tx1"/>
                </a:solidFill>
                <a:effectLst/>
                <a:latin typeface="+mn-lt"/>
                <a:ea typeface="+mn-ea"/>
                <a:cs typeface="+mn-cs"/>
              </a:rPr>
              <a:t>, </a:t>
            </a:r>
            <a:r>
              <a:rPr lang="en-US" dirty="0" err="1"/>
              <a:t>accuracy_score</a:t>
            </a:r>
            <a:r>
              <a:rPr lang="en-US" sz="1200" kern="1200" dirty="0">
                <a:solidFill>
                  <a:schemeClr val="tx1"/>
                </a:solidFill>
                <a:effectLst/>
                <a:latin typeface="+mn-lt"/>
                <a:ea typeface="+mn-ea"/>
                <a:cs typeface="+mn-cs"/>
              </a:rPr>
              <a:t>, </a:t>
            </a:r>
            <a:r>
              <a:rPr lang="en-US" dirty="0" err="1"/>
              <a:t>roc_auc_score</a:t>
            </a:r>
            <a:r>
              <a:rPr lang="en-US" sz="1200" kern="1200" dirty="0">
                <a:solidFill>
                  <a:schemeClr val="tx1"/>
                </a:solidFill>
                <a:effectLst/>
                <a:latin typeface="+mn-lt"/>
                <a:ea typeface="+mn-ea"/>
                <a:cs typeface="+mn-cs"/>
              </a:rPr>
              <a:t>, </a:t>
            </a:r>
            <a:r>
              <a:rPr lang="en-US" dirty="0" err="1"/>
              <a:t>roc_curve</a:t>
            </a:r>
            <a:r>
              <a:rPr lang="en-US" sz="1200" kern="1200" dirty="0">
                <a:solidFill>
                  <a:schemeClr val="tx1"/>
                </a:solidFill>
                <a:effectLst/>
                <a:latin typeface="+mn-lt"/>
                <a:ea typeface="+mn-ea"/>
                <a:cs typeface="+mn-cs"/>
              </a:rPr>
              <a:t>, </a:t>
            </a:r>
            <a:r>
              <a:rPr lang="en-US" dirty="0" err="1"/>
              <a:t>precision_recall_curve</a:t>
            </a:r>
            <a:r>
              <a:rPr lang="en-US" sz="1200" kern="1200" dirty="0">
                <a:solidFill>
                  <a:schemeClr val="tx1"/>
                </a:solidFill>
                <a:effectLst/>
                <a:latin typeface="+mn-lt"/>
                <a:ea typeface="+mn-ea"/>
                <a:cs typeface="+mn-cs"/>
              </a:rPr>
              <a:t>, </a:t>
            </a:r>
            <a:r>
              <a:rPr lang="en-US" dirty="0" err="1"/>
              <a:t>average_precision_score</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metrics</a:t>
            </a:r>
            <a:r>
              <a:rPr lang="en-US" dirty="0"/>
              <a:t> </a:t>
            </a:r>
            <a:r>
              <a:rPr lang="en-US" sz="1200" kern="1200" dirty="0">
                <a:solidFill>
                  <a:schemeClr val="tx1"/>
                </a:solidFill>
                <a:effectLst/>
                <a:latin typeface="+mn-lt"/>
                <a:ea typeface="+mn-ea"/>
                <a:cs typeface="+mn-cs"/>
              </a:rPr>
              <a:t>import </a:t>
            </a:r>
            <a:r>
              <a:rPr lang="en-US" dirty="0" err="1"/>
              <a:t>homogeneity_score</a:t>
            </a:r>
            <a:r>
              <a:rPr lang="en-US" sz="1200" kern="1200" dirty="0">
                <a:solidFill>
                  <a:schemeClr val="tx1"/>
                </a:solidFill>
                <a:effectLst/>
                <a:latin typeface="+mn-lt"/>
                <a:ea typeface="+mn-ea"/>
                <a:cs typeface="+mn-cs"/>
              </a:rPr>
              <a:t>, </a:t>
            </a:r>
            <a:r>
              <a:rPr lang="en-US" dirty="0" err="1"/>
              <a:t>silhouette_score</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ensemble</a:t>
            </a:r>
            <a:r>
              <a:rPr lang="en-US" dirty="0"/>
              <a:t> </a:t>
            </a:r>
            <a:r>
              <a:rPr lang="en-US" sz="1200" kern="1200" dirty="0">
                <a:solidFill>
                  <a:schemeClr val="tx1"/>
                </a:solidFill>
                <a:effectLst/>
                <a:latin typeface="+mn-lt"/>
                <a:ea typeface="+mn-ea"/>
                <a:cs typeface="+mn-cs"/>
              </a:rPr>
              <a:t>import </a:t>
            </a:r>
            <a:r>
              <a:rPr lang="en-US" dirty="0" err="1"/>
              <a:t>RandomForestClassifier</a:t>
            </a:r>
            <a:r>
              <a:rPr lang="en-US" sz="1200" kern="1200" dirty="0">
                <a:solidFill>
                  <a:schemeClr val="tx1"/>
                </a:solidFill>
                <a:effectLst/>
                <a:latin typeface="+mn-lt"/>
                <a:ea typeface="+mn-ea"/>
                <a:cs typeface="+mn-cs"/>
              </a:rPr>
              <a:t>, </a:t>
            </a:r>
            <a:r>
              <a:rPr lang="en-US" dirty="0" err="1"/>
              <a:t>VotingClassifier</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preprocessing</a:t>
            </a:r>
            <a:r>
              <a:rPr lang="en-US" dirty="0"/>
              <a:t> </a:t>
            </a:r>
            <a:r>
              <a:rPr lang="en-US" sz="1200" kern="1200" dirty="0">
                <a:solidFill>
                  <a:schemeClr val="tx1"/>
                </a:solidFill>
                <a:effectLst/>
                <a:latin typeface="+mn-lt"/>
                <a:ea typeface="+mn-ea"/>
                <a:cs typeface="+mn-cs"/>
              </a:rPr>
              <a:t>import </a:t>
            </a:r>
            <a:r>
              <a:rPr lang="en-US" dirty="0" err="1"/>
              <a:t>MinMaxScaler</a:t>
            </a:r>
            <a:br>
              <a:rPr lang="en-US" dirty="0"/>
            </a:br>
            <a:r>
              <a:rPr lang="en-US" sz="1200" kern="1200" dirty="0">
                <a:solidFill>
                  <a:schemeClr val="tx1"/>
                </a:solidFill>
                <a:effectLst/>
                <a:latin typeface="+mn-lt"/>
                <a:ea typeface="+mn-ea"/>
                <a:cs typeface="+mn-cs"/>
              </a:rPr>
              <a:t>import </a:t>
            </a:r>
            <a:r>
              <a:rPr lang="en-US" dirty="0" err="1"/>
              <a:t>matplotlib</a:t>
            </a:r>
            <a:r>
              <a:rPr lang="en-US" sz="1200" kern="1200" dirty="0" err="1">
                <a:solidFill>
                  <a:schemeClr val="tx1"/>
                </a:solidFill>
                <a:effectLst/>
                <a:latin typeface="+mn-lt"/>
                <a:ea typeface="+mn-ea"/>
                <a:cs typeface="+mn-cs"/>
              </a:rPr>
              <a:t>.</a:t>
            </a:r>
            <a:r>
              <a:rPr lang="en-US" dirty="0" err="1"/>
              <a:t>pyplot</a:t>
            </a:r>
            <a:r>
              <a:rPr lang="en-US" dirty="0"/>
              <a:t> </a:t>
            </a:r>
            <a:r>
              <a:rPr lang="en-US" sz="1200" kern="1200" dirty="0">
                <a:solidFill>
                  <a:schemeClr val="tx1"/>
                </a:solidFill>
                <a:effectLst/>
                <a:latin typeface="+mn-lt"/>
                <a:ea typeface="+mn-ea"/>
                <a:cs typeface="+mn-cs"/>
              </a:rPr>
              <a:t>as </a:t>
            </a:r>
            <a:r>
              <a:rPr lang="en-US" dirty="0" err="1"/>
              <a:t>plt</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ensemble</a:t>
            </a:r>
            <a:r>
              <a:rPr lang="en-US" dirty="0"/>
              <a:t> </a:t>
            </a:r>
            <a:r>
              <a:rPr lang="en-US" sz="1200" kern="1200" dirty="0">
                <a:solidFill>
                  <a:schemeClr val="tx1"/>
                </a:solidFill>
                <a:effectLst/>
                <a:latin typeface="+mn-lt"/>
                <a:ea typeface="+mn-ea"/>
                <a:cs typeface="+mn-cs"/>
              </a:rPr>
              <a:t>import </a:t>
            </a:r>
            <a:r>
              <a:rPr lang="en-US" dirty="0" err="1"/>
              <a:t>RandomForestClassifier</a:t>
            </a:r>
            <a:br>
              <a:rPr lang="en-US" dirty="0"/>
            </a:br>
            <a:r>
              <a:rPr lang="en-US" sz="1200" kern="1200" dirty="0">
                <a:solidFill>
                  <a:schemeClr val="tx1"/>
                </a:solidFill>
                <a:effectLst/>
                <a:latin typeface="+mn-lt"/>
                <a:ea typeface="+mn-ea"/>
                <a:cs typeface="+mn-cs"/>
              </a:rPr>
              <a:t>from </a:t>
            </a:r>
            <a:r>
              <a:rPr lang="en-US" dirty="0"/>
              <a:t>tabulate </a:t>
            </a:r>
            <a:r>
              <a:rPr lang="en-US" sz="1200" kern="1200" dirty="0">
                <a:solidFill>
                  <a:schemeClr val="tx1"/>
                </a:solidFill>
                <a:effectLst/>
                <a:latin typeface="+mn-lt"/>
                <a:ea typeface="+mn-ea"/>
                <a:cs typeface="+mn-cs"/>
              </a:rPr>
              <a:t>import </a:t>
            </a:r>
            <a:r>
              <a:rPr lang="en-US" dirty="0"/>
              <a:t>tabulate</a:t>
            </a:r>
            <a:br>
              <a:rPr lang="en-US" dirty="0"/>
            </a:br>
            <a:r>
              <a:rPr lang="en-US" sz="1200" kern="1200" dirty="0">
                <a:solidFill>
                  <a:schemeClr val="tx1"/>
                </a:solidFill>
                <a:effectLst/>
                <a:latin typeface="+mn-lt"/>
                <a:ea typeface="+mn-ea"/>
                <a:cs typeface="+mn-cs"/>
              </a:rPr>
              <a:t>from </a:t>
            </a:r>
            <a:r>
              <a:rPr lang="en-US" dirty="0" err="1"/>
              <a:t>matplotlib</a:t>
            </a:r>
            <a:r>
              <a:rPr lang="en-US" sz="1200" kern="1200" dirty="0" err="1">
                <a:solidFill>
                  <a:schemeClr val="tx1"/>
                </a:solidFill>
                <a:effectLst/>
                <a:latin typeface="+mn-lt"/>
                <a:ea typeface="+mn-ea"/>
                <a:cs typeface="+mn-cs"/>
              </a:rPr>
              <a:t>.</a:t>
            </a:r>
            <a:r>
              <a:rPr lang="en-US" dirty="0" err="1"/>
              <a:t>dates</a:t>
            </a:r>
            <a:r>
              <a:rPr lang="en-US" dirty="0"/>
              <a:t> </a:t>
            </a:r>
            <a:r>
              <a:rPr lang="en-US" sz="1200" kern="1200" dirty="0">
                <a:solidFill>
                  <a:schemeClr val="tx1"/>
                </a:solidFill>
                <a:effectLst/>
                <a:latin typeface="+mn-lt"/>
                <a:ea typeface="+mn-ea"/>
                <a:cs typeface="+mn-cs"/>
              </a:rPr>
              <a:t>import </a:t>
            </a:r>
            <a:r>
              <a:rPr lang="en-US" dirty="0" err="1"/>
              <a:t>DateFormatter</a:t>
            </a:r>
            <a:r>
              <a:rPr lang="en-US" sz="1200" kern="1200" dirty="0">
                <a:solidFill>
                  <a:schemeClr val="tx1"/>
                </a:solidFill>
                <a:effectLst/>
                <a:latin typeface="+mn-lt"/>
                <a:ea typeface="+mn-ea"/>
                <a:cs typeface="+mn-cs"/>
              </a:rPr>
              <a:t>, </a:t>
            </a:r>
            <a:r>
              <a:rPr lang="en-US" dirty="0" err="1"/>
              <a:t>DayLocator</a:t>
            </a:r>
            <a:br>
              <a:rPr lang="en-US" dirty="0"/>
            </a:br>
            <a:r>
              <a:rPr lang="en-US" sz="1200" kern="1200" dirty="0">
                <a:solidFill>
                  <a:schemeClr val="tx1"/>
                </a:solidFill>
                <a:effectLst/>
                <a:latin typeface="+mn-lt"/>
                <a:ea typeface="+mn-ea"/>
                <a:cs typeface="+mn-cs"/>
              </a:rPr>
              <a:t>import </a:t>
            </a:r>
            <a:r>
              <a:rPr lang="en-US" dirty="0" err="1"/>
              <a:t>statsmodels</a:t>
            </a:r>
            <a:r>
              <a:rPr lang="en-US" sz="1200" kern="1200" dirty="0" err="1">
                <a:solidFill>
                  <a:schemeClr val="tx1"/>
                </a:solidFill>
                <a:effectLst/>
                <a:latin typeface="+mn-lt"/>
                <a:ea typeface="+mn-ea"/>
                <a:cs typeface="+mn-cs"/>
              </a:rPr>
              <a:t>.</a:t>
            </a:r>
            <a:r>
              <a:rPr lang="en-US" dirty="0" err="1"/>
              <a:t>api</a:t>
            </a:r>
            <a:r>
              <a:rPr lang="en-US" dirty="0"/>
              <a:t> </a:t>
            </a:r>
            <a:r>
              <a:rPr lang="en-US" sz="1200" kern="1200" dirty="0">
                <a:solidFill>
                  <a:schemeClr val="tx1"/>
                </a:solidFill>
                <a:effectLst/>
                <a:latin typeface="+mn-lt"/>
                <a:ea typeface="+mn-ea"/>
                <a:cs typeface="+mn-cs"/>
              </a:rPr>
              <a:t>as </a:t>
            </a:r>
            <a:r>
              <a:rPr lang="en-US" dirty="0" err="1"/>
              <a:t>sm</a:t>
            </a:r>
            <a:br>
              <a:rPr lang="en-US" dirty="0"/>
            </a:br>
            <a:r>
              <a:rPr lang="en-US" sz="1200" kern="1200" dirty="0">
                <a:solidFill>
                  <a:schemeClr val="tx1"/>
                </a:solidFill>
                <a:effectLst/>
                <a:latin typeface="+mn-lt"/>
                <a:ea typeface="+mn-ea"/>
                <a:cs typeface="+mn-cs"/>
              </a:rPr>
              <a:t>import </a:t>
            </a:r>
            <a:r>
              <a:rPr lang="en-US" dirty="0"/>
              <a:t>seaborn </a:t>
            </a:r>
            <a:r>
              <a:rPr lang="en-US" sz="1200" kern="1200" dirty="0">
                <a:solidFill>
                  <a:schemeClr val="tx1"/>
                </a:solidFill>
                <a:effectLst/>
                <a:latin typeface="+mn-lt"/>
                <a:ea typeface="+mn-ea"/>
                <a:cs typeface="+mn-cs"/>
              </a:rPr>
              <a:t>as </a:t>
            </a:r>
            <a:r>
              <a:rPr lang="en-US" dirty="0" err="1"/>
              <a:t>sns</a:t>
            </a:r>
            <a:br>
              <a:rPr lang="en-US" dirty="0"/>
            </a:br>
            <a:r>
              <a:rPr lang="en-US" sz="1200" kern="1200" dirty="0">
                <a:solidFill>
                  <a:schemeClr val="tx1"/>
                </a:solidFill>
                <a:effectLst/>
                <a:latin typeface="+mn-lt"/>
                <a:ea typeface="+mn-ea"/>
                <a:cs typeface="+mn-cs"/>
              </a:rPr>
              <a:t>from </a:t>
            </a:r>
            <a:r>
              <a:rPr lang="en-US" dirty="0"/>
              <a:t>datetime </a:t>
            </a:r>
            <a:r>
              <a:rPr lang="en-US" sz="1200" kern="1200" dirty="0">
                <a:solidFill>
                  <a:schemeClr val="tx1"/>
                </a:solidFill>
                <a:effectLst/>
                <a:latin typeface="+mn-lt"/>
                <a:ea typeface="+mn-ea"/>
                <a:cs typeface="+mn-cs"/>
              </a:rPr>
              <a:t>import </a:t>
            </a:r>
            <a:r>
              <a:rPr lang="en-US" dirty="0"/>
              <a:t>datetime</a:t>
            </a:r>
            <a:br>
              <a:rPr lang="en-US" dirty="0"/>
            </a:br>
            <a:r>
              <a:rPr lang="en-US" sz="1200" kern="1200" dirty="0">
                <a:solidFill>
                  <a:schemeClr val="tx1"/>
                </a:solidFill>
                <a:effectLst/>
                <a:latin typeface="+mn-lt"/>
                <a:ea typeface="+mn-ea"/>
                <a:cs typeface="+mn-cs"/>
              </a:rPr>
              <a:t># Import </a:t>
            </a:r>
            <a:r>
              <a:rPr lang="en-US" sz="1200" kern="1200" dirty="0" err="1">
                <a:solidFill>
                  <a:schemeClr val="tx1"/>
                </a:solidFill>
                <a:effectLst/>
                <a:latin typeface="+mn-lt"/>
                <a:ea typeface="+mn-ea"/>
                <a:cs typeface="+mn-cs"/>
              </a:rPr>
              <a:t>statsmodel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from </a:t>
            </a:r>
            <a:r>
              <a:rPr lang="en-US" dirty="0" err="1"/>
              <a:t>scipy</a:t>
            </a:r>
            <a:r>
              <a:rPr lang="en-US" dirty="0"/>
              <a:t> </a:t>
            </a:r>
            <a:r>
              <a:rPr lang="en-US" sz="1200" kern="1200" dirty="0">
                <a:solidFill>
                  <a:schemeClr val="tx1"/>
                </a:solidFill>
                <a:effectLst/>
                <a:latin typeface="+mn-lt"/>
                <a:ea typeface="+mn-ea"/>
                <a:cs typeface="+mn-cs"/>
              </a:rPr>
              <a:t>import </a:t>
            </a:r>
            <a:r>
              <a:rPr lang="en-US" dirty="0"/>
              <a:t>stats</a:t>
            </a:r>
            <a:br>
              <a:rPr lang="en-US" dirty="0"/>
            </a:br>
            <a:r>
              <a:rPr lang="en-US" sz="1200" kern="1200" dirty="0">
                <a:solidFill>
                  <a:schemeClr val="tx1"/>
                </a:solidFill>
                <a:effectLst/>
                <a:latin typeface="+mn-lt"/>
                <a:ea typeface="+mn-ea"/>
                <a:cs typeface="+mn-cs"/>
              </a:rPr>
              <a:t>import </a:t>
            </a:r>
            <a:r>
              <a:rPr lang="en-US" dirty="0" err="1"/>
              <a:t>statsmodels</a:t>
            </a:r>
            <a:r>
              <a:rPr lang="en-US" sz="1200" kern="1200" dirty="0" err="1">
                <a:solidFill>
                  <a:schemeClr val="tx1"/>
                </a:solidFill>
                <a:effectLst/>
                <a:latin typeface="+mn-lt"/>
                <a:ea typeface="+mn-ea"/>
                <a:cs typeface="+mn-cs"/>
              </a:rPr>
              <a:t>.</a:t>
            </a:r>
            <a:r>
              <a:rPr lang="en-US" dirty="0" err="1"/>
              <a:t>api</a:t>
            </a:r>
            <a:r>
              <a:rPr lang="en-US" dirty="0"/>
              <a:t> </a:t>
            </a:r>
            <a:r>
              <a:rPr lang="en-US" sz="1200" kern="1200" dirty="0">
                <a:solidFill>
                  <a:schemeClr val="tx1"/>
                </a:solidFill>
                <a:effectLst/>
                <a:latin typeface="+mn-lt"/>
                <a:ea typeface="+mn-ea"/>
                <a:cs typeface="+mn-cs"/>
              </a:rPr>
              <a:t>as </a:t>
            </a:r>
            <a:r>
              <a:rPr lang="en-US" dirty="0" err="1"/>
              <a:t>sm</a:t>
            </a:r>
            <a:br>
              <a:rPr lang="en-US" dirty="0"/>
            </a:br>
            <a:r>
              <a:rPr lang="en-US" sz="1200" kern="1200" dirty="0">
                <a:solidFill>
                  <a:schemeClr val="tx1"/>
                </a:solidFill>
                <a:effectLst/>
                <a:latin typeface="+mn-lt"/>
                <a:ea typeface="+mn-ea"/>
                <a:cs typeface="+mn-cs"/>
              </a:rPr>
              <a:t>import </a:t>
            </a:r>
            <a:r>
              <a:rPr lang="en-US" dirty="0" err="1"/>
              <a:t>statsmodels</a:t>
            </a:r>
            <a:r>
              <a:rPr lang="en-US" sz="1200" kern="1200" dirty="0" err="1">
                <a:solidFill>
                  <a:schemeClr val="tx1"/>
                </a:solidFill>
                <a:effectLst/>
                <a:latin typeface="+mn-lt"/>
                <a:ea typeface="+mn-ea"/>
                <a:cs typeface="+mn-cs"/>
              </a:rPr>
              <a:t>.</a:t>
            </a:r>
            <a:r>
              <a:rPr lang="en-US" dirty="0" err="1"/>
              <a:t>formula</a:t>
            </a:r>
            <a:r>
              <a:rPr lang="en-US" sz="1200" kern="1200" dirty="0" err="1">
                <a:solidFill>
                  <a:schemeClr val="tx1"/>
                </a:solidFill>
                <a:effectLst/>
                <a:latin typeface="+mn-lt"/>
                <a:ea typeface="+mn-ea"/>
                <a:cs typeface="+mn-cs"/>
              </a:rPr>
              <a:t>.</a:t>
            </a:r>
            <a:r>
              <a:rPr lang="en-US" dirty="0" err="1"/>
              <a:t>api</a:t>
            </a:r>
            <a:r>
              <a:rPr lang="en-US" dirty="0"/>
              <a:t> </a:t>
            </a:r>
            <a:r>
              <a:rPr lang="en-US" sz="1200" kern="1200" dirty="0">
                <a:solidFill>
                  <a:schemeClr val="tx1"/>
                </a:solidFill>
                <a:effectLst/>
                <a:latin typeface="+mn-lt"/>
                <a:ea typeface="+mn-ea"/>
                <a:cs typeface="+mn-cs"/>
              </a:rPr>
              <a:t>as </a:t>
            </a:r>
            <a:r>
              <a:rPr lang="en-US" dirty="0" err="1"/>
              <a:t>smf</a:t>
            </a:r>
            <a:br>
              <a:rPr lang="en-US" dirty="0"/>
            </a:br>
            <a:r>
              <a:rPr lang="en-US" sz="1200" kern="1200" dirty="0">
                <a:solidFill>
                  <a:schemeClr val="tx1"/>
                </a:solidFill>
                <a:effectLst/>
                <a:latin typeface="+mn-lt"/>
                <a:ea typeface="+mn-ea"/>
                <a:cs typeface="+mn-cs"/>
              </a:rPr>
              <a:t>from </a:t>
            </a:r>
            <a:r>
              <a:rPr lang="en-US" dirty="0" err="1"/>
              <a:t>statsmodels</a:t>
            </a:r>
            <a:r>
              <a:rPr lang="en-US" sz="1200" kern="1200" dirty="0" err="1">
                <a:solidFill>
                  <a:schemeClr val="tx1"/>
                </a:solidFill>
                <a:effectLst/>
                <a:latin typeface="+mn-lt"/>
                <a:ea typeface="+mn-ea"/>
                <a:cs typeface="+mn-cs"/>
              </a:rPr>
              <a:t>.</a:t>
            </a:r>
            <a:r>
              <a:rPr lang="en-US" dirty="0" err="1"/>
              <a:t>tsa</a:t>
            </a:r>
            <a:r>
              <a:rPr lang="en-US" sz="1200" kern="1200" dirty="0" err="1">
                <a:solidFill>
                  <a:schemeClr val="tx1"/>
                </a:solidFill>
                <a:effectLst/>
                <a:latin typeface="+mn-lt"/>
                <a:ea typeface="+mn-ea"/>
                <a:cs typeface="+mn-cs"/>
              </a:rPr>
              <a:t>.</a:t>
            </a:r>
            <a:r>
              <a:rPr lang="en-US" dirty="0" err="1"/>
              <a:t>stattools</a:t>
            </a:r>
            <a:r>
              <a:rPr lang="en-US" dirty="0"/>
              <a:t> </a:t>
            </a:r>
            <a:r>
              <a:rPr lang="en-US" sz="1200" kern="1200" dirty="0">
                <a:solidFill>
                  <a:schemeClr val="tx1"/>
                </a:solidFill>
                <a:effectLst/>
                <a:latin typeface="+mn-lt"/>
                <a:ea typeface="+mn-ea"/>
                <a:cs typeface="+mn-cs"/>
              </a:rPr>
              <a:t>import </a:t>
            </a:r>
            <a:r>
              <a:rPr lang="en-US" dirty="0" err="1"/>
              <a:t>adfuller</a:t>
            </a:r>
            <a:br>
              <a:rPr lang="en-US" dirty="0"/>
            </a:br>
            <a:r>
              <a:rPr lang="en-US" sz="1200" kern="1200" dirty="0">
                <a:solidFill>
                  <a:schemeClr val="tx1"/>
                </a:solidFill>
                <a:effectLst/>
                <a:latin typeface="+mn-lt"/>
                <a:ea typeface="+mn-ea"/>
                <a:cs typeface="+mn-cs"/>
              </a:rPr>
              <a:t># Import </a:t>
            </a:r>
            <a:r>
              <a:rPr lang="en-US" sz="1200" kern="1200" dirty="0" err="1">
                <a:solidFill>
                  <a:schemeClr val="tx1"/>
                </a:solidFill>
                <a:effectLst/>
                <a:latin typeface="+mn-lt"/>
                <a:ea typeface="+mn-ea"/>
                <a:cs typeface="+mn-cs"/>
              </a:rPr>
              <a:t>StratifiedKFold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model_selection</a:t>
            </a:r>
            <a:r>
              <a:rPr lang="en-US" dirty="0"/>
              <a:t> </a:t>
            </a:r>
            <a:r>
              <a:rPr lang="en-US" sz="1200" kern="1200" dirty="0">
                <a:solidFill>
                  <a:schemeClr val="tx1"/>
                </a:solidFill>
                <a:effectLst/>
                <a:latin typeface="+mn-lt"/>
                <a:ea typeface="+mn-ea"/>
                <a:cs typeface="+mn-cs"/>
              </a:rPr>
              <a:t>import </a:t>
            </a:r>
            <a:r>
              <a:rPr lang="en-US" dirty="0" err="1"/>
              <a:t>StratifiedKFold</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model_selection</a:t>
            </a:r>
            <a:r>
              <a:rPr lang="en-US" dirty="0"/>
              <a:t> </a:t>
            </a:r>
            <a:r>
              <a:rPr lang="en-US" sz="1200" kern="1200" dirty="0">
                <a:solidFill>
                  <a:schemeClr val="tx1"/>
                </a:solidFill>
                <a:effectLst/>
                <a:latin typeface="+mn-lt"/>
                <a:ea typeface="+mn-ea"/>
                <a:cs typeface="+mn-cs"/>
              </a:rPr>
              <a:t>import </a:t>
            </a:r>
            <a:r>
              <a:rPr lang="en-US" dirty="0" err="1"/>
              <a:t>train_test_split</a:t>
            </a:r>
            <a:r>
              <a:rPr lang="en-US" sz="1200" kern="1200" dirty="0" err="1">
                <a:solidFill>
                  <a:schemeClr val="tx1"/>
                </a:solidFill>
                <a:effectLst/>
                <a:latin typeface="+mn-lt"/>
                <a:ea typeface="+mn-ea"/>
                <a:cs typeface="+mn-cs"/>
              </a:rPr>
              <a:t>,</a:t>
            </a:r>
            <a:r>
              <a:rPr lang="en-US" dirty="0" err="1"/>
              <a:t>StratifiedShuffleSplit</a:t>
            </a:r>
            <a:r>
              <a:rPr lang="en-US" sz="1200" kern="1200" dirty="0">
                <a:solidFill>
                  <a:schemeClr val="tx1"/>
                </a:solidFill>
                <a:effectLst/>
                <a:latin typeface="+mn-lt"/>
                <a:ea typeface="+mn-ea"/>
                <a:cs typeface="+mn-cs"/>
              </a:rPr>
              <a:t>, </a:t>
            </a:r>
            <a:r>
              <a:rPr lang="en-US" dirty="0" err="1"/>
              <a:t>StratifiedKFold</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preprocessing</a:t>
            </a:r>
            <a:r>
              <a:rPr lang="en-US" dirty="0"/>
              <a:t> </a:t>
            </a:r>
            <a:r>
              <a:rPr lang="en-US" sz="1200" kern="1200" dirty="0">
                <a:solidFill>
                  <a:schemeClr val="tx1"/>
                </a:solidFill>
                <a:effectLst/>
                <a:latin typeface="+mn-lt"/>
                <a:ea typeface="+mn-ea"/>
                <a:cs typeface="+mn-cs"/>
              </a:rPr>
              <a:t>import </a:t>
            </a:r>
            <a:r>
              <a:rPr lang="en-US" dirty="0" err="1"/>
              <a:t>OneHotEncoder</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preprocessing</a:t>
            </a:r>
            <a:r>
              <a:rPr lang="en-US" dirty="0"/>
              <a:t> </a:t>
            </a:r>
            <a:r>
              <a:rPr lang="en-US" sz="1200" kern="1200" dirty="0">
                <a:solidFill>
                  <a:schemeClr val="tx1"/>
                </a:solidFill>
                <a:effectLst/>
                <a:latin typeface="+mn-lt"/>
                <a:ea typeface="+mn-ea"/>
                <a:cs typeface="+mn-cs"/>
              </a:rPr>
              <a:t>import </a:t>
            </a:r>
            <a:r>
              <a:rPr lang="en-US" dirty="0" err="1"/>
              <a:t>LabelEncoder</a:t>
            </a:r>
            <a:br>
              <a:rPr lang="en-US" dirty="0"/>
            </a:br>
            <a:r>
              <a:rPr lang="en-US" sz="1200" kern="1200" dirty="0">
                <a:solidFill>
                  <a:schemeClr val="tx1"/>
                </a:solidFill>
                <a:effectLst/>
                <a:latin typeface="+mn-lt"/>
                <a:ea typeface="+mn-ea"/>
                <a:cs typeface="+mn-cs"/>
              </a:rPr>
              <a:t># Set some parameters to get good visuals - style to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and size to 15,10</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a:t>
            </a:r>
            <a:r>
              <a:rPr lang="en-US" dirty="0" err="1"/>
              <a:t>style</a:t>
            </a:r>
            <a:r>
              <a:rPr lang="en-US" sz="1200" kern="1200" dirty="0" err="1">
                <a:solidFill>
                  <a:schemeClr val="tx1"/>
                </a:solidFill>
                <a:effectLst/>
                <a:latin typeface="+mn-lt"/>
                <a:ea typeface="+mn-ea"/>
                <a:cs typeface="+mn-cs"/>
              </a:rPr>
              <a:t>.use</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ggplot</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#plt.rcParams['figure.figsize'] = (15, 10)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preprocessing</a:t>
            </a:r>
            <a:r>
              <a:rPr lang="en-US" dirty="0"/>
              <a:t> </a:t>
            </a:r>
            <a:r>
              <a:rPr lang="en-US" sz="1200" kern="1200" dirty="0">
                <a:solidFill>
                  <a:schemeClr val="tx1"/>
                </a:solidFill>
                <a:effectLst/>
                <a:latin typeface="+mn-lt"/>
                <a:ea typeface="+mn-ea"/>
                <a:cs typeface="+mn-cs"/>
              </a:rPr>
              <a:t>import </a:t>
            </a:r>
            <a:r>
              <a:rPr lang="en-US" dirty="0" err="1"/>
              <a:t>OneHotEncoder</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compose</a:t>
            </a:r>
            <a:r>
              <a:rPr lang="en-US" dirty="0"/>
              <a:t> </a:t>
            </a:r>
            <a:r>
              <a:rPr lang="en-US" sz="1200" kern="1200" dirty="0">
                <a:solidFill>
                  <a:schemeClr val="tx1"/>
                </a:solidFill>
                <a:effectLst/>
                <a:latin typeface="+mn-lt"/>
                <a:ea typeface="+mn-ea"/>
                <a:cs typeface="+mn-cs"/>
              </a:rPr>
              <a:t>import </a:t>
            </a:r>
            <a:r>
              <a:rPr lang="en-US" dirty="0" err="1"/>
              <a:t>ColumnTransformer</a:t>
            </a:r>
            <a:br>
              <a:rPr lang="en-US" dirty="0"/>
            </a:br>
            <a:r>
              <a:rPr lang="en-US" sz="1200" kern="1200" dirty="0">
                <a:solidFill>
                  <a:schemeClr val="tx1"/>
                </a:solidFill>
                <a:effectLst/>
                <a:latin typeface="+mn-lt"/>
                <a:ea typeface="+mn-ea"/>
                <a:cs typeface="+mn-cs"/>
              </a:rPr>
              <a:t>from </a:t>
            </a:r>
            <a:r>
              <a:rPr lang="en-US" dirty="0" err="1"/>
              <a:t>pandas_profiling</a:t>
            </a:r>
            <a:r>
              <a:rPr lang="en-US" dirty="0"/>
              <a:t> </a:t>
            </a:r>
            <a:r>
              <a:rPr lang="en-US" sz="1200" kern="1200" dirty="0">
                <a:solidFill>
                  <a:schemeClr val="tx1"/>
                </a:solidFill>
                <a:effectLst/>
                <a:latin typeface="+mn-lt"/>
                <a:ea typeface="+mn-ea"/>
                <a:cs typeface="+mn-cs"/>
              </a:rPr>
              <a:t>import </a:t>
            </a:r>
            <a:r>
              <a:rPr lang="en-US" dirty="0" err="1"/>
              <a:t>ProfileReport</a:t>
            </a:r>
            <a:br>
              <a:rPr lang="en-US" dirty="0"/>
            </a:br>
            <a:r>
              <a:rPr lang="en-US" sz="1200" kern="1200" dirty="0">
                <a:solidFill>
                  <a:schemeClr val="tx1"/>
                </a:solidFill>
                <a:effectLst/>
                <a:latin typeface="+mn-lt"/>
                <a:ea typeface="+mn-ea"/>
                <a:cs typeface="+mn-cs"/>
              </a:rPr>
              <a:t>import </a:t>
            </a:r>
            <a:r>
              <a:rPr lang="en-US" dirty="0"/>
              <a:t>pandas </a:t>
            </a:r>
            <a:r>
              <a:rPr lang="en-US" sz="1200" kern="1200" dirty="0">
                <a:solidFill>
                  <a:schemeClr val="tx1"/>
                </a:solidFill>
                <a:effectLst/>
                <a:latin typeface="+mn-lt"/>
                <a:ea typeface="+mn-ea"/>
                <a:cs typeface="+mn-cs"/>
              </a:rPr>
              <a:t>as </a:t>
            </a:r>
            <a:r>
              <a:rPr lang="en-US" dirty="0"/>
              <a:t>pd</a:t>
            </a:r>
            <a:br>
              <a:rPr lang="en-US" dirty="0"/>
            </a:br>
            <a:r>
              <a:rPr lang="en-US" sz="1200" kern="1200" dirty="0">
                <a:solidFill>
                  <a:schemeClr val="tx1"/>
                </a:solidFill>
                <a:effectLst/>
                <a:latin typeface="+mn-lt"/>
                <a:ea typeface="+mn-ea"/>
                <a:cs typeface="+mn-cs"/>
              </a:rPr>
              <a:t>import </a:t>
            </a:r>
            <a:r>
              <a:rPr lang="en-US" dirty="0"/>
              <a:t>seaborn </a:t>
            </a:r>
            <a:r>
              <a:rPr lang="en-US" sz="1200" kern="1200" dirty="0">
                <a:solidFill>
                  <a:schemeClr val="tx1"/>
                </a:solidFill>
                <a:effectLst/>
                <a:latin typeface="+mn-lt"/>
                <a:ea typeface="+mn-ea"/>
                <a:cs typeface="+mn-cs"/>
              </a:rPr>
              <a:t>as </a:t>
            </a:r>
            <a:r>
              <a:rPr lang="en-US" dirty="0" err="1"/>
              <a:t>sns</a:t>
            </a:r>
            <a:br>
              <a:rPr lang="en-US" dirty="0"/>
            </a:br>
            <a:r>
              <a:rPr lang="en-US" sz="1200" kern="1200" dirty="0">
                <a:solidFill>
                  <a:schemeClr val="tx1"/>
                </a:solidFill>
                <a:effectLst/>
                <a:latin typeface="+mn-lt"/>
                <a:ea typeface="+mn-ea"/>
                <a:cs typeface="+mn-cs"/>
              </a:rPr>
              <a:t>import </a:t>
            </a:r>
            <a:r>
              <a:rPr lang="en-US" dirty="0" err="1"/>
              <a:t>matplotlib</a:t>
            </a:r>
            <a:r>
              <a:rPr lang="en-US" sz="1200" kern="1200" dirty="0" err="1">
                <a:solidFill>
                  <a:schemeClr val="tx1"/>
                </a:solidFill>
                <a:effectLst/>
                <a:latin typeface="+mn-lt"/>
                <a:ea typeface="+mn-ea"/>
                <a:cs typeface="+mn-cs"/>
              </a:rPr>
              <a:t>.</a:t>
            </a:r>
            <a:r>
              <a:rPr lang="en-US" dirty="0" err="1"/>
              <a:t>pyplot</a:t>
            </a:r>
            <a:r>
              <a:rPr lang="en-US" dirty="0"/>
              <a:t> </a:t>
            </a:r>
            <a:r>
              <a:rPr lang="en-US" sz="1200" kern="1200" dirty="0">
                <a:solidFill>
                  <a:schemeClr val="tx1"/>
                </a:solidFill>
                <a:effectLst/>
                <a:latin typeface="+mn-lt"/>
                <a:ea typeface="+mn-ea"/>
                <a:cs typeface="+mn-cs"/>
              </a:rPr>
              <a:t>as </a:t>
            </a:r>
            <a:r>
              <a:rPr lang="en-US" dirty="0" err="1"/>
              <a:t>plt</a:t>
            </a:r>
            <a:br>
              <a:rPr lang="en-US" dirty="0"/>
            </a:br>
            <a:r>
              <a:rPr lang="en-US" sz="1200" kern="1200" dirty="0">
                <a:solidFill>
                  <a:schemeClr val="tx1"/>
                </a:solidFill>
                <a:effectLst/>
                <a:latin typeface="+mn-lt"/>
                <a:ea typeface="+mn-ea"/>
                <a:cs typeface="+mn-cs"/>
              </a:rPr>
              <a:t>import </a:t>
            </a:r>
            <a:r>
              <a:rPr lang="en-US" dirty="0"/>
              <a:t>pandas </a:t>
            </a:r>
            <a:r>
              <a:rPr lang="en-US" sz="1200" kern="1200" dirty="0">
                <a:solidFill>
                  <a:schemeClr val="tx1"/>
                </a:solidFill>
                <a:effectLst/>
                <a:latin typeface="+mn-lt"/>
                <a:ea typeface="+mn-ea"/>
                <a:cs typeface="+mn-cs"/>
              </a:rPr>
              <a:t>as </a:t>
            </a:r>
            <a:r>
              <a:rPr lang="en-US" dirty="0"/>
              <a:t>pd</a:t>
            </a:r>
            <a:br>
              <a:rPr lang="en-US" dirty="0"/>
            </a:br>
            <a:r>
              <a:rPr lang="en-US" sz="1200" kern="1200" dirty="0">
                <a:solidFill>
                  <a:schemeClr val="tx1"/>
                </a:solidFill>
                <a:effectLst/>
                <a:latin typeface="+mn-lt"/>
                <a:ea typeface="+mn-ea"/>
                <a:cs typeface="+mn-cs"/>
              </a:rPr>
              <a:t>import </a:t>
            </a:r>
            <a:r>
              <a:rPr lang="en-US" dirty="0"/>
              <a:t>seaborn </a:t>
            </a:r>
            <a:r>
              <a:rPr lang="en-US" sz="1200" kern="1200" dirty="0">
                <a:solidFill>
                  <a:schemeClr val="tx1"/>
                </a:solidFill>
                <a:effectLst/>
                <a:latin typeface="+mn-lt"/>
                <a:ea typeface="+mn-ea"/>
                <a:cs typeface="+mn-cs"/>
              </a:rPr>
              <a:t>as </a:t>
            </a:r>
            <a:r>
              <a:rPr lang="en-US" dirty="0" err="1"/>
              <a:t>sns</a:t>
            </a:r>
            <a:br>
              <a:rPr lang="en-US" dirty="0"/>
            </a:br>
            <a:r>
              <a:rPr lang="en-US" sz="1200" kern="1200" dirty="0">
                <a:solidFill>
                  <a:schemeClr val="tx1"/>
                </a:solidFill>
                <a:effectLst/>
                <a:latin typeface="+mn-lt"/>
                <a:ea typeface="+mn-ea"/>
                <a:cs typeface="+mn-cs"/>
              </a:rPr>
              <a:t>import </a:t>
            </a:r>
            <a:r>
              <a:rPr lang="en-US" dirty="0" err="1"/>
              <a:t>matplotlib</a:t>
            </a:r>
            <a:r>
              <a:rPr lang="en-US" sz="1200" kern="1200" dirty="0" err="1">
                <a:solidFill>
                  <a:schemeClr val="tx1"/>
                </a:solidFill>
                <a:effectLst/>
                <a:latin typeface="+mn-lt"/>
                <a:ea typeface="+mn-ea"/>
                <a:cs typeface="+mn-cs"/>
              </a:rPr>
              <a:t>.</a:t>
            </a:r>
            <a:r>
              <a:rPr lang="en-US" dirty="0" err="1"/>
              <a:t>pyplot</a:t>
            </a:r>
            <a:r>
              <a:rPr lang="en-US" dirty="0"/>
              <a:t> </a:t>
            </a:r>
            <a:r>
              <a:rPr lang="en-US" sz="1200" kern="1200" dirty="0">
                <a:solidFill>
                  <a:schemeClr val="tx1"/>
                </a:solidFill>
                <a:effectLst/>
                <a:latin typeface="+mn-lt"/>
                <a:ea typeface="+mn-ea"/>
                <a:cs typeface="+mn-cs"/>
              </a:rPr>
              <a:t>as </a:t>
            </a:r>
            <a:r>
              <a:rPr lang="en-US" dirty="0" err="1"/>
              <a:t>plt</a:t>
            </a:r>
            <a:br>
              <a:rPr lang="en-US" dirty="0"/>
            </a:br>
            <a:r>
              <a:rPr lang="en-US" sz="1200" kern="1200" dirty="0">
                <a:solidFill>
                  <a:schemeClr val="tx1"/>
                </a:solidFill>
                <a:effectLst/>
                <a:latin typeface="+mn-lt"/>
                <a:ea typeface="+mn-ea"/>
                <a:cs typeface="+mn-cs"/>
              </a:rPr>
              <a:t>from </a:t>
            </a:r>
            <a:r>
              <a:rPr lang="en-US" dirty="0" err="1"/>
              <a:t>sklearn</a:t>
            </a:r>
            <a:r>
              <a:rPr lang="en-US" sz="1200" kern="1200" dirty="0" err="1">
                <a:solidFill>
                  <a:schemeClr val="tx1"/>
                </a:solidFill>
                <a:effectLst/>
                <a:latin typeface="+mn-lt"/>
                <a:ea typeface="+mn-ea"/>
                <a:cs typeface="+mn-cs"/>
              </a:rPr>
              <a:t>.</a:t>
            </a:r>
            <a:r>
              <a:rPr lang="en-US" dirty="0" err="1"/>
              <a:t>datasets</a:t>
            </a:r>
            <a:r>
              <a:rPr lang="en-US" dirty="0"/>
              <a:t> </a:t>
            </a:r>
            <a:r>
              <a:rPr lang="en-US" sz="1200" kern="1200" dirty="0">
                <a:solidFill>
                  <a:schemeClr val="tx1"/>
                </a:solidFill>
                <a:effectLst/>
                <a:latin typeface="+mn-lt"/>
                <a:ea typeface="+mn-ea"/>
                <a:cs typeface="+mn-cs"/>
              </a:rPr>
              <a:t>import </a:t>
            </a:r>
            <a:r>
              <a:rPr lang="en-US" dirty="0" err="1"/>
              <a:t>make_classification</a:t>
            </a:r>
            <a:br>
              <a:rPr lang="en-US" dirty="0"/>
            </a:br>
            <a:r>
              <a:rPr lang="en-US" sz="1200" kern="1200" dirty="0">
                <a:solidFill>
                  <a:schemeClr val="tx1"/>
                </a:solidFill>
                <a:effectLst/>
                <a:latin typeface="+mn-lt"/>
                <a:ea typeface="+mn-ea"/>
                <a:cs typeface="+mn-cs"/>
              </a:rPr>
              <a:t>from </a:t>
            </a:r>
            <a:r>
              <a:rPr lang="en-US" dirty="0"/>
              <a:t>pandas </a:t>
            </a:r>
            <a:r>
              <a:rPr lang="en-US" sz="1200" kern="1200" dirty="0">
                <a:solidFill>
                  <a:schemeClr val="tx1"/>
                </a:solidFill>
                <a:effectLst/>
                <a:latin typeface="+mn-lt"/>
                <a:ea typeface="+mn-ea"/>
                <a:cs typeface="+mn-cs"/>
              </a:rPr>
              <a:t>import </a:t>
            </a:r>
            <a:r>
              <a:rPr lang="en-US" dirty="0" err="1"/>
              <a:t>DataFrame</a:t>
            </a:r>
            <a:br>
              <a:rPr lang="en-US" dirty="0"/>
            </a:br>
            <a:r>
              <a:rPr lang="en-US" sz="1200" kern="1200" dirty="0">
                <a:solidFill>
                  <a:schemeClr val="tx1"/>
                </a:solidFill>
                <a:effectLst/>
                <a:latin typeface="+mn-lt"/>
                <a:ea typeface="+mn-ea"/>
                <a:cs typeface="+mn-cs"/>
              </a:rPr>
              <a:t>from </a:t>
            </a:r>
            <a:r>
              <a:rPr lang="en-US" dirty="0"/>
              <a:t>pandas </a:t>
            </a:r>
            <a:r>
              <a:rPr lang="en-US" sz="1200" kern="1200" dirty="0">
                <a:solidFill>
                  <a:schemeClr val="tx1"/>
                </a:solidFill>
                <a:effectLst/>
                <a:latin typeface="+mn-lt"/>
                <a:ea typeface="+mn-ea"/>
                <a:cs typeface="+mn-cs"/>
              </a:rPr>
              <a:t>import </a:t>
            </a:r>
            <a:r>
              <a:rPr lang="en-US" dirty="0"/>
              <a:t>Series</a:t>
            </a:r>
            <a:br>
              <a:rPr lang="en-US" dirty="0"/>
            </a:br>
            <a:r>
              <a:rPr lang="en-US" sz="1200" kern="1200" dirty="0">
                <a:solidFill>
                  <a:schemeClr val="tx1"/>
                </a:solidFill>
                <a:effectLst/>
                <a:latin typeface="+mn-lt"/>
                <a:ea typeface="+mn-ea"/>
                <a:cs typeface="+mn-cs"/>
              </a:rPr>
              <a:t>import </a:t>
            </a:r>
            <a:r>
              <a:rPr lang="en-US" dirty="0" err="1"/>
              <a:t>pymannkendall</a:t>
            </a:r>
            <a:r>
              <a:rPr lang="en-US" dirty="0"/>
              <a:t> </a:t>
            </a:r>
            <a:r>
              <a:rPr lang="en-US" sz="1200" kern="1200" dirty="0">
                <a:solidFill>
                  <a:schemeClr val="tx1"/>
                </a:solidFill>
                <a:effectLst/>
                <a:latin typeface="+mn-lt"/>
                <a:ea typeface="+mn-ea"/>
                <a:cs typeface="+mn-cs"/>
              </a:rPr>
              <a:t>as </a:t>
            </a:r>
            <a:r>
              <a:rPr lang="en-US" dirty="0" err="1"/>
              <a:t>mk</a:t>
            </a:r>
            <a:br>
              <a:rPr lang="en-US" dirty="0"/>
            </a:br>
            <a:r>
              <a:rPr lang="en-US" sz="1200" kern="1200" dirty="0">
                <a:solidFill>
                  <a:schemeClr val="tx1"/>
                </a:solidFill>
                <a:effectLst/>
                <a:latin typeface="+mn-lt"/>
                <a:ea typeface="+mn-ea"/>
                <a:cs typeface="+mn-cs"/>
              </a:rPr>
              <a:t>import </a:t>
            </a:r>
            <a:r>
              <a:rPr lang="en-US" dirty="0" err="1"/>
              <a:t>matplotlib</a:t>
            </a:r>
            <a:r>
              <a:rPr lang="en-US" sz="1200" kern="1200" dirty="0" err="1">
                <a:solidFill>
                  <a:schemeClr val="tx1"/>
                </a:solidFill>
                <a:effectLst/>
                <a:latin typeface="+mn-lt"/>
                <a:ea typeface="+mn-ea"/>
                <a:cs typeface="+mn-cs"/>
              </a:rPr>
              <a:t>.</a:t>
            </a:r>
            <a:r>
              <a:rPr lang="en-US" dirty="0" err="1"/>
              <a:t>pyplot</a:t>
            </a:r>
            <a:r>
              <a:rPr lang="en-US" dirty="0"/>
              <a:t> </a:t>
            </a:r>
            <a:r>
              <a:rPr lang="en-US" sz="1200" kern="1200" dirty="0">
                <a:solidFill>
                  <a:schemeClr val="tx1"/>
                </a:solidFill>
                <a:effectLst/>
                <a:latin typeface="+mn-lt"/>
                <a:ea typeface="+mn-ea"/>
                <a:cs typeface="+mn-cs"/>
              </a:rPr>
              <a:t>as </a:t>
            </a:r>
            <a:r>
              <a:rPr lang="en-US" dirty="0" err="1"/>
              <a:t>plt</a:t>
            </a:r>
            <a:br>
              <a:rPr lang="en-US" dirty="0"/>
            </a:br>
            <a:r>
              <a:rPr lang="en-US" sz="1200" kern="1200" dirty="0">
                <a:solidFill>
                  <a:schemeClr val="tx1"/>
                </a:solidFill>
                <a:effectLst/>
                <a:latin typeface="+mn-lt"/>
                <a:ea typeface="+mn-ea"/>
                <a:cs typeface="+mn-cs"/>
              </a:rPr>
              <a:t>import </a:t>
            </a:r>
            <a:r>
              <a:rPr lang="en-US" dirty="0" err="1"/>
              <a:t>statsmodels</a:t>
            </a:r>
            <a:r>
              <a:rPr lang="en-US" sz="1200" kern="1200" dirty="0" err="1">
                <a:solidFill>
                  <a:schemeClr val="tx1"/>
                </a:solidFill>
                <a:effectLst/>
                <a:latin typeface="+mn-lt"/>
                <a:ea typeface="+mn-ea"/>
                <a:cs typeface="+mn-cs"/>
              </a:rPr>
              <a:t>.</a:t>
            </a:r>
            <a:r>
              <a:rPr lang="en-US" dirty="0" err="1"/>
              <a:t>api</a:t>
            </a:r>
            <a:r>
              <a:rPr lang="en-US" dirty="0"/>
              <a:t> </a:t>
            </a:r>
            <a:r>
              <a:rPr lang="en-US" sz="1200" kern="1200" dirty="0">
                <a:solidFill>
                  <a:schemeClr val="tx1"/>
                </a:solidFill>
                <a:effectLst/>
                <a:latin typeface="+mn-lt"/>
                <a:ea typeface="+mn-ea"/>
                <a:cs typeface="+mn-cs"/>
              </a:rPr>
              <a:t>as </a:t>
            </a:r>
            <a:r>
              <a:rPr lang="en-US" dirty="0" err="1"/>
              <a:t>sm</a:t>
            </a:r>
            <a:br>
              <a:rPr lang="en-US" dirty="0"/>
            </a:br>
            <a:r>
              <a:rPr lang="en-US" sz="1200" kern="1200" dirty="0">
                <a:solidFill>
                  <a:schemeClr val="tx1"/>
                </a:solidFill>
                <a:effectLst/>
                <a:latin typeface="+mn-lt"/>
                <a:ea typeface="+mn-ea"/>
                <a:cs typeface="+mn-cs"/>
              </a:rPr>
              <a:t>from </a:t>
            </a:r>
            <a:r>
              <a:rPr lang="en-US" dirty="0"/>
              <a:t>pandas </a:t>
            </a:r>
            <a:r>
              <a:rPr lang="en-US" sz="1200" kern="1200" dirty="0">
                <a:solidFill>
                  <a:schemeClr val="tx1"/>
                </a:solidFill>
                <a:effectLst/>
                <a:latin typeface="+mn-lt"/>
                <a:ea typeface="+mn-ea"/>
                <a:cs typeface="+mn-cs"/>
              </a:rPr>
              <a:t>import </a:t>
            </a:r>
            <a:r>
              <a:rPr lang="en-US" dirty="0" err="1"/>
              <a:t>DataFrame</a:t>
            </a:r>
            <a:br>
              <a:rPr lang="en-US" dirty="0"/>
            </a:br>
            <a:br>
              <a:rPr lang="en-US" dirty="0"/>
            </a:br>
            <a:r>
              <a:rPr lang="en-US" sz="1200" kern="1200" dirty="0">
                <a:solidFill>
                  <a:schemeClr val="tx1"/>
                </a:solidFill>
                <a:effectLst/>
                <a:latin typeface="+mn-lt"/>
                <a:ea typeface="+mn-ea"/>
                <a:cs typeface="+mn-cs"/>
              </a:rPr>
              <a:t>import </a:t>
            </a:r>
            <a:r>
              <a:rPr lang="en-US" dirty="0"/>
              <a:t>matplotlib</a:t>
            </a:r>
            <a:br>
              <a:rPr lang="en-US" dirty="0"/>
            </a:br>
            <a:r>
              <a:rPr lang="en-US" sz="1200" kern="1200" dirty="0">
                <a:solidFill>
                  <a:schemeClr val="tx1"/>
                </a:solidFill>
                <a:effectLst/>
                <a:latin typeface="+mn-lt"/>
                <a:ea typeface="+mn-ea"/>
                <a:cs typeface="+mn-cs"/>
              </a:rPr>
              <a:t>import </a:t>
            </a:r>
            <a:r>
              <a:rPr lang="en-US" dirty="0" err="1"/>
              <a:t>matplotlib</a:t>
            </a:r>
            <a:r>
              <a:rPr lang="en-US" sz="1200" kern="1200" dirty="0" err="1">
                <a:solidFill>
                  <a:schemeClr val="tx1"/>
                </a:solidFill>
                <a:effectLst/>
                <a:latin typeface="+mn-lt"/>
                <a:ea typeface="+mn-ea"/>
                <a:cs typeface="+mn-cs"/>
              </a:rPr>
              <a:t>.</a:t>
            </a:r>
            <a:r>
              <a:rPr lang="en-US" dirty="0" err="1"/>
              <a:t>pyplot</a:t>
            </a:r>
            <a:r>
              <a:rPr lang="en-US" dirty="0"/>
              <a:t> </a:t>
            </a:r>
            <a:r>
              <a:rPr lang="en-US" sz="1200" kern="1200" dirty="0">
                <a:solidFill>
                  <a:schemeClr val="tx1"/>
                </a:solidFill>
                <a:effectLst/>
                <a:latin typeface="+mn-lt"/>
                <a:ea typeface="+mn-ea"/>
                <a:cs typeface="+mn-cs"/>
              </a:rPr>
              <a:t>as </a:t>
            </a:r>
            <a:r>
              <a:rPr lang="en-US" dirty="0" err="1"/>
              <a:t>plt</a:t>
            </a:r>
            <a:br>
              <a:rPr lang="en-US" dirty="0"/>
            </a:br>
            <a:br>
              <a:rPr lang="en-US" dirty="0"/>
            </a:br>
            <a:r>
              <a:rPr lang="en-US" sz="1200" kern="1200" dirty="0">
                <a:solidFill>
                  <a:schemeClr val="tx1"/>
                </a:solidFill>
                <a:effectLst/>
                <a:latin typeface="+mn-lt"/>
                <a:ea typeface="+mn-ea"/>
                <a:cs typeface="+mn-cs"/>
              </a:rPr>
              <a:t>import </a:t>
            </a:r>
            <a:r>
              <a:rPr lang="en-US" dirty="0" err="1"/>
              <a:t>numpy</a:t>
            </a:r>
            <a:r>
              <a:rPr lang="en-US" dirty="0"/>
              <a:t> </a:t>
            </a:r>
            <a:r>
              <a:rPr lang="en-US" sz="1200" kern="1200" dirty="0">
                <a:solidFill>
                  <a:schemeClr val="tx1"/>
                </a:solidFill>
                <a:effectLst/>
                <a:latin typeface="+mn-lt"/>
                <a:ea typeface="+mn-ea"/>
                <a:cs typeface="+mn-cs"/>
              </a:rPr>
              <a:t>as </a:t>
            </a:r>
            <a:r>
              <a:rPr lang="en-US" dirty="0"/>
              <a:t>np</a:t>
            </a:r>
            <a:br>
              <a:rPr lang="en-US" dirty="0"/>
            </a:br>
            <a:r>
              <a:rPr lang="en-US" sz="1200" kern="1200" dirty="0">
                <a:solidFill>
                  <a:schemeClr val="tx1"/>
                </a:solidFill>
                <a:effectLst/>
                <a:latin typeface="+mn-lt"/>
                <a:ea typeface="+mn-ea"/>
                <a:cs typeface="+mn-cs"/>
              </a:rPr>
              <a:t>import </a:t>
            </a:r>
            <a:r>
              <a:rPr lang="en-US" dirty="0"/>
              <a:t>pandas </a:t>
            </a:r>
            <a:r>
              <a:rPr lang="en-US" sz="1200" kern="1200" dirty="0">
                <a:solidFill>
                  <a:schemeClr val="tx1"/>
                </a:solidFill>
                <a:effectLst/>
                <a:latin typeface="+mn-lt"/>
                <a:ea typeface="+mn-ea"/>
                <a:cs typeface="+mn-cs"/>
              </a:rPr>
              <a:t>as </a:t>
            </a:r>
            <a:r>
              <a:rPr lang="en-US" dirty="0"/>
              <a:t>pd</a:t>
            </a:r>
            <a:br>
              <a:rPr lang="en-US" dirty="0"/>
            </a:br>
            <a:r>
              <a:rPr lang="en-US" dirty="0"/>
              <a:t>GDP </a:t>
            </a:r>
            <a:r>
              <a:rPr lang="en-US" sz="1200" kern="1200" dirty="0">
                <a:solidFill>
                  <a:schemeClr val="tx1"/>
                </a:solidFill>
                <a:effectLst/>
                <a:latin typeface="+mn-lt"/>
                <a:ea typeface="+mn-ea"/>
                <a:cs typeface="+mn-cs"/>
              </a:rPr>
              <a:t>= </a:t>
            </a:r>
            <a:r>
              <a:rPr lang="en-US" dirty="0" err="1"/>
              <a:t>pd</a:t>
            </a:r>
            <a:r>
              <a:rPr lang="en-US" sz="1200" kern="1200" dirty="0" err="1">
                <a:solidFill>
                  <a:schemeClr val="tx1"/>
                </a:solidFill>
                <a:effectLst/>
                <a:latin typeface="+mn-lt"/>
                <a:ea typeface="+mn-ea"/>
                <a:cs typeface="+mn-cs"/>
              </a:rPr>
              <a:t>.read_csv</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'GDP.csv'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parse_dates</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GDP</a:t>
            </a:r>
            <a:r>
              <a:rPr lang="en-US" sz="1200" kern="1200" dirty="0" err="1">
                <a:solidFill>
                  <a:schemeClr val="tx1"/>
                </a:solidFill>
                <a:effectLst/>
                <a:latin typeface="+mn-lt"/>
                <a:ea typeface="+mn-ea"/>
                <a:cs typeface="+mn-cs"/>
              </a:rPr>
              <a:t>.set_index</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inplace</a:t>
            </a:r>
            <a:r>
              <a:rPr lang="en-US" sz="1200" kern="1200" dirty="0">
                <a:solidFill>
                  <a:schemeClr val="tx1"/>
                </a:solidFill>
                <a:effectLst/>
                <a:latin typeface="+mn-lt"/>
                <a:ea typeface="+mn-ea"/>
                <a:cs typeface="+mn-cs"/>
              </a:rPr>
              <a:t>=True)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print(</a:t>
            </a:r>
            <a:r>
              <a:rPr lang="en-US" dirty="0" err="1"/>
              <a:t>GDP</a:t>
            </a:r>
            <a:r>
              <a:rPr lang="en-US" sz="1200" kern="1200" dirty="0" err="1">
                <a:solidFill>
                  <a:schemeClr val="tx1"/>
                </a:solidFill>
                <a:effectLst/>
                <a:latin typeface="+mn-lt"/>
                <a:ea typeface="+mn-ea"/>
                <a:cs typeface="+mn-cs"/>
              </a:rPr>
              <a:t>.head</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2</a:t>
            </a:fld>
            <a:endParaRPr lang="en-US"/>
          </a:p>
        </p:txBody>
      </p:sp>
    </p:spTree>
    <p:extLst>
      <p:ext uri="{BB962C8B-B14F-4D97-AF65-F5344CB8AC3E}">
        <p14:creationId xmlns:p14="http://schemas.microsoft.com/office/powerpoint/2010/main" val="4046448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kern="1200" dirty="0">
                <a:solidFill>
                  <a:schemeClr val="tx1"/>
                </a:solidFill>
                <a:effectLst/>
                <a:latin typeface="+mn-lt"/>
                <a:ea typeface="+mn-ea"/>
                <a:cs typeface="+mn-cs"/>
              </a:rPr>
              <a:t>def differentiate(values, d=1):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First value is required so that we can recover the original values with </a:t>
            </a:r>
            <a:r>
              <a:rPr lang="en-US" sz="1200" kern="1200" dirty="0" err="1">
                <a:solidFill>
                  <a:schemeClr val="tx1"/>
                </a:solidFill>
                <a:effectLst/>
                <a:latin typeface="+mn-lt"/>
                <a:ea typeface="+mn-ea"/>
                <a:cs typeface="+mn-cs"/>
              </a:rPr>
              <a:t>np.cumsum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x </a:t>
            </a:r>
            <a:r>
              <a:rPr lang="en-US" sz="1200" kern="1200" dirty="0">
                <a:solidFill>
                  <a:schemeClr val="tx1"/>
                </a:solidFill>
                <a:effectLst/>
                <a:latin typeface="+mn-lt"/>
                <a:ea typeface="+mn-ea"/>
                <a:cs typeface="+mn-cs"/>
              </a:rPr>
              <a:t>= </a:t>
            </a:r>
            <a:r>
              <a:rPr lang="en-US" dirty="0" err="1"/>
              <a:t>np</a:t>
            </a:r>
            <a:r>
              <a:rPr lang="en-US" sz="1200" kern="1200" dirty="0" err="1">
                <a:solidFill>
                  <a:schemeClr val="tx1"/>
                </a:solidFill>
                <a:effectLst/>
                <a:latin typeface="+mn-lt"/>
                <a:ea typeface="+mn-ea"/>
                <a:cs typeface="+mn-cs"/>
              </a:rPr>
              <a:t>.concatenate</a:t>
            </a:r>
            <a:r>
              <a:rPr lang="en-US" sz="1200" kern="1200" dirty="0">
                <a:solidFill>
                  <a:schemeClr val="tx1"/>
                </a:solidFill>
                <a:effectLst/>
                <a:latin typeface="+mn-lt"/>
                <a:ea typeface="+mn-ea"/>
                <a:cs typeface="+mn-cs"/>
              </a:rPr>
              <a:t>([[values[0]], values[1:]-values[:-1]])</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if d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return </a:t>
            </a:r>
            <a:r>
              <a:rPr lang="en-US" dirty="0"/>
              <a:t>x</a:t>
            </a:r>
            <a:br>
              <a:rPr lang="en-US" dirty="0"/>
            </a:br>
            <a:r>
              <a:rPr lang="en-US" dirty="0"/>
              <a:t>    </a:t>
            </a:r>
            <a:r>
              <a:rPr lang="en-US" sz="1200" kern="1200" dirty="0">
                <a:solidFill>
                  <a:schemeClr val="tx1"/>
                </a:solidFill>
                <a:effectLst/>
                <a:latin typeface="+mn-lt"/>
                <a:ea typeface="+mn-ea"/>
                <a:cs typeface="+mn-cs"/>
              </a:rPr>
              <a:t>else: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return difference(</a:t>
            </a:r>
            <a:r>
              <a:rPr lang="en-US" dirty="0"/>
              <a:t>x</a:t>
            </a:r>
            <a:r>
              <a:rPr lang="en-US" sz="1200" kern="1200" dirty="0">
                <a:solidFill>
                  <a:schemeClr val="tx1"/>
                </a:solidFill>
                <a:effectLst/>
                <a:latin typeface="+mn-lt"/>
                <a:ea typeface="+mn-ea"/>
                <a:cs typeface="+mn-cs"/>
              </a:rPr>
              <a:t>, d - 1)</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dirty="0"/>
              <a:t>values </a:t>
            </a:r>
            <a:r>
              <a:rPr lang="en-US" sz="1200" kern="1200" dirty="0">
                <a:solidFill>
                  <a:schemeClr val="tx1"/>
                </a:solidFill>
                <a:effectLst/>
                <a:latin typeface="+mn-lt"/>
                <a:ea typeface="+mn-ea"/>
                <a:cs typeface="+mn-cs"/>
              </a:rPr>
              <a:t>= </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'DJIA'</a:t>
            </a:r>
            <a:r>
              <a:rPr lang="en-US" sz="1200" kern="1200" dirty="0">
                <a:solidFill>
                  <a:schemeClr val="tx1"/>
                </a:solidFill>
                <a:effectLst/>
                <a:latin typeface="+mn-lt"/>
                <a:ea typeface="+mn-ea"/>
                <a:cs typeface="+mn-cs"/>
              </a:rPr>
              <a:t>].</a:t>
            </a:r>
            <a:r>
              <a:rPr lang="en-US" dirty="0"/>
              <a:t>values</a:t>
            </a:r>
            <a:br>
              <a:rPr lang="en-US" dirty="0"/>
            </a:br>
            <a:r>
              <a:rPr lang="en-US" dirty="0"/>
              <a:t>differences </a:t>
            </a:r>
            <a:r>
              <a:rPr lang="en-US" sz="1200" kern="1200" dirty="0">
                <a:solidFill>
                  <a:schemeClr val="tx1"/>
                </a:solidFill>
                <a:effectLst/>
                <a:latin typeface="+mn-lt"/>
                <a:ea typeface="+mn-ea"/>
                <a:cs typeface="+mn-cs"/>
              </a:rPr>
              <a:t>= differentiate(</a:t>
            </a:r>
            <a:r>
              <a:rPr lang="en-US" dirty="0"/>
              <a:t>values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r>
              <a:rPr lang="en-US" dirty="0" err="1"/>
              <a:t>iloc</a:t>
            </a:r>
            <a:r>
              <a:rPr lang="en-US" sz="1200" kern="1200" dirty="0">
                <a:solidFill>
                  <a:schemeClr val="tx1"/>
                </a:solidFill>
                <a:effectLst/>
                <a:latin typeface="+mn-lt"/>
                <a:ea typeface="+mn-ea"/>
                <a:cs typeface="+mn-cs"/>
              </a:rPr>
              <a:t>[1:], </a:t>
            </a:r>
            <a:r>
              <a:rPr lang="en-US" dirty="0"/>
              <a:t>differences</a:t>
            </a:r>
            <a:r>
              <a:rPr lang="en-US" sz="1200" kern="1200" dirty="0">
                <a:solidFill>
                  <a:schemeClr val="tx1"/>
                </a:solidFill>
                <a:effectLst/>
                <a:latin typeface="+mn-lt"/>
                <a:ea typeface="+mn-ea"/>
                <a:cs typeface="+mn-cs"/>
              </a:rPr>
              <a:t>[1:])</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.ylabel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'Differences'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18</a:t>
            </a:fld>
            <a:endParaRPr lang="en-US"/>
          </a:p>
        </p:txBody>
      </p:sp>
    </p:spTree>
    <p:extLst>
      <p:ext uri="{BB962C8B-B14F-4D97-AF65-F5344CB8AC3E}">
        <p14:creationId xmlns:p14="http://schemas.microsoft.com/office/powerpoint/2010/main" val="3527951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reb</a:t>
            </a:r>
            <a:r>
              <a:rPr lang="en-US" dirty="0"/>
              <a:t> = integrate(differences)</a:t>
            </a:r>
          </a:p>
        </p:txBody>
      </p:sp>
      <p:sp>
        <p:nvSpPr>
          <p:cNvPr id="4" name="Slide Number Placeholder 3"/>
          <p:cNvSpPr>
            <a:spLocks noGrp="1"/>
          </p:cNvSpPr>
          <p:nvPr>
            <p:ph type="sldNum" sz="quarter" idx="5"/>
          </p:nvPr>
        </p:nvSpPr>
        <p:spPr/>
        <p:txBody>
          <a:bodyPr/>
          <a:lstStyle/>
          <a:p>
            <a:fld id="{1BB3195D-837D-42DD-8080-E1C185D8B448}" type="slidenum">
              <a:rPr lang="en-US" smtClean="0"/>
              <a:t>19</a:t>
            </a:fld>
            <a:endParaRPr lang="en-US"/>
          </a:p>
        </p:txBody>
      </p:sp>
    </p:spTree>
    <p:extLst>
      <p:ext uri="{BB962C8B-B14F-4D97-AF65-F5344CB8AC3E}">
        <p14:creationId xmlns:p14="http://schemas.microsoft.com/office/powerpoint/2010/main" val="1744149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kern="1200" dirty="0">
                <a:solidFill>
                  <a:schemeClr val="tx1"/>
                </a:solidFill>
                <a:effectLst/>
                <a:latin typeface="+mn-lt"/>
                <a:ea typeface="+mn-ea"/>
                <a:cs typeface="+mn-cs"/>
              </a:rPr>
              <a:t>def Exp(values, alpha=0.05):</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len</a:t>
            </a:r>
            <a:r>
              <a:rPr lang="en-US" sz="1200" kern="1200" dirty="0">
                <a:solidFill>
                  <a:schemeClr val="tx1"/>
                </a:solidFill>
                <a:effectLst/>
                <a:latin typeface="+mn-lt"/>
                <a:ea typeface="+mn-ea"/>
                <a:cs typeface="+mn-cs"/>
              </a:rPr>
              <a:t>(values)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S </a:t>
            </a:r>
            <a:r>
              <a:rPr lang="en-US" sz="1200" kern="1200" dirty="0">
                <a:solidFill>
                  <a:schemeClr val="tx1"/>
                </a:solidFill>
                <a:effectLst/>
                <a:latin typeface="+mn-lt"/>
                <a:ea typeface="+mn-ea"/>
                <a:cs typeface="+mn-cs"/>
              </a:rPr>
              <a:t>= [values[0] * alpha]</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for </a:t>
            </a:r>
            <a:r>
              <a:rPr lang="en-US" dirty="0" err="1"/>
              <a:t>i</a:t>
            </a:r>
            <a:r>
              <a:rPr lang="en-US" dirty="0"/>
              <a:t> </a:t>
            </a:r>
            <a:r>
              <a:rPr lang="en-US" sz="1200" kern="1200" dirty="0">
                <a:solidFill>
                  <a:schemeClr val="tx1"/>
                </a:solidFill>
                <a:effectLst/>
                <a:latin typeface="+mn-lt"/>
                <a:ea typeface="+mn-ea"/>
                <a:cs typeface="+mn-cs"/>
              </a:rPr>
              <a:t>in range(1, </a:t>
            </a:r>
            <a:r>
              <a:rPr lang="en-US" dirty="0"/>
              <a:t>N</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S</a:t>
            </a:r>
            <a:r>
              <a:rPr lang="en-US" sz="1200" kern="1200" dirty="0" err="1">
                <a:solidFill>
                  <a:schemeClr val="tx1"/>
                </a:solidFill>
                <a:effectLst/>
                <a:latin typeface="+mn-lt"/>
                <a:ea typeface="+mn-ea"/>
                <a:cs typeface="+mn-cs"/>
              </a:rPr>
              <a:t>.append</a:t>
            </a:r>
            <a:r>
              <a:rPr lang="en-US" sz="1200" kern="1200" dirty="0">
                <a:solidFill>
                  <a:schemeClr val="tx1"/>
                </a:solidFill>
                <a:effectLst/>
                <a:latin typeface="+mn-lt"/>
                <a:ea typeface="+mn-ea"/>
                <a:cs typeface="+mn-cs"/>
              </a:rPr>
              <a:t>(alpha * values[</a:t>
            </a:r>
            <a:r>
              <a:rPr lang="en-US" dirty="0" err="1"/>
              <a:t>i</a:t>
            </a:r>
            <a:r>
              <a:rPr lang="en-US" sz="1200" kern="1200" dirty="0">
                <a:solidFill>
                  <a:schemeClr val="tx1"/>
                </a:solidFill>
                <a:effectLst/>
                <a:latin typeface="+mn-lt"/>
                <a:ea typeface="+mn-ea"/>
                <a:cs typeface="+mn-cs"/>
              </a:rPr>
              <a:t>] + (1 - alpha) * </a:t>
            </a:r>
            <a:r>
              <a:rPr lang="en-US" dirty="0"/>
              <a:t>S</a:t>
            </a:r>
            <a:r>
              <a:rPr lang="en-US" sz="1200" kern="1200" dirty="0">
                <a:solidFill>
                  <a:schemeClr val="tx1"/>
                </a:solidFill>
                <a:effectLst/>
                <a:latin typeface="+mn-lt"/>
                <a:ea typeface="+mn-ea"/>
                <a:cs typeface="+mn-cs"/>
              </a:rPr>
              <a:t>[-1])</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return </a:t>
            </a:r>
            <a:r>
              <a:rPr lang="en-US" dirty="0" err="1"/>
              <a:t>np</a:t>
            </a:r>
            <a:r>
              <a:rPr lang="en-US" sz="1200" kern="1200" dirty="0" err="1">
                <a:solidFill>
                  <a:schemeClr val="tx1"/>
                </a:solidFill>
                <a:effectLst/>
                <a:latin typeface="+mn-lt"/>
                <a:ea typeface="+mn-ea"/>
                <a:cs typeface="+mn-cs"/>
              </a:rPr>
              <a:t>.array</a:t>
            </a:r>
            <a:r>
              <a:rPr lang="en-US" sz="1200" kern="1200" dirty="0">
                <a:solidFill>
                  <a:schemeClr val="tx1"/>
                </a:solidFill>
                <a:effectLst/>
                <a:latin typeface="+mn-lt"/>
                <a:ea typeface="+mn-ea"/>
                <a:cs typeface="+mn-cs"/>
              </a:rPr>
              <a:t>(</a:t>
            </a:r>
            <a:r>
              <a:rPr lang="en-US" dirty="0"/>
              <a:t>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a:t>smooth </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dirty="0" err="1"/>
              <a:t>smooth</a:t>
            </a:r>
            <a:r>
              <a:rPr lang="en-US" sz="1200" kern="1200" dirty="0" err="1">
                <a:solidFill>
                  <a:schemeClr val="tx1"/>
                </a:solidFill>
                <a:effectLst/>
                <a:latin typeface="+mn-lt"/>
                <a:ea typeface="+mn-ea"/>
                <a:cs typeface="+mn-cs"/>
              </a:rPr>
              <a:t>.append</a:t>
            </a:r>
            <a:r>
              <a:rPr lang="en-US" sz="1200" kern="1200" dirty="0">
                <a:solidFill>
                  <a:schemeClr val="tx1"/>
                </a:solidFill>
                <a:effectLst/>
                <a:latin typeface="+mn-lt"/>
                <a:ea typeface="+mn-ea"/>
                <a:cs typeface="+mn-cs"/>
              </a:rPr>
              <a:t>(Exp(</a:t>
            </a:r>
            <a:r>
              <a:rPr lang="en-US" dirty="0"/>
              <a:t>differences</a:t>
            </a:r>
            <a:r>
              <a:rPr lang="en-US" sz="1200" kern="1200" dirty="0">
                <a:solidFill>
                  <a:schemeClr val="tx1"/>
                </a:solidFill>
                <a:effectLst/>
                <a:latin typeface="+mn-lt"/>
                <a:ea typeface="+mn-ea"/>
                <a:cs typeface="+mn-cs"/>
              </a:rPr>
              <a:t>[1:], 0.01))</a:t>
            </a:r>
            <a:br>
              <a:rPr lang="en-US" sz="1200" kern="1200" dirty="0">
                <a:solidFill>
                  <a:schemeClr val="tx1"/>
                </a:solidFill>
                <a:effectLst/>
                <a:latin typeface="+mn-lt"/>
                <a:ea typeface="+mn-ea"/>
                <a:cs typeface="+mn-cs"/>
              </a:rPr>
            </a:br>
            <a:r>
              <a:rPr lang="en-US" dirty="0" err="1"/>
              <a:t>smooth</a:t>
            </a:r>
            <a:r>
              <a:rPr lang="en-US" sz="1200" kern="1200" dirty="0" err="1">
                <a:solidFill>
                  <a:schemeClr val="tx1"/>
                </a:solidFill>
                <a:effectLst/>
                <a:latin typeface="+mn-lt"/>
                <a:ea typeface="+mn-ea"/>
                <a:cs typeface="+mn-cs"/>
              </a:rPr>
              <a:t>.append</a:t>
            </a:r>
            <a:r>
              <a:rPr lang="en-US" sz="1200" kern="1200" dirty="0">
                <a:solidFill>
                  <a:schemeClr val="tx1"/>
                </a:solidFill>
                <a:effectLst/>
                <a:latin typeface="+mn-lt"/>
                <a:ea typeface="+mn-ea"/>
                <a:cs typeface="+mn-cs"/>
              </a:rPr>
              <a:t>(Exp(</a:t>
            </a:r>
            <a:r>
              <a:rPr lang="en-US" dirty="0"/>
              <a:t>differences</a:t>
            </a:r>
            <a:r>
              <a:rPr lang="en-US" sz="1200" kern="1200" dirty="0">
                <a:solidFill>
                  <a:schemeClr val="tx1"/>
                </a:solidFill>
                <a:effectLst/>
                <a:latin typeface="+mn-lt"/>
                <a:ea typeface="+mn-ea"/>
                <a:cs typeface="+mn-cs"/>
              </a:rPr>
              <a:t>[1:], 0.1))</a:t>
            </a:r>
            <a:br>
              <a:rPr lang="en-US" sz="1200" kern="1200" dirty="0">
                <a:solidFill>
                  <a:schemeClr val="tx1"/>
                </a:solidFill>
                <a:effectLst/>
                <a:latin typeface="+mn-lt"/>
                <a:ea typeface="+mn-ea"/>
                <a:cs typeface="+mn-cs"/>
              </a:rPr>
            </a:br>
            <a:r>
              <a:rPr lang="en-US" dirty="0" err="1"/>
              <a:t>smooth</a:t>
            </a:r>
            <a:r>
              <a:rPr lang="en-US" sz="1200" kern="1200" dirty="0" err="1">
                <a:solidFill>
                  <a:schemeClr val="tx1"/>
                </a:solidFill>
                <a:effectLst/>
                <a:latin typeface="+mn-lt"/>
                <a:ea typeface="+mn-ea"/>
                <a:cs typeface="+mn-cs"/>
              </a:rPr>
              <a:t>.append</a:t>
            </a:r>
            <a:r>
              <a:rPr lang="en-US" sz="1200" kern="1200" dirty="0">
                <a:solidFill>
                  <a:schemeClr val="tx1"/>
                </a:solidFill>
                <a:effectLst/>
                <a:latin typeface="+mn-lt"/>
                <a:ea typeface="+mn-ea"/>
                <a:cs typeface="+mn-cs"/>
              </a:rPr>
              <a:t>(Exp(</a:t>
            </a:r>
            <a:r>
              <a:rPr lang="en-US" dirty="0"/>
              <a:t>differences</a:t>
            </a:r>
            <a:r>
              <a:rPr lang="en-US" sz="1200" kern="1200" dirty="0">
                <a:solidFill>
                  <a:schemeClr val="tx1"/>
                </a:solidFill>
                <a:effectLst/>
                <a:latin typeface="+mn-lt"/>
                <a:ea typeface="+mn-ea"/>
                <a:cs typeface="+mn-cs"/>
              </a:rPr>
              <a:t>[1:], 0.5))</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r>
              <a:rPr lang="en-US" dirty="0" err="1"/>
              <a:t>iloc</a:t>
            </a:r>
            <a:r>
              <a:rPr lang="en-US" sz="1200" kern="1200" dirty="0">
                <a:solidFill>
                  <a:schemeClr val="tx1"/>
                </a:solidFill>
                <a:effectLst/>
                <a:latin typeface="+mn-lt"/>
                <a:ea typeface="+mn-ea"/>
                <a:cs typeface="+mn-cs"/>
              </a:rPr>
              <a:t>[1:100], </a:t>
            </a:r>
            <a:r>
              <a:rPr lang="en-US" dirty="0"/>
              <a:t>differences</a:t>
            </a:r>
            <a:r>
              <a:rPr lang="en-US" sz="1200" kern="1200" dirty="0">
                <a:solidFill>
                  <a:schemeClr val="tx1"/>
                </a:solidFill>
                <a:effectLst/>
                <a:latin typeface="+mn-lt"/>
                <a:ea typeface="+mn-ea"/>
                <a:cs typeface="+mn-cs"/>
              </a:rPr>
              <a:t>[1:100], label=</a:t>
            </a:r>
            <a:r>
              <a:rPr lang="en-US" sz="1200" b="1" kern="1200" dirty="0">
                <a:solidFill>
                  <a:schemeClr val="tx1"/>
                </a:solidFill>
                <a:effectLst/>
                <a:latin typeface="+mn-lt"/>
                <a:ea typeface="+mn-ea"/>
                <a:cs typeface="+mn-cs"/>
              </a:rPr>
              <a:t>'Differences'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r>
              <a:rPr lang="en-US" dirty="0" err="1"/>
              <a:t>iloc</a:t>
            </a:r>
            <a:r>
              <a:rPr lang="en-US" sz="1200" kern="1200" dirty="0">
                <a:solidFill>
                  <a:schemeClr val="tx1"/>
                </a:solidFill>
                <a:effectLst/>
                <a:latin typeface="+mn-lt"/>
                <a:ea typeface="+mn-ea"/>
                <a:cs typeface="+mn-cs"/>
              </a:rPr>
              <a:t>[1:100], </a:t>
            </a:r>
            <a:r>
              <a:rPr lang="en-US" dirty="0"/>
              <a:t>smooth</a:t>
            </a:r>
            <a:r>
              <a:rPr lang="en-US" sz="1200" kern="1200" dirty="0">
                <a:solidFill>
                  <a:schemeClr val="tx1"/>
                </a:solidFill>
                <a:effectLst/>
                <a:latin typeface="+mn-lt"/>
                <a:ea typeface="+mn-ea"/>
                <a:cs typeface="+mn-cs"/>
              </a:rPr>
              <a:t>[2][:99], label=</a:t>
            </a:r>
            <a:r>
              <a:rPr lang="en-US" sz="1200" b="1" kern="1200" dirty="0">
                <a:solidFill>
                  <a:schemeClr val="tx1"/>
                </a:solidFill>
                <a:effectLst/>
                <a:latin typeface="+mn-lt"/>
                <a:ea typeface="+mn-ea"/>
                <a:cs typeface="+mn-cs"/>
              </a:rPr>
              <a:t>r'$\alpha=0.5$'</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r>
              <a:rPr lang="en-US" dirty="0" err="1"/>
              <a:t>iloc</a:t>
            </a:r>
            <a:r>
              <a:rPr lang="en-US" sz="1200" kern="1200" dirty="0">
                <a:solidFill>
                  <a:schemeClr val="tx1"/>
                </a:solidFill>
                <a:effectLst/>
                <a:latin typeface="+mn-lt"/>
                <a:ea typeface="+mn-ea"/>
                <a:cs typeface="+mn-cs"/>
              </a:rPr>
              <a:t>[1:100], </a:t>
            </a:r>
            <a:r>
              <a:rPr lang="en-US" dirty="0"/>
              <a:t>smooth</a:t>
            </a:r>
            <a:r>
              <a:rPr lang="en-US" sz="1200" kern="1200" dirty="0">
                <a:solidFill>
                  <a:schemeClr val="tx1"/>
                </a:solidFill>
                <a:effectLst/>
                <a:latin typeface="+mn-lt"/>
                <a:ea typeface="+mn-ea"/>
                <a:cs typeface="+mn-cs"/>
              </a:rPr>
              <a:t>[1][:99], label=</a:t>
            </a:r>
            <a:r>
              <a:rPr lang="en-US" sz="1200" b="1" kern="1200" dirty="0">
                <a:solidFill>
                  <a:schemeClr val="tx1"/>
                </a:solidFill>
                <a:effectLst/>
                <a:latin typeface="+mn-lt"/>
                <a:ea typeface="+mn-ea"/>
                <a:cs typeface="+mn-cs"/>
              </a:rPr>
              <a:t>r'$\alpha=0.1$'</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r>
              <a:rPr lang="en-US" dirty="0" err="1"/>
              <a:t>iloc</a:t>
            </a:r>
            <a:r>
              <a:rPr lang="en-US" sz="1200" kern="1200" dirty="0">
                <a:solidFill>
                  <a:schemeClr val="tx1"/>
                </a:solidFill>
                <a:effectLst/>
                <a:latin typeface="+mn-lt"/>
                <a:ea typeface="+mn-ea"/>
                <a:cs typeface="+mn-cs"/>
              </a:rPr>
              <a:t>[1:100], </a:t>
            </a:r>
            <a:r>
              <a:rPr lang="en-US" dirty="0"/>
              <a:t>smooth</a:t>
            </a:r>
            <a:r>
              <a:rPr lang="en-US" sz="1200" kern="1200" dirty="0">
                <a:solidFill>
                  <a:schemeClr val="tx1"/>
                </a:solidFill>
                <a:effectLst/>
                <a:latin typeface="+mn-lt"/>
                <a:ea typeface="+mn-ea"/>
                <a:cs typeface="+mn-cs"/>
              </a:rPr>
              <a:t>[0][:99], label=</a:t>
            </a:r>
            <a:r>
              <a:rPr lang="en-US" sz="1200" b="1" kern="1200" dirty="0">
                <a:solidFill>
                  <a:schemeClr val="tx1"/>
                </a:solidFill>
                <a:effectLst/>
                <a:latin typeface="+mn-lt"/>
                <a:ea typeface="+mn-ea"/>
                <a:cs typeface="+mn-cs"/>
              </a:rPr>
              <a:t>r'$\alpha=0.01$'</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.ylabel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'Differences'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.legend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20</a:t>
            </a:fld>
            <a:endParaRPr lang="en-US"/>
          </a:p>
        </p:txBody>
      </p:sp>
    </p:spTree>
    <p:extLst>
      <p:ext uri="{BB962C8B-B14F-4D97-AF65-F5344CB8AC3E}">
        <p14:creationId xmlns:p14="http://schemas.microsoft.com/office/powerpoint/2010/main" val="221434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mapping </a:t>
            </a:r>
            <a:r>
              <a:rPr lang="en-US" sz="1200" kern="1200" dirty="0">
                <a:solidFill>
                  <a:schemeClr val="tx1"/>
                </a:solidFill>
                <a:effectLst/>
                <a:latin typeface="+mn-lt"/>
                <a:ea typeface="+mn-ea"/>
                <a:cs typeface="+mn-cs"/>
              </a:rPr>
              <a:t>= </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r>
              <a:rPr lang="en-US" dirty="0" err="1"/>
              <a:t>dt</a:t>
            </a:r>
            <a:r>
              <a:rPr lang="en-US" sz="1200" kern="1200" dirty="0" err="1">
                <a:solidFill>
                  <a:schemeClr val="tx1"/>
                </a:solidFill>
                <a:effectLst/>
                <a:latin typeface="+mn-lt"/>
                <a:ea typeface="+mn-ea"/>
                <a:cs typeface="+mn-cs"/>
              </a:rPr>
              <a:t>.</a:t>
            </a:r>
            <a:r>
              <a:rPr lang="en-US" dirty="0" err="1"/>
              <a:t>year</a:t>
            </a:r>
            <a:br>
              <a:rPr lang="en-US" dirty="0"/>
            </a:br>
            <a:r>
              <a:rPr lang="en-US" dirty="0"/>
              <a:t>values </a:t>
            </a:r>
            <a:r>
              <a:rPr lang="en-US" sz="1200" kern="1200" dirty="0">
                <a:solidFill>
                  <a:schemeClr val="tx1"/>
                </a:solidFill>
                <a:effectLst/>
                <a:latin typeface="+mn-lt"/>
                <a:ea typeface="+mn-ea"/>
                <a:cs typeface="+mn-cs"/>
              </a:rPr>
              <a:t>= </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'DJIA'</a:t>
            </a:r>
            <a:r>
              <a:rPr lang="en-US" sz="1200" kern="1200" dirty="0">
                <a:solidFill>
                  <a:schemeClr val="tx1"/>
                </a:solidFill>
                <a:effectLst/>
                <a:latin typeface="+mn-lt"/>
                <a:ea typeface="+mn-ea"/>
                <a:cs typeface="+mn-cs"/>
              </a:rPr>
              <a:t>].</a:t>
            </a:r>
            <a:r>
              <a:rPr lang="en-US" dirty="0"/>
              <a:t>values</a:t>
            </a:r>
            <a:br>
              <a:rPr lang="en-US" dirty="0"/>
            </a:br>
            <a:br>
              <a:rPr lang="en-US" dirty="0"/>
            </a:br>
            <a:br>
              <a:rPr lang="en-US" dirty="0"/>
            </a:br>
            <a:r>
              <a:rPr lang="en-US" sz="1200" kern="1200" dirty="0">
                <a:solidFill>
                  <a:schemeClr val="tx1"/>
                </a:solidFill>
                <a:effectLst/>
                <a:latin typeface="+mn-lt"/>
                <a:ea typeface="+mn-ea"/>
                <a:cs typeface="+mn-cs"/>
              </a:rPr>
              <a:t>def </a:t>
            </a:r>
            <a:r>
              <a:rPr lang="en-US" sz="1200" kern="1200" dirty="0" err="1">
                <a:solidFill>
                  <a:schemeClr val="tx1"/>
                </a:solidFill>
                <a:effectLst/>
                <a:latin typeface="+mn-lt"/>
                <a:ea typeface="+mn-ea"/>
                <a:cs typeface="+mn-cs"/>
              </a:rPr>
              <a:t>groupBy</a:t>
            </a:r>
            <a:r>
              <a:rPr lang="en-US" sz="1200" kern="1200" dirty="0">
                <a:solidFill>
                  <a:schemeClr val="tx1"/>
                </a:solidFill>
                <a:effectLst/>
                <a:latin typeface="+mn-lt"/>
                <a:ea typeface="+mn-ea"/>
                <a:cs typeface="+mn-cs"/>
              </a:rPr>
              <a:t>(values, mapping, </a:t>
            </a:r>
            <a:r>
              <a:rPr lang="en-US" sz="1200" kern="1200" dirty="0" err="1">
                <a:solidFill>
                  <a:schemeClr val="tx1"/>
                </a:solidFill>
                <a:effectLst/>
                <a:latin typeface="+mn-lt"/>
                <a:ea typeface="+mn-ea"/>
                <a:cs typeface="+mn-cs"/>
              </a:rPr>
              <a:t>func</a:t>
            </a:r>
            <a:r>
              <a:rPr lang="en-US" sz="1200" kern="1200" dirty="0">
                <a:solidFill>
                  <a:schemeClr val="tx1"/>
                </a:solidFill>
                <a:effectLst/>
                <a:latin typeface="+mn-lt"/>
                <a:ea typeface="+mn-ea"/>
                <a:cs typeface="+mn-cs"/>
              </a:rPr>
              <a:t>=None):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agg</a:t>
            </a:r>
            <a:r>
              <a:rPr lang="en-US" dirty="0"/>
              <a:t> </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pos </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for </a:t>
            </a:r>
            <a:r>
              <a:rPr lang="en-US" dirty="0" err="1"/>
              <a:t>i</a:t>
            </a:r>
            <a:r>
              <a:rPr lang="en-US" dirty="0"/>
              <a:t> </a:t>
            </a:r>
            <a:r>
              <a:rPr lang="en-US" sz="1200" kern="1200" dirty="0">
                <a:solidFill>
                  <a:schemeClr val="tx1"/>
                </a:solidFill>
                <a:effectLst/>
                <a:latin typeface="+mn-lt"/>
                <a:ea typeface="+mn-ea"/>
                <a:cs typeface="+mn-cs"/>
              </a:rPr>
              <a:t>in range(</a:t>
            </a:r>
            <a:r>
              <a:rPr lang="en-US" sz="1200" kern="1200" dirty="0" err="1">
                <a:solidFill>
                  <a:schemeClr val="tx1"/>
                </a:solidFill>
                <a:effectLst/>
                <a:latin typeface="+mn-lt"/>
                <a:ea typeface="+mn-ea"/>
                <a:cs typeface="+mn-cs"/>
              </a:rPr>
              <a:t>values.</a:t>
            </a:r>
            <a:r>
              <a:rPr lang="en-US" dirty="0" err="1"/>
              <a:t>shape</a:t>
            </a:r>
            <a:r>
              <a:rPr lang="en-US" sz="1200" kern="1200" dirty="0">
                <a:solidFill>
                  <a:schemeClr val="tx1"/>
                </a:solidFill>
                <a:effectLst/>
                <a:latin typeface="+mn-lt"/>
                <a:ea typeface="+mn-ea"/>
                <a:cs typeface="+mn-cs"/>
              </a:rPr>
              <a:t>[0]):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key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mapping.</a:t>
            </a:r>
            <a:r>
              <a:rPr lang="en-US" dirty="0" err="1"/>
              <a:t>iloc</a:t>
            </a:r>
            <a:r>
              <a:rPr lang="en-US" sz="1200" kern="1200" dirty="0">
                <a:solidFill>
                  <a:schemeClr val="tx1"/>
                </a:solidFill>
                <a:effectLst/>
                <a:latin typeface="+mn-lt"/>
                <a:ea typeface="+mn-ea"/>
                <a:cs typeface="+mn-cs"/>
              </a:rPr>
              <a:t>[</a:t>
            </a:r>
            <a:r>
              <a:rPr lang="en-US" dirty="0" err="1"/>
              <a:t>i</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if </a:t>
            </a:r>
            <a:r>
              <a:rPr lang="en-US" dirty="0"/>
              <a:t>key </a:t>
            </a:r>
            <a:r>
              <a:rPr lang="en-US" sz="1200" kern="1200" dirty="0">
                <a:solidFill>
                  <a:schemeClr val="tx1"/>
                </a:solidFill>
                <a:effectLst/>
                <a:latin typeface="+mn-lt"/>
                <a:ea typeface="+mn-ea"/>
                <a:cs typeface="+mn-cs"/>
              </a:rPr>
              <a:t>not in </a:t>
            </a:r>
            <a:r>
              <a:rPr lang="en-US" dirty="0" err="1"/>
              <a:t>agg</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agg</a:t>
            </a:r>
            <a:r>
              <a:rPr lang="en-US" sz="1200" kern="1200" dirty="0">
                <a:solidFill>
                  <a:schemeClr val="tx1"/>
                </a:solidFill>
                <a:effectLst/>
                <a:latin typeface="+mn-lt"/>
                <a:ea typeface="+mn-ea"/>
                <a:cs typeface="+mn-cs"/>
              </a:rPr>
              <a:t>[</a:t>
            </a:r>
            <a:r>
              <a:rPr lang="en-US" dirty="0"/>
              <a:t>key</a:t>
            </a:r>
            <a:r>
              <a:rPr lang="en-US" sz="1200" kern="1200" dirty="0">
                <a:solidFill>
                  <a:schemeClr val="tx1"/>
                </a:solidFill>
                <a:effectLst/>
                <a:latin typeface="+mn-lt"/>
                <a:ea typeface="+mn-ea"/>
                <a:cs typeface="+mn-cs"/>
              </a:rPr>
              <a:t>] =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pos</a:t>
            </a:r>
            <a:r>
              <a:rPr lang="en-US" sz="1200" kern="1200" dirty="0">
                <a:solidFill>
                  <a:schemeClr val="tx1"/>
                </a:solidFill>
                <a:effectLst/>
                <a:latin typeface="+mn-lt"/>
                <a:ea typeface="+mn-ea"/>
                <a:cs typeface="+mn-cs"/>
              </a:rPr>
              <a:t>[</a:t>
            </a:r>
            <a:r>
              <a:rPr lang="en-US" dirty="0"/>
              <a:t>key</a:t>
            </a:r>
            <a:r>
              <a:rPr lang="en-US" sz="1200" kern="1200" dirty="0">
                <a:solidFill>
                  <a:schemeClr val="tx1"/>
                </a:solidFill>
                <a:effectLst/>
                <a:latin typeface="+mn-lt"/>
                <a:ea typeface="+mn-ea"/>
                <a:cs typeface="+mn-cs"/>
              </a:rPr>
              <a:t>] = </a:t>
            </a:r>
            <a:r>
              <a:rPr lang="en-US" dirty="0" err="1"/>
              <a:t>i</a:t>
            </a:r>
            <a:br>
              <a:rPr lang="en-US" dirty="0"/>
            </a:br>
            <a:br>
              <a:rPr lang="en-US" dirty="0"/>
            </a:br>
            <a:r>
              <a:rPr lang="en-US" dirty="0"/>
              <a:t>        </a:t>
            </a:r>
            <a:r>
              <a:rPr lang="en-US" sz="1200" kern="1200" dirty="0">
                <a:solidFill>
                  <a:schemeClr val="tx1"/>
                </a:solidFill>
                <a:effectLst/>
                <a:latin typeface="+mn-lt"/>
                <a:ea typeface="+mn-ea"/>
                <a:cs typeface="+mn-cs"/>
              </a:rPr>
              <a:t>if not </a:t>
            </a:r>
            <a:r>
              <a:rPr lang="en-US" dirty="0" err="1"/>
              <a:t>np</a:t>
            </a:r>
            <a:r>
              <a:rPr lang="en-US" sz="1200" kern="1200" dirty="0" err="1">
                <a:solidFill>
                  <a:schemeClr val="tx1"/>
                </a:solidFill>
                <a:effectLst/>
                <a:latin typeface="+mn-lt"/>
                <a:ea typeface="+mn-ea"/>
                <a:cs typeface="+mn-cs"/>
              </a:rPr>
              <a:t>.isnan</a:t>
            </a:r>
            <a:r>
              <a:rPr lang="en-US" sz="1200" kern="1200" dirty="0">
                <a:solidFill>
                  <a:schemeClr val="tx1"/>
                </a:solidFill>
                <a:effectLst/>
                <a:latin typeface="+mn-lt"/>
                <a:ea typeface="+mn-ea"/>
                <a:cs typeface="+mn-cs"/>
              </a:rPr>
              <a:t>(values[</a:t>
            </a:r>
            <a:r>
              <a:rPr lang="en-US" dirty="0" err="1"/>
              <a:t>i</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agg</a:t>
            </a:r>
            <a:r>
              <a:rPr lang="en-US" sz="1200" kern="1200" dirty="0">
                <a:solidFill>
                  <a:schemeClr val="tx1"/>
                </a:solidFill>
                <a:effectLst/>
                <a:latin typeface="+mn-lt"/>
                <a:ea typeface="+mn-ea"/>
                <a:cs typeface="+mn-cs"/>
              </a:rPr>
              <a:t>[</a:t>
            </a:r>
            <a:r>
              <a:rPr lang="en-US" dirty="0"/>
              <a:t>key</a:t>
            </a:r>
            <a:r>
              <a:rPr lang="en-US" sz="1200" kern="1200" dirty="0">
                <a:solidFill>
                  <a:schemeClr val="tx1"/>
                </a:solidFill>
                <a:effectLst/>
                <a:latin typeface="+mn-lt"/>
                <a:ea typeface="+mn-ea"/>
                <a:cs typeface="+mn-cs"/>
              </a:rPr>
              <a:t>].append(values[</a:t>
            </a:r>
            <a:r>
              <a:rPr lang="en-US" dirty="0" err="1"/>
              <a:t>i</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order </a:t>
            </a:r>
            <a:r>
              <a:rPr lang="en-US" sz="1200" kern="1200" dirty="0">
                <a:solidFill>
                  <a:schemeClr val="tx1"/>
                </a:solidFill>
                <a:effectLst/>
                <a:latin typeface="+mn-lt"/>
                <a:ea typeface="+mn-ea"/>
                <a:cs typeface="+mn-cs"/>
              </a:rPr>
              <a:t>= sorted(</a:t>
            </a:r>
            <a:r>
              <a:rPr lang="en-US" dirty="0" err="1"/>
              <a:t>agg</a:t>
            </a:r>
            <a:r>
              <a:rPr lang="en-US" sz="1200" kern="1200" dirty="0" err="1">
                <a:solidFill>
                  <a:schemeClr val="tx1"/>
                </a:solidFill>
                <a:effectLst/>
                <a:latin typeface="+mn-lt"/>
                <a:ea typeface="+mn-ea"/>
                <a:cs typeface="+mn-cs"/>
              </a:rPr>
              <a:t>.keys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if </a:t>
            </a:r>
            <a:r>
              <a:rPr lang="en-US" sz="1200" kern="1200" dirty="0" err="1">
                <a:solidFill>
                  <a:schemeClr val="tx1"/>
                </a:solidFill>
                <a:effectLst/>
                <a:latin typeface="+mn-lt"/>
                <a:ea typeface="+mn-ea"/>
                <a:cs typeface="+mn-cs"/>
              </a:rPr>
              <a:t>func</a:t>
            </a:r>
            <a:r>
              <a:rPr lang="en-US" sz="1200" kern="1200" dirty="0">
                <a:solidFill>
                  <a:schemeClr val="tx1"/>
                </a:solidFill>
                <a:effectLst/>
                <a:latin typeface="+mn-lt"/>
                <a:ea typeface="+mn-ea"/>
                <a:cs typeface="+mn-cs"/>
              </a:rPr>
              <a:t> is not None: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for </a:t>
            </a:r>
            <a:r>
              <a:rPr lang="en-US" dirty="0"/>
              <a:t>key </a:t>
            </a:r>
            <a:r>
              <a:rPr lang="en-US" sz="1200" kern="1200" dirty="0">
                <a:solidFill>
                  <a:schemeClr val="tx1"/>
                </a:solidFill>
                <a:effectLst/>
                <a:latin typeface="+mn-lt"/>
                <a:ea typeface="+mn-ea"/>
                <a:cs typeface="+mn-cs"/>
              </a:rPr>
              <a:t>in </a:t>
            </a:r>
            <a:r>
              <a:rPr lang="en-US" dirty="0" err="1"/>
              <a:t>agg</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agg</a:t>
            </a:r>
            <a:r>
              <a:rPr lang="en-US" sz="1200" kern="1200" dirty="0">
                <a:solidFill>
                  <a:schemeClr val="tx1"/>
                </a:solidFill>
                <a:effectLst/>
                <a:latin typeface="+mn-lt"/>
                <a:ea typeface="+mn-ea"/>
                <a:cs typeface="+mn-cs"/>
              </a:rPr>
              <a:t>[</a:t>
            </a:r>
            <a:r>
              <a:rPr lang="en-US" dirty="0"/>
              <a:t>key</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func</a:t>
            </a:r>
            <a:r>
              <a:rPr lang="en-US" sz="1200" kern="1200" dirty="0">
                <a:solidFill>
                  <a:schemeClr val="tx1"/>
                </a:solidFill>
                <a:effectLst/>
                <a:latin typeface="+mn-lt"/>
                <a:ea typeface="+mn-ea"/>
                <a:cs typeface="+mn-cs"/>
              </a:rPr>
              <a:t>(</a:t>
            </a:r>
            <a:r>
              <a:rPr lang="en-US" dirty="0" err="1"/>
              <a:t>np</a:t>
            </a:r>
            <a:r>
              <a:rPr lang="en-US" sz="1200" kern="1200" dirty="0" err="1">
                <a:solidFill>
                  <a:schemeClr val="tx1"/>
                </a:solidFill>
                <a:effectLst/>
                <a:latin typeface="+mn-lt"/>
                <a:ea typeface="+mn-ea"/>
                <a:cs typeface="+mn-cs"/>
              </a:rPr>
              <a:t>.array</a:t>
            </a:r>
            <a:r>
              <a:rPr lang="en-US" sz="1200" kern="1200" dirty="0">
                <a:solidFill>
                  <a:schemeClr val="tx1"/>
                </a:solidFill>
                <a:effectLst/>
                <a:latin typeface="+mn-lt"/>
                <a:ea typeface="+mn-ea"/>
                <a:cs typeface="+mn-cs"/>
              </a:rPr>
              <a:t>(</a:t>
            </a:r>
            <a:r>
              <a:rPr lang="en-US" dirty="0" err="1"/>
              <a:t>agg</a:t>
            </a:r>
            <a:r>
              <a:rPr lang="en-US" sz="1200" kern="1200" dirty="0">
                <a:solidFill>
                  <a:schemeClr val="tx1"/>
                </a:solidFill>
                <a:effectLst/>
                <a:latin typeface="+mn-lt"/>
                <a:ea typeface="+mn-ea"/>
                <a:cs typeface="+mn-cs"/>
              </a:rPr>
              <a:t>[</a:t>
            </a:r>
            <a:r>
              <a:rPr lang="en-US" dirty="0"/>
              <a:t>key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astype</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'float'</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return </a:t>
            </a:r>
            <a:r>
              <a:rPr lang="en-US" dirty="0" err="1"/>
              <a:t>agg</a:t>
            </a:r>
            <a:r>
              <a:rPr lang="en-US" sz="1200" kern="1200" dirty="0">
                <a:solidFill>
                  <a:schemeClr val="tx1"/>
                </a:solidFill>
                <a:effectLst/>
                <a:latin typeface="+mn-lt"/>
                <a:ea typeface="+mn-ea"/>
                <a:cs typeface="+mn-cs"/>
              </a:rPr>
              <a:t>, </a:t>
            </a:r>
            <a:r>
              <a:rPr lang="en-US" dirty="0"/>
              <a:t>pos</a:t>
            </a:r>
            <a:br>
              <a:rPr lang="en-US" dirty="0"/>
            </a:br>
            <a:r>
              <a:rPr lang="en-US" sz="1200" kern="1200" dirty="0">
                <a:solidFill>
                  <a:schemeClr val="tx1"/>
                </a:solidFill>
                <a:effectLst/>
                <a:latin typeface="+mn-lt"/>
                <a:ea typeface="+mn-ea"/>
                <a:cs typeface="+mn-cs"/>
              </a:rPr>
              <a:t>#roupBy function is useful not only for resampling but also for wide range of statistical analysis. In addition to a mapping, we must also specify what aggregation function we want to use. Are we interested in the average value? the maximum? standard deviation?</a:t>
            </a:r>
            <a:br>
              <a:rPr lang="en-US" sz="1200" kern="1200" dirty="0">
                <a:solidFill>
                  <a:schemeClr val="tx1"/>
                </a:solidFill>
                <a:effectLst/>
                <a:latin typeface="+mn-lt"/>
                <a:ea typeface="+mn-ea"/>
                <a:cs typeface="+mn-cs"/>
              </a:rPr>
            </a:br>
            <a:r>
              <a:rPr lang="en-US" dirty="0" err="1"/>
              <a:t>agg</a:t>
            </a:r>
            <a:r>
              <a:rPr lang="en-US" sz="1200" kern="1200" dirty="0">
                <a:solidFill>
                  <a:schemeClr val="tx1"/>
                </a:solidFill>
                <a:effectLst/>
                <a:latin typeface="+mn-lt"/>
                <a:ea typeface="+mn-ea"/>
                <a:cs typeface="+mn-cs"/>
              </a:rPr>
              <a:t>, </a:t>
            </a:r>
            <a:r>
              <a:rPr lang="en-US" dirty="0"/>
              <a:t>pos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groupBy</a:t>
            </a:r>
            <a:r>
              <a:rPr lang="en-US" sz="1200" kern="1200" dirty="0">
                <a:solidFill>
                  <a:schemeClr val="tx1"/>
                </a:solidFill>
                <a:effectLst/>
                <a:latin typeface="+mn-lt"/>
                <a:ea typeface="+mn-ea"/>
                <a:cs typeface="+mn-cs"/>
              </a:rPr>
              <a:t>(</a:t>
            </a:r>
            <a:r>
              <a:rPr lang="en-US" dirty="0"/>
              <a:t>values</a:t>
            </a:r>
            <a:r>
              <a:rPr lang="en-US" sz="1200" kern="1200" dirty="0">
                <a:solidFill>
                  <a:schemeClr val="tx1"/>
                </a:solidFill>
                <a:effectLst/>
                <a:latin typeface="+mn-lt"/>
                <a:ea typeface="+mn-ea"/>
                <a:cs typeface="+mn-cs"/>
              </a:rPr>
              <a:t>, </a:t>
            </a:r>
            <a:r>
              <a:rPr lang="en-US" dirty="0"/>
              <a:t>mapping</a:t>
            </a:r>
            <a:r>
              <a:rPr lang="en-US" sz="1200" kern="1200" dirty="0">
                <a:solidFill>
                  <a:schemeClr val="tx1"/>
                </a:solidFill>
                <a:effectLst/>
                <a:latin typeface="+mn-lt"/>
                <a:ea typeface="+mn-ea"/>
                <a:cs typeface="+mn-cs"/>
              </a:rPr>
              <a:t>, </a:t>
            </a:r>
            <a:r>
              <a:rPr lang="en-US" dirty="0" err="1"/>
              <a:t>np</a:t>
            </a:r>
            <a:r>
              <a:rPr lang="en-US" sz="1200" kern="1200" dirty="0" err="1">
                <a:solidFill>
                  <a:schemeClr val="tx1"/>
                </a:solidFill>
                <a:effectLst/>
                <a:latin typeface="+mn-lt"/>
                <a:ea typeface="+mn-ea"/>
                <a:cs typeface="+mn-cs"/>
              </a:rPr>
              <a:t>.</a:t>
            </a:r>
            <a:r>
              <a:rPr lang="en-US" dirty="0" err="1"/>
              <a:t>mean</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dirty="0"/>
              <a:t>aggregated </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a:t>
            </a:r>
            <a:r>
              <a:rPr lang="en-US" dirty="0"/>
              <a:t>key </a:t>
            </a:r>
            <a:r>
              <a:rPr lang="en-US" sz="1200" kern="1200" dirty="0">
                <a:solidFill>
                  <a:schemeClr val="tx1"/>
                </a:solidFill>
                <a:effectLst/>
                <a:latin typeface="+mn-lt"/>
                <a:ea typeface="+mn-ea"/>
                <a:cs typeface="+mn-cs"/>
              </a:rPr>
              <a:t>in </a:t>
            </a:r>
            <a:r>
              <a:rPr lang="en-US" dirty="0"/>
              <a:t>pos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aggregated</a:t>
            </a:r>
            <a:r>
              <a:rPr lang="en-US" sz="1200" kern="1200" dirty="0" err="1">
                <a:solidFill>
                  <a:schemeClr val="tx1"/>
                </a:solidFill>
                <a:effectLst/>
                <a:latin typeface="+mn-lt"/>
                <a:ea typeface="+mn-ea"/>
                <a:cs typeface="+mn-cs"/>
              </a:rPr>
              <a:t>.append</a:t>
            </a:r>
            <a:r>
              <a:rPr lang="en-US" sz="1200" kern="1200" dirty="0">
                <a:solidFill>
                  <a:schemeClr val="tx1"/>
                </a:solidFill>
                <a:effectLst/>
                <a:latin typeface="+mn-lt"/>
                <a:ea typeface="+mn-ea"/>
                <a:cs typeface="+mn-cs"/>
              </a:rPr>
              <a:t>([</a:t>
            </a:r>
            <a:r>
              <a:rPr lang="en-US" dirty="0"/>
              <a:t>pos</a:t>
            </a:r>
            <a:r>
              <a:rPr lang="en-US" sz="1200" kern="1200" dirty="0">
                <a:solidFill>
                  <a:schemeClr val="tx1"/>
                </a:solidFill>
                <a:effectLst/>
                <a:latin typeface="+mn-lt"/>
                <a:ea typeface="+mn-ea"/>
                <a:cs typeface="+mn-cs"/>
              </a:rPr>
              <a:t>[</a:t>
            </a:r>
            <a:r>
              <a:rPr lang="en-US" dirty="0"/>
              <a:t>key</a:t>
            </a:r>
            <a:r>
              <a:rPr lang="en-US" sz="1200" kern="1200" dirty="0">
                <a:solidFill>
                  <a:schemeClr val="tx1"/>
                </a:solidFill>
                <a:effectLst/>
                <a:latin typeface="+mn-lt"/>
                <a:ea typeface="+mn-ea"/>
                <a:cs typeface="+mn-cs"/>
              </a:rPr>
              <a:t>], </a:t>
            </a:r>
            <a:r>
              <a:rPr lang="en-US" dirty="0" err="1"/>
              <a:t>agg</a:t>
            </a:r>
            <a:r>
              <a:rPr lang="en-US" sz="1200" kern="1200" dirty="0">
                <a:solidFill>
                  <a:schemeClr val="tx1"/>
                </a:solidFill>
                <a:effectLst/>
                <a:latin typeface="+mn-lt"/>
                <a:ea typeface="+mn-ea"/>
                <a:cs typeface="+mn-cs"/>
              </a:rPr>
              <a:t>[</a:t>
            </a:r>
            <a:r>
              <a:rPr lang="en-US" dirty="0"/>
              <a:t>key</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dirty="0"/>
              <a:t>aggregated </a:t>
            </a:r>
            <a:r>
              <a:rPr lang="en-US" sz="1200" kern="1200" dirty="0">
                <a:solidFill>
                  <a:schemeClr val="tx1"/>
                </a:solidFill>
                <a:effectLst/>
                <a:latin typeface="+mn-lt"/>
                <a:ea typeface="+mn-ea"/>
                <a:cs typeface="+mn-cs"/>
              </a:rPr>
              <a:t>= </a:t>
            </a:r>
            <a:r>
              <a:rPr lang="en-US" dirty="0" err="1"/>
              <a:t>np</a:t>
            </a:r>
            <a:r>
              <a:rPr lang="en-US" sz="1200" kern="1200" dirty="0" err="1">
                <a:solidFill>
                  <a:schemeClr val="tx1"/>
                </a:solidFill>
                <a:effectLst/>
                <a:latin typeface="+mn-lt"/>
                <a:ea typeface="+mn-ea"/>
                <a:cs typeface="+mn-cs"/>
              </a:rPr>
              <a:t>.array</a:t>
            </a:r>
            <a:r>
              <a:rPr lang="en-US" sz="1200" kern="1200" dirty="0">
                <a:solidFill>
                  <a:schemeClr val="tx1"/>
                </a:solidFill>
                <a:effectLst/>
                <a:latin typeface="+mn-lt"/>
                <a:ea typeface="+mn-ea"/>
                <a:cs typeface="+mn-cs"/>
              </a:rPr>
              <a:t>(</a:t>
            </a:r>
            <a:r>
              <a:rPr lang="en-US" dirty="0"/>
              <a:t>aggregated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 </a:t>
            </a:r>
            <a:r>
              <a:rPr lang="en-US" dirty="0"/>
              <a:t>Dow</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'DJIA'</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a:t>ax </a:t>
            </a: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.gca</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err="1"/>
              <a:t>Dow</a:t>
            </a:r>
            <a:r>
              <a:rPr lang="en-US" sz="1200" kern="1200" dirty="0" err="1">
                <a:solidFill>
                  <a:schemeClr val="tx1"/>
                </a:solidFill>
                <a:effectLst/>
                <a:latin typeface="+mn-lt"/>
                <a:ea typeface="+mn-ea"/>
                <a:cs typeface="+mn-cs"/>
              </a:rPr>
              <a:t>.set_index</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r>
              <a:rPr lang="en-US" dirty="0"/>
              <a:t>index</a:t>
            </a:r>
            <a:r>
              <a:rPr lang="en-US" sz="1200" kern="1200" dirty="0">
                <a:solidFill>
                  <a:schemeClr val="tx1"/>
                </a:solidFill>
                <a:effectLst/>
                <a:latin typeface="+mn-lt"/>
                <a:ea typeface="+mn-ea"/>
                <a:cs typeface="+mn-cs"/>
              </a:rPr>
              <a:t>[</a:t>
            </a:r>
            <a:r>
              <a:rPr lang="en-US" dirty="0" err="1"/>
              <a:t>aggregated</a:t>
            </a:r>
            <a:r>
              <a:rPr lang="en-US" sz="1200" kern="1200" dirty="0" err="1">
                <a:solidFill>
                  <a:schemeClr val="tx1"/>
                </a:solidFill>
                <a:effectLst/>
                <a:latin typeface="+mn-lt"/>
                <a:ea typeface="+mn-ea"/>
                <a:cs typeface="+mn-cs"/>
              </a:rPr>
              <a:t>.</a:t>
            </a:r>
            <a:r>
              <a:rPr lang="en-US" dirty="0" err="1"/>
              <a:t>T</a:t>
            </a:r>
            <a:r>
              <a:rPr lang="en-US" sz="1200" kern="1200" dirty="0">
                <a:solidFill>
                  <a:schemeClr val="tx1"/>
                </a:solidFill>
                <a:effectLst/>
                <a:latin typeface="+mn-lt"/>
                <a:ea typeface="+mn-ea"/>
                <a:cs typeface="+mn-cs"/>
              </a:rPr>
              <a:t>[0].</a:t>
            </a:r>
            <a:r>
              <a:rPr lang="en-US" sz="1200" kern="1200" dirty="0" err="1">
                <a:solidFill>
                  <a:schemeClr val="tx1"/>
                </a:solidFill>
                <a:effectLst/>
                <a:latin typeface="+mn-lt"/>
                <a:ea typeface="+mn-ea"/>
                <a:cs typeface="+mn-cs"/>
              </a:rPr>
              <a:t>astype</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dirty="0" err="1"/>
              <a:t>aggregated</a:t>
            </a:r>
            <a:r>
              <a:rPr lang="en-US" sz="1200" kern="1200" dirty="0" err="1">
                <a:solidFill>
                  <a:schemeClr val="tx1"/>
                </a:solidFill>
                <a:effectLst/>
                <a:latin typeface="+mn-lt"/>
                <a:ea typeface="+mn-ea"/>
                <a:cs typeface="+mn-cs"/>
              </a:rPr>
              <a:t>.</a:t>
            </a:r>
            <a:r>
              <a:rPr lang="en-US" dirty="0" err="1"/>
              <a:t>T</a:t>
            </a:r>
            <a:r>
              <a:rPr lang="en-US" sz="1200" kern="1200" dirty="0">
                <a:solidFill>
                  <a:schemeClr val="tx1"/>
                </a:solidFill>
                <a:effectLst/>
                <a:latin typeface="+mn-lt"/>
                <a:ea typeface="+mn-ea"/>
                <a:cs typeface="+mn-cs"/>
              </a:rPr>
              <a:t>[1])</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err="1"/>
              <a:t>Dow</a:t>
            </a:r>
            <a:r>
              <a:rPr lang="en-US" sz="1200" kern="1200" dirty="0" err="1">
                <a:solidFill>
                  <a:schemeClr val="tx1"/>
                </a:solidFill>
                <a:effectLst/>
                <a:latin typeface="+mn-lt"/>
                <a:ea typeface="+mn-ea"/>
                <a:cs typeface="+mn-cs"/>
              </a:rPr>
              <a:t>.set_index</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r>
              <a:rPr lang="en-US" dirty="0"/>
              <a:t>index</a:t>
            </a:r>
            <a:r>
              <a:rPr lang="en-US" sz="1200" kern="1200" dirty="0">
                <a:solidFill>
                  <a:schemeClr val="tx1"/>
                </a:solidFill>
                <a:effectLst/>
                <a:latin typeface="+mn-lt"/>
                <a:ea typeface="+mn-ea"/>
                <a:cs typeface="+mn-cs"/>
              </a:rPr>
              <a:t>[</a:t>
            </a:r>
            <a:r>
              <a:rPr lang="en-US" dirty="0" err="1"/>
              <a:t>aggregated</a:t>
            </a:r>
            <a:r>
              <a:rPr lang="en-US" sz="1200" kern="1200" dirty="0" err="1">
                <a:solidFill>
                  <a:schemeClr val="tx1"/>
                </a:solidFill>
                <a:effectLst/>
                <a:latin typeface="+mn-lt"/>
                <a:ea typeface="+mn-ea"/>
                <a:cs typeface="+mn-cs"/>
              </a:rPr>
              <a:t>.</a:t>
            </a:r>
            <a:r>
              <a:rPr lang="en-US" dirty="0" err="1"/>
              <a:t>T</a:t>
            </a:r>
            <a:r>
              <a:rPr lang="en-US" sz="1200" kern="1200" dirty="0">
                <a:solidFill>
                  <a:schemeClr val="tx1"/>
                </a:solidFill>
                <a:effectLst/>
                <a:latin typeface="+mn-lt"/>
                <a:ea typeface="+mn-ea"/>
                <a:cs typeface="+mn-cs"/>
              </a:rPr>
              <a:t>[0].</a:t>
            </a:r>
            <a:r>
              <a:rPr lang="en-US" sz="1200" kern="1200" dirty="0" err="1">
                <a:solidFill>
                  <a:schemeClr val="tx1"/>
                </a:solidFill>
                <a:effectLst/>
                <a:latin typeface="+mn-lt"/>
                <a:ea typeface="+mn-ea"/>
                <a:cs typeface="+mn-cs"/>
              </a:rPr>
              <a:t>astype</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dirty="0" err="1"/>
              <a:t>aggregated</a:t>
            </a:r>
            <a:r>
              <a:rPr lang="en-US" sz="1200" kern="1200" dirty="0" err="1">
                <a:solidFill>
                  <a:schemeClr val="tx1"/>
                </a:solidFill>
                <a:effectLst/>
                <a:latin typeface="+mn-lt"/>
                <a:ea typeface="+mn-ea"/>
                <a:cs typeface="+mn-cs"/>
              </a:rPr>
              <a:t>.</a:t>
            </a:r>
            <a:r>
              <a:rPr lang="en-US" dirty="0" err="1"/>
              <a:t>T</a:t>
            </a:r>
            <a:r>
              <a:rPr lang="en-US" sz="1200" kern="1200" dirty="0">
                <a:solidFill>
                  <a:schemeClr val="tx1"/>
                </a:solidFill>
                <a:effectLst/>
                <a:latin typeface="+mn-lt"/>
                <a:ea typeface="+mn-ea"/>
                <a:cs typeface="+mn-cs"/>
              </a:rPr>
              <a:t>[1], </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ro</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markersize</a:t>
            </a:r>
            <a:r>
              <a:rPr lang="en-US" sz="1200" kern="1200" dirty="0">
                <a:solidFill>
                  <a:schemeClr val="tx1"/>
                </a:solidFill>
                <a:effectLst/>
                <a:latin typeface="+mn-lt"/>
                <a:ea typeface="+mn-ea"/>
                <a:cs typeface="+mn-cs"/>
              </a:rPr>
              <a:t>=10,)</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.set_ylabel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'DJIA'</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22</a:t>
            </a:fld>
            <a:endParaRPr lang="en-US"/>
          </a:p>
        </p:txBody>
      </p:sp>
    </p:spTree>
    <p:extLst>
      <p:ext uri="{BB962C8B-B14F-4D97-AF65-F5344CB8AC3E}">
        <p14:creationId xmlns:p14="http://schemas.microsoft.com/office/powerpoint/2010/main" val="1270703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23</a:t>
            </a:fld>
            <a:endParaRPr lang="en-US"/>
          </a:p>
        </p:txBody>
      </p:sp>
    </p:spTree>
    <p:extLst>
      <p:ext uri="{BB962C8B-B14F-4D97-AF65-F5344CB8AC3E}">
        <p14:creationId xmlns:p14="http://schemas.microsoft.com/office/powerpoint/2010/main" val="987711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Auto Correlation</a:t>
            </a:r>
            <a:br>
              <a:rPr lang="en-US" sz="1200" kern="1200" dirty="0">
                <a:solidFill>
                  <a:schemeClr val="tx1"/>
                </a:solidFill>
                <a:effectLst/>
                <a:latin typeface="+mn-lt"/>
                <a:ea typeface="+mn-ea"/>
                <a:cs typeface="+mn-cs"/>
              </a:rPr>
            </a:br>
            <a:r>
              <a:rPr lang="en-US" dirty="0"/>
              <a:t>GDP </a:t>
            </a:r>
            <a:r>
              <a:rPr lang="en-US" sz="1200" kern="1200" dirty="0">
                <a:solidFill>
                  <a:schemeClr val="tx1"/>
                </a:solidFill>
                <a:effectLst/>
                <a:latin typeface="+mn-lt"/>
                <a:ea typeface="+mn-ea"/>
                <a:cs typeface="+mn-cs"/>
              </a:rPr>
              <a:t>= </a:t>
            </a:r>
            <a:r>
              <a:rPr lang="en-US" dirty="0" err="1"/>
              <a:t>pd</a:t>
            </a:r>
            <a:r>
              <a:rPr lang="en-US" sz="1200" kern="1200" dirty="0" err="1">
                <a:solidFill>
                  <a:schemeClr val="tx1"/>
                </a:solidFill>
                <a:effectLst/>
                <a:latin typeface="+mn-lt"/>
                <a:ea typeface="+mn-ea"/>
                <a:cs typeface="+mn-cs"/>
              </a:rPr>
              <a:t>.read_csv</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'GDP.csv'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parse_dates</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GDP</a:t>
            </a:r>
            <a:r>
              <a:rPr lang="en-US" sz="1200" kern="1200" dirty="0" err="1">
                <a:solidFill>
                  <a:schemeClr val="tx1"/>
                </a:solidFill>
                <a:effectLst/>
                <a:latin typeface="+mn-lt"/>
                <a:ea typeface="+mn-ea"/>
                <a:cs typeface="+mn-cs"/>
              </a:rPr>
              <a:t>.set_index</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inplace</a:t>
            </a:r>
            <a:r>
              <a:rPr lang="en-US" sz="1200" kern="1200" dirty="0">
                <a:solidFill>
                  <a:schemeClr val="tx1"/>
                </a:solidFill>
                <a:effectLst/>
                <a:latin typeface="+mn-lt"/>
                <a:ea typeface="+mn-ea"/>
                <a:cs typeface="+mn-cs"/>
              </a:rPr>
              <a:t>=True)</a:t>
            </a:r>
            <a:br>
              <a:rPr lang="en-US" sz="1200" kern="1200" dirty="0">
                <a:solidFill>
                  <a:schemeClr val="tx1"/>
                </a:solidFill>
                <a:effectLst/>
                <a:latin typeface="+mn-lt"/>
                <a:ea typeface="+mn-ea"/>
                <a:cs typeface="+mn-cs"/>
              </a:rPr>
            </a:br>
            <a:r>
              <a:rPr lang="en-US" dirty="0"/>
              <a:t>ax</a:t>
            </a:r>
            <a:r>
              <a:rPr lang="en-US" sz="1200" kern="1200" dirty="0">
                <a:solidFill>
                  <a:schemeClr val="tx1"/>
                </a:solidFill>
                <a:effectLst/>
                <a:latin typeface="+mn-lt"/>
                <a:ea typeface="+mn-ea"/>
                <a:cs typeface="+mn-cs"/>
              </a:rPr>
              <a:t>=</a:t>
            </a:r>
            <a:r>
              <a:rPr lang="en-US" dirty="0" err="1"/>
              <a:t>GDP</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(legend=False)</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.set_ylabel</a:t>
            </a:r>
            <a:r>
              <a:rPr lang="en-US" sz="1200"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r'GDP</a:t>
            </a:r>
            <a:r>
              <a:rPr lang="en-US" sz="1200" b="1" kern="1200" dirty="0">
                <a:solidFill>
                  <a:schemeClr val="tx1"/>
                </a:solidFill>
                <a:effectLst/>
                <a:latin typeface="+mn-lt"/>
                <a:ea typeface="+mn-ea"/>
                <a:cs typeface="+mn-cs"/>
              </a:rPr>
              <a:t> in Billions'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a:t>values </a:t>
            </a:r>
            <a:r>
              <a:rPr lang="en-US" sz="1200" kern="1200" dirty="0">
                <a:solidFill>
                  <a:schemeClr val="tx1"/>
                </a:solidFill>
                <a:effectLst/>
                <a:latin typeface="+mn-lt"/>
                <a:ea typeface="+mn-ea"/>
                <a:cs typeface="+mn-cs"/>
              </a:rPr>
              <a:t>= </a:t>
            </a:r>
            <a:r>
              <a:rPr lang="en-US" dirty="0"/>
              <a:t>GDP</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'GDP'</a:t>
            </a:r>
            <a:r>
              <a:rPr lang="en-US" sz="1200" kern="1200" dirty="0">
                <a:solidFill>
                  <a:schemeClr val="tx1"/>
                </a:solidFill>
                <a:effectLst/>
                <a:latin typeface="+mn-lt"/>
                <a:ea typeface="+mn-ea"/>
                <a:cs typeface="+mn-cs"/>
              </a:rPr>
              <a:t>].</a:t>
            </a:r>
            <a:r>
              <a:rPr lang="en-US" dirty="0"/>
              <a:t>values</a:t>
            </a:r>
            <a:br>
              <a:rPr lang="en-US" dirty="0"/>
            </a:br>
            <a:r>
              <a:rPr lang="en-US" dirty="0" err="1"/>
              <a:t>Removetrend</a:t>
            </a:r>
            <a:r>
              <a:rPr lang="en-US" dirty="0"/>
              <a:t> </a:t>
            </a:r>
            <a:r>
              <a:rPr lang="en-US" sz="1200" kern="1200" dirty="0">
                <a:solidFill>
                  <a:schemeClr val="tx1"/>
                </a:solidFill>
                <a:effectLst/>
                <a:latin typeface="+mn-lt"/>
                <a:ea typeface="+mn-ea"/>
                <a:cs typeface="+mn-cs"/>
              </a:rPr>
              <a:t>= </a:t>
            </a:r>
            <a:r>
              <a:rPr lang="en-US" dirty="0"/>
              <a:t>values</a:t>
            </a:r>
            <a:r>
              <a:rPr lang="en-US" sz="1200" kern="1200" dirty="0">
                <a:solidFill>
                  <a:schemeClr val="tx1"/>
                </a:solidFill>
                <a:effectLst/>
                <a:latin typeface="+mn-lt"/>
                <a:ea typeface="+mn-ea"/>
                <a:cs typeface="+mn-cs"/>
              </a:rPr>
              <a:t>[1:]-</a:t>
            </a:r>
            <a:r>
              <a:rPr lang="en-US" dirty="0"/>
              <a:t>values</a:t>
            </a:r>
            <a:r>
              <a:rPr lang="en-US" sz="1200" kern="1200" dirty="0">
                <a:solidFill>
                  <a:schemeClr val="tx1"/>
                </a:solidFill>
                <a:effectLst/>
                <a:latin typeface="+mn-lt"/>
                <a:ea typeface="+mn-ea"/>
                <a:cs typeface="+mn-cs"/>
              </a:rPr>
              <a:t>[:-1]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from </a:t>
            </a:r>
            <a:r>
              <a:rPr lang="en-US" dirty="0" err="1"/>
              <a:t>statsmodels</a:t>
            </a:r>
            <a:r>
              <a:rPr lang="en-US" sz="1200" kern="1200" dirty="0" err="1">
                <a:solidFill>
                  <a:schemeClr val="tx1"/>
                </a:solidFill>
                <a:effectLst/>
                <a:latin typeface="+mn-lt"/>
                <a:ea typeface="+mn-ea"/>
                <a:cs typeface="+mn-cs"/>
              </a:rPr>
              <a:t>.</a:t>
            </a:r>
            <a:r>
              <a:rPr lang="en-US" dirty="0" err="1"/>
              <a:t>graphics</a:t>
            </a:r>
            <a:r>
              <a:rPr lang="en-US" dirty="0"/>
              <a:t> </a:t>
            </a:r>
            <a:r>
              <a:rPr lang="en-US" sz="1200" kern="1200" dirty="0">
                <a:solidFill>
                  <a:schemeClr val="tx1"/>
                </a:solidFill>
                <a:effectLst/>
                <a:latin typeface="+mn-lt"/>
                <a:ea typeface="+mn-ea"/>
                <a:cs typeface="+mn-cs"/>
              </a:rPr>
              <a:t>import </a:t>
            </a:r>
            <a:r>
              <a:rPr lang="en-US" dirty="0" err="1"/>
              <a:t>tsaplots</a:t>
            </a:r>
            <a:br>
              <a:rPr lang="en-US" dirty="0"/>
            </a:br>
            <a:r>
              <a:rPr lang="en-US" dirty="0" err="1"/>
              <a:t>tsaplots</a:t>
            </a:r>
            <a:r>
              <a:rPr lang="en-US" sz="1200" kern="1200" dirty="0" err="1">
                <a:solidFill>
                  <a:schemeClr val="tx1"/>
                </a:solidFill>
                <a:effectLst/>
                <a:latin typeface="+mn-lt"/>
                <a:ea typeface="+mn-ea"/>
                <a:cs typeface="+mn-cs"/>
              </a:rPr>
              <a:t>.plot_acf</a:t>
            </a:r>
            <a:r>
              <a:rPr lang="en-US" sz="1200" kern="1200" dirty="0">
                <a:solidFill>
                  <a:schemeClr val="tx1"/>
                </a:solidFill>
                <a:effectLst/>
                <a:latin typeface="+mn-lt"/>
                <a:ea typeface="+mn-ea"/>
                <a:cs typeface="+mn-cs"/>
              </a:rPr>
              <a:t>(</a:t>
            </a:r>
            <a:r>
              <a:rPr lang="en-US" dirty="0"/>
              <a:t>values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err="1"/>
              <a:t>GDP</a:t>
            </a:r>
            <a:r>
              <a:rPr lang="en-US" sz="1200" kern="1200" dirty="0" err="1">
                <a:solidFill>
                  <a:schemeClr val="tx1"/>
                </a:solidFill>
                <a:effectLst/>
                <a:latin typeface="+mn-lt"/>
                <a:ea typeface="+mn-ea"/>
                <a:cs typeface="+mn-cs"/>
              </a:rPr>
              <a:t>.</a:t>
            </a:r>
            <a:r>
              <a:rPr lang="en-US" dirty="0" err="1"/>
              <a:t>index</a:t>
            </a:r>
            <a:r>
              <a:rPr lang="en-US" sz="1200" kern="1200" dirty="0">
                <a:solidFill>
                  <a:schemeClr val="tx1"/>
                </a:solidFill>
                <a:effectLst/>
                <a:latin typeface="+mn-lt"/>
                <a:ea typeface="+mn-ea"/>
                <a:cs typeface="+mn-cs"/>
              </a:rPr>
              <a:t>[1:], </a:t>
            </a:r>
            <a:r>
              <a:rPr lang="en-US" dirty="0" err="1"/>
              <a:t>Removetrend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.ylabel</a:t>
            </a:r>
            <a:r>
              <a:rPr lang="en-US" sz="1200"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r'Q</a:t>
            </a:r>
            <a:r>
              <a:rPr lang="en-US" sz="1200" b="1" kern="1200" dirty="0">
                <a:solidFill>
                  <a:schemeClr val="tx1"/>
                </a:solidFill>
                <a:effectLst/>
                <a:latin typeface="+mn-lt"/>
                <a:ea typeface="+mn-ea"/>
                <a:cs typeface="+mn-cs"/>
              </a:rPr>
              <a:t> Change In Billions'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tsaplots</a:t>
            </a:r>
            <a:r>
              <a:rPr lang="en-US" sz="1200" kern="1200" dirty="0" err="1">
                <a:solidFill>
                  <a:schemeClr val="tx1"/>
                </a:solidFill>
                <a:effectLst/>
                <a:latin typeface="+mn-lt"/>
                <a:ea typeface="+mn-ea"/>
                <a:cs typeface="+mn-cs"/>
              </a:rPr>
              <a:t>.plot_acf</a:t>
            </a:r>
            <a:r>
              <a:rPr lang="en-US" sz="1200" kern="1200" dirty="0">
                <a:solidFill>
                  <a:schemeClr val="tx1"/>
                </a:solidFill>
                <a:effectLst/>
                <a:latin typeface="+mn-lt"/>
                <a:ea typeface="+mn-ea"/>
                <a:cs typeface="+mn-cs"/>
              </a:rPr>
              <a:t>(</a:t>
            </a:r>
            <a:r>
              <a:rPr lang="en-US" dirty="0" err="1"/>
              <a:t>Removetrend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24</a:t>
            </a:fld>
            <a:endParaRPr lang="en-US"/>
          </a:p>
        </p:txBody>
      </p:sp>
    </p:spTree>
    <p:extLst>
      <p:ext uri="{BB962C8B-B14F-4D97-AF65-F5344CB8AC3E}">
        <p14:creationId xmlns:p14="http://schemas.microsoft.com/office/powerpoint/2010/main" val="2140843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26</a:t>
            </a:fld>
            <a:endParaRPr lang="en-US"/>
          </a:p>
        </p:txBody>
      </p:sp>
    </p:spTree>
    <p:extLst>
      <p:ext uri="{BB962C8B-B14F-4D97-AF65-F5344CB8AC3E}">
        <p14:creationId xmlns:p14="http://schemas.microsoft.com/office/powerpoint/2010/main" val="3160708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29</a:t>
            </a:fld>
            <a:endParaRPr lang="en-US"/>
          </a:p>
        </p:txBody>
      </p:sp>
    </p:spTree>
    <p:extLst>
      <p:ext uri="{BB962C8B-B14F-4D97-AF65-F5344CB8AC3E}">
        <p14:creationId xmlns:p14="http://schemas.microsoft.com/office/powerpoint/2010/main" val="2833171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esult</a:t>
            </a:r>
            <a:r>
              <a:rPr lang="en-US" dirty="0"/>
              <a:t>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seasonal_decompose</a:t>
            </a:r>
            <a:r>
              <a:rPr lang="en-US" sz="1200" kern="1200" dirty="0">
                <a:solidFill>
                  <a:schemeClr val="tx1"/>
                </a:solidFill>
                <a:effectLst/>
                <a:latin typeface="+mn-lt"/>
                <a:ea typeface="+mn-ea"/>
                <a:cs typeface="+mn-cs"/>
              </a:rPr>
              <a:t>(</a:t>
            </a:r>
            <a:r>
              <a:rPr lang="en-US" dirty="0"/>
              <a:t>airline</a:t>
            </a:r>
            <a:r>
              <a:rPr lang="en-US" sz="1200" kern="1200" dirty="0">
                <a:solidFill>
                  <a:schemeClr val="tx1"/>
                </a:solidFill>
                <a:effectLst/>
                <a:latin typeface="+mn-lt"/>
                <a:ea typeface="+mn-ea"/>
                <a:cs typeface="+mn-cs"/>
              </a:rPr>
              <a:t>, model=</a:t>
            </a:r>
            <a:r>
              <a:rPr lang="en-US" sz="1200" b="1" kern="1200" dirty="0">
                <a:solidFill>
                  <a:schemeClr val="tx1"/>
                </a:solidFill>
                <a:effectLst/>
                <a:latin typeface="+mn-lt"/>
                <a:ea typeface="+mn-ea"/>
                <a:cs typeface="+mn-cs"/>
              </a:rPr>
              <a:t>'multiplicative'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result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pyplot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a:t>series </a:t>
            </a:r>
            <a:r>
              <a:rPr lang="en-US" sz="1200" kern="1200" dirty="0">
                <a:solidFill>
                  <a:schemeClr val="tx1"/>
                </a:solidFill>
                <a:effectLst/>
                <a:latin typeface="+mn-lt"/>
                <a:ea typeface="+mn-ea"/>
                <a:cs typeface="+mn-cs"/>
              </a:rPr>
              <a:t>= </a:t>
            </a:r>
            <a:r>
              <a:rPr lang="en-US" dirty="0" err="1"/>
              <a:t>pd</a:t>
            </a:r>
            <a:r>
              <a:rPr lang="en-US" sz="1200" kern="1200" dirty="0" err="1">
                <a:solidFill>
                  <a:schemeClr val="tx1"/>
                </a:solidFill>
                <a:effectLst/>
                <a:latin typeface="+mn-lt"/>
                <a:ea typeface="+mn-ea"/>
                <a:cs typeface="+mn-cs"/>
              </a:rPr>
              <a:t>.read_csv</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'international-airline-passengers.csv'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sep</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split_point</a:t>
            </a:r>
            <a:r>
              <a:rPr lang="en-US" dirty="0"/>
              <a:t>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len</a:t>
            </a:r>
            <a:r>
              <a:rPr lang="en-US" sz="1200" kern="1200" dirty="0">
                <a:solidFill>
                  <a:schemeClr val="tx1"/>
                </a:solidFill>
                <a:effectLst/>
                <a:latin typeface="+mn-lt"/>
                <a:ea typeface="+mn-ea"/>
                <a:cs typeface="+mn-cs"/>
              </a:rPr>
              <a:t>(</a:t>
            </a:r>
            <a:r>
              <a:rPr lang="en-US" dirty="0"/>
              <a:t>series</a:t>
            </a:r>
            <a:r>
              <a:rPr lang="en-US" sz="1200" kern="1200" dirty="0">
                <a:solidFill>
                  <a:schemeClr val="tx1"/>
                </a:solidFill>
                <a:effectLst/>
                <a:latin typeface="+mn-lt"/>
                <a:ea typeface="+mn-ea"/>
                <a:cs typeface="+mn-cs"/>
              </a:rPr>
              <a:t>) - 12</a:t>
            </a:r>
            <a:br>
              <a:rPr lang="en-US" sz="1200" kern="1200" dirty="0">
                <a:solidFill>
                  <a:schemeClr val="tx1"/>
                </a:solidFill>
                <a:effectLst/>
                <a:latin typeface="+mn-lt"/>
                <a:ea typeface="+mn-ea"/>
                <a:cs typeface="+mn-cs"/>
              </a:rPr>
            </a:br>
            <a:r>
              <a:rPr lang="en-US" dirty="0"/>
              <a:t>dataset</a:t>
            </a:r>
            <a:r>
              <a:rPr lang="en-US" sz="1200" kern="1200" dirty="0">
                <a:solidFill>
                  <a:schemeClr val="tx1"/>
                </a:solidFill>
                <a:effectLst/>
                <a:latin typeface="+mn-lt"/>
                <a:ea typeface="+mn-ea"/>
                <a:cs typeface="+mn-cs"/>
              </a:rPr>
              <a:t>, </a:t>
            </a:r>
            <a:r>
              <a:rPr lang="en-US" dirty="0"/>
              <a:t>validation </a:t>
            </a:r>
            <a:r>
              <a:rPr lang="en-US" sz="1200" kern="1200" dirty="0">
                <a:solidFill>
                  <a:schemeClr val="tx1"/>
                </a:solidFill>
                <a:effectLst/>
                <a:latin typeface="+mn-lt"/>
                <a:ea typeface="+mn-ea"/>
                <a:cs typeface="+mn-cs"/>
              </a:rPr>
              <a:t>= </a:t>
            </a:r>
            <a:r>
              <a:rPr lang="en-US" dirty="0"/>
              <a:t>series</a:t>
            </a:r>
            <a:r>
              <a:rPr lang="en-US" sz="1200" kern="1200" dirty="0">
                <a:solidFill>
                  <a:schemeClr val="tx1"/>
                </a:solidFill>
                <a:effectLst/>
                <a:latin typeface="+mn-lt"/>
                <a:ea typeface="+mn-ea"/>
                <a:cs typeface="+mn-cs"/>
              </a:rPr>
              <a:t>[0:</a:t>
            </a:r>
            <a:r>
              <a:rPr lang="en-US" dirty="0"/>
              <a:t>split_point</a:t>
            </a:r>
            <a:r>
              <a:rPr lang="en-US" sz="1200" kern="1200" dirty="0">
                <a:solidFill>
                  <a:schemeClr val="tx1"/>
                </a:solidFill>
                <a:effectLst/>
                <a:latin typeface="+mn-lt"/>
                <a:ea typeface="+mn-ea"/>
                <a:cs typeface="+mn-cs"/>
              </a:rPr>
              <a:t>], </a:t>
            </a:r>
            <a:r>
              <a:rPr lang="en-US" dirty="0"/>
              <a:t>series</a:t>
            </a:r>
            <a:r>
              <a:rPr lang="en-US" sz="1200" kern="1200" dirty="0">
                <a:solidFill>
                  <a:schemeClr val="tx1"/>
                </a:solidFill>
                <a:effectLst/>
                <a:latin typeface="+mn-lt"/>
                <a:ea typeface="+mn-ea"/>
                <a:cs typeface="+mn-cs"/>
              </a:rPr>
              <a:t>[</a:t>
            </a:r>
            <a:r>
              <a:rPr lang="en-US" dirty="0" err="1"/>
              <a:t>split_point</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print(</a:t>
            </a:r>
            <a:r>
              <a:rPr lang="en-US" sz="1200" b="1" kern="1200" dirty="0">
                <a:solidFill>
                  <a:schemeClr val="tx1"/>
                </a:solidFill>
                <a:effectLst/>
                <a:latin typeface="+mn-lt"/>
                <a:ea typeface="+mn-ea"/>
                <a:cs typeface="+mn-cs"/>
              </a:rPr>
              <a:t>'Train-Dataset: %d, Validation-Dataset: %d'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len</a:t>
            </a:r>
            <a:r>
              <a:rPr lang="en-US" sz="1200" kern="1200" dirty="0">
                <a:solidFill>
                  <a:schemeClr val="tx1"/>
                </a:solidFill>
                <a:effectLst/>
                <a:latin typeface="+mn-lt"/>
                <a:ea typeface="+mn-ea"/>
                <a:cs typeface="+mn-cs"/>
              </a:rPr>
              <a:t>(</a:t>
            </a:r>
            <a:r>
              <a:rPr lang="en-US" dirty="0"/>
              <a:t>dataset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len</a:t>
            </a:r>
            <a:r>
              <a:rPr lang="en-US" sz="1200" kern="1200" dirty="0">
                <a:solidFill>
                  <a:schemeClr val="tx1"/>
                </a:solidFill>
                <a:effectLst/>
                <a:latin typeface="+mn-lt"/>
                <a:ea typeface="+mn-ea"/>
                <a:cs typeface="+mn-cs"/>
              </a:rPr>
              <a:t>(</a:t>
            </a:r>
            <a:r>
              <a:rPr lang="en-US" dirty="0"/>
              <a:t>validation</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dataset</a:t>
            </a:r>
            <a:r>
              <a:rPr lang="en-US" sz="1200" kern="1200" dirty="0" err="1">
                <a:solidFill>
                  <a:schemeClr val="tx1"/>
                </a:solidFill>
                <a:effectLst/>
                <a:latin typeface="+mn-lt"/>
                <a:ea typeface="+mn-ea"/>
                <a:cs typeface="+mn-cs"/>
              </a:rPr>
              <a:t>.to_csv</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'dataset.csv'</a:t>
            </a:r>
            <a:r>
              <a:rPr lang="en-US" sz="1200" kern="1200" dirty="0">
                <a:solidFill>
                  <a:schemeClr val="tx1"/>
                </a:solidFill>
                <a:effectLst/>
                <a:latin typeface="+mn-lt"/>
                <a:ea typeface="+mn-ea"/>
                <a:cs typeface="+mn-cs"/>
              </a:rPr>
              <a:t>, header=False)</a:t>
            </a:r>
            <a:br>
              <a:rPr lang="en-US" sz="1200" kern="1200" dirty="0">
                <a:solidFill>
                  <a:schemeClr val="tx1"/>
                </a:solidFill>
                <a:effectLst/>
                <a:latin typeface="+mn-lt"/>
                <a:ea typeface="+mn-ea"/>
                <a:cs typeface="+mn-cs"/>
              </a:rPr>
            </a:br>
            <a:r>
              <a:rPr lang="en-US" dirty="0" err="1"/>
              <a:t>validation</a:t>
            </a:r>
            <a:r>
              <a:rPr lang="en-US" sz="1200" kern="1200" dirty="0" err="1">
                <a:solidFill>
                  <a:schemeClr val="tx1"/>
                </a:solidFill>
                <a:effectLst/>
                <a:latin typeface="+mn-lt"/>
                <a:ea typeface="+mn-ea"/>
                <a:cs typeface="+mn-cs"/>
              </a:rPr>
              <a:t>.to_csv</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'validation.csv'</a:t>
            </a:r>
            <a:r>
              <a:rPr lang="en-US" sz="1200" kern="1200" dirty="0">
                <a:solidFill>
                  <a:schemeClr val="tx1"/>
                </a:solidFill>
                <a:effectLst/>
                <a:latin typeface="+mn-lt"/>
                <a:ea typeface="+mn-ea"/>
                <a:cs typeface="+mn-cs"/>
              </a:rPr>
              <a:t>, header=False)</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32</a:t>
            </a:fld>
            <a:endParaRPr lang="en-US"/>
          </a:p>
        </p:txBody>
      </p:sp>
    </p:spTree>
    <p:extLst>
      <p:ext uri="{BB962C8B-B14F-4D97-AF65-F5344CB8AC3E}">
        <p14:creationId xmlns:p14="http://schemas.microsoft.com/office/powerpoint/2010/main" val="2077675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developing the model, we would try to predict the next 3 years of data and compare it with the test data. the developed model can read the pattern quite well.</a:t>
            </a:r>
          </a:p>
          <a:p>
            <a:r>
              <a:rPr lang="en-US" sz="1200" b="0" i="0" kern="1200" dirty="0">
                <a:solidFill>
                  <a:schemeClr val="tx1"/>
                </a:solidFill>
                <a:effectLst/>
                <a:latin typeface="+mn-lt"/>
                <a:ea typeface="+mn-ea"/>
                <a:cs typeface="+mn-cs"/>
              </a:rPr>
              <a:t>from </a:t>
            </a:r>
            <a:r>
              <a:rPr lang="en-US" sz="1200" b="0" i="0" kern="1200" dirty="0" err="1">
                <a:solidFill>
                  <a:schemeClr val="tx1"/>
                </a:solidFill>
                <a:effectLst/>
                <a:latin typeface="+mn-lt"/>
                <a:ea typeface="+mn-ea"/>
                <a:cs typeface="+mn-cs"/>
              </a:rPr>
              <a:t>sktime.datasets</a:t>
            </a:r>
            <a:r>
              <a:rPr lang="en-US" sz="1200" b="0" i="0" kern="1200" dirty="0">
                <a:solidFill>
                  <a:schemeClr val="tx1"/>
                </a:solidFill>
                <a:effectLst/>
                <a:latin typeface="+mn-lt"/>
                <a:ea typeface="+mn-ea"/>
                <a:cs typeface="+mn-cs"/>
              </a:rPr>
              <a:t> import </a:t>
            </a:r>
            <a:r>
              <a:rPr lang="en-US" sz="1200" b="0" i="0" kern="1200" dirty="0" err="1">
                <a:solidFill>
                  <a:schemeClr val="tx1"/>
                </a:solidFill>
                <a:effectLst/>
                <a:latin typeface="+mn-lt"/>
                <a:ea typeface="+mn-ea"/>
                <a:cs typeface="+mn-cs"/>
              </a:rPr>
              <a:t>load_airline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a:t>
            </a:r>
            <a:r>
              <a:rPr lang="en-US" sz="1200" b="0" i="0" kern="1200" dirty="0" err="1">
                <a:solidFill>
                  <a:schemeClr val="tx1"/>
                </a:solidFill>
                <a:effectLst/>
                <a:latin typeface="+mn-lt"/>
                <a:ea typeface="+mn-ea"/>
                <a:cs typeface="+mn-cs"/>
              </a:rPr>
              <a:t>sktime.forecasting.model_selection</a:t>
            </a:r>
            <a:r>
              <a:rPr lang="en-US" sz="1200" b="0" i="0" kern="1200" dirty="0">
                <a:solidFill>
                  <a:schemeClr val="tx1"/>
                </a:solidFill>
                <a:effectLst/>
                <a:latin typeface="+mn-lt"/>
                <a:ea typeface="+mn-ea"/>
                <a:cs typeface="+mn-cs"/>
              </a:rPr>
              <a:t> import </a:t>
            </a:r>
            <a:r>
              <a:rPr lang="en-US" sz="1200" b="0" i="0" kern="1200" dirty="0" err="1">
                <a:solidFill>
                  <a:schemeClr val="tx1"/>
                </a:solidFill>
                <a:effectLst/>
                <a:latin typeface="+mn-lt"/>
                <a:ea typeface="+mn-ea"/>
                <a:cs typeface="+mn-cs"/>
              </a:rPr>
              <a:t>temporal_train_test_split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from </a:t>
            </a:r>
            <a:r>
              <a:rPr lang="en-US" sz="1200" b="0" i="0" kern="1200" dirty="0" err="1">
                <a:solidFill>
                  <a:schemeClr val="tx1"/>
                </a:solidFill>
                <a:effectLst/>
                <a:latin typeface="+mn-lt"/>
                <a:ea typeface="+mn-ea"/>
                <a:cs typeface="+mn-cs"/>
              </a:rPr>
              <a:t>sktime.utils.plotting.forecasting</a:t>
            </a:r>
            <a:r>
              <a:rPr lang="en-US" sz="1200" b="0" i="0" kern="1200" dirty="0">
                <a:solidFill>
                  <a:schemeClr val="tx1"/>
                </a:solidFill>
                <a:effectLst/>
                <a:latin typeface="+mn-lt"/>
                <a:ea typeface="+mn-ea"/>
                <a:cs typeface="+mn-cs"/>
              </a:rPr>
              <a:t> import </a:t>
            </a:r>
            <a:r>
              <a:rPr lang="en-US" sz="1200" b="0" i="0" kern="1200" dirty="0" err="1">
                <a:solidFill>
                  <a:schemeClr val="tx1"/>
                </a:solidFill>
                <a:effectLst/>
                <a:latin typeface="+mn-lt"/>
                <a:ea typeface="+mn-ea"/>
                <a:cs typeface="+mn-cs"/>
              </a:rPr>
              <a:t>plot_ysy</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load_airline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y_train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y_test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temporal_train_test_split</a:t>
            </a:r>
            <a:r>
              <a:rPr lang="en-US" sz="1200" b="0" i="0" kern="1200" dirty="0">
                <a:solidFill>
                  <a:schemeClr val="tx1"/>
                </a:solidFill>
                <a:effectLst/>
                <a:latin typeface="+mn-lt"/>
                <a:ea typeface="+mn-ea"/>
                <a:cs typeface="+mn-cs"/>
              </a:rPr>
              <a:t>(y)</a:t>
            </a:r>
            <a:r>
              <a:rPr lang="en-US" sz="1200" b="0" i="0" kern="1200" dirty="0" err="1">
                <a:solidFill>
                  <a:schemeClr val="tx1"/>
                </a:solidFill>
                <a:effectLst/>
                <a:latin typeface="+mn-lt"/>
                <a:ea typeface="+mn-ea"/>
                <a:cs typeface="+mn-cs"/>
              </a:rPr>
              <a:t>plt.title</a:t>
            </a:r>
            <a:r>
              <a:rPr lang="en-US" sz="1200" b="0" i="0" kern="1200" dirty="0">
                <a:solidFill>
                  <a:schemeClr val="tx1"/>
                </a:solidFill>
                <a:effectLst/>
                <a:latin typeface="+mn-lt"/>
                <a:ea typeface="+mn-ea"/>
                <a:cs typeface="+mn-cs"/>
              </a:rPr>
              <a:t>('Airline Data with Train and Test')</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y_train.plot</a:t>
            </a:r>
            <a:r>
              <a:rPr lang="en-US" sz="1200" b="0" i="0" kern="1200" dirty="0">
                <a:solidFill>
                  <a:schemeClr val="tx1"/>
                </a:solidFill>
                <a:effectLst/>
                <a:latin typeface="+mn-lt"/>
                <a:ea typeface="+mn-ea"/>
                <a:cs typeface="+mn-cs"/>
              </a:rPr>
              <a:t>(label = 'train')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y_test.plot</a:t>
            </a:r>
            <a:r>
              <a:rPr lang="en-US" sz="1200" b="0" i="0" kern="1200" dirty="0">
                <a:solidFill>
                  <a:schemeClr val="tx1"/>
                </a:solidFill>
                <a:effectLst/>
                <a:latin typeface="+mn-lt"/>
                <a:ea typeface="+mn-ea"/>
                <a:cs typeface="+mn-cs"/>
              </a:rPr>
              <a:t>(label = 'test')</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plt.legend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from </a:t>
            </a:r>
            <a:r>
              <a:rPr lang="en-US" sz="1200" b="0" i="0" kern="1200" dirty="0" err="1">
                <a:solidFill>
                  <a:schemeClr val="tx1"/>
                </a:solidFill>
                <a:effectLst/>
                <a:latin typeface="+mn-lt"/>
                <a:ea typeface="+mn-ea"/>
                <a:cs typeface="+mn-cs"/>
              </a:rPr>
              <a:t>sktime.forecasting.arima</a:t>
            </a:r>
            <a:r>
              <a:rPr lang="en-US" sz="1200" b="0" i="0" kern="1200" dirty="0">
                <a:solidFill>
                  <a:schemeClr val="tx1"/>
                </a:solidFill>
                <a:effectLst/>
                <a:latin typeface="+mn-lt"/>
                <a:ea typeface="+mn-ea"/>
                <a:cs typeface="+mn-cs"/>
              </a:rPr>
              <a:t> import </a:t>
            </a:r>
            <a:r>
              <a:rPr lang="en-US" sz="1200" b="0" i="0" kern="1200" dirty="0" err="1">
                <a:solidFill>
                  <a:schemeClr val="tx1"/>
                </a:solidFill>
                <a:effectLst/>
                <a:latin typeface="+mn-lt"/>
                <a:ea typeface="+mn-ea"/>
                <a:cs typeface="+mn-cs"/>
              </a:rPr>
              <a:t>AutoARIMA</a:t>
            </a:r>
            <a:br>
              <a:rPr lang="en-US" dirty="0"/>
            </a:br>
            <a:r>
              <a:rPr lang="en-US" sz="1200" b="0" i="0" kern="1200" dirty="0">
                <a:solidFill>
                  <a:schemeClr val="tx1"/>
                </a:solidFill>
                <a:effectLst/>
                <a:latin typeface="+mn-lt"/>
                <a:ea typeface="+mn-ea"/>
                <a:cs typeface="+mn-cs"/>
              </a:rPr>
              <a:t>forecaster = </a:t>
            </a:r>
            <a:r>
              <a:rPr lang="en-US" sz="1200" b="0" i="0" kern="1200" dirty="0" err="1">
                <a:solidFill>
                  <a:schemeClr val="tx1"/>
                </a:solidFill>
                <a:effectLst/>
                <a:latin typeface="+mn-lt"/>
                <a:ea typeface="+mn-ea"/>
                <a:cs typeface="+mn-cs"/>
              </a:rPr>
              <a:t>AutoARIMA</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sp</a:t>
            </a:r>
            <a:r>
              <a:rPr lang="en-US" sz="1200" b="0" i="0" kern="1200" dirty="0">
                <a:solidFill>
                  <a:schemeClr val="tx1"/>
                </a:solidFill>
                <a:effectLst/>
                <a:latin typeface="+mn-lt"/>
                <a:ea typeface="+mn-ea"/>
                <a:cs typeface="+mn-cs"/>
              </a:rPr>
              <a:t>=12)</a:t>
            </a:r>
            <a:br>
              <a:rPr lang="en-US" dirty="0"/>
            </a:br>
            <a:r>
              <a:rPr lang="en-US" sz="1200" b="0" i="0" kern="1200" dirty="0" err="1">
                <a:solidFill>
                  <a:schemeClr val="tx1"/>
                </a:solidFill>
                <a:effectLst/>
                <a:latin typeface="+mn-lt"/>
                <a:ea typeface="+mn-ea"/>
                <a:cs typeface="+mn-cs"/>
              </a:rPr>
              <a:t>forecaster.fit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y_train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#Prediction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fh</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np.arange</a:t>
            </a:r>
            <a:r>
              <a:rPr lang="en-US" sz="1200" b="0" i="0" kern="1200" dirty="0">
                <a:solidFill>
                  <a:schemeClr val="tx1"/>
                </a:solidFill>
                <a:effectLst/>
                <a:latin typeface="+mn-lt"/>
                <a:ea typeface="+mn-ea"/>
                <a:cs typeface="+mn-cs"/>
              </a:rPr>
              <a:t>(1, 37)</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y_pred</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forecaster.predict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fh</a:t>
            </a:r>
            <a:r>
              <a:rPr lang="en-US" sz="1200" b="0" i="0" kern="1200" dirty="0">
                <a:solidFill>
                  <a:schemeClr val="tx1"/>
                </a:solidFill>
                <a:effectLst/>
                <a:latin typeface="+mn-lt"/>
                <a:ea typeface="+mn-ea"/>
                <a:cs typeface="+mn-cs"/>
              </a:rPr>
              <a:t>)#Test and Prediction Plotting</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plt.title</a:t>
            </a:r>
            <a:r>
              <a:rPr lang="en-US" sz="1200" b="0" i="0" kern="1200" dirty="0">
                <a:solidFill>
                  <a:schemeClr val="tx1"/>
                </a:solidFill>
                <a:effectLst/>
                <a:latin typeface="+mn-lt"/>
                <a:ea typeface="+mn-ea"/>
                <a:cs typeface="+mn-cs"/>
              </a:rPr>
              <a:t>('Airline Data with Train, Test, and Prediction')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y_train.plot</a:t>
            </a:r>
            <a:r>
              <a:rPr lang="en-US" sz="1200" b="0" i="0" kern="1200" dirty="0">
                <a:solidFill>
                  <a:schemeClr val="tx1"/>
                </a:solidFill>
                <a:effectLst/>
                <a:latin typeface="+mn-lt"/>
                <a:ea typeface="+mn-ea"/>
                <a:cs typeface="+mn-cs"/>
              </a:rPr>
              <a:t>(label = 'train')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y_test.plot</a:t>
            </a:r>
            <a:r>
              <a:rPr lang="en-US" sz="1200" b="0" i="0" kern="1200" dirty="0">
                <a:solidFill>
                  <a:schemeClr val="tx1"/>
                </a:solidFill>
                <a:effectLst/>
                <a:latin typeface="+mn-lt"/>
                <a:ea typeface="+mn-ea"/>
                <a:cs typeface="+mn-cs"/>
              </a:rPr>
              <a:t>(label = 'test')</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y_pred.plot</a:t>
            </a:r>
            <a:r>
              <a:rPr lang="en-US" sz="1200" b="0" i="0" kern="1200" dirty="0">
                <a:solidFill>
                  <a:schemeClr val="tx1"/>
                </a:solidFill>
                <a:effectLst/>
                <a:latin typeface="+mn-lt"/>
                <a:ea typeface="+mn-ea"/>
                <a:cs typeface="+mn-cs"/>
              </a:rPr>
              <a:t>(label = 'prediction')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plt.legend</a:t>
            </a:r>
            <a:r>
              <a:rPr lang="en-US" sz="1200" b="0" i="0" kern="1200">
                <a:solidFill>
                  <a:schemeClr val="tx1"/>
                </a:solidFill>
                <a:effectLst/>
                <a:latin typeface="+mn-lt"/>
                <a:ea typeface="+mn-ea"/>
                <a:cs typeface="+mn-cs"/>
              </a:rPr>
              <a:t>()</a:t>
            </a:r>
            <a:endParaRPr lang="en-US"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33</a:t>
            </a:fld>
            <a:endParaRPr lang="en-US"/>
          </a:p>
        </p:txBody>
      </p:sp>
    </p:spTree>
    <p:extLst>
      <p:ext uri="{BB962C8B-B14F-4D97-AF65-F5344CB8AC3E}">
        <p14:creationId xmlns:p14="http://schemas.microsoft.com/office/powerpoint/2010/main" val="313099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#percentage of deaths attributed to Influenza and Pneumonia in the past 8 years</a:t>
            </a:r>
            <a:br>
              <a:rPr lang="en-US" sz="1200" kern="1200" dirty="0">
                <a:solidFill>
                  <a:schemeClr val="tx1"/>
                </a:solidFill>
                <a:effectLst/>
                <a:latin typeface="+mn-lt"/>
                <a:ea typeface="+mn-ea"/>
                <a:cs typeface="+mn-cs"/>
              </a:rPr>
            </a:br>
            <a:r>
              <a:rPr lang="en-US" dirty="0" err="1"/>
              <a:t>Infl</a:t>
            </a:r>
            <a:r>
              <a:rPr lang="en-US" dirty="0"/>
              <a:t> </a:t>
            </a:r>
            <a:r>
              <a:rPr lang="en-US" sz="1200" kern="1200" dirty="0">
                <a:solidFill>
                  <a:schemeClr val="tx1"/>
                </a:solidFill>
                <a:effectLst/>
                <a:latin typeface="+mn-lt"/>
                <a:ea typeface="+mn-ea"/>
                <a:cs typeface="+mn-cs"/>
              </a:rPr>
              <a:t>= </a:t>
            </a:r>
            <a:r>
              <a:rPr lang="en-US" dirty="0" err="1"/>
              <a:t>pd</a:t>
            </a:r>
            <a:r>
              <a:rPr lang="en-US" sz="1200" kern="1200" dirty="0" err="1">
                <a:solidFill>
                  <a:schemeClr val="tx1"/>
                </a:solidFill>
                <a:effectLst/>
                <a:latin typeface="+mn-lt"/>
                <a:ea typeface="+mn-ea"/>
                <a:cs typeface="+mn-cs"/>
              </a:rPr>
              <a:t>.read_csv</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'CDC.csv'</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print(</a:t>
            </a:r>
            <a:r>
              <a:rPr lang="en-US" dirty="0" err="1"/>
              <a:t>Infl</a:t>
            </a:r>
            <a:r>
              <a:rPr lang="en-US" sz="1200" kern="1200" dirty="0" err="1">
                <a:solidFill>
                  <a:schemeClr val="tx1"/>
                </a:solidFill>
                <a:effectLst/>
                <a:latin typeface="+mn-lt"/>
                <a:ea typeface="+mn-ea"/>
                <a:cs typeface="+mn-cs"/>
              </a:rPr>
              <a:t>.head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Adding date</a:t>
            </a:r>
            <a:br>
              <a:rPr lang="en-US" sz="1200" kern="1200" dirty="0">
                <a:solidFill>
                  <a:schemeClr val="tx1"/>
                </a:solidFill>
                <a:effectLst/>
                <a:latin typeface="+mn-lt"/>
                <a:ea typeface="+mn-ea"/>
                <a:cs typeface="+mn-cs"/>
              </a:rPr>
            </a:br>
            <a:r>
              <a:rPr lang="en-US" dirty="0" err="1"/>
              <a:t>Infl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 = </a:t>
            </a:r>
            <a:r>
              <a:rPr lang="en-US" dirty="0" err="1"/>
              <a:t>Infl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'Year'</a:t>
            </a:r>
            <a:r>
              <a:rPr lang="en-US" sz="1200" kern="1200" dirty="0">
                <a:solidFill>
                  <a:schemeClr val="tx1"/>
                </a:solidFill>
                <a:effectLst/>
                <a:latin typeface="+mn-lt"/>
                <a:ea typeface="+mn-ea"/>
                <a:cs typeface="+mn-cs"/>
              </a:rPr>
              <a:t>]+</a:t>
            </a:r>
            <a:r>
              <a:rPr lang="en-US" dirty="0" err="1"/>
              <a:t>Infl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'Week'</a:t>
            </a:r>
            <a:r>
              <a:rPr lang="en-US" sz="1200" kern="1200" dirty="0">
                <a:solidFill>
                  <a:schemeClr val="tx1"/>
                </a:solidFill>
                <a:effectLst/>
                <a:latin typeface="+mn-lt"/>
                <a:ea typeface="+mn-ea"/>
                <a:cs typeface="+mn-cs"/>
              </a:rPr>
              <a:t>]/52.</a:t>
            </a:r>
            <a:br>
              <a:rPr lang="en-US" sz="1200" kern="1200" dirty="0">
                <a:solidFill>
                  <a:schemeClr val="tx1"/>
                </a:solidFill>
                <a:effectLst/>
                <a:latin typeface="+mn-lt"/>
                <a:ea typeface="+mn-ea"/>
                <a:cs typeface="+mn-cs"/>
              </a:rPr>
            </a:br>
            <a:r>
              <a:rPr lang="en-US" dirty="0" err="1"/>
              <a:t>Infl</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(x=</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 y=[</a:t>
            </a:r>
            <a:r>
              <a:rPr lang="en-US" sz="1200" b="1" kern="1200" dirty="0">
                <a:solidFill>
                  <a:schemeClr val="tx1"/>
                </a:solidFill>
                <a:effectLst/>
                <a:latin typeface="+mn-lt"/>
                <a:ea typeface="+mn-ea"/>
                <a:cs typeface="+mn-cs"/>
              </a:rPr>
              <a:t>'Percent of Deaths Due to Pneumonia and Influenza'</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'Expected'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'Threshold'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a:t>ax </a:t>
            </a: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.gca</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.legend</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'Mortality'</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'Expected'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'Threshold'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.set_ylabel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 Mortality'</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3</a:t>
            </a:fld>
            <a:endParaRPr lang="en-US"/>
          </a:p>
        </p:txBody>
      </p:sp>
    </p:spTree>
    <p:extLst>
      <p:ext uri="{BB962C8B-B14F-4D97-AF65-F5344CB8AC3E}">
        <p14:creationId xmlns:p14="http://schemas.microsoft.com/office/powerpoint/2010/main" val="330451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4</a:t>
            </a:fld>
            <a:endParaRPr lang="en-US"/>
          </a:p>
        </p:txBody>
      </p:sp>
    </p:spTree>
    <p:extLst>
      <p:ext uri="{BB962C8B-B14F-4D97-AF65-F5344CB8AC3E}">
        <p14:creationId xmlns:p14="http://schemas.microsoft.com/office/powerpoint/2010/main" val="337876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t>
            </a:r>
            <a:r>
              <a:rPr lang="en-US" sz="1200" kern="1200" dirty="0">
                <a:solidFill>
                  <a:schemeClr val="tx1"/>
                </a:solidFill>
                <a:effectLst/>
                <a:latin typeface="+mn-lt"/>
                <a:ea typeface="+mn-ea"/>
                <a:cs typeface="+mn-cs"/>
              </a:rPr>
              <a:t>= </a:t>
            </a:r>
            <a:r>
              <a:rPr lang="en-US" dirty="0" err="1"/>
              <a:t>pd</a:t>
            </a:r>
            <a:r>
              <a:rPr lang="en-US" sz="1200" kern="1200" dirty="0" err="1">
                <a:solidFill>
                  <a:schemeClr val="tx1"/>
                </a:solidFill>
                <a:effectLst/>
                <a:latin typeface="+mn-lt"/>
                <a:ea typeface="+mn-ea"/>
                <a:cs typeface="+mn-cs"/>
              </a:rPr>
              <a:t>.read_csv</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'sun.csv'</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print(</a:t>
            </a:r>
            <a:r>
              <a:rPr lang="en-US" dirty="0" err="1"/>
              <a:t>S</a:t>
            </a:r>
            <a:r>
              <a:rPr lang="en-US" sz="1200" kern="1200" dirty="0" err="1">
                <a:solidFill>
                  <a:schemeClr val="tx1"/>
                </a:solidFill>
                <a:effectLst/>
                <a:latin typeface="+mn-lt"/>
                <a:ea typeface="+mn-ea"/>
                <a:cs typeface="+mn-cs"/>
              </a:rPr>
              <a:t>.head</a:t>
            </a:r>
            <a:r>
              <a:rPr lang="en-US" sz="1200" kern="1200" dirty="0">
                <a:solidFill>
                  <a:schemeClr val="tx1"/>
                </a:solidFill>
                <a:effectLst/>
                <a:latin typeface="+mn-lt"/>
                <a:ea typeface="+mn-ea"/>
                <a:cs typeface="+mn-cs"/>
              </a:rPr>
              <a:t>())</a:t>
            </a:r>
          </a:p>
          <a:p>
            <a:r>
              <a:rPr lang="en-US" dirty="0" err="1"/>
              <a:t>S</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(x=</a:t>
            </a:r>
            <a:r>
              <a:rPr lang="en-US" sz="1200" b="1" kern="1200" dirty="0">
                <a:solidFill>
                  <a:schemeClr val="tx1"/>
                </a:solidFill>
                <a:effectLst/>
                <a:latin typeface="+mn-lt"/>
                <a:ea typeface="+mn-ea"/>
                <a:cs typeface="+mn-cs"/>
              </a:rPr>
              <a:t>'YEAR'</a:t>
            </a:r>
            <a:r>
              <a:rPr lang="en-US" sz="1200" kern="1200" dirty="0">
                <a:solidFill>
                  <a:schemeClr val="tx1"/>
                </a:solidFill>
                <a:effectLst/>
                <a:latin typeface="+mn-lt"/>
                <a:ea typeface="+mn-ea"/>
                <a:cs typeface="+mn-cs"/>
              </a:rPr>
              <a:t>, y=</a:t>
            </a:r>
            <a:r>
              <a:rPr lang="en-US" sz="1200" b="1" kern="1200" dirty="0">
                <a:solidFill>
                  <a:schemeClr val="tx1"/>
                </a:solidFill>
                <a:effectLst/>
                <a:latin typeface="+mn-lt"/>
                <a:ea typeface="+mn-ea"/>
                <a:cs typeface="+mn-cs"/>
              </a:rPr>
              <a:t>'SUNACTIVITY'</a:t>
            </a:r>
            <a:r>
              <a:rPr lang="en-US" sz="1200" kern="1200" dirty="0">
                <a:solidFill>
                  <a:schemeClr val="tx1"/>
                </a:solidFill>
                <a:effectLst/>
                <a:latin typeface="+mn-lt"/>
                <a:ea typeface="+mn-ea"/>
                <a:cs typeface="+mn-cs"/>
              </a:rPr>
              <a:t>, legend=False)</a:t>
            </a:r>
            <a:br>
              <a:rPr lang="en-US" sz="1200" kern="1200" dirty="0">
                <a:solidFill>
                  <a:schemeClr val="tx1"/>
                </a:solidFill>
                <a:effectLst/>
                <a:latin typeface="+mn-lt"/>
                <a:ea typeface="+mn-ea"/>
                <a:cs typeface="+mn-cs"/>
              </a:rPr>
            </a:br>
            <a:r>
              <a:rPr lang="en-US" dirty="0"/>
              <a:t>ax </a:t>
            </a: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.gca</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.set_ylabel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'Sun activity'</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'Year'</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5</a:t>
            </a:fld>
            <a:endParaRPr lang="en-US"/>
          </a:p>
        </p:txBody>
      </p:sp>
    </p:spTree>
    <p:extLst>
      <p:ext uri="{BB962C8B-B14F-4D97-AF65-F5344CB8AC3E}">
        <p14:creationId xmlns:p14="http://schemas.microsoft.com/office/powerpoint/2010/main" val="402205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airline</a:t>
            </a:r>
            <a:r>
              <a:rPr lang="en-US" dirty="0"/>
              <a:t> </a:t>
            </a:r>
            <a:r>
              <a:rPr lang="en-US" sz="1200" kern="1200" dirty="0">
                <a:solidFill>
                  <a:schemeClr val="tx1"/>
                </a:solidFill>
                <a:effectLst/>
                <a:latin typeface="+mn-lt"/>
                <a:ea typeface="+mn-ea"/>
                <a:cs typeface="+mn-cs"/>
              </a:rPr>
              <a:t>=</a:t>
            </a:r>
            <a:r>
              <a:rPr lang="en-US" dirty="0"/>
              <a:t> </a:t>
            </a:r>
            <a:r>
              <a:rPr lang="en-US" dirty="0" err="1">
                <a:effectLst/>
              </a:rPr>
              <a:t>pd</a:t>
            </a:r>
            <a:r>
              <a:rPr lang="en-US" sz="1200" kern="1200" dirty="0" err="1">
                <a:solidFill>
                  <a:schemeClr val="tx1"/>
                </a:solidFill>
                <a:effectLst/>
                <a:latin typeface="+mn-lt"/>
                <a:ea typeface="+mn-ea"/>
                <a:cs typeface="+mn-cs"/>
              </a:rPr>
              <a:t>.</a:t>
            </a:r>
            <a:r>
              <a:rPr lang="en-US" dirty="0" err="1">
                <a:effectLst/>
              </a:rPr>
              <a:t>read_csv</a:t>
            </a:r>
            <a:r>
              <a:rPr lang="en-US" dirty="0">
                <a:effectLst/>
              </a:rPr>
              <a:t>(</a:t>
            </a:r>
            <a:r>
              <a:rPr lang="en-US" sz="1200" kern="1200" dirty="0">
                <a:solidFill>
                  <a:schemeClr val="tx1"/>
                </a:solidFill>
                <a:effectLst/>
                <a:latin typeface="+mn-lt"/>
                <a:ea typeface="+mn-ea"/>
                <a:cs typeface="+mn-cs"/>
              </a:rPr>
              <a:t>'nternational-airline-passengers.csv'</a:t>
            </a:r>
            <a:r>
              <a:rPr lang="en-US" dirty="0">
                <a:effectLst/>
              </a:rPr>
              <a:t>,</a:t>
            </a:r>
            <a:r>
              <a:rPr lang="en-US" dirty="0"/>
              <a:t> </a:t>
            </a:r>
            <a:r>
              <a:rPr lang="en-US" dirty="0" err="1">
                <a:effectLst/>
              </a:rPr>
              <a:t>sep</a:t>
            </a:r>
            <a:r>
              <a:rPr lang="en-US" sz="1200" kern="1200" dirty="0">
                <a:solidFill>
                  <a:schemeClr val="tx1"/>
                </a:solidFill>
                <a:effectLst/>
                <a:latin typeface="+mn-lt"/>
                <a:ea typeface="+mn-ea"/>
                <a:cs typeface="+mn-cs"/>
              </a:rPr>
              <a:t>=‘;’</a:t>
            </a:r>
            <a:r>
              <a:rPr lang="en-US" dirty="0">
                <a:effectLst/>
              </a:rPr>
              <a:t>)</a:t>
            </a:r>
          </a:p>
          <a:p>
            <a:r>
              <a:rPr lang="en-US" dirty="0"/>
              <a:t>airline</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'Month'</a:t>
            </a:r>
            <a:r>
              <a:rPr lang="en-US" sz="1200" kern="1200" dirty="0">
                <a:solidFill>
                  <a:schemeClr val="tx1"/>
                </a:solidFill>
                <a:effectLst/>
                <a:latin typeface="+mn-lt"/>
                <a:ea typeface="+mn-ea"/>
                <a:cs typeface="+mn-cs"/>
              </a:rPr>
              <a:t>] = </a:t>
            </a:r>
            <a:r>
              <a:rPr lang="en-US" dirty="0" err="1"/>
              <a:t>pd</a:t>
            </a:r>
            <a:r>
              <a:rPr lang="en-US" sz="1200" kern="1200" dirty="0" err="1">
                <a:solidFill>
                  <a:schemeClr val="tx1"/>
                </a:solidFill>
                <a:effectLst/>
                <a:latin typeface="+mn-lt"/>
                <a:ea typeface="+mn-ea"/>
                <a:cs typeface="+mn-cs"/>
              </a:rPr>
              <a:t>.to_datetime</a:t>
            </a:r>
            <a:r>
              <a:rPr lang="en-US" sz="1200" kern="1200" dirty="0">
                <a:solidFill>
                  <a:schemeClr val="tx1"/>
                </a:solidFill>
                <a:effectLst/>
                <a:latin typeface="+mn-lt"/>
                <a:ea typeface="+mn-ea"/>
                <a:cs typeface="+mn-cs"/>
              </a:rPr>
              <a:t>(</a:t>
            </a:r>
            <a:r>
              <a:rPr lang="en-US" dirty="0"/>
              <a:t>airline</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'Month'</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'-01'</a:t>
            </a:r>
            <a:r>
              <a:rPr lang="en-US" sz="1200" kern="1200" dirty="0">
                <a:solidFill>
                  <a:schemeClr val="tx1"/>
                </a:solidFill>
                <a:effectLst/>
                <a:latin typeface="+mn-lt"/>
                <a:ea typeface="+mn-ea"/>
                <a:cs typeface="+mn-cs"/>
              </a:rPr>
              <a:t>)</a:t>
            </a:r>
            <a:endParaRPr lang="en-US" dirty="0">
              <a:effectLst/>
            </a:endParaRPr>
          </a:p>
          <a:p>
            <a:r>
              <a:rPr lang="en-US" dirty="0" err="1"/>
              <a:t>airline</a:t>
            </a:r>
            <a:r>
              <a:rPr lang="en-US" sz="1200" kern="1200" dirty="0" err="1">
                <a:solidFill>
                  <a:schemeClr val="tx1"/>
                </a:solidFill>
                <a:effectLst/>
                <a:latin typeface="+mn-lt"/>
                <a:ea typeface="+mn-ea"/>
                <a:cs typeface="+mn-cs"/>
              </a:rPr>
              <a:t>.set_index</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'Month'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inplace</a:t>
            </a:r>
            <a:r>
              <a:rPr lang="en-US" sz="1200" kern="1200" dirty="0">
                <a:solidFill>
                  <a:schemeClr val="tx1"/>
                </a:solidFill>
                <a:effectLst/>
                <a:latin typeface="+mn-lt"/>
                <a:ea typeface="+mn-ea"/>
                <a:cs typeface="+mn-cs"/>
              </a:rPr>
              <a:t>=True)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print(</a:t>
            </a:r>
            <a:r>
              <a:rPr lang="en-US" dirty="0" err="1"/>
              <a:t>airline</a:t>
            </a:r>
            <a:r>
              <a:rPr lang="en-US" sz="1200" kern="1200" dirty="0" err="1">
                <a:solidFill>
                  <a:schemeClr val="tx1"/>
                </a:solidFill>
                <a:effectLst/>
                <a:latin typeface="+mn-lt"/>
                <a:ea typeface="+mn-ea"/>
                <a:cs typeface="+mn-cs"/>
              </a:rPr>
              <a:t>.head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airline</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(legend=False)</a:t>
            </a:r>
            <a:br>
              <a:rPr lang="en-US" sz="1200" kern="1200" dirty="0">
                <a:solidFill>
                  <a:schemeClr val="tx1"/>
                </a:solidFill>
                <a:effectLst/>
                <a:latin typeface="+mn-lt"/>
                <a:ea typeface="+mn-ea"/>
                <a:cs typeface="+mn-cs"/>
              </a:rPr>
            </a:br>
            <a:r>
              <a:rPr lang="en-US" dirty="0"/>
              <a:t>ax </a:t>
            </a: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.gca</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.set_ylabel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'Passengers'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7</a:t>
            </a:fld>
            <a:endParaRPr lang="en-US"/>
          </a:p>
        </p:txBody>
      </p:sp>
    </p:spTree>
    <p:extLst>
      <p:ext uri="{BB962C8B-B14F-4D97-AF65-F5344CB8AC3E}">
        <p14:creationId xmlns:p14="http://schemas.microsoft.com/office/powerpoint/2010/main" val="105658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kern="1200" dirty="0">
                <a:solidFill>
                  <a:schemeClr val="tx1"/>
                </a:solidFill>
                <a:effectLst/>
                <a:latin typeface="+mn-lt"/>
                <a:ea typeface="+mn-ea"/>
                <a:cs typeface="+mn-cs"/>
              </a:rPr>
              <a:t>def </a:t>
            </a:r>
            <a:r>
              <a:rPr lang="en-US" sz="1200" kern="1200" dirty="0" err="1">
                <a:solidFill>
                  <a:schemeClr val="tx1"/>
                </a:solidFill>
                <a:effectLst/>
                <a:latin typeface="+mn-lt"/>
                <a:ea typeface="+mn-ea"/>
                <a:cs typeface="+mn-cs"/>
              </a:rPr>
              <a:t>running_average</a:t>
            </a:r>
            <a:r>
              <a:rPr lang="en-US" sz="1200" kern="1200" dirty="0">
                <a:solidFill>
                  <a:schemeClr val="tx1"/>
                </a:solidFill>
                <a:effectLst/>
                <a:latin typeface="+mn-lt"/>
                <a:ea typeface="+mn-ea"/>
                <a:cs typeface="+mn-cs"/>
              </a:rPr>
              <a:t>(x, order):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current </a:t>
            </a:r>
            <a:r>
              <a:rPr lang="en-US" sz="1200" kern="1200" dirty="0">
                <a:solidFill>
                  <a:schemeClr val="tx1"/>
                </a:solidFill>
                <a:effectLst/>
                <a:latin typeface="+mn-lt"/>
                <a:ea typeface="+mn-ea"/>
                <a:cs typeface="+mn-cs"/>
              </a:rPr>
              <a:t>= x[:order].sum()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running_avg</a:t>
            </a:r>
            <a:r>
              <a:rPr lang="en-US" dirty="0"/>
              <a:t> </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for </a:t>
            </a:r>
            <a:r>
              <a:rPr lang="en-US" dirty="0" err="1"/>
              <a:t>i</a:t>
            </a:r>
            <a:r>
              <a:rPr lang="en-US" dirty="0"/>
              <a:t> </a:t>
            </a:r>
            <a:r>
              <a:rPr lang="en-US" sz="1200" kern="1200" dirty="0">
                <a:solidFill>
                  <a:schemeClr val="tx1"/>
                </a:solidFill>
                <a:effectLst/>
                <a:latin typeface="+mn-lt"/>
                <a:ea typeface="+mn-ea"/>
                <a:cs typeface="+mn-cs"/>
              </a:rPr>
              <a:t>in range(order, </a:t>
            </a:r>
            <a:r>
              <a:rPr lang="en-US" sz="1200" kern="1200" dirty="0" err="1">
                <a:solidFill>
                  <a:schemeClr val="tx1"/>
                </a:solidFill>
                <a:effectLst/>
                <a:latin typeface="+mn-lt"/>
                <a:ea typeface="+mn-ea"/>
                <a:cs typeface="+mn-cs"/>
              </a:rPr>
              <a:t>x.</a:t>
            </a:r>
            <a:r>
              <a:rPr lang="en-US" dirty="0" err="1"/>
              <a:t>shape</a:t>
            </a:r>
            <a:r>
              <a:rPr lang="en-US" sz="1200" kern="1200" dirty="0">
                <a:solidFill>
                  <a:schemeClr val="tx1"/>
                </a:solidFill>
                <a:effectLst/>
                <a:latin typeface="+mn-lt"/>
                <a:ea typeface="+mn-ea"/>
                <a:cs typeface="+mn-cs"/>
              </a:rPr>
              <a:t>[0]):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current </a:t>
            </a:r>
            <a:r>
              <a:rPr lang="en-US" sz="1200" kern="1200" dirty="0">
                <a:solidFill>
                  <a:schemeClr val="tx1"/>
                </a:solidFill>
                <a:effectLst/>
                <a:latin typeface="+mn-lt"/>
                <a:ea typeface="+mn-ea"/>
                <a:cs typeface="+mn-cs"/>
              </a:rPr>
              <a:t>+= x[</a:t>
            </a:r>
            <a:r>
              <a:rPr lang="en-US" dirty="0" err="1"/>
              <a:t>i</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current </a:t>
            </a:r>
            <a:r>
              <a:rPr lang="en-US" sz="1200" kern="1200" dirty="0">
                <a:solidFill>
                  <a:schemeClr val="tx1"/>
                </a:solidFill>
                <a:effectLst/>
                <a:latin typeface="+mn-lt"/>
                <a:ea typeface="+mn-ea"/>
                <a:cs typeface="+mn-cs"/>
              </a:rPr>
              <a:t>-= x[</a:t>
            </a:r>
            <a:r>
              <a:rPr lang="en-US" dirty="0" err="1"/>
              <a:t>i</a:t>
            </a:r>
            <a:r>
              <a:rPr lang="en-US" dirty="0"/>
              <a:t> </a:t>
            </a:r>
            <a:r>
              <a:rPr lang="en-US" sz="1200" kern="1200" dirty="0">
                <a:solidFill>
                  <a:schemeClr val="tx1"/>
                </a:solidFill>
                <a:effectLst/>
                <a:latin typeface="+mn-lt"/>
                <a:ea typeface="+mn-ea"/>
                <a:cs typeface="+mn-cs"/>
              </a:rPr>
              <a:t>- order]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running_avg</a:t>
            </a:r>
            <a:r>
              <a:rPr lang="en-US" sz="1200" kern="1200" dirty="0" err="1">
                <a:solidFill>
                  <a:schemeClr val="tx1"/>
                </a:solidFill>
                <a:effectLst/>
                <a:latin typeface="+mn-lt"/>
                <a:ea typeface="+mn-ea"/>
                <a:cs typeface="+mn-cs"/>
              </a:rPr>
              <a:t>.append</a:t>
            </a:r>
            <a:r>
              <a:rPr lang="en-US" sz="1200" kern="1200" dirty="0">
                <a:solidFill>
                  <a:schemeClr val="tx1"/>
                </a:solidFill>
                <a:effectLst/>
                <a:latin typeface="+mn-lt"/>
                <a:ea typeface="+mn-ea"/>
                <a:cs typeface="+mn-cs"/>
              </a:rPr>
              <a:t>(</a:t>
            </a:r>
            <a:r>
              <a:rPr lang="en-US" dirty="0"/>
              <a:t>current </a:t>
            </a:r>
            <a:r>
              <a:rPr lang="en-US" sz="1200" kern="1200" dirty="0">
                <a:solidFill>
                  <a:schemeClr val="tx1"/>
                </a:solidFill>
                <a:effectLst/>
                <a:latin typeface="+mn-lt"/>
                <a:ea typeface="+mn-ea"/>
                <a:cs typeface="+mn-cs"/>
              </a:rPr>
              <a:t>/ order)</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return </a:t>
            </a:r>
            <a:r>
              <a:rPr lang="en-US" dirty="0" err="1"/>
              <a:t>np</a:t>
            </a:r>
            <a:r>
              <a:rPr lang="en-US" sz="1200" kern="1200" dirty="0" err="1">
                <a:solidFill>
                  <a:schemeClr val="tx1"/>
                </a:solidFill>
                <a:effectLst/>
                <a:latin typeface="+mn-lt"/>
                <a:ea typeface="+mn-ea"/>
                <a:cs typeface="+mn-cs"/>
              </a:rPr>
              <a:t>.array</a:t>
            </a:r>
            <a:r>
              <a:rPr lang="en-US" sz="1200" kern="1200" dirty="0">
                <a:solidFill>
                  <a:schemeClr val="tx1"/>
                </a:solidFill>
                <a:effectLst/>
                <a:latin typeface="+mn-lt"/>
                <a:ea typeface="+mn-ea"/>
                <a:cs typeface="+mn-cs"/>
              </a:rPr>
              <a:t>(</a:t>
            </a:r>
            <a:r>
              <a:rPr lang="en-US" dirty="0" err="1"/>
              <a:t>running_avg</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a:t>trend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running_average</a:t>
            </a:r>
            <a:r>
              <a:rPr lang="en-US" sz="1200" kern="1200" dirty="0">
                <a:solidFill>
                  <a:schemeClr val="tx1"/>
                </a:solidFill>
                <a:effectLst/>
                <a:latin typeface="+mn-lt"/>
                <a:ea typeface="+mn-ea"/>
                <a:cs typeface="+mn-cs"/>
              </a:rPr>
              <a:t>(</a:t>
            </a:r>
            <a:r>
              <a:rPr lang="en-US" dirty="0"/>
              <a:t>airline</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'Passengers'</a:t>
            </a:r>
            <a:r>
              <a:rPr lang="en-US" sz="1200" kern="1200" dirty="0">
                <a:solidFill>
                  <a:schemeClr val="tx1"/>
                </a:solidFill>
                <a:effectLst/>
                <a:latin typeface="+mn-lt"/>
                <a:ea typeface="+mn-ea"/>
                <a:cs typeface="+mn-cs"/>
              </a:rPr>
              <a:t>], 12)</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dirty="0"/>
              <a:t>fig</a:t>
            </a:r>
            <a:r>
              <a:rPr lang="en-US" sz="1200" kern="1200" dirty="0">
                <a:solidFill>
                  <a:schemeClr val="tx1"/>
                </a:solidFill>
                <a:effectLst/>
                <a:latin typeface="+mn-lt"/>
                <a:ea typeface="+mn-ea"/>
                <a:cs typeface="+mn-cs"/>
              </a:rPr>
              <a:t>, </a:t>
            </a:r>
            <a:r>
              <a:rPr lang="en-US" dirty="0"/>
              <a:t>ax </a:t>
            </a: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.subplots</a:t>
            </a:r>
            <a:r>
              <a:rPr lang="en-US" sz="1200" kern="1200" dirty="0">
                <a:solidFill>
                  <a:schemeClr val="tx1"/>
                </a:solidFill>
                <a:effectLst/>
                <a:latin typeface="+mn-lt"/>
                <a:ea typeface="+mn-ea"/>
                <a:cs typeface="+mn-cs"/>
              </a:rPr>
              <a:t>(1, 1)</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err="1"/>
              <a:t>airline</a:t>
            </a:r>
            <a:r>
              <a:rPr lang="en-US" sz="1200" kern="1200" dirty="0" err="1">
                <a:solidFill>
                  <a:schemeClr val="tx1"/>
                </a:solidFill>
                <a:effectLst/>
                <a:latin typeface="+mn-lt"/>
                <a:ea typeface="+mn-ea"/>
                <a:cs typeface="+mn-cs"/>
              </a:rPr>
              <a:t>.</a:t>
            </a:r>
            <a:r>
              <a:rPr lang="en-US" dirty="0" err="1"/>
              <a:t>index</a:t>
            </a:r>
            <a:r>
              <a:rPr lang="en-US" sz="1200" kern="1200" dirty="0">
                <a:solidFill>
                  <a:schemeClr val="tx1"/>
                </a:solidFill>
                <a:effectLst/>
                <a:latin typeface="+mn-lt"/>
                <a:ea typeface="+mn-ea"/>
                <a:cs typeface="+mn-cs"/>
              </a:rPr>
              <a:t>, </a:t>
            </a:r>
            <a:r>
              <a:rPr lang="en-US" dirty="0"/>
              <a:t>airline</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'Passengers'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.set_ylabel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'Passengers'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err="1"/>
              <a:t>airline</a:t>
            </a:r>
            <a:r>
              <a:rPr lang="en-US" sz="1200" kern="1200" dirty="0" err="1">
                <a:solidFill>
                  <a:schemeClr val="tx1"/>
                </a:solidFill>
                <a:effectLst/>
                <a:latin typeface="+mn-lt"/>
                <a:ea typeface="+mn-ea"/>
                <a:cs typeface="+mn-cs"/>
              </a:rPr>
              <a:t>.</a:t>
            </a:r>
            <a:r>
              <a:rPr lang="en-US" dirty="0" err="1"/>
              <a:t>index</a:t>
            </a:r>
            <a:r>
              <a:rPr lang="en-US" sz="1200" kern="1200" dirty="0">
                <a:solidFill>
                  <a:schemeClr val="tx1"/>
                </a:solidFill>
                <a:effectLst/>
                <a:latin typeface="+mn-lt"/>
                <a:ea typeface="+mn-ea"/>
                <a:cs typeface="+mn-cs"/>
              </a:rPr>
              <a:t>[12:], </a:t>
            </a:r>
            <a:r>
              <a:rPr lang="en-US" dirty="0"/>
              <a:t>trend</a:t>
            </a:r>
            <a:r>
              <a:rPr lang="en-US" sz="1200" kern="1200" dirty="0">
                <a:solidFill>
                  <a:schemeClr val="tx1"/>
                </a:solidFill>
                <a:effectLst/>
                <a:latin typeface="+mn-lt"/>
                <a:ea typeface="+mn-ea"/>
                <a:cs typeface="+mn-cs"/>
              </a:rPr>
              <a:t>, label=</a:t>
            </a:r>
            <a:r>
              <a:rPr lang="en-US" sz="1200" b="1" kern="1200" dirty="0">
                <a:solidFill>
                  <a:schemeClr val="tx1"/>
                </a:solidFill>
                <a:effectLst/>
                <a:latin typeface="+mn-lt"/>
                <a:ea typeface="+mn-ea"/>
                <a:cs typeface="+mn-cs"/>
              </a:rPr>
              <a:t>'Trend'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.legend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8</a:t>
            </a:fld>
            <a:endParaRPr lang="en-US"/>
          </a:p>
        </p:txBody>
      </p:sp>
    </p:spTree>
    <p:extLst>
      <p:ext uri="{BB962C8B-B14F-4D97-AF65-F5344CB8AC3E}">
        <p14:creationId xmlns:p14="http://schemas.microsoft.com/office/powerpoint/2010/main" val="234598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kern="1200" dirty="0">
                <a:solidFill>
                  <a:schemeClr val="tx1"/>
                </a:solidFill>
                <a:effectLst/>
                <a:latin typeface="+mn-lt"/>
                <a:ea typeface="+mn-ea"/>
                <a:cs typeface="+mn-cs"/>
              </a:rPr>
              <a:t>#seasonal pattern analysis using seasonal subplots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def seasons(</a:t>
            </a:r>
            <a:r>
              <a:rPr lang="en-US" sz="1200" kern="1200" dirty="0" err="1">
                <a:solidFill>
                  <a:schemeClr val="tx1"/>
                </a:solidFill>
                <a:effectLst/>
                <a:latin typeface="+mn-lt"/>
                <a:ea typeface="+mn-ea"/>
                <a:cs typeface="+mn-cs"/>
              </a:rPr>
              <a:t>Removetrend</a:t>
            </a:r>
            <a:r>
              <a:rPr lang="en-US" sz="1200" kern="1200" dirty="0">
                <a:solidFill>
                  <a:schemeClr val="tx1"/>
                </a:solidFill>
                <a:effectLst/>
                <a:latin typeface="+mn-lt"/>
                <a:ea typeface="+mn-ea"/>
                <a:cs typeface="+mn-cs"/>
              </a:rPr>
              <a:t>, order, </a:t>
            </a:r>
            <a:r>
              <a:rPr lang="en-US" sz="1200" kern="1200" dirty="0" err="1">
                <a:solidFill>
                  <a:schemeClr val="tx1"/>
                </a:solidFill>
                <a:effectLst/>
                <a:latin typeface="+mn-lt"/>
                <a:ea typeface="+mn-ea"/>
                <a:cs typeface="+mn-cs"/>
              </a:rPr>
              <a:t>plot_mean</a:t>
            </a:r>
            <a:r>
              <a:rPr lang="en-US" sz="1200" kern="1200" dirty="0">
                <a:solidFill>
                  <a:schemeClr val="tx1"/>
                </a:solidFill>
                <a:effectLst/>
                <a:latin typeface="+mn-lt"/>
                <a:ea typeface="+mn-ea"/>
                <a:cs typeface="+mn-cs"/>
              </a:rPr>
              <a:t>=True):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colors </a:t>
            </a: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a:t>
            </a:r>
            <a:r>
              <a:rPr lang="en-US" dirty="0" err="1"/>
              <a:t>rcParams</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axes.prop_cycle</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by_key</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'color'</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Removetrend</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Data </a:t>
            </a:r>
            <a:r>
              <a:rPr lang="en-US" sz="1200" kern="1200" dirty="0">
                <a:solidFill>
                  <a:schemeClr val="tx1"/>
                </a:solidFill>
                <a:effectLst/>
                <a:latin typeface="+mn-lt"/>
                <a:ea typeface="+mn-ea"/>
                <a:cs typeface="+mn-cs"/>
              </a:rPr>
              <a:t>= </a:t>
            </a:r>
            <a:r>
              <a:rPr lang="en-US" dirty="0" err="1"/>
              <a:t>np</a:t>
            </a:r>
            <a:r>
              <a:rPr lang="en-US" sz="1200" kern="1200" dirty="0" err="1">
                <a:solidFill>
                  <a:schemeClr val="tx1"/>
                </a:solidFill>
                <a:effectLst/>
                <a:latin typeface="+mn-lt"/>
                <a:ea typeface="+mn-ea"/>
                <a:cs typeface="+mn-cs"/>
              </a:rPr>
              <a:t>.array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Removetrend</a:t>
            </a:r>
            <a:r>
              <a:rPr lang="en-US" sz="1200" kern="1200" dirty="0">
                <a:solidFill>
                  <a:schemeClr val="tx1"/>
                </a:solidFill>
                <a:effectLst/>
                <a:latin typeface="+mn-lt"/>
                <a:ea typeface="+mn-ea"/>
                <a:cs typeface="+mn-cs"/>
              </a:rPr>
              <a:t>[</a:t>
            </a:r>
            <a:r>
              <a:rPr lang="en-US" dirty="0" err="1"/>
              <a:t>i</a:t>
            </a:r>
            <a:r>
              <a:rPr lang="en-US" sz="1200" kern="1200" dirty="0">
                <a:solidFill>
                  <a:schemeClr val="tx1"/>
                </a:solidFill>
                <a:effectLst/>
                <a:latin typeface="+mn-lt"/>
                <a:ea typeface="+mn-ea"/>
                <a:cs typeface="+mn-cs"/>
              </a:rPr>
              <a:t>::order] for </a:t>
            </a:r>
            <a:r>
              <a:rPr lang="en-US" dirty="0" err="1"/>
              <a:t>i</a:t>
            </a:r>
            <a:r>
              <a:rPr lang="en-US" dirty="0"/>
              <a:t> </a:t>
            </a:r>
            <a:r>
              <a:rPr lang="en-US" sz="1200" kern="1200" dirty="0">
                <a:solidFill>
                  <a:schemeClr val="tx1"/>
                </a:solidFill>
                <a:effectLst/>
                <a:latin typeface="+mn-lt"/>
                <a:ea typeface="+mn-ea"/>
                <a:cs typeface="+mn-cs"/>
              </a:rPr>
              <a:t>in range(order)])</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Mean </a:t>
            </a:r>
            <a:r>
              <a:rPr lang="en-US" sz="1200" kern="1200" dirty="0">
                <a:solidFill>
                  <a:schemeClr val="tx1"/>
                </a:solidFill>
                <a:effectLst/>
                <a:latin typeface="+mn-lt"/>
                <a:ea typeface="+mn-ea"/>
                <a:cs typeface="+mn-cs"/>
              </a:rPr>
              <a:t>= </a:t>
            </a:r>
            <a:r>
              <a:rPr lang="en-US" dirty="0" err="1"/>
              <a:t>np</a:t>
            </a:r>
            <a:r>
              <a:rPr lang="en-US" sz="1200" kern="1200" dirty="0" err="1">
                <a:solidFill>
                  <a:schemeClr val="tx1"/>
                </a:solidFill>
                <a:effectLst/>
                <a:latin typeface="+mn-lt"/>
                <a:ea typeface="+mn-ea"/>
                <a:cs typeface="+mn-cs"/>
              </a:rPr>
              <a:t>.mean</a:t>
            </a:r>
            <a:r>
              <a:rPr lang="en-US" sz="1200" kern="1200" dirty="0">
                <a:solidFill>
                  <a:schemeClr val="tx1"/>
                </a:solidFill>
                <a:effectLst/>
                <a:latin typeface="+mn-lt"/>
                <a:ea typeface="+mn-ea"/>
                <a:cs typeface="+mn-cs"/>
              </a:rPr>
              <a:t>(</a:t>
            </a:r>
            <a:r>
              <a:rPr lang="en-US" dirty="0"/>
              <a:t>Data</a:t>
            </a:r>
            <a:r>
              <a:rPr lang="en-US" sz="1200" kern="1200" dirty="0">
                <a:solidFill>
                  <a:schemeClr val="tx1"/>
                </a:solidFill>
                <a:effectLst/>
                <a:latin typeface="+mn-lt"/>
                <a:ea typeface="+mn-ea"/>
                <a:cs typeface="+mn-cs"/>
              </a:rPr>
              <a:t>, axis=1)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Median </a:t>
            </a:r>
            <a:r>
              <a:rPr lang="en-US" sz="1200" kern="1200" dirty="0">
                <a:solidFill>
                  <a:schemeClr val="tx1"/>
                </a:solidFill>
                <a:effectLst/>
                <a:latin typeface="+mn-lt"/>
                <a:ea typeface="+mn-ea"/>
                <a:cs typeface="+mn-cs"/>
              </a:rPr>
              <a:t>= </a:t>
            </a:r>
            <a:r>
              <a:rPr lang="en-US" dirty="0" err="1"/>
              <a:t>np</a:t>
            </a:r>
            <a:r>
              <a:rPr lang="en-US" sz="1200" kern="1200" dirty="0" err="1">
                <a:solidFill>
                  <a:schemeClr val="tx1"/>
                </a:solidFill>
                <a:effectLst/>
                <a:latin typeface="+mn-lt"/>
                <a:ea typeface="+mn-ea"/>
                <a:cs typeface="+mn-cs"/>
              </a:rPr>
              <a:t>.median</a:t>
            </a:r>
            <a:r>
              <a:rPr lang="en-US" sz="1200" kern="1200" dirty="0">
                <a:solidFill>
                  <a:schemeClr val="tx1"/>
                </a:solidFill>
                <a:effectLst/>
                <a:latin typeface="+mn-lt"/>
                <a:ea typeface="+mn-ea"/>
                <a:cs typeface="+mn-cs"/>
              </a:rPr>
              <a:t>(</a:t>
            </a:r>
            <a:r>
              <a:rPr lang="en-US" dirty="0"/>
              <a:t>Data</a:t>
            </a:r>
            <a:r>
              <a:rPr lang="en-US" sz="1200" kern="1200" dirty="0">
                <a:solidFill>
                  <a:schemeClr val="tx1"/>
                </a:solidFill>
                <a:effectLst/>
                <a:latin typeface="+mn-lt"/>
                <a:ea typeface="+mn-ea"/>
                <a:cs typeface="+mn-cs"/>
              </a:rPr>
              <a:t>, axis=1)</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counts </a:t>
            </a:r>
            <a:r>
              <a:rPr lang="en-US" sz="1200" kern="1200" dirty="0">
                <a:solidFill>
                  <a:schemeClr val="tx1"/>
                </a:solidFill>
                <a:effectLst/>
                <a:latin typeface="+mn-lt"/>
                <a:ea typeface="+mn-ea"/>
                <a:cs typeface="+mn-cs"/>
              </a:rPr>
              <a:t>= [0]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counts</a:t>
            </a:r>
            <a:r>
              <a:rPr lang="en-US" sz="1200" kern="1200" dirty="0" err="1">
                <a:solidFill>
                  <a:schemeClr val="tx1"/>
                </a:solidFill>
                <a:effectLst/>
                <a:latin typeface="+mn-lt"/>
                <a:ea typeface="+mn-ea"/>
                <a:cs typeface="+mn-cs"/>
              </a:rPr>
              <a:t>.extend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len</a:t>
            </a:r>
            <a:r>
              <a:rPr lang="en-US" sz="1200" kern="1200" dirty="0">
                <a:solidFill>
                  <a:schemeClr val="tx1"/>
                </a:solidFill>
                <a:effectLst/>
                <a:latin typeface="+mn-lt"/>
                <a:ea typeface="+mn-ea"/>
                <a:cs typeface="+mn-cs"/>
              </a:rPr>
              <a:t>(</a:t>
            </a:r>
            <a:r>
              <a:rPr lang="en-US" dirty="0"/>
              <a:t>Data</a:t>
            </a:r>
            <a:r>
              <a:rPr lang="en-US" sz="1200" kern="1200" dirty="0">
                <a:solidFill>
                  <a:schemeClr val="tx1"/>
                </a:solidFill>
                <a:effectLst/>
                <a:latin typeface="+mn-lt"/>
                <a:ea typeface="+mn-ea"/>
                <a:cs typeface="+mn-cs"/>
              </a:rPr>
              <a:t>[</a:t>
            </a:r>
            <a:r>
              <a:rPr lang="en-US" dirty="0" err="1"/>
              <a:t>i</a:t>
            </a:r>
            <a:r>
              <a:rPr lang="en-US" sz="1200" kern="1200" dirty="0">
                <a:solidFill>
                  <a:schemeClr val="tx1"/>
                </a:solidFill>
                <a:effectLst/>
                <a:latin typeface="+mn-lt"/>
                <a:ea typeface="+mn-ea"/>
                <a:cs typeface="+mn-cs"/>
              </a:rPr>
              <a:t>]) for </a:t>
            </a:r>
            <a:r>
              <a:rPr lang="en-US" dirty="0" err="1"/>
              <a:t>i</a:t>
            </a:r>
            <a:r>
              <a:rPr lang="en-US" dirty="0"/>
              <a:t> </a:t>
            </a:r>
            <a:r>
              <a:rPr lang="en-US" sz="1200" kern="1200" dirty="0">
                <a:solidFill>
                  <a:schemeClr val="tx1"/>
                </a:solidFill>
                <a:effectLst/>
                <a:latin typeface="+mn-lt"/>
                <a:ea typeface="+mn-ea"/>
                <a:cs typeface="+mn-cs"/>
              </a:rPr>
              <a:t>in range(order)])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counts </a:t>
            </a:r>
            <a:r>
              <a:rPr lang="en-US" sz="1200" kern="1200" dirty="0">
                <a:solidFill>
                  <a:schemeClr val="tx1"/>
                </a:solidFill>
                <a:effectLst/>
                <a:latin typeface="+mn-lt"/>
                <a:ea typeface="+mn-ea"/>
                <a:cs typeface="+mn-cs"/>
              </a:rPr>
              <a:t>= </a:t>
            </a:r>
            <a:r>
              <a:rPr lang="en-US" dirty="0" err="1"/>
              <a:t>np</a:t>
            </a:r>
            <a:r>
              <a:rPr lang="en-US" sz="1200" kern="1200" dirty="0" err="1">
                <a:solidFill>
                  <a:schemeClr val="tx1"/>
                </a:solidFill>
                <a:effectLst/>
                <a:latin typeface="+mn-lt"/>
                <a:ea typeface="+mn-ea"/>
                <a:cs typeface="+mn-cs"/>
              </a:rPr>
              <a:t>.cumsum</a:t>
            </a:r>
            <a:r>
              <a:rPr lang="en-US" sz="1200" kern="1200" dirty="0">
                <a:solidFill>
                  <a:schemeClr val="tx1"/>
                </a:solidFill>
                <a:effectLst/>
                <a:latin typeface="+mn-lt"/>
                <a:ea typeface="+mn-ea"/>
                <a:cs typeface="+mn-cs"/>
              </a:rPr>
              <a:t>(</a:t>
            </a:r>
            <a:r>
              <a:rPr lang="en-US" dirty="0"/>
              <a:t>counts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ticks </a:t>
            </a:r>
            <a:r>
              <a:rPr lang="en-US" sz="1200" kern="1200" dirty="0">
                <a:solidFill>
                  <a:schemeClr val="tx1"/>
                </a:solidFill>
                <a:effectLst/>
                <a:latin typeface="+mn-lt"/>
                <a:ea typeface="+mn-ea"/>
                <a:cs typeface="+mn-cs"/>
              </a:rPr>
              <a:t>= (</a:t>
            </a:r>
            <a:r>
              <a:rPr lang="en-US" dirty="0"/>
              <a:t>counts</a:t>
            </a:r>
            <a:r>
              <a:rPr lang="en-US" sz="1200" kern="1200" dirty="0">
                <a:solidFill>
                  <a:schemeClr val="tx1"/>
                </a:solidFill>
                <a:effectLst/>
                <a:latin typeface="+mn-lt"/>
                <a:ea typeface="+mn-ea"/>
                <a:cs typeface="+mn-cs"/>
              </a:rPr>
              <a:t>[:-1] + </a:t>
            </a:r>
            <a:r>
              <a:rPr lang="en-US" dirty="0"/>
              <a:t>counts</a:t>
            </a:r>
            <a:r>
              <a:rPr lang="en-US" sz="1200" kern="1200" dirty="0">
                <a:solidFill>
                  <a:schemeClr val="tx1"/>
                </a:solidFill>
                <a:effectLst/>
                <a:latin typeface="+mn-lt"/>
                <a:ea typeface="+mn-ea"/>
                <a:cs typeface="+mn-cs"/>
              </a:rPr>
              <a:t>[1] / 2)</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for </a:t>
            </a:r>
            <a:r>
              <a:rPr lang="en-US" dirty="0" err="1"/>
              <a:t>i</a:t>
            </a:r>
            <a:r>
              <a:rPr lang="en-US" dirty="0"/>
              <a:t> </a:t>
            </a:r>
            <a:r>
              <a:rPr lang="en-US" sz="1200" kern="1200" dirty="0">
                <a:solidFill>
                  <a:schemeClr val="tx1"/>
                </a:solidFill>
                <a:effectLst/>
                <a:latin typeface="+mn-lt"/>
                <a:ea typeface="+mn-ea"/>
                <a:cs typeface="+mn-cs"/>
              </a:rPr>
              <a:t>in range(order):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a:t>values </a:t>
            </a:r>
            <a:r>
              <a:rPr lang="en-US" sz="1200" kern="1200" dirty="0">
                <a:solidFill>
                  <a:schemeClr val="tx1"/>
                </a:solidFill>
                <a:effectLst/>
                <a:latin typeface="+mn-lt"/>
                <a:ea typeface="+mn-ea"/>
                <a:cs typeface="+mn-cs"/>
              </a:rPr>
              <a:t>= </a:t>
            </a:r>
            <a:r>
              <a:rPr lang="en-US" dirty="0"/>
              <a:t>Data</a:t>
            </a:r>
            <a:r>
              <a:rPr lang="en-US" sz="1200" kern="1200" dirty="0">
                <a:solidFill>
                  <a:schemeClr val="tx1"/>
                </a:solidFill>
                <a:effectLst/>
                <a:latin typeface="+mn-lt"/>
                <a:ea typeface="+mn-ea"/>
                <a:cs typeface="+mn-cs"/>
              </a:rPr>
              <a:t>[</a:t>
            </a:r>
            <a:r>
              <a:rPr lang="en-US" dirty="0" err="1"/>
              <a:t>i</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npoints</a:t>
            </a:r>
            <a:r>
              <a:rPr lang="en-US" dirty="0"/>
              <a:t>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len</a:t>
            </a:r>
            <a:r>
              <a:rPr lang="en-US" sz="1200" kern="1200" dirty="0">
                <a:solidFill>
                  <a:schemeClr val="tx1"/>
                </a:solidFill>
                <a:effectLst/>
                <a:latin typeface="+mn-lt"/>
                <a:ea typeface="+mn-ea"/>
                <a:cs typeface="+mn-cs"/>
              </a:rPr>
              <a:t>(</a:t>
            </a:r>
            <a:r>
              <a:rPr lang="en-US" dirty="0"/>
              <a:t>values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(range(</a:t>
            </a:r>
            <a:r>
              <a:rPr lang="en-US" dirty="0"/>
              <a:t>counts</a:t>
            </a:r>
            <a:r>
              <a:rPr lang="en-US" sz="1200" kern="1200" dirty="0">
                <a:solidFill>
                  <a:schemeClr val="tx1"/>
                </a:solidFill>
                <a:effectLst/>
                <a:latin typeface="+mn-lt"/>
                <a:ea typeface="+mn-ea"/>
                <a:cs typeface="+mn-cs"/>
              </a:rPr>
              <a:t>[</a:t>
            </a:r>
            <a:r>
              <a:rPr lang="en-US" dirty="0" err="1"/>
              <a:t>i</a:t>
            </a:r>
            <a:r>
              <a:rPr lang="en-US" sz="1200" kern="1200" dirty="0">
                <a:solidFill>
                  <a:schemeClr val="tx1"/>
                </a:solidFill>
                <a:effectLst/>
                <a:latin typeface="+mn-lt"/>
                <a:ea typeface="+mn-ea"/>
                <a:cs typeface="+mn-cs"/>
              </a:rPr>
              <a:t>], </a:t>
            </a:r>
            <a:r>
              <a:rPr lang="en-US" dirty="0"/>
              <a:t>counts</a:t>
            </a:r>
            <a:r>
              <a:rPr lang="en-US" sz="1200" kern="1200" dirty="0">
                <a:solidFill>
                  <a:schemeClr val="tx1"/>
                </a:solidFill>
                <a:effectLst/>
                <a:latin typeface="+mn-lt"/>
                <a:ea typeface="+mn-ea"/>
                <a:cs typeface="+mn-cs"/>
              </a:rPr>
              <a:t>[</a:t>
            </a:r>
            <a:r>
              <a:rPr lang="en-US" dirty="0" err="1"/>
              <a:t>i</a:t>
            </a:r>
            <a:r>
              <a:rPr lang="en-US" dirty="0"/>
              <a:t> </a:t>
            </a:r>
            <a:r>
              <a:rPr lang="en-US" sz="1200" kern="1200" dirty="0">
                <a:solidFill>
                  <a:schemeClr val="tx1"/>
                </a:solidFill>
                <a:effectLst/>
                <a:latin typeface="+mn-lt"/>
                <a:ea typeface="+mn-ea"/>
                <a:cs typeface="+mn-cs"/>
              </a:rPr>
              <a:t>+ 1]), </a:t>
            </a:r>
            <a:r>
              <a:rPr lang="en-US" dirty="0"/>
              <a:t>values</a:t>
            </a:r>
            <a:r>
              <a:rPr lang="en-US" sz="1200" kern="1200" dirty="0">
                <a:solidFill>
                  <a:schemeClr val="tx1"/>
                </a:solidFill>
                <a:effectLst/>
                <a:latin typeface="+mn-lt"/>
                <a:ea typeface="+mn-ea"/>
                <a:cs typeface="+mn-cs"/>
              </a:rPr>
              <a:t>, c=</a:t>
            </a:r>
            <a:r>
              <a:rPr lang="en-US" dirty="0"/>
              <a:t>colors</a:t>
            </a:r>
            <a:r>
              <a:rPr lang="en-US" sz="1200" kern="1200" dirty="0">
                <a:solidFill>
                  <a:schemeClr val="tx1"/>
                </a:solidFill>
                <a:effectLst/>
                <a:latin typeface="+mn-lt"/>
                <a:ea typeface="+mn-ea"/>
                <a:cs typeface="+mn-cs"/>
              </a:rPr>
              <a:t>[0])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(range(</a:t>
            </a:r>
            <a:r>
              <a:rPr lang="en-US" dirty="0"/>
              <a:t>counts</a:t>
            </a:r>
            <a:r>
              <a:rPr lang="en-US" sz="1200" kern="1200" dirty="0">
                <a:solidFill>
                  <a:schemeClr val="tx1"/>
                </a:solidFill>
                <a:effectLst/>
                <a:latin typeface="+mn-lt"/>
                <a:ea typeface="+mn-ea"/>
                <a:cs typeface="+mn-cs"/>
              </a:rPr>
              <a:t>[</a:t>
            </a:r>
            <a:r>
              <a:rPr lang="en-US" dirty="0" err="1"/>
              <a:t>i</a:t>
            </a:r>
            <a:r>
              <a:rPr lang="en-US" sz="1200" kern="1200" dirty="0">
                <a:solidFill>
                  <a:schemeClr val="tx1"/>
                </a:solidFill>
                <a:effectLst/>
                <a:latin typeface="+mn-lt"/>
                <a:ea typeface="+mn-ea"/>
                <a:cs typeface="+mn-cs"/>
              </a:rPr>
              <a:t>], </a:t>
            </a:r>
            <a:r>
              <a:rPr lang="en-US" dirty="0"/>
              <a:t>counts</a:t>
            </a:r>
            <a:r>
              <a:rPr lang="en-US" sz="1200" kern="1200" dirty="0">
                <a:solidFill>
                  <a:schemeClr val="tx1"/>
                </a:solidFill>
                <a:effectLst/>
                <a:latin typeface="+mn-lt"/>
                <a:ea typeface="+mn-ea"/>
                <a:cs typeface="+mn-cs"/>
              </a:rPr>
              <a:t>[</a:t>
            </a:r>
            <a:r>
              <a:rPr lang="en-US" dirty="0" err="1"/>
              <a:t>i</a:t>
            </a:r>
            <a:r>
              <a:rPr lang="en-US" dirty="0"/>
              <a:t> </a:t>
            </a:r>
            <a:r>
              <a:rPr lang="en-US" sz="1200" kern="1200" dirty="0">
                <a:solidFill>
                  <a:schemeClr val="tx1"/>
                </a:solidFill>
                <a:effectLst/>
                <a:latin typeface="+mn-lt"/>
                <a:ea typeface="+mn-ea"/>
                <a:cs typeface="+mn-cs"/>
              </a:rPr>
              <a:t>+ 1]), </a:t>
            </a:r>
            <a:r>
              <a:rPr lang="en-US" dirty="0" err="1"/>
              <a:t>np</a:t>
            </a:r>
            <a:r>
              <a:rPr lang="en-US" sz="1200" kern="1200" dirty="0" err="1">
                <a:solidFill>
                  <a:schemeClr val="tx1"/>
                </a:solidFill>
                <a:effectLst/>
                <a:latin typeface="+mn-lt"/>
                <a:ea typeface="+mn-ea"/>
                <a:cs typeface="+mn-cs"/>
              </a:rPr>
              <a:t>.ones</a:t>
            </a:r>
            <a:r>
              <a:rPr lang="en-US" sz="1200" kern="1200" dirty="0">
                <a:solidFill>
                  <a:schemeClr val="tx1"/>
                </a:solidFill>
                <a:effectLst/>
                <a:latin typeface="+mn-lt"/>
                <a:ea typeface="+mn-ea"/>
                <a:cs typeface="+mn-cs"/>
              </a:rPr>
              <a:t>(</a:t>
            </a:r>
            <a:r>
              <a:rPr lang="en-US" dirty="0" err="1"/>
              <a:t>npoints</a:t>
            </a:r>
            <a:r>
              <a:rPr lang="en-US" sz="1200" kern="1200" dirty="0">
                <a:solidFill>
                  <a:schemeClr val="tx1"/>
                </a:solidFill>
                <a:effectLst/>
                <a:latin typeface="+mn-lt"/>
                <a:ea typeface="+mn-ea"/>
                <a:cs typeface="+mn-cs"/>
              </a:rPr>
              <a:t>) * </a:t>
            </a:r>
            <a:r>
              <a:rPr lang="en-US" dirty="0"/>
              <a:t>Mean</a:t>
            </a:r>
            <a:r>
              <a:rPr lang="en-US" sz="1200" kern="1200" dirty="0">
                <a:solidFill>
                  <a:schemeClr val="tx1"/>
                </a:solidFill>
                <a:effectLst/>
                <a:latin typeface="+mn-lt"/>
                <a:ea typeface="+mn-ea"/>
                <a:cs typeface="+mn-cs"/>
              </a:rPr>
              <a:t>[</a:t>
            </a:r>
            <a:r>
              <a:rPr lang="en-US" dirty="0" err="1"/>
              <a:t>i</a:t>
            </a:r>
            <a:r>
              <a:rPr lang="en-US" sz="1200" kern="1200" dirty="0">
                <a:solidFill>
                  <a:schemeClr val="tx1"/>
                </a:solidFill>
                <a:effectLst/>
                <a:latin typeface="+mn-lt"/>
                <a:ea typeface="+mn-ea"/>
                <a:cs typeface="+mn-cs"/>
              </a:rPr>
              <a:t>], c=</a:t>
            </a:r>
            <a:r>
              <a:rPr lang="en-US" dirty="0"/>
              <a:t>colors</a:t>
            </a:r>
            <a:r>
              <a:rPr lang="en-US" sz="1200" kern="1200" dirty="0">
                <a:solidFill>
                  <a:schemeClr val="tx1"/>
                </a:solidFill>
                <a:effectLst/>
                <a:latin typeface="+mn-lt"/>
                <a:ea typeface="+mn-ea"/>
                <a:cs typeface="+mn-cs"/>
              </a:rPr>
              <a:t>[1])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(range(</a:t>
            </a:r>
            <a:r>
              <a:rPr lang="en-US" dirty="0"/>
              <a:t>counts</a:t>
            </a:r>
            <a:r>
              <a:rPr lang="en-US" sz="1200" kern="1200" dirty="0">
                <a:solidFill>
                  <a:schemeClr val="tx1"/>
                </a:solidFill>
                <a:effectLst/>
                <a:latin typeface="+mn-lt"/>
                <a:ea typeface="+mn-ea"/>
                <a:cs typeface="+mn-cs"/>
              </a:rPr>
              <a:t>[</a:t>
            </a:r>
            <a:r>
              <a:rPr lang="en-US" dirty="0" err="1"/>
              <a:t>i</a:t>
            </a:r>
            <a:r>
              <a:rPr lang="en-US" sz="1200" kern="1200" dirty="0">
                <a:solidFill>
                  <a:schemeClr val="tx1"/>
                </a:solidFill>
                <a:effectLst/>
                <a:latin typeface="+mn-lt"/>
                <a:ea typeface="+mn-ea"/>
                <a:cs typeface="+mn-cs"/>
              </a:rPr>
              <a:t>], </a:t>
            </a:r>
            <a:r>
              <a:rPr lang="en-US" dirty="0"/>
              <a:t>counts</a:t>
            </a:r>
            <a:r>
              <a:rPr lang="en-US" sz="1200" kern="1200" dirty="0">
                <a:solidFill>
                  <a:schemeClr val="tx1"/>
                </a:solidFill>
                <a:effectLst/>
                <a:latin typeface="+mn-lt"/>
                <a:ea typeface="+mn-ea"/>
                <a:cs typeface="+mn-cs"/>
              </a:rPr>
              <a:t>[</a:t>
            </a:r>
            <a:r>
              <a:rPr lang="en-US" dirty="0" err="1"/>
              <a:t>i</a:t>
            </a:r>
            <a:r>
              <a:rPr lang="en-US" dirty="0"/>
              <a:t> </a:t>
            </a:r>
            <a:r>
              <a:rPr lang="en-US" sz="1200" kern="1200" dirty="0">
                <a:solidFill>
                  <a:schemeClr val="tx1"/>
                </a:solidFill>
                <a:effectLst/>
                <a:latin typeface="+mn-lt"/>
                <a:ea typeface="+mn-ea"/>
                <a:cs typeface="+mn-cs"/>
              </a:rPr>
              <a:t>+ 1]), </a:t>
            </a:r>
            <a:r>
              <a:rPr lang="en-US" dirty="0" err="1"/>
              <a:t>np</a:t>
            </a:r>
            <a:r>
              <a:rPr lang="en-US" sz="1200" kern="1200" dirty="0" err="1">
                <a:solidFill>
                  <a:schemeClr val="tx1"/>
                </a:solidFill>
                <a:effectLst/>
                <a:latin typeface="+mn-lt"/>
                <a:ea typeface="+mn-ea"/>
                <a:cs typeface="+mn-cs"/>
              </a:rPr>
              <a:t>.ones</a:t>
            </a:r>
            <a:r>
              <a:rPr lang="en-US" sz="1200" kern="1200" dirty="0">
                <a:solidFill>
                  <a:schemeClr val="tx1"/>
                </a:solidFill>
                <a:effectLst/>
                <a:latin typeface="+mn-lt"/>
                <a:ea typeface="+mn-ea"/>
                <a:cs typeface="+mn-cs"/>
              </a:rPr>
              <a:t>(</a:t>
            </a:r>
            <a:r>
              <a:rPr lang="en-US" dirty="0" err="1"/>
              <a:t>npoints</a:t>
            </a:r>
            <a:r>
              <a:rPr lang="en-US" sz="1200" kern="1200" dirty="0">
                <a:solidFill>
                  <a:schemeClr val="tx1"/>
                </a:solidFill>
                <a:effectLst/>
                <a:latin typeface="+mn-lt"/>
                <a:ea typeface="+mn-ea"/>
                <a:cs typeface="+mn-cs"/>
              </a:rPr>
              <a:t>) * </a:t>
            </a:r>
            <a:r>
              <a:rPr lang="en-US" dirty="0"/>
              <a:t>Median</a:t>
            </a:r>
            <a:r>
              <a:rPr lang="en-US" sz="1200" kern="1200" dirty="0">
                <a:solidFill>
                  <a:schemeClr val="tx1"/>
                </a:solidFill>
                <a:effectLst/>
                <a:latin typeface="+mn-lt"/>
                <a:ea typeface="+mn-ea"/>
                <a:cs typeface="+mn-cs"/>
              </a:rPr>
              <a:t>[</a:t>
            </a:r>
            <a:r>
              <a:rPr lang="en-US" dirty="0" err="1"/>
              <a:t>i</a:t>
            </a:r>
            <a:r>
              <a:rPr lang="en-US" sz="1200" kern="1200" dirty="0">
                <a:solidFill>
                  <a:schemeClr val="tx1"/>
                </a:solidFill>
                <a:effectLst/>
                <a:latin typeface="+mn-lt"/>
                <a:ea typeface="+mn-ea"/>
                <a:cs typeface="+mn-cs"/>
              </a:rPr>
              <a:t>], c=</a:t>
            </a:r>
            <a:r>
              <a:rPr lang="en-US" dirty="0"/>
              <a:t>colors</a:t>
            </a:r>
            <a:r>
              <a:rPr lang="en-US" sz="1200" kern="1200" dirty="0">
                <a:solidFill>
                  <a:schemeClr val="tx1"/>
                </a:solidFill>
                <a:effectLst/>
                <a:latin typeface="+mn-lt"/>
                <a:ea typeface="+mn-ea"/>
                <a:cs typeface="+mn-cs"/>
              </a:rPr>
              <a:t>[2])</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.legend</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'Data'</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'Mean'</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'Median'</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'season'</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.ylabel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'values'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.xticks</a:t>
            </a:r>
            <a:r>
              <a:rPr lang="en-US" sz="1200" kern="1200" dirty="0">
                <a:solidFill>
                  <a:schemeClr val="tx1"/>
                </a:solidFill>
                <a:effectLst/>
                <a:latin typeface="+mn-lt"/>
                <a:ea typeface="+mn-ea"/>
                <a:cs typeface="+mn-cs"/>
              </a:rPr>
              <a:t>(</a:t>
            </a:r>
            <a:r>
              <a:rPr lang="en-US" dirty="0"/>
              <a:t>ticks</a:t>
            </a:r>
            <a:r>
              <a:rPr lang="en-US" sz="1200" kern="1200" dirty="0">
                <a:solidFill>
                  <a:schemeClr val="tx1"/>
                </a:solidFill>
                <a:effectLst/>
                <a:latin typeface="+mn-lt"/>
                <a:ea typeface="+mn-ea"/>
                <a:cs typeface="+mn-cs"/>
              </a:rPr>
              <a:t>, </a:t>
            </a:r>
            <a:r>
              <a:rPr lang="en-US" dirty="0" err="1"/>
              <a:t>np</a:t>
            </a:r>
            <a:r>
              <a:rPr lang="en-US" sz="1200" kern="1200" dirty="0" err="1">
                <a:solidFill>
                  <a:schemeClr val="tx1"/>
                </a:solidFill>
                <a:effectLst/>
                <a:latin typeface="+mn-lt"/>
                <a:ea typeface="+mn-ea"/>
                <a:cs typeface="+mn-cs"/>
              </a:rPr>
              <a:t>.arange</a:t>
            </a:r>
            <a:r>
              <a:rPr lang="en-US" sz="1200" kern="1200" dirty="0">
                <a:solidFill>
                  <a:schemeClr val="tx1"/>
                </a:solidFill>
                <a:effectLst/>
                <a:latin typeface="+mn-lt"/>
                <a:ea typeface="+mn-ea"/>
                <a:cs typeface="+mn-cs"/>
              </a:rPr>
              <a:t>(order))</a:t>
            </a:r>
            <a:r>
              <a:rPr lang="en-US" dirty="0"/>
              <a:t>;</a:t>
            </a:r>
            <a:br>
              <a:rPr lang="en-US" dirty="0"/>
            </a:br>
            <a:br>
              <a:rPr lang="en-US" dirty="0"/>
            </a:br>
            <a:r>
              <a:rPr lang="en-US" dirty="0"/>
              <a:t>    </a:t>
            </a:r>
            <a:r>
              <a:rPr lang="en-US" sz="1200" kern="1200" dirty="0">
                <a:solidFill>
                  <a:schemeClr val="tx1"/>
                </a:solidFill>
                <a:effectLst/>
                <a:latin typeface="+mn-lt"/>
                <a:ea typeface="+mn-ea"/>
                <a:cs typeface="+mn-cs"/>
              </a:rPr>
              <a:t>if </a:t>
            </a:r>
            <a:r>
              <a:rPr lang="en-US" sz="1200" kern="1200" dirty="0" err="1">
                <a:solidFill>
                  <a:schemeClr val="tx1"/>
                </a:solidFill>
                <a:effectLst/>
                <a:latin typeface="+mn-lt"/>
                <a:ea typeface="+mn-ea"/>
                <a:cs typeface="+mn-cs"/>
              </a:rPr>
              <a:t>plot_mean</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a:t>
            </a:r>
            <a:r>
              <a:rPr lang="en-US" dirty="0"/>
              <a:t>ticks</a:t>
            </a:r>
            <a:r>
              <a:rPr lang="en-US" sz="1200" kern="1200" dirty="0">
                <a:solidFill>
                  <a:schemeClr val="tx1"/>
                </a:solidFill>
                <a:effectLst/>
                <a:latin typeface="+mn-lt"/>
                <a:ea typeface="+mn-ea"/>
                <a:cs typeface="+mn-cs"/>
              </a:rPr>
              <a:t>, </a:t>
            </a:r>
            <a:r>
              <a:rPr lang="en-US" dirty="0"/>
              <a:t>Mean</a:t>
            </a:r>
            <a:r>
              <a:rPr lang="en-US" sz="1200" kern="1200" dirty="0">
                <a:solidFill>
                  <a:schemeClr val="tx1"/>
                </a:solidFill>
                <a:effectLst/>
                <a:latin typeface="+mn-lt"/>
                <a:ea typeface="+mn-ea"/>
                <a:cs typeface="+mn-cs"/>
              </a:rPr>
              <a:t>, c=</a:t>
            </a:r>
            <a:r>
              <a:rPr lang="en-US" dirty="0"/>
              <a:t>colors</a:t>
            </a:r>
            <a:r>
              <a:rPr lang="en-US" sz="1200" kern="1200" dirty="0">
                <a:solidFill>
                  <a:schemeClr val="tx1"/>
                </a:solidFill>
                <a:effectLst/>
                <a:latin typeface="+mn-lt"/>
                <a:ea typeface="+mn-ea"/>
                <a:cs typeface="+mn-cs"/>
              </a:rPr>
              <a:t>[3])</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return </a:t>
            </a:r>
            <a:r>
              <a:rPr lang="en-US" dirty="0"/>
              <a:t>Mean</a:t>
            </a:r>
            <a:br>
              <a:rPr lang="en-US" dirty="0"/>
            </a:br>
            <a:br>
              <a:rPr lang="en-US" dirty="0"/>
            </a:br>
            <a:r>
              <a:rPr lang="en-US" dirty="0" err="1"/>
              <a:t>Mean</a:t>
            </a:r>
            <a:r>
              <a:rPr lang="en-US" dirty="0"/>
              <a:t> </a:t>
            </a:r>
            <a:r>
              <a:rPr lang="en-US" sz="1200" kern="1200" dirty="0">
                <a:solidFill>
                  <a:schemeClr val="tx1"/>
                </a:solidFill>
                <a:effectLst/>
                <a:latin typeface="+mn-lt"/>
                <a:ea typeface="+mn-ea"/>
                <a:cs typeface="+mn-cs"/>
              </a:rPr>
              <a:t>= seasons(</a:t>
            </a:r>
            <a:r>
              <a:rPr lang="en-US" dirty="0" err="1"/>
              <a:t>Removetrend</a:t>
            </a:r>
            <a:r>
              <a:rPr lang="en-US" sz="1200" kern="1200" dirty="0">
                <a:solidFill>
                  <a:schemeClr val="tx1"/>
                </a:solidFill>
                <a:effectLst/>
                <a:latin typeface="+mn-lt"/>
                <a:ea typeface="+mn-ea"/>
                <a:cs typeface="+mn-cs"/>
              </a:rPr>
              <a:t>, 12)</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11</a:t>
            </a:fld>
            <a:endParaRPr lang="en-US"/>
          </a:p>
        </p:txBody>
      </p:sp>
    </p:spTree>
    <p:extLst>
      <p:ext uri="{BB962C8B-B14F-4D97-AF65-F5344CB8AC3E}">
        <p14:creationId xmlns:p14="http://schemas.microsoft.com/office/powerpoint/2010/main" val="507486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13</a:t>
            </a:fld>
            <a:endParaRPr lang="en-US"/>
          </a:p>
        </p:txBody>
      </p:sp>
    </p:spTree>
    <p:extLst>
      <p:ext uri="{BB962C8B-B14F-4D97-AF65-F5344CB8AC3E}">
        <p14:creationId xmlns:p14="http://schemas.microsoft.com/office/powerpoint/2010/main" val="2760760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DJ </a:t>
            </a:r>
            <a:r>
              <a:rPr lang="en-US" sz="1200" kern="1200" dirty="0">
                <a:solidFill>
                  <a:schemeClr val="tx1"/>
                </a:solidFill>
                <a:effectLst/>
                <a:latin typeface="+mn-lt"/>
                <a:ea typeface="+mn-ea"/>
                <a:cs typeface="+mn-cs"/>
              </a:rPr>
              <a:t>= </a:t>
            </a:r>
            <a:r>
              <a:rPr lang="en-US" dirty="0" err="1"/>
              <a:t>pd</a:t>
            </a:r>
            <a:r>
              <a:rPr lang="en-US" sz="1200" kern="1200" dirty="0" err="1">
                <a:solidFill>
                  <a:schemeClr val="tx1"/>
                </a:solidFill>
                <a:effectLst/>
                <a:latin typeface="+mn-lt"/>
                <a:ea typeface="+mn-ea"/>
                <a:cs typeface="+mn-cs"/>
              </a:rPr>
              <a:t>.read_csv</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'DJIA.csv'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parse_dates</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na_values</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dropna</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DJ</a:t>
            </a:r>
            <a:r>
              <a:rPr lang="en-US" sz="1200" kern="1200" dirty="0" err="1">
                <a:solidFill>
                  <a:schemeClr val="tx1"/>
                </a:solidFill>
                <a:effectLst/>
                <a:latin typeface="+mn-lt"/>
                <a:ea typeface="+mn-ea"/>
                <a:cs typeface="+mn-cs"/>
              </a:rPr>
              <a:t>.plot</a:t>
            </a:r>
            <a:r>
              <a:rPr lang="en-US" sz="1200" kern="1200" dirty="0">
                <a:solidFill>
                  <a:schemeClr val="tx1"/>
                </a:solidFill>
                <a:effectLst/>
                <a:latin typeface="+mn-lt"/>
                <a:ea typeface="+mn-ea"/>
                <a:cs typeface="+mn-cs"/>
              </a:rPr>
              <a:t>(x=</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 legend=False)</a:t>
            </a:r>
            <a:br>
              <a:rPr lang="en-US" sz="1200" kern="1200" dirty="0">
                <a:solidFill>
                  <a:schemeClr val="tx1"/>
                </a:solidFill>
                <a:effectLst/>
                <a:latin typeface="+mn-lt"/>
                <a:ea typeface="+mn-ea"/>
                <a:cs typeface="+mn-cs"/>
              </a:rPr>
            </a:br>
            <a:r>
              <a:rPr lang="en-US" dirty="0"/>
              <a:t>ax </a:t>
            </a:r>
            <a:r>
              <a:rPr lang="en-US" sz="1200" kern="1200" dirty="0">
                <a:solidFill>
                  <a:schemeClr val="tx1"/>
                </a:solidFill>
                <a:effectLst/>
                <a:latin typeface="+mn-lt"/>
                <a:ea typeface="+mn-ea"/>
                <a:cs typeface="+mn-cs"/>
              </a:rPr>
              <a:t>= </a:t>
            </a:r>
            <a:r>
              <a:rPr lang="en-US" dirty="0" err="1"/>
              <a:t>plt</a:t>
            </a:r>
            <a:r>
              <a:rPr lang="en-US" sz="1200" kern="1200" dirty="0" err="1">
                <a:solidFill>
                  <a:schemeClr val="tx1"/>
                </a:solidFill>
                <a:effectLst/>
                <a:latin typeface="+mn-lt"/>
                <a:ea typeface="+mn-ea"/>
                <a:cs typeface="+mn-cs"/>
              </a:rPr>
              <a:t>.gca</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.set_ylabel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'DJ'</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ax</a:t>
            </a:r>
            <a:r>
              <a:rPr lang="en-US" sz="1200" kern="1200" dirty="0" err="1">
                <a:solidFill>
                  <a:schemeClr val="tx1"/>
                </a:solidFill>
                <a:effectLst/>
                <a:latin typeface="+mn-lt"/>
                <a:ea typeface="+mn-ea"/>
                <a:cs typeface="+mn-cs"/>
              </a:rPr>
              <a:t>.set_xlabel</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'Date'</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dirty="0" err="1"/>
              <a:t>plt</a:t>
            </a:r>
            <a:r>
              <a:rPr lang="en-US" sz="1200" kern="1200" dirty="0" err="1">
                <a:solidFill>
                  <a:schemeClr val="tx1"/>
                </a:solidFill>
                <a:effectLst/>
                <a:latin typeface="+mn-lt"/>
                <a:ea typeface="+mn-ea"/>
                <a:cs typeface="+mn-cs"/>
              </a:rPr>
              <a:t>.show</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BB3195D-837D-42DD-8080-E1C185D8B448}" type="slidenum">
              <a:rPr lang="en-US" smtClean="0"/>
              <a:t>16</a:t>
            </a:fld>
            <a:endParaRPr lang="en-US"/>
          </a:p>
        </p:txBody>
      </p:sp>
    </p:spTree>
    <p:extLst>
      <p:ext uri="{BB962C8B-B14F-4D97-AF65-F5344CB8AC3E}">
        <p14:creationId xmlns:p14="http://schemas.microsoft.com/office/powerpoint/2010/main" val="27778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July 25,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6784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July 25,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5054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July 25,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4325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July 25,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5574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July 25,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3762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July 25,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6113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July 25,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13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July 25,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877869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July 25,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184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July 25,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387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July 25,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1212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July 25,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09623158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datamarket.com/data/set/22u3/international-airline-passengers-monthly-totals-in-thousands-jan-49-dec-60#!ds=22u3&amp;display=line"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DD769-A5A4-4DE7-AD69-62E970EBBB16}"/>
              </a:ext>
            </a:extLst>
          </p:cNvPr>
          <p:cNvSpPr>
            <a:spLocks noGrp="1"/>
          </p:cNvSpPr>
          <p:nvPr>
            <p:ph type="ctrTitle"/>
          </p:nvPr>
        </p:nvSpPr>
        <p:spPr>
          <a:xfrm>
            <a:off x="550864" y="549275"/>
            <a:ext cx="6373812" cy="984885"/>
          </a:xfrm>
        </p:spPr>
        <p:txBody>
          <a:bodyPr wrap="square" anchor="ctr">
            <a:normAutofit/>
          </a:bodyPr>
          <a:lstStyle/>
          <a:p>
            <a:r>
              <a:rPr lang="en-US" sz="4800" dirty="0"/>
              <a:t>Git Hub</a:t>
            </a:r>
          </a:p>
        </p:txBody>
      </p:sp>
      <p:sp>
        <p:nvSpPr>
          <p:cNvPr id="3" name="Subtitle 2">
            <a:extLst>
              <a:ext uri="{FF2B5EF4-FFF2-40B4-BE49-F238E27FC236}">
                <a16:creationId xmlns:a16="http://schemas.microsoft.com/office/drawing/2014/main" id="{E6977633-58C6-423B-996C-D39357EF7F4A}"/>
              </a:ext>
            </a:extLst>
          </p:cNvPr>
          <p:cNvSpPr>
            <a:spLocks noGrp="1"/>
          </p:cNvSpPr>
          <p:nvPr>
            <p:ph type="subTitle" idx="1"/>
          </p:nvPr>
        </p:nvSpPr>
        <p:spPr>
          <a:xfrm>
            <a:off x="7140575" y="549275"/>
            <a:ext cx="4498976" cy="984885"/>
          </a:xfrm>
        </p:spPr>
        <p:txBody>
          <a:bodyPr anchor="ctr">
            <a:normAutofit/>
          </a:bodyPr>
          <a:lstStyle/>
          <a:p>
            <a:pPr algn="r"/>
            <a:r>
              <a:rPr lang="en-US" dirty="0">
                <a:solidFill>
                  <a:schemeClr val="tx1">
                    <a:alpha val="60000"/>
                  </a:schemeClr>
                </a:solidFill>
              </a:rPr>
              <a:t>Time Series </a:t>
            </a:r>
          </a:p>
        </p:txBody>
      </p:sp>
      <p:pic>
        <p:nvPicPr>
          <p:cNvPr id="4" name="Picture 3" descr="Kittens in a pineapple suit">
            <a:extLst>
              <a:ext uri="{FF2B5EF4-FFF2-40B4-BE49-F238E27FC236}">
                <a16:creationId xmlns:a16="http://schemas.microsoft.com/office/drawing/2014/main" id="{6A4DAC2B-4A78-4DE7-8F6D-5F8899DABBA4}"/>
              </a:ext>
            </a:extLst>
          </p:cNvPr>
          <p:cNvPicPr>
            <a:picLocks noChangeAspect="1"/>
          </p:cNvPicPr>
          <p:nvPr/>
        </p:nvPicPr>
        <p:blipFill rotWithShape="1">
          <a:blip r:embed="rId2"/>
          <a:srcRect t="31628" b="12227"/>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46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5345968-8831-491E-A365-BF1196F94319}"/>
              </a:ext>
            </a:extLst>
          </p:cNvPr>
          <p:cNvSpPr>
            <a:spLocks noGrp="1" noChangeArrowheads="1"/>
          </p:cNvSpPr>
          <p:nvPr>
            <p:ph type="title"/>
          </p:nvPr>
        </p:nvSpPr>
        <p:spPr bwMode="auto">
          <a:xfrm>
            <a:off x="1567543" y="829633"/>
            <a:ext cx="9819325"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harter"/>
              </a:rPr>
              <a:t>Sometimes it would be beneficial to remove the trend from our data, especially if it is quite pronounced (as seen in</a:t>
            </a:r>
            <a:r>
              <a:rPr kumimoji="0" lang="en-US" altLang="en-US" sz="2400" b="0" i="0" u="none" strike="noStrike" cap="none" normalizeH="0" dirty="0">
                <a:ln>
                  <a:noFill/>
                </a:ln>
                <a:effectLst/>
                <a:latin typeface="charter"/>
              </a:rPr>
              <a:t> </a:t>
            </a:r>
            <a:r>
              <a:rPr kumimoji="0" lang="en-US" altLang="en-US" sz="2400" b="0" i="0" u="none" strike="noStrike" cap="none" normalizeH="0" dirty="0" err="1">
                <a:ln>
                  <a:noFill/>
                </a:ln>
                <a:effectLst/>
                <a:latin typeface="charter"/>
              </a:rPr>
              <a:t>prev</a:t>
            </a:r>
            <a:r>
              <a:rPr kumimoji="0" lang="en-US" altLang="en-US" sz="2400" b="0" i="0" u="none" strike="noStrike" cap="none" normalizeH="0" dirty="0">
                <a:ln>
                  <a:noFill/>
                </a:ln>
                <a:effectLst/>
                <a:latin typeface="charter"/>
              </a:rPr>
              <a:t> screenshot</a:t>
            </a:r>
            <a:r>
              <a:rPr kumimoji="0" lang="en-US" altLang="en-US" sz="2400" b="0" i="0" u="none" strike="noStrike" cap="none" normalizeH="0" baseline="0" dirty="0">
                <a:ln>
                  <a:noFill/>
                </a:ln>
                <a:effectLst/>
                <a:latin typeface="charter"/>
              </a:rPr>
              <a:t>), so we can assess the seasonal variation or the noise in our time series. Removing the trend (or de-trending) can also simplify the modeling process and improve model performance.</a:t>
            </a:r>
            <a:endParaRPr kumimoji="0" lang="en-US" altLang="en-US" sz="2400" b="0" i="0" u="none" strike="noStrike" cap="none" normalizeH="0" baseline="0" dirty="0">
              <a:ln>
                <a:noFill/>
              </a:ln>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1" u="none" strike="noStrike" cap="none" normalizeH="0" baseline="0" dirty="0">
                <a:ln>
                  <a:noFill/>
                </a:ln>
                <a:effectLst/>
                <a:latin typeface="charter"/>
              </a:rPr>
              <a:t>A time series with a trend is called </a:t>
            </a:r>
            <a:r>
              <a:rPr kumimoji="0" lang="en-US" altLang="en-US" sz="2400" b="1" i="1" u="none" strike="noStrike" cap="none" normalizeH="0" baseline="0" dirty="0">
                <a:ln>
                  <a:noFill/>
                </a:ln>
                <a:effectLst/>
                <a:latin typeface="charter"/>
              </a:rPr>
              <a:t>non-stationary</a:t>
            </a:r>
            <a:r>
              <a:rPr kumimoji="0" lang="en-US" altLang="en-US" sz="2400" b="0" i="1" u="none" strike="noStrike" cap="none" normalizeH="0" baseline="0" dirty="0">
                <a:ln>
                  <a:noFill/>
                </a:ln>
                <a:effectLst/>
                <a:latin typeface="charter"/>
              </a:rPr>
              <a:t>.</a:t>
            </a:r>
            <a:br>
              <a:rPr kumimoji="0" lang="en-US" altLang="en-US" sz="2400" b="0" i="1" u="none" strike="noStrike" cap="none" normalizeH="0" baseline="0" dirty="0">
                <a:ln>
                  <a:noFill/>
                </a:ln>
                <a:effectLst/>
                <a:latin typeface="charter"/>
              </a:rPr>
            </a:br>
            <a:r>
              <a:rPr kumimoji="0" lang="en-US" altLang="en-US" sz="2400" b="0" i="1" u="none" strike="noStrike" cap="none" normalizeH="0" baseline="0" dirty="0">
                <a:ln>
                  <a:noFill/>
                </a:ln>
                <a:effectLst/>
                <a:latin typeface="charter"/>
              </a:rPr>
              <a:t>A time series that does not have a trend or has the trend removed is said to be </a:t>
            </a:r>
            <a:r>
              <a:rPr kumimoji="0" lang="en-US" altLang="en-US" sz="2400" b="1" i="1" u="none" strike="noStrike" cap="none" normalizeH="0" baseline="0" dirty="0">
                <a:ln>
                  <a:noFill/>
                </a:ln>
                <a:effectLst/>
                <a:latin typeface="charter"/>
              </a:rPr>
              <a:t>stationary</a:t>
            </a:r>
            <a:r>
              <a:rPr kumimoji="0" lang="en-US" altLang="en-US" sz="2400" b="0" i="1" u="none" strike="noStrike" cap="none" normalizeH="0" baseline="0" dirty="0">
                <a:ln>
                  <a:noFill/>
                </a:ln>
                <a:effectLst/>
                <a:latin typeface="charter"/>
              </a:rPr>
              <a:t>.</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harter"/>
              </a:rPr>
              <a:t>Detrended time series is used as input for learning algorithms such as ARIMA (Python library for analyzing and forecasting time series data) or it can also be used as an additional input for a machine learning algorithm</a:t>
            </a:r>
            <a:r>
              <a:rPr kumimoji="0" lang="en-US" altLang="en-US" sz="3600" b="0" i="0" u="none" strike="noStrike" cap="none" normalizeH="0" baseline="0" dirty="0">
                <a:ln>
                  <a:noFill/>
                </a:ln>
                <a:effectLst/>
                <a:latin typeface="charter"/>
              </a:rPr>
              <a:t>.</a:t>
            </a:r>
            <a:endParaRPr kumimoji="0" lang="en-US" altLang="en-US" sz="3600" b="0" i="0" u="none" strike="noStrike" cap="none" normalizeH="0" baseline="0" dirty="0">
              <a:ln>
                <a:noFill/>
              </a:ln>
              <a:effectLst/>
            </a:endParaRPr>
          </a:p>
        </p:txBody>
      </p:sp>
    </p:spTree>
    <p:extLst>
      <p:ext uri="{BB962C8B-B14F-4D97-AF65-F5344CB8AC3E}">
        <p14:creationId xmlns:p14="http://schemas.microsoft.com/office/powerpoint/2010/main" val="247743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137F-1446-4DDE-AA0F-B2FAD1B4D17C}"/>
              </a:ext>
            </a:extLst>
          </p:cNvPr>
          <p:cNvSpPr>
            <a:spLocks noGrp="1"/>
          </p:cNvSpPr>
          <p:nvPr>
            <p:ph type="title"/>
          </p:nvPr>
        </p:nvSpPr>
        <p:spPr/>
        <p:txBody>
          <a:bodyPr/>
          <a:lstStyle/>
          <a:p>
            <a:r>
              <a:rPr lang="en-US" dirty="0"/>
              <a:t>Seasonal Subplot </a:t>
            </a:r>
          </a:p>
        </p:txBody>
      </p:sp>
      <p:pic>
        <p:nvPicPr>
          <p:cNvPr id="5" name="Content Placeholder 4">
            <a:extLst>
              <a:ext uri="{FF2B5EF4-FFF2-40B4-BE49-F238E27FC236}">
                <a16:creationId xmlns:a16="http://schemas.microsoft.com/office/drawing/2014/main" id="{2A5D41C7-927F-4342-BC14-F4D80DB822C8}"/>
              </a:ext>
            </a:extLst>
          </p:cNvPr>
          <p:cNvPicPr>
            <a:picLocks noGrp="1" noChangeAspect="1"/>
          </p:cNvPicPr>
          <p:nvPr>
            <p:ph sz="half" idx="1"/>
          </p:nvPr>
        </p:nvPicPr>
        <p:blipFill>
          <a:blip r:embed="rId3"/>
          <a:stretch>
            <a:fillRect/>
          </a:stretch>
        </p:blipFill>
        <p:spPr>
          <a:xfrm>
            <a:off x="677504" y="1355272"/>
            <a:ext cx="7568425" cy="4737554"/>
          </a:xfrm>
          <a:prstGeom prst="rect">
            <a:avLst/>
          </a:prstGeom>
        </p:spPr>
      </p:pic>
      <p:sp>
        <p:nvSpPr>
          <p:cNvPr id="4" name="Content Placeholder 3">
            <a:extLst>
              <a:ext uri="{FF2B5EF4-FFF2-40B4-BE49-F238E27FC236}">
                <a16:creationId xmlns:a16="http://schemas.microsoft.com/office/drawing/2014/main" id="{1C865DCF-34EA-4B4E-84CB-3E581A154BF1}"/>
              </a:ext>
            </a:extLst>
          </p:cNvPr>
          <p:cNvSpPr>
            <a:spLocks noGrp="1"/>
          </p:cNvSpPr>
          <p:nvPr>
            <p:ph sz="half" idx="2"/>
          </p:nvPr>
        </p:nvSpPr>
        <p:spPr>
          <a:xfrm>
            <a:off x="9339942" y="2097176"/>
            <a:ext cx="2986995" cy="3995650"/>
          </a:xfrm>
        </p:spPr>
        <p:txBody>
          <a:bodyPr>
            <a:normAutofit/>
          </a:bodyPr>
          <a:lstStyle/>
          <a:p>
            <a:r>
              <a:rPr lang="en-US" sz="3200" dirty="0"/>
              <a:t>Clear Seasonality ca be seen</a:t>
            </a:r>
          </a:p>
        </p:txBody>
      </p:sp>
    </p:spTree>
    <p:extLst>
      <p:ext uri="{BB962C8B-B14F-4D97-AF65-F5344CB8AC3E}">
        <p14:creationId xmlns:p14="http://schemas.microsoft.com/office/powerpoint/2010/main" val="74301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32F6-2E57-42E2-A9D3-925391FEA26C}"/>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91366D8-93BD-4E40-AF08-AF6872365D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403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8335-4170-4D8A-BAFA-74EB98DBAA7C}"/>
              </a:ext>
            </a:extLst>
          </p:cNvPr>
          <p:cNvSpPr>
            <a:spLocks noGrp="1"/>
          </p:cNvSpPr>
          <p:nvPr>
            <p:ph type="title"/>
          </p:nvPr>
        </p:nvSpPr>
        <p:spPr/>
        <p:txBody>
          <a:bodyPr/>
          <a:lstStyle/>
          <a:p>
            <a:r>
              <a:rPr lang="en-US" dirty="0"/>
              <a:t>Types </a:t>
            </a:r>
          </a:p>
        </p:txBody>
      </p:sp>
      <p:pic>
        <p:nvPicPr>
          <p:cNvPr id="5" name="Content Placeholder 4">
            <a:extLst>
              <a:ext uri="{FF2B5EF4-FFF2-40B4-BE49-F238E27FC236}">
                <a16:creationId xmlns:a16="http://schemas.microsoft.com/office/drawing/2014/main" id="{1147D0E4-8DB6-48F1-8DBE-2CDDF9AF2ED6}"/>
              </a:ext>
            </a:extLst>
          </p:cNvPr>
          <p:cNvPicPr>
            <a:picLocks noGrp="1" noChangeAspect="1"/>
          </p:cNvPicPr>
          <p:nvPr>
            <p:ph sz="half" idx="1"/>
          </p:nvPr>
        </p:nvPicPr>
        <p:blipFill>
          <a:blip r:embed="rId3"/>
          <a:stretch>
            <a:fillRect/>
          </a:stretch>
        </p:blipFill>
        <p:spPr>
          <a:xfrm>
            <a:off x="769938" y="2377092"/>
            <a:ext cx="5435600" cy="2599634"/>
          </a:xfrm>
          <a:prstGeom prst="rect">
            <a:avLst/>
          </a:prstGeom>
        </p:spPr>
      </p:pic>
      <p:pic>
        <p:nvPicPr>
          <p:cNvPr id="8" name="Content Placeholder 7">
            <a:extLst>
              <a:ext uri="{FF2B5EF4-FFF2-40B4-BE49-F238E27FC236}">
                <a16:creationId xmlns:a16="http://schemas.microsoft.com/office/drawing/2014/main" id="{863AFED9-66B4-4386-A265-DC2BC851E52B}"/>
              </a:ext>
            </a:extLst>
          </p:cNvPr>
          <p:cNvPicPr>
            <a:picLocks noGrp="1" noChangeAspect="1"/>
          </p:cNvPicPr>
          <p:nvPr>
            <p:ph sz="half" idx="2"/>
          </p:nvPr>
        </p:nvPicPr>
        <p:blipFill>
          <a:blip r:embed="rId4"/>
          <a:stretch>
            <a:fillRect/>
          </a:stretch>
        </p:blipFill>
        <p:spPr>
          <a:xfrm>
            <a:off x="6385152" y="2398957"/>
            <a:ext cx="5435600" cy="2572144"/>
          </a:xfrm>
          <a:prstGeom prst="rect">
            <a:avLst/>
          </a:prstGeom>
        </p:spPr>
      </p:pic>
    </p:spTree>
    <p:extLst>
      <p:ext uri="{BB962C8B-B14F-4D97-AF65-F5344CB8AC3E}">
        <p14:creationId xmlns:p14="http://schemas.microsoft.com/office/powerpoint/2010/main" val="297126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3BC647-F680-4C8F-B652-E3E92C9CD2EC}"/>
              </a:ext>
            </a:extLst>
          </p:cNvPr>
          <p:cNvPicPr>
            <a:picLocks noChangeAspect="1"/>
          </p:cNvPicPr>
          <p:nvPr/>
        </p:nvPicPr>
        <p:blipFill>
          <a:blip r:embed="rId2"/>
          <a:stretch>
            <a:fillRect/>
          </a:stretch>
        </p:blipFill>
        <p:spPr>
          <a:xfrm>
            <a:off x="522515" y="994134"/>
            <a:ext cx="12192000" cy="4869732"/>
          </a:xfrm>
          <a:prstGeom prst="rect">
            <a:avLst/>
          </a:prstGeom>
        </p:spPr>
      </p:pic>
    </p:spTree>
    <p:extLst>
      <p:ext uri="{BB962C8B-B14F-4D97-AF65-F5344CB8AC3E}">
        <p14:creationId xmlns:p14="http://schemas.microsoft.com/office/powerpoint/2010/main" val="182655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168D-8A33-4A15-85D1-0B2979C9ADA4}"/>
              </a:ext>
            </a:extLst>
          </p:cNvPr>
          <p:cNvSpPr>
            <a:spLocks noGrp="1"/>
          </p:cNvSpPr>
          <p:nvPr>
            <p:ph type="title"/>
          </p:nvPr>
        </p:nvSpPr>
        <p:spPr/>
        <p:txBody>
          <a:bodyPr/>
          <a:lstStyle/>
          <a:p>
            <a:r>
              <a:rPr lang="en-US" dirty="0"/>
              <a:t>Transformations</a:t>
            </a:r>
          </a:p>
        </p:txBody>
      </p:sp>
      <p:sp>
        <p:nvSpPr>
          <p:cNvPr id="3" name="Text Placeholder 2">
            <a:extLst>
              <a:ext uri="{FF2B5EF4-FFF2-40B4-BE49-F238E27FC236}">
                <a16:creationId xmlns:a16="http://schemas.microsoft.com/office/drawing/2014/main" id="{56A7CDEB-DC6B-4926-8058-7970631160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593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900F1-D75F-4F88-AA24-14D9B249EAD8}"/>
              </a:ext>
            </a:extLst>
          </p:cNvPr>
          <p:cNvSpPr>
            <a:spLocks noGrp="1"/>
          </p:cNvSpPr>
          <p:nvPr>
            <p:ph type="title"/>
          </p:nvPr>
        </p:nvSpPr>
        <p:spPr>
          <a:xfrm>
            <a:off x="8075614" y="549275"/>
            <a:ext cx="3565524" cy="6050308"/>
          </a:xfrm>
        </p:spPr>
        <p:txBody>
          <a:bodyPr vert="horz" wrap="square" lIns="0" tIns="0" rIns="0" bIns="0" rtlCol="0" anchor="b" anchorCtr="0">
            <a:normAutofit/>
          </a:bodyPr>
          <a:lstStyle/>
          <a:p>
            <a:pPr>
              <a:lnSpc>
                <a:spcPct val="90000"/>
              </a:lnSpc>
            </a:pPr>
            <a:r>
              <a:rPr lang="en-US" sz="2600" dirty="0"/>
              <a:t>Typical transformations and data manipulations that are common in time series analysis. The Dow-Jones Industrial Average dataset</a:t>
            </a:r>
          </a:p>
        </p:txBody>
      </p:sp>
      <p:pic>
        <p:nvPicPr>
          <p:cNvPr id="4" name="Picture 3">
            <a:extLst>
              <a:ext uri="{FF2B5EF4-FFF2-40B4-BE49-F238E27FC236}">
                <a16:creationId xmlns:a16="http://schemas.microsoft.com/office/drawing/2014/main" id="{C373EA64-C40E-47FE-B656-863EA3F4842C}"/>
              </a:ext>
            </a:extLst>
          </p:cNvPr>
          <p:cNvPicPr>
            <a:picLocks noChangeAspect="1"/>
          </p:cNvPicPr>
          <p:nvPr/>
        </p:nvPicPr>
        <p:blipFill>
          <a:blip r:embed="rId3"/>
          <a:stretch>
            <a:fillRect/>
          </a:stretch>
        </p:blipFill>
        <p:spPr>
          <a:xfrm>
            <a:off x="550864" y="797151"/>
            <a:ext cx="6973888" cy="5265284"/>
          </a:xfrm>
          <a:custGeom>
            <a:avLst/>
            <a:gdLst/>
            <a:ahLst/>
            <a:cxnLst/>
            <a:rect l="l" t="t" r="r" b="b"/>
            <a:pathLst>
              <a:path w="6973888" h="5761037">
                <a:moveTo>
                  <a:pt x="0" y="0"/>
                </a:moveTo>
                <a:lnTo>
                  <a:pt x="6973888" y="0"/>
                </a:lnTo>
                <a:lnTo>
                  <a:pt x="6973888" y="5761037"/>
                </a:lnTo>
                <a:lnTo>
                  <a:pt x="0" y="5761037"/>
                </a:lnTo>
                <a:close/>
              </a:path>
            </a:pathLst>
          </a:custGeom>
        </p:spPr>
      </p:pic>
      <p:sp>
        <p:nvSpPr>
          <p:cNvPr id="42" name="Oval 41">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5840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1CF8-C940-4788-A064-1B8DA2BD645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4525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B8E3-AC7F-456A-90D6-343DBC91897B}"/>
              </a:ext>
            </a:extLst>
          </p:cNvPr>
          <p:cNvSpPr>
            <a:spLocks noGrp="1"/>
          </p:cNvSpPr>
          <p:nvPr>
            <p:ph type="title"/>
          </p:nvPr>
        </p:nvSpPr>
        <p:spPr/>
        <p:txBody>
          <a:bodyPr>
            <a:normAutofit fontScale="90000"/>
          </a:bodyPr>
          <a:lstStyle/>
          <a:p>
            <a:r>
              <a:rPr lang="en-US" b="1" dirty="0"/>
              <a:t>Differences</a:t>
            </a:r>
            <a:br>
              <a:rPr lang="en-US" b="1" dirty="0"/>
            </a:br>
            <a:endParaRPr lang="en-US" dirty="0"/>
          </a:p>
        </p:txBody>
      </p:sp>
      <p:pic>
        <p:nvPicPr>
          <p:cNvPr id="5" name="Content Placeholder 4">
            <a:extLst>
              <a:ext uri="{FF2B5EF4-FFF2-40B4-BE49-F238E27FC236}">
                <a16:creationId xmlns:a16="http://schemas.microsoft.com/office/drawing/2014/main" id="{A51930B0-1DF8-455C-8831-0F6F20AA012F}"/>
              </a:ext>
            </a:extLst>
          </p:cNvPr>
          <p:cNvPicPr>
            <a:picLocks noGrp="1" noChangeAspect="1"/>
          </p:cNvPicPr>
          <p:nvPr>
            <p:ph sz="half" idx="1"/>
          </p:nvPr>
        </p:nvPicPr>
        <p:blipFill>
          <a:blip r:embed="rId3"/>
          <a:stretch>
            <a:fillRect/>
          </a:stretch>
        </p:blipFill>
        <p:spPr>
          <a:xfrm>
            <a:off x="880709" y="2097088"/>
            <a:ext cx="4775907" cy="3995737"/>
          </a:xfrm>
          <a:prstGeom prst="rect">
            <a:avLst/>
          </a:prstGeom>
        </p:spPr>
      </p:pic>
      <p:sp>
        <p:nvSpPr>
          <p:cNvPr id="4" name="Content Placeholder 3">
            <a:extLst>
              <a:ext uri="{FF2B5EF4-FFF2-40B4-BE49-F238E27FC236}">
                <a16:creationId xmlns:a16="http://schemas.microsoft.com/office/drawing/2014/main" id="{65A126D7-4220-403B-A35E-24493FBFD3B9}"/>
              </a:ext>
            </a:extLst>
          </p:cNvPr>
          <p:cNvSpPr>
            <a:spLocks noGrp="1"/>
          </p:cNvSpPr>
          <p:nvPr>
            <p:ph sz="half" idx="2"/>
          </p:nvPr>
        </p:nvSpPr>
        <p:spPr/>
        <p:txBody>
          <a:bodyPr>
            <a:normAutofit/>
          </a:bodyPr>
          <a:lstStyle/>
          <a:p>
            <a:r>
              <a:rPr lang="en-US" sz="3200" dirty="0"/>
              <a:t>Removing the trend from a dataset is to differentiate it. Since we are dealing with discretized datasets this is the same as using finite differences.</a:t>
            </a:r>
          </a:p>
        </p:txBody>
      </p:sp>
    </p:spTree>
    <p:extLst>
      <p:ext uri="{BB962C8B-B14F-4D97-AF65-F5344CB8AC3E}">
        <p14:creationId xmlns:p14="http://schemas.microsoft.com/office/powerpoint/2010/main" val="249289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4861EC-37A9-4008-9A8E-2187A0354444}"/>
              </a:ext>
            </a:extLst>
          </p:cNvPr>
          <p:cNvSpPr txBox="1"/>
          <p:nvPr/>
        </p:nvSpPr>
        <p:spPr>
          <a:xfrm>
            <a:off x="934278" y="993913"/>
            <a:ext cx="9939131" cy="646331"/>
          </a:xfrm>
          <a:prstGeom prst="rect">
            <a:avLst/>
          </a:prstGeom>
          <a:noFill/>
        </p:spPr>
        <p:txBody>
          <a:bodyPr wrap="square" rtlCol="0">
            <a:spAutoFit/>
          </a:bodyPr>
          <a:lstStyle/>
          <a:p>
            <a:r>
              <a:rPr lang="en-US" dirty="0"/>
              <a:t>To recover we can just integrate</a:t>
            </a:r>
          </a:p>
          <a:p>
            <a:endParaRPr lang="en-US" dirty="0"/>
          </a:p>
        </p:txBody>
      </p:sp>
    </p:spTree>
    <p:extLst>
      <p:ext uri="{BB962C8B-B14F-4D97-AF65-F5344CB8AC3E}">
        <p14:creationId xmlns:p14="http://schemas.microsoft.com/office/powerpoint/2010/main" val="206000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FDA447-863A-4F92-9EE1-BE5E57BD0050}"/>
              </a:ext>
            </a:extLst>
          </p:cNvPr>
          <p:cNvPicPr>
            <a:picLocks noChangeAspect="1"/>
          </p:cNvPicPr>
          <p:nvPr/>
        </p:nvPicPr>
        <p:blipFill>
          <a:blip r:embed="rId3"/>
          <a:stretch>
            <a:fillRect/>
          </a:stretch>
        </p:blipFill>
        <p:spPr>
          <a:xfrm>
            <a:off x="2206171" y="700998"/>
            <a:ext cx="6954018" cy="5456004"/>
          </a:xfrm>
          <a:prstGeom prst="rect">
            <a:avLst/>
          </a:prstGeom>
        </p:spPr>
      </p:pic>
      <p:pic>
        <p:nvPicPr>
          <p:cNvPr id="3" name="Picture 2">
            <a:extLst>
              <a:ext uri="{FF2B5EF4-FFF2-40B4-BE49-F238E27FC236}">
                <a16:creationId xmlns:a16="http://schemas.microsoft.com/office/drawing/2014/main" id="{7C18F3DE-F07C-4C48-B974-88E3BDD14137}"/>
              </a:ext>
            </a:extLst>
          </p:cNvPr>
          <p:cNvPicPr>
            <a:picLocks noChangeAspect="1"/>
          </p:cNvPicPr>
          <p:nvPr/>
        </p:nvPicPr>
        <p:blipFill>
          <a:blip r:embed="rId4"/>
          <a:stretch>
            <a:fillRect/>
          </a:stretch>
        </p:blipFill>
        <p:spPr>
          <a:xfrm>
            <a:off x="9305925" y="2142938"/>
            <a:ext cx="2886075" cy="1828800"/>
          </a:xfrm>
          <a:prstGeom prst="rect">
            <a:avLst/>
          </a:prstGeom>
        </p:spPr>
      </p:pic>
    </p:spTree>
    <p:extLst>
      <p:ext uri="{BB962C8B-B14F-4D97-AF65-F5344CB8AC3E}">
        <p14:creationId xmlns:p14="http://schemas.microsoft.com/office/powerpoint/2010/main" val="2830073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A093-FFC0-4149-B337-1238C5BCE52B}"/>
              </a:ext>
            </a:extLst>
          </p:cNvPr>
          <p:cNvSpPr>
            <a:spLocks noGrp="1"/>
          </p:cNvSpPr>
          <p:nvPr>
            <p:ph type="title"/>
          </p:nvPr>
        </p:nvSpPr>
        <p:spPr/>
        <p:txBody>
          <a:bodyPr/>
          <a:lstStyle/>
          <a:p>
            <a:r>
              <a:rPr lang="en-US" dirty="0"/>
              <a:t>Exponential Smoothing </a:t>
            </a:r>
          </a:p>
        </p:txBody>
      </p:sp>
      <p:pic>
        <p:nvPicPr>
          <p:cNvPr id="5" name="Content Placeholder 4">
            <a:extLst>
              <a:ext uri="{FF2B5EF4-FFF2-40B4-BE49-F238E27FC236}">
                <a16:creationId xmlns:a16="http://schemas.microsoft.com/office/drawing/2014/main" id="{948C3502-CE33-4ED6-804C-185253BA0F97}"/>
              </a:ext>
            </a:extLst>
          </p:cNvPr>
          <p:cNvPicPr>
            <a:picLocks noGrp="1" noChangeAspect="1"/>
          </p:cNvPicPr>
          <p:nvPr>
            <p:ph sz="half" idx="1"/>
          </p:nvPr>
        </p:nvPicPr>
        <p:blipFill>
          <a:blip r:embed="rId3"/>
          <a:stretch>
            <a:fillRect/>
          </a:stretch>
        </p:blipFill>
        <p:spPr>
          <a:xfrm>
            <a:off x="705411" y="2097088"/>
            <a:ext cx="5126503" cy="3995737"/>
          </a:xfrm>
          <a:prstGeom prst="rect">
            <a:avLst/>
          </a:prstGeom>
        </p:spPr>
      </p:pic>
      <p:sp>
        <p:nvSpPr>
          <p:cNvPr id="4" name="Content Placeholder 3">
            <a:extLst>
              <a:ext uri="{FF2B5EF4-FFF2-40B4-BE49-F238E27FC236}">
                <a16:creationId xmlns:a16="http://schemas.microsoft.com/office/drawing/2014/main" id="{30D24B01-65E5-4A82-925D-1E9012121315}"/>
              </a:ext>
            </a:extLst>
          </p:cNvPr>
          <p:cNvSpPr>
            <a:spLocks noGrp="1"/>
          </p:cNvSpPr>
          <p:nvPr>
            <p:ph sz="half" idx="2"/>
          </p:nvPr>
        </p:nvSpPr>
        <p:spPr/>
        <p:txBody>
          <a:bodyPr/>
          <a:lstStyle/>
          <a:p>
            <a:r>
              <a:rPr lang="en-US" dirty="0"/>
              <a:t> exponentially weighted running average where past values get exponentially reduced.</a:t>
            </a:r>
          </a:p>
          <a:p>
            <a:r>
              <a:rPr lang="en-US" dirty="0"/>
              <a:t>smaller the value of alpha the smoother (less noisy) the result</a:t>
            </a:r>
          </a:p>
        </p:txBody>
      </p:sp>
    </p:spTree>
    <p:extLst>
      <p:ext uri="{BB962C8B-B14F-4D97-AF65-F5344CB8AC3E}">
        <p14:creationId xmlns:p14="http://schemas.microsoft.com/office/powerpoint/2010/main" val="385622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91C9-329A-4A8A-A6AF-8EFE9D6680C6}"/>
              </a:ext>
            </a:extLst>
          </p:cNvPr>
          <p:cNvSpPr>
            <a:spLocks noGrp="1"/>
          </p:cNvSpPr>
          <p:nvPr>
            <p:ph type="title"/>
          </p:nvPr>
        </p:nvSpPr>
        <p:spPr/>
        <p:txBody>
          <a:bodyPr/>
          <a:lstStyle/>
          <a:p>
            <a:r>
              <a:rPr lang="en-US" dirty="0"/>
              <a:t>Resampling </a:t>
            </a:r>
          </a:p>
        </p:txBody>
      </p:sp>
      <p:sp>
        <p:nvSpPr>
          <p:cNvPr id="3" name="Text Placeholder 2">
            <a:extLst>
              <a:ext uri="{FF2B5EF4-FFF2-40B4-BE49-F238E27FC236}">
                <a16:creationId xmlns:a16="http://schemas.microsoft.com/office/drawing/2014/main" id="{5A3A3198-2DC9-43A4-BC52-9F3BDD4A53BD}"/>
              </a:ext>
            </a:extLst>
          </p:cNvPr>
          <p:cNvSpPr>
            <a:spLocks noGrp="1"/>
          </p:cNvSpPr>
          <p:nvPr>
            <p:ph type="body" idx="1"/>
          </p:nvPr>
        </p:nvSpPr>
        <p:spPr/>
        <p:txBody>
          <a:bodyPr>
            <a:normAutofit lnSpcReduction="10000"/>
          </a:bodyPr>
          <a:lstStyle/>
          <a:p>
            <a:br>
              <a:rPr lang="en-US" dirty="0"/>
            </a:br>
            <a:r>
              <a:rPr lang="en-US" dirty="0"/>
              <a:t>In many cases we also need to change the frequency at which we are operating. For example, our DJIA dataset has end of day values, but we might be interested in weekly or monthly data points. Resampling is a series of techniques designed to deal with this situation and is similar in spirit to the windowing technique. The main difference is that instead of simply moving the window at a fixed step we have each window correspond to our period of interest.</a:t>
            </a:r>
          </a:p>
        </p:txBody>
      </p:sp>
    </p:spTree>
    <p:extLst>
      <p:ext uri="{BB962C8B-B14F-4D97-AF65-F5344CB8AC3E}">
        <p14:creationId xmlns:p14="http://schemas.microsoft.com/office/powerpoint/2010/main" val="1563307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FA10-7787-4172-B50E-C70A2281E392}"/>
              </a:ext>
            </a:extLst>
          </p:cNvPr>
          <p:cNvSpPr>
            <a:spLocks noGrp="1"/>
          </p:cNvSpPr>
          <p:nvPr>
            <p:ph type="title"/>
          </p:nvPr>
        </p:nvSpPr>
        <p:spPr>
          <a:xfrm>
            <a:off x="550862" y="549275"/>
            <a:ext cx="11097551" cy="526256"/>
          </a:xfrm>
        </p:spPr>
        <p:txBody>
          <a:bodyPr>
            <a:normAutofit fontScale="90000"/>
          </a:bodyPr>
          <a:lstStyle/>
          <a:p>
            <a:r>
              <a:rPr lang="en-US" dirty="0"/>
              <a:t>Resampled-</a:t>
            </a:r>
            <a:r>
              <a:rPr lang="en-US" dirty="0" err="1"/>
              <a:t>GroupBy</a:t>
            </a:r>
            <a:r>
              <a:rPr lang="en-US" dirty="0"/>
              <a:t> function is useful not only for resampling but also for wide range of statistical analysis.</a:t>
            </a:r>
          </a:p>
        </p:txBody>
      </p:sp>
      <p:sp>
        <p:nvSpPr>
          <p:cNvPr id="3" name="Text Placeholder 2">
            <a:extLst>
              <a:ext uri="{FF2B5EF4-FFF2-40B4-BE49-F238E27FC236}">
                <a16:creationId xmlns:a16="http://schemas.microsoft.com/office/drawing/2014/main" id="{DF220F4F-5389-4FC5-97AB-7F014C2FCC55}"/>
              </a:ext>
            </a:extLst>
          </p:cNvPr>
          <p:cNvSpPr>
            <a:spLocks noGrp="1"/>
          </p:cNvSpPr>
          <p:nvPr>
            <p:ph type="body" idx="1"/>
          </p:nvPr>
        </p:nvSpPr>
        <p:spPr/>
        <p:txBody>
          <a:bodyPr/>
          <a:lstStyle/>
          <a:p>
            <a:endParaRPr lang="en-US" dirty="0"/>
          </a:p>
        </p:txBody>
      </p:sp>
      <p:pic>
        <p:nvPicPr>
          <p:cNvPr id="7" name="Content Placeholder 6">
            <a:extLst>
              <a:ext uri="{FF2B5EF4-FFF2-40B4-BE49-F238E27FC236}">
                <a16:creationId xmlns:a16="http://schemas.microsoft.com/office/drawing/2014/main" id="{537DC06B-3EBA-4E8F-B4B1-197CDB3D19A9}"/>
              </a:ext>
            </a:extLst>
          </p:cNvPr>
          <p:cNvPicPr>
            <a:picLocks noGrp="1" noChangeAspect="1"/>
          </p:cNvPicPr>
          <p:nvPr>
            <p:ph sz="half" idx="2"/>
          </p:nvPr>
        </p:nvPicPr>
        <p:blipFill>
          <a:blip r:embed="rId3"/>
          <a:stretch>
            <a:fillRect/>
          </a:stretch>
        </p:blipFill>
        <p:spPr>
          <a:xfrm>
            <a:off x="1022492" y="2576513"/>
            <a:ext cx="4485991" cy="3516312"/>
          </a:xfrm>
          <a:prstGeom prst="rect">
            <a:avLst/>
          </a:prstGeom>
        </p:spPr>
      </p:pic>
      <p:sp>
        <p:nvSpPr>
          <p:cNvPr id="5" name="Text Placeholder 4">
            <a:extLst>
              <a:ext uri="{FF2B5EF4-FFF2-40B4-BE49-F238E27FC236}">
                <a16:creationId xmlns:a16="http://schemas.microsoft.com/office/drawing/2014/main" id="{E8AAB13A-324E-42C1-9704-FFE3C5F17223}"/>
              </a:ext>
            </a:extLst>
          </p:cNvPr>
          <p:cNvSpPr>
            <a:spLocks noGrp="1"/>
          </p:cNvSpPr>
          <p:nvPr>
            <p:ph type="body" sz="quarter" idx="3"/>
          </p:nvPr>
        </p:nvSpPr>
        <p:spPr/>
        <p:txBody>
          <a:bodyPr/>
          <a:lstStyle/>
          <a:p>
            <a:r>
              <a:rPr lang="en-US" dirty="0"/>
              <a:t>Agg </a:t>
            </a:r>
          </a:p>
        </p:txBody>
      </p:sp>
      <p:pic>
        <p:nvPicPr>
          <p:cNvPr id="8" name="Content Placeholder 7">
            <a:extLst>
              <a:ext uri="{FF2B5EF4-FFF2-40B4-BE49-F238E27FC236}">
                <a16:creationId xmlns:a16="http://schemas.microsoft.com/office/drawing/2014/main" id="{8CA49D7F-6614-4E95-B0BF-1D9B168BF7E5}"/>
              </a:ext>
            </a:extLst>
          </p:cNvPr>
          <p:cNvPicPr>
            <a:picLocks noGrp="1" noChangeAspect="1"/>
          </p:cNvPicPr>
          <p:nvPr>
            <p:ph sz="quarter" idx="4"/>
          </p:nvPr>
        </p:nvPicPr>
        <p:blipFill>
          <a:blip r:embed="rId4"/>
          <a:stretch>
            <a:fillRect/>
          </a:stretch>
        </p:blipFill>
        <p:spPr>
          <a:xfrm>
            <a:off x="7201694" y="2886869"/>
            <a:ext cx="3457575" cy="2895600"/>
          </a:xfrm>
          <a:prstGeom prst="rect">
            <a:avLst/>
          </a:prstGeom>
        </p:spPr>
      </p:pic>
    </p:spTree>
    <p:extLst>
      <p:ext uri="{BB962C8B-B14F-4D97-AF65-F5344CB8AC3E}">
        <p14:creationId xmlns:p14="http://schemas.microsoft.com/office/powerpoint/2010/main" val="2681175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EA2D-38D2-41CE-B5B6-401B5E2638F4}"/>
              </a:ext>
            </a:extLst>
          </p:cNvPr>
          <p:cNvSpPr>
            <a:spLocks noGrp="1"/>
          </p:cNvSpPr>
          <p:nvPr>
            <p:ph type="title"/>
          </p:nvPr>
        </p:nvSpPr>
        <p:spPr/>
        <p:txBody>
          <a:bodyPr/>
          <a:lstStyle/>
          <a:p>
            <a:r>
              <a:rPr lang="en-US" dirty="0" err="1"/>
              <a:t>AutoCorrelation</a:t>
            </a:r>
            <a:endParaRPr lang="en-US" dirty="0"/>
          </a:p>
        </p:txBody>
      </p:sp>
    </p:spTree>
    <p:extLst>
      <p:ext uri="{BB962C8B-B14F-4D97-AF65-F5344CB8AC3E}">
        <p14:creationId xmlns:p14="http://schemas.microsoft.com/office/powerpoint/2010/main" val="422534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BDA5BE-8CF1-4B76-B4DE-C3863DA713AA}"/>
              </a:ext>
            </a:extLst>
          </p:cNvPr>
          <p:cNvPicPr>
            <a:picLocks noChangeAspect="1"/>
          </p:cNvPicPr>
          <p:nvPr/>
        </p:nvPicPr>
        <p:blipFill>
          <a:blip r:embed="rId3"/>
          <a:stretch>
            <a:fillRect/>
          </a:stretch>
        </p:blipFill>
        <p:spPr>
          <a:xfrm>
            <a:off x="1624012" y="57150"/>
            <a:ext cx="8943975" cy="6743700"/>
          </a:xfrm>
          <a:prstGeom prst="rect">
            <a:avLst/>
          </a:prstGeom>
        </p:spPr>
      </p:pic>
    </p:spTree>
    <p:extLst>
      <p:ext uri="{BB962C8B-B14F-4D97-AF65-F5344CB8AC3E}">
        <p14:creationId xmlns:p14="http://schemas.microsoft.com/office/powerpoint/2010/main" val="2648081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A4B55-93F6-41D6-8E2C-B309D68767EB}"/>
              </a:ext>
            </a:extLst>
          </p:cNvPr>
          <p:cNvSpPr>
            <a:spLocks noGrp="1"/>
          </p:cNvSpPr>
          <p:nvPr>
            <p:ph type="title"/>
          </p:nvPr>
        </p:nvSpPr>
        <p:spPr>
          <a:xfrm>
            <a:off x="8067794" y="2362991"/>
            <a:ext cx="3565524" cy="3034657"/>
          </a:xfrm>
        </p:spPr>
        <p:txBody>
          <a:bodyPr vert="horz" wrap="square" lIns="0" tIns="0" rIns="0" bIns="0" rtlCol="0" anchor="b" anchorCtr="0">
            <a:normAutofit fontScale="90000"/>
          </a:bodyPr>
          <a:lstStyle/>
          <a:p>
            <a:r>
              <a:rPr lang="en-US" dirty="0"/>
              <a:t>Since the series has a very strong trend, the auto-correlation function appears to be significant for very long periods.</a:t>
            </a:r>
            <a:br>
              <a:rPr lang="en-US" dirty="0"/>
            </a:br>
            <a:br>
              <a:rPr lang="en-US" sz="4800" dirty="0"/>
            </a:br>
            <a:r>
              <a:rPr lang="en-US" dirty="0"/>
              <a:t>This is one more indication that we must detreend the data</a:t>
            </a:r>
            <a:endParaRPr lang="en-US" sz="4800" dirty="0"/>
          </a:p>
        </p:txBody>
      </p:sp>
      <p:pic>
        <p:nvPicPr>
          <p:cNvPr id="7" name="Content Placeholder 6">
            <a:extLst>
              <a:ext uri="{FF2B5EF4-FFF2-40B4-BE49-F238E27FC236}">
                <a16:creationId xmlns:a16="http://schemas.microsoft.com/office/drawing/2014/main" id="{629E9C04-8CAF-4367-A459-0A288AC3B9FA}"/>
              </a:ext>
            </a:extLst>
          </p:cNvPr>
          <p:cNvPicPr>
            <a:picLocks noGrp="1" noChangeAspect="1"/>
          </p:cNvPicPr>
          <p:nvPr>
            <p:ph sz="quarter" idx="4"/>
          </p:nvPr>
        </p:nvPicPr>
        <p:blipFill>
          <a:blip r:embed="rId2"/>
          <a:stretch>
            <a:fillRect/>
          </a:stretch>
        </p:blipFill>
        <p:spPr>
          <a:xfrm>
            <a:off x="550864" y="648956"/>
            <a:ext cx="6973888" cy="5561675"/>
          </a:xfrm>
          <a:custGeom>
            <a:avLst/>
            <a:gdLst/>
            <a:ahLst/>
            <a:cxnLst/>
            <a:rect l="l" t="t" r="r" b="b"/>
            <a:pathLst>
              <a:path w="6973888" h="5761037">
                <a:moveTo>
                  <a:pt x="0" y="0"/>
                </a:moveTo>
                <a:lnTo>
                  <a:pt x="6973888" y="0"/>
                </a:lnTo>
                <a:lnTo>
                  <a:pt x="6973888" y="5761037"/>
                </a:lnTo>
                <a:lnTo>
                  <a:pt x="0" y="5761037"/>
                </a:lnTo>
                <a:close/>
              </a:path>
            </a:pathLst>
          </a:custGeom>
        </p:spPr>
      </p:pic>
      <p:sp>
        <p:nvSpPr>
          <p:cNvPr id="26" name="Oval 25">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16263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B723F1-73F3-4062-977F-85D1435446B9}"/>
              </a:ext>
            </a:extLst>
          </p:cNvPr>
          <p:cNvPicPr>
            <a:picLocks noChangeAspect="1"/>
          </p:cNvPicPr>
          <p:nvPr/>
        </p:nvPicPr>
        <p:blipFill>
          <a:blip r:embed="rId3"/>
          <a:stretch>
            <a:fillRect/>
          </a:stretch>
        </p:blipFill>
        <p:spPr>
          <a:xfrm>
            <a:off x="1852612" y="119062"/>
            <a:ext cx="8486775" cy="6619875"/>
          </a:xfrm>
          <a:prstGeom prst="rect">
            <a:avLst/>
          </a:prstGeom>
        </p:spPr>
      </p:pic>
    </p:spTree>
    <p:extLst>
      <p:ext uri="{BB962C8B-B14F-4D97-AF65-F5344CB8AC3E}">
        <p14:creationId xmlns:p14="http://schemas.microsoft.com/office/powerpoint/2010/main" val="677882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6E3C-D95A-4403-B2EB-FDAA2C6EB0AA}"/>
              </a:ext>
            </a:extLst>
          </p:cNvPr>
          <p:cNvSpPr>
            <a:spLocks noGrp="1"/>
          </p:cNvSpPr>
          <p:nvPr>
            <p:ph type="title"/>
          </p:nvPr>
        </p:nvSpPr>
        <p:spPr/>
        <p:txBody>
          <a:bodyPr/>
          <a:lstStyle/>
          <a:p>
            <a:r>
              <a:rPr lang="en-US" dirty="0"/>
              <a:t>Dickey Fuller Test</a:t>
            </a:r>
          </a:p>
        </p:txBody>
      </p:sp>
      <p:sp>
        <p:nvSpPr>
          <p:cNvPr id="3" name="Text Placeholder 2">
            <a:extLst>
              <a:ext uri="{FF2B5EF4-FFF2-40B4-BE49-F238E27FC236}">
                <a16:creationId xmlns:a16="http://schemas.microsoft.com/office/drawing/2014/main" id="{849DAB10-46DB-40C2-B976-00E9BFFB5341}"/>
              </a:ext>
            </a:extLst>
          </p:cNvPr>
          <p:cNvSpPr>
            <a:spLocks noGrp="1"/>
          </p:cNvSpPr>
          <p:nvPr>
            <p:ph type="body" idx="1"/>
          </p:nvPr>
        </p:nvSpPr>
        <p:spPr/>
        <p:txBody>
          <a:bodyPr/>
          <a:lstStyle/>
          <a:p>
            <a:r>
              <a:rPr lang="en-US" dirty="0"/>
              <a:t>To Check for Stationarity</a:t>
            </a:r>
          </a:p>
        </p:txBody>
      </p:sp>
    </p:spTree>
    <p:extLst>
      <p:ext uri="{BB962C8B-B14F-4D97-AF65-F5344CB8AC3E}">
        <p14:creationId xmlns:p14="http://schemas.microsoft.com/office/powerpoint/2010/main" val="2658145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8" name="Freeform: Shape 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Shape 1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18"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Rectangle 1">
            <a:extLst>
              <a:ext uri="{FF2B5EF4-FFF2-40B4-BE49-F238E27FC236}">
                <a16:creationId xmlns:a16="http://schemas.microsoft.com/office/drawing/2014/main" id="{A7E6067C-841A-4AF1-8318-FB59219DCBF6}"/>
              </a:ext>
            </a:extLst>
          </p:cNvPr>
          <p:cNvSpPr/>
          <p:nvPr/>
        </p:nvSpPr>
        <p:spPr>
          <a:xfrm>
            <a:off x="546538" y="872359"/>
            <a:ext cx="11094599" cy="5220466"/>
          </a:xfrm>
          <a:prstGeom prst="rect">
            <a:avLst/>
          </a:prstGeom>
        </p:spPr>
        <p:txBody>
          <a:bodyPr vert="horz" wrap="square" lIns="0" tIns="0" rIns="0" bIns="0" rtlCol="0" anchor="t">
            <a:noAutofit/>
          </a:bodyPr>
          <a:lstStyle/>
          <a:p>
            <a:pPr indent="-228600">
              <a:spcAft>
                <a:spcPts val="800"/>
              </a:spcAft>
              <a:buFont typeface="Arial" panose="020B0604020202020204" pitchFamily="34" charset="0"/>
              <a:buChar char="•"/>
            </a:pPr>
            <a:r>
              <a:rPr lang="en-US" sz="2400" b="0" i="0" dirty="0">
                <a:solidFill>
                  <a:schemeClr val="tx1">
                    <a:alpha val="60000"/>
                  </a:schemeClr>
                </a:solidFill>
                <a:effectLst/>
              </a:rPr>
              <a:t>Classically, you should make your time series stationary. However, there are cases where unknown nonlinear relationships cannot be determined by classical methods. This information can be a source of information when building machine learning models. Non-stationary information can be used in feature engineering and feature selection.</a:t>
            </a:r>
          </a:p>
          <a:p>
            <a:pPr indent="-228600">
              <a:spcAft>
                <a:spcPts val="800"/>
              </a:spcAft>
              <a:buFont typeface="Arial" panose="020B0604020202020204" pitchFamily="34" charset="0"/>
              <a:buChar char="•"/>
            </a:pPr>
            <a:r>
              <a:rPr lang="en-US" sz="2400" b="1" i="0" dirty="0">
                <a:solidFill>
                  <a:schemeClr val="tx1">
                    <a:alpha val="60000"/>
                  </a:schemeClr>
                </a:solidFill>
                <a:effectLst/>
              </a:rPr>
              <a:t>Checks for Stationarity</a:t>
            </a:r>
            <a:endParaRPr lang="en-US" sz="2400" b="0" i="0" dirty="0">
              <a:solidFill>
                <a:schemeClr val="tx1">
                  <a:alpha val="60000"/>
                </a:schemeClr>
              </a:solidFill>
              <a:effectLst/>
            </a:endParaRPr>
          </a:p>
          <a:p>
            <a:pPr indent="-228600">
              <a:spcAft>
                <a:spcPts val="800"/>
              </a:spcAft>
              <a:buFont typeface="Arial" panose="020B0604020202020204" pitchFamily="34" charset="0"/>
              <a:buChar char="•"/>
            </a:pPr>
            <a:r>
              <a:rPr lang="en-US" sz="2400" b="1" i="0" dirty="0">
                <a:solidFill>
                  <a:schemeClr val="tx1">
                    <a:alpha val="60000"/>
                  </a:schemeClr>
                </a:solidFill>
                <a:effectLst/>
              </a:rPr>
              <a:t>Look at Plots</a:t>
            </a:r>
            <a:r>
              <a:rPr lang="en-US" sz="2400" b="0" i="0" dirty="0">
                <a:solidFill>
                  <a:schemeClr val="tx1">
                    <a:alpha val="60000"/>
                  </a:schemeClr>
                </a:solidFill>
                <a:effectLst/>
              </a:rPr>
              <a:t>: plot a run sequence plot to see anything with an obvious trend or seasonal effects</a:t>
            </a:r>
          </a:p>
          <a:p>
            <a:pPr indent="-228600">
              <a:spcAft>
                <a:spcPts val="800"/>
              </a:spcAft>
              <a:buFont typeface="Arial" panose="020B0604020202020204" pitchFamily="34" charset="0"/>
              <a:buChar char="•"/>
            </a:pPr>
            <a:r>
              <a:rPr lang="en-US" sz="2400" b="1" i="0" dirty="0">
                <a:solidFill>
                  <a:schemeClr val="tx1">
                    <a:alpha val="60000"/>
                  </a:schemeClr>
                </a:solidFill>
                <a:effectLst/>
              </a:rPr>
              <a:t>Summary Statistics</a:t>
            </a:r>
            <a:r>
              <a:rPr lang="en-US" sz="2400" b="0" i="0" dirty="0">
                <a:solidFill>
                  <a:schemeClr val="tx1">
                    <a:alpha val="60000"/>
                  </a:schemeClr>
                </a:solidFill>
                <a:effectLst/>
              </a:rPr>
              <a:t>: partition your data into intervals and check for obvious or significant differences in summary statistics</a:t>
            </a:r>
          </a:p>
          <a:p>
            <a:pPr indent="-228600">
              <a:spcAft>
                <a:spcPts val="800"/>
              </a:spcAft>
              <a:buFont typeface="Arial" panose="020B0604020202020204" pitchFamily="34" charset="0"/>
              <a:buChar char="•"/>
            </a:pPr>
            <a:r>
              <a:rPr lang="en-US" sz="2400" b="1" i="0" dirty="0">
                <a:solidFill>
                  <a:schemeClr val="tx1">
                    <a:alpha val="60000"/>
                  </a:schemeClr>
                </a:solidFill>
                <a:effectLst/>
              </a:rPr>
              <a:t>Statistical Test</a:t>
            </a:r>
            <a:r>
              <a:rPr lang="en-US" sz="2400" b="0" i="0" dirty="0">
                <a:solidFill>
                  <a:schemeClr val="tx1">
                    <a:alpha val="60000"/>
                  </a:schemeClr>
                </a:solidFill>
                <a:effectLst/>
              </a:rPr>
              <a:t>: use statistical tests if the expectations of stationarity are met or violated</a:t>
            </a:r>
          </a:p>
          <a:p>
            <a:pPr indent="-228600">
              <a:spcAft>
                <a:spcPts val="800"/>
              </a:spcAft>
              <a:buFont typeface="Arial" panose="020B0604020202020204" pitchFamily="34" charset="0"/>
              <a:buChar char="•"/>
            </a:pPr>
            <a:r>
              <a:rPr lang="en-US" sz="2400" b="1" i="0" dirty="0">
                <a:solidFill>
                  <a:schemeClr val="tx1">
                    <a:alpha val="60000"/>
                  </a:schemeClr>
                </a:solidFill>
                <a:effectLst/>
              </a:rPr>
              <a:t>Airline Passengers Dataset</a:t>
            </a:r>
            <a:endParaRPr lang="en-US" sz="2400" b="0" i="0" dirty="0">
              <a:solidFill>
                <a:schemeClr val="tx1">
                  <a:alpha val="60000"/>
                </a:schemeClr>
              </a:solidFill>
              <a:effectLst/>
            </a:endParaRPr>
          </a:p>
          <a:p>
            <a:pPr indent="-228600">
              <a:spcAft>
                <a:spcPts val="800"/>
              </a:spcAft>
              <a:buFont typeface="Arial" panose="020B0604020202020204" pitchFamily="34" charset="0"/>
              <a:buChar char="•"/>
            </a:pPr>
            <a:r>
              <a:rPr lang="en-US" sz="2400" b="0" i="0" u="sng" dirty="0">
                <a:solidFill>
                  <a:schemeClr val="tx1">
                    <a:alpha val="60000"/>
                  </a:schemeClr>
                </a:solidFill>
                <a:effectLst/>
                <a:hlinkClick r:id="rId2"/>
              </a:rPr>
              <a:t>data source</a:t>
            </a:r>
            <a:endParaRPr lang="en-US" sz="2400" b="0" i="0" dirty="0">
              <a:solidFill>
                <a:schemeClr val="tx1">
                  <a:alpha val="60000"/>
                </a:schemeClr>
              </a:solidFill>
              <a:effectLst/>
            </a:endParaRPr>
          </a:p>
          <a:p>
            <a:pPr indent="-228600">
              <a:spcAft>
                <a:spcPts val="800"/>
              </a:spcAft>
              <a:buFont typeface="Arial" panose="020B0604020202020204" pitchFamily="34" charset="0"/>
              <a:buChar char="•"/>
            </a:pPr>
            <a:br>
              <a:rPr lang="en-US" sz="2400" dirty="0">
                <a:solidFill>
                  <a:schemeClr val="tx1">
                    <a:alpha val="60000"/>
                  </a:schemeClr>
                </a:solidFill>
                <a:effectLst/>
              </a:rPr>
            </a:br>
            <a:endParaRPr lang="en-US" sz="2400" dirty="0">
              <a:solidFill>
                <a:schemeClr val="tx1">
                  <a:alpha val="60000"/>
                </a:schemeClr>
              </a:solidFill>
            </a:endParaRPr>
          </a:p>
        </p:txBody>
      </p:sp>
    </p:spTree>
    <p:extLst>
      <p:ext uri="{BB962C8B-B14F-4D97-AF65-F5344CB8AC3E}">
        <p14:creationId xmlns:p14="http://schemas.microsoft.com/office/powerpoint/2010/main" val="4237969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EC09-672B-4D92-8340-E14E7EA883F6}"/>
              </a:ext>
            </a:extLst>
          </p:cNvPr>
          <p:cNvSpPr>
            <a:spLocks noGrp="1"/>
          </p:cNvSpPr>
          <p:nvPr>
            <p:ph type="title"/>
          </p:nvPr>
        </p:nvSpPr>
        <p:spPr/>
        <p:txBody>
          <a:bodyPr/>
          <a:lstStyle/>
          <a:p>
            <a:r>
              <a:rPr lang="en-US" dirty="0"/>
              <a:t>Airline –Inc Trend,</a:t>
            </a:r>
          </a:p>
        </p:txBody>
      </p:sp>
      <p:pic>
        <p:nvPicPr>
          <p:cNvPr id="5" name="Content Placeholder 4">
            <a:extLst>
              <a:ext uri="{FF2B5EF4-FFF2-40B4-BE49-F238E27FC236}">
                <a16:creationId xmlns:a16="http://schemas.microsoft.com/office/drawing/2014/main" id="{29AA8052-A3CD-4049-9AD7-6FA1D9AB7CEF}"/>
              </a:ext>
            </a:extLst>
          </p:cNvPr>
          <p:cNvPicPr>
            <a:picLocks noGrp="1" noChangeAspect="1"/>
          </p:cNvPicPr>
          <p:nvPr>
            <p:ph sz="half" idx="1"/>
          </p:nvPr>
        </p:nvPicPr>
        <p:blipFill>
          <a:blip r:embed="rId3"/>
          <a:stretch>
            <a:fillRect/>
          </a:stretch>
        </p:blipFill>
        <p:spPr>
          <a:xfrm>
            <a:off x="806042" y="2097088"/>
            <a:ext cx="4925241" cy="3995737"/>
          </a:xfrm>
          <a:prstGeom prst="rect">
            <a:avLst/>
          </a:prstGeom>
        </p:spPr>
      </p:pic>
      <p:pic>
        <p:nvPicPr>
          <p:cNvPr id="6" name="Content Placeholder 5">
            <a:extLst>
              <a:ext uri="{FF2B5EF4-FFF2-40B4-BE49-F238E27FC236}">
                <a16:creationId xmlns:a16="http://schemas.microsoft.com/office/drawing/2014/main" id="{2E3DF9EC-4387-4157-A337-2A6DBE846DE3}"/>
              </a:ext>
            </a:extLst>
          </p:cNvPr>
          <p:cNvPicPr>
            <a:picLocks noGrp="1" noChangeAspect="1"/>
          </p:cNvPicPr>
          <p:nvPr>
            <p:ph sz="half" idx="2"/>
          </p:nvPr>
        </p:nvPicPr>
        <p:blipFill>
          <a:blip r:embed="rId4"/>
          <a:stretch>
            <a:fillRect/>
          </a:stretch>
        </p:blipFill>
        <p:spPr>
          <a:xfrm>
            <a:off x="6416054" y="2580600"/>
            <a:ext cx="4969904" cy="3995737"/>
          </a:xfrm>
          <a:prstGeom prst="rect">
            <a:avLst/>
          </a:prstGeom>
        </p:spPr>
      </p:pic>
      <p:sp>
        <p:nvSpPr>
          <p:cNvPr id="7" name="TextBox 6">
            <a:extLst>
              <a:ext uri="{FF2B5EF4-FFF2-40B4-BE49-F238E27FC236}">
                <a16:creationId xmlns:a16="http://schemas.microsoft.com/office/drawing/2014/main" id="{AA4E7369-A918-4E01-95EC-CBD01E9AE050}"/>
              </a:ext>
            </a:extLst>
          </p:cNvPr>
          <p:cNvSpPr txBox="1"/>
          <p:nvPr/>
        </p:nvSpPr>
        <p:spPr>
          <a:xfrm>
            <a:off x="6284686" y="406400"/>
            <a:ext cx="4876800" cy="2031325"/>
          </a:xfrm>
          <a:prstGeom prst="rect">
            <a:avLst/>
          </a:prstGeom>
          <a:noFill/>
        </p:spPr>
        <p:txBody>
          <a:bodyPr wrap="square" rtlCol="0">
            <a:spAutoFit/>
          </a:bodyPr>
          <a:lstStyle/>
          <a:p>
            <a:r>
              <a:rPr lang="en-US" dirty="0"/>
              <a:t> if the data is stationary the summary statistics should be consistent over time. The mean should be consistent with a consistent variance indicating a Gaussian distribution. The histogram does not show Gaussian distribution and another indication of non-stationary time series data.</a:t>
            </a:r>
          </a:p>
          <a:p>
            <a:endParaRPr lang="en-US" dirty="0"/>
          </a:p>
        </p:txBody>
      </p:sp>
    </p:spTree>
    <p:extLst>
      <p:ext uri="{BB962C8B-B14F-4D97-AF65-F5344CB8AC3E}">
        <p14:creationId xmlns:p14="http://schemas.microsoft.com/office/powerpoint/2010/main" val="41699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oup 3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9" name="Freeform: Shape 3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Oval 4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4" name="Rectangle 4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8167EAC-77AE-49D0-8215-890858005D89}"/>
              </a:ext>
            </a:extLst>
          </p:cNvPr>
          <p:cNvSpPr/>
          <p:nvPr/>
        </p:nvSpPr>
        <p:spPr>
          <a:xfrm>
            <a:off x="1487488" y="549275"/>
            <a:ext cx="5437187" cy="3456401"/>
          </a:xfrm>
          <a:prstGeom prst="rect">
            <a:avLst/>
          </a:prstGeom>
        </p:spPr>
        <p:txBody>
          <a:bodyPr vert="horz" wrap="square" lIns="0" tIns="0" rIns="0" bIns="0" rtlCol="0" anchor="b" anchorCtr="0">
            <a:normAutofit/>
          </a:bodyPr>
          <a:lstStyle/>
          <a:p>
            <a:pPr>
              <a:lnSpc>
                <a:spcPct val="90000"/>
              </a:lnSpc>
              <a:spcBef>
                <a:spcPct val="0"/>
              </a:spcBef>
              <a:spcAft>
                <a:spcPts val="800"/>
              </a:spcAft>
            </a:pPr>
            <a:r>
              <a:rPr lang="en-US" sz="5000" b="1" dirty="0">
                <a:latin typeface="+mj-lt"/>
                <a:ea typeface="+mj-ea"/>
                <a:cs typeface="+mj-cs"/>
              </a:rPr>
              <a:t>P</a:t>
            </a:r>
            <a:r>
              <a:rPr lang="en-US" sz="5000" b="1" i="0" dirty="0">
                <a:effectLst/>
                <a:latin typeface="+mj-lt"/>
                <a:ea typeface="+mj-ea"/>
                <a:cs typeface="+mj-cs"/>
              </a:rPr>
              <a:t>ercentage of deaths attributed to Influenza and Pneumonia in the past 8 years</a:t>
            </a:r>
            <a:endParaRPr lang="en-US" sz="5000" b="1" dirty="0">
              <a:latin typeface="+mj-lt"/>
              <a:ea typeface="+mj-ea"/>
              <a:cs typeface="+mj-cs"/>
            </a:endParaRPr>
          </a:p>
        </p:txBody>
      </p:sp>
      <p:sp>
        <p:nvSpPr>
          <p:cNvPr id="46" name="Freeform: Shape 45">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49" name="Freeform: Shape 48">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2" name="Group 51">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53"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95193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364C-6B14-4F89-8BC5-5918810AC7AC}"/>
              </a:ext>
            </a:extLst>
          </p:cNvPr>
          <p:cNvSpPr>
            <a:spLocks noGrp="1"/>
          </p:cNvSpPr>
          <p:nvPr>
            <p:ph type="title"/>
          </p:nvPr>
        </p:nvSpPr>
        <p:spPr>
          <a:xfrm>
            <a:off x="798287" y="550799"/>
            <a:ext cx="10844176" cy="5542025"/>
          </a:xfrm>
        </p:spPr>
        <p:txBody>
          <a:bodyPr>
            <a:normAutofit/>
          </a:bodyPr>
          <a:lstStyle/>
          <a:p>
            <a:pPr marL="285750" indent="-285750">
              <a:buFont typeface="Arial" panose="020B0604020202020204" pitchFamily="34" charset="0"/>
              <a:buChar char="•"/>
            </a:pPr>
            <a:r>
              <a:rPr lang="en-US" sz="2000" dirty="0"/>
              <a:t>ADF tests the null hypothesis that a unit root is present in time series sample. ADF statistic is a negative number and more negative it is the stronger the rejection of the hypothesis that there is a unit root.</a:t>
            </a:r>
            <a:br>
              <a:rPr lang="en-US" sz="2000" dirty="0"/>
            </a:br>
            <a:r>
              <a:rPr lang="en-US" sz="2000" b="1" dirty="0"/>
              <a:t>Null Hypotehsis (H0)</a:t>
            </a:r>
            <a:r>
              <a:rPr lang="en-US" sz="2000" dirty="0"/>
              <a:t>: If accepted, it suggests the time series has a unit root, meaning it is non-stationary. It has some time dependent structure.</a:t>
            </a:r>
            <a:br>
              <a:rPr lang="en-US" sz="2000" dirty="0"/>
            </a:br>
            <a:r>
              <a:rPr lang="en-US" sz="2000" b="1" dirty="0"/>
              <a:t>Alternate Hypothesis (H1)</a:t>
            </a:r>
            <a:r>
              <a:rPr lang="en-US" sz="2000" dirty="0"/>
              <a:t>: The null hypothesis is rejected; it suggests the time series does not have a unit root, meaning it is stationary.</a:t>
            </a:r>
            <a:br>
              <a:rPr lang="en-US" sz="2000" dirty="0"/>
            </a:br>
            <a:r>
              <a:rPr lang="en-US" sz="2000" b="1" dirty="0"/>
              <a:t>p-value &gt; 0.05</a:t>
            </a:r>
            <a:r>
              <a:rPr lang="en-US" sz="2000" dirty="0"/>
              <a:t>: Accept H0, the data has a unit root and is non-stationary</a:t>
            </a:r>
            <a:br>
              <a:rPr lang="en-US" sz="2000" dirty="0"/>
            </a:br>
            <a:r>
              <a:rPr lang="en-US" sz="2000" b="1" dirty="0"/>
              <a:t>p-value ≤ 0.05</a:t>
            </a:r>
            <a:r>
              <a:rPr lang="en-US" sz="2000" dirty="0"/>
              <a:t>: Reject H0. the data does not have a unit root and is stationary</a:t>
            </a:r>
            <a:br>
              <a:rPr lang="en-US" sz="1400" dirty="0"/>
            </a:br>
            <a:endParaRPr lang="en-US" sz="1400" dirty="0"/>
          </a:p>
        </p:txBody>
      </p:sp>
    </p:spTree>
    <p:extLst>
      <p:ext uri="{BB962C8B-B14F-4D97-AF65-F5344CB8AC3E}">
        <p14:creationId xmlns:p14="http://schemas.microsoft.com/office/powerpoint/2010/main" val="811963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5" name="Freeform: Shape 2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730C88F-C23E-43B2-A700-F52A1995B5F4}"/>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90000"/>
              </a:lnSpc>
            </a:pPr>
            <a:r>
              <a:rPr lang="en-US" sz="2300" dirty="0"/>
              <a:t>More negative ADF Statistic is the more likely we reject H0. In this case the stat is positive and way above any critical values. p-value is also way above 0.05 and we cannot reject H0. The data has a unit root and is non-stationary.</a:t>
            </a:r>
          </a:p>
        </p:txBody>
      </p:sp>
      <p:grpSp>
        <p:nvGrpSpPr>
          <p:cNvPr id="28" name="Group 2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2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a:extLst>
              <a:ext uri="{FF2B5EF4-FFF2-40B4-BE49-F238E27FC236}">
                <a16:creationId xmlns:a16="http://schemas.microsoft.com/office/drawing/2014/main" id="{0205990C-AB19-475E-8E7C-6C24919EBBAD}"/>
              </a:ext>
            </a:extLst>
          </p:cNvPr>
          <p:cNvPicPr>
            <a:picLocks noChangeAspect="1"/>
          </p:cNvPicPr>
          <p:nvPr/>
        </p:nvPicPr>
        <p:blipFill>
          <a:blip r:embed="rId2"/>
          <a:stretch>
            <a:fillRect/>
          </a:stretch>
        </p:blipFill>
        <p:spPr>
          <a:xfrm>
            <a:off x="4295776" y="908058"/>
            <a:ext cx="7345363" cy="5043471"/>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874881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4040-AF76-4D82-986A-14A4B4BC0FE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EA6E4AA-CF5A-4F28-BBC9-B5A89E4BD239}"/>
              </a:ext>
            </a:extLst>
          </p:cNvPr>
          <p:cNvPicPr>
            <a:picLocks noGrp="1" noChangeAspect="1"/>
          </p:cNvPicPr>
          <p:nvPr>
            <p:ph sz="half" idx="1"/>
          </p:nvPr>
        </p:nvPicPr>
        <p:blipFill>
          <a:blip r:embed="rId3"/>
          <a:stretch>
            <a:fillRect/>
          </a:stretch>
        </p:blipFill>
        <p:spPr>
          <a:xfrm>
            <a:off x="920857" y="2097088"/>
            <a:ext cx="4695611" cy="3995737"/>
          </a:xfrm>
          <a:prstGeom prst="rect">
            <a:avLst/>
          </a:prstGeom>
        </p:spPr>
      </p:pic>
      <p:sp>
        <p:nvSpPr>
          <p:cNvPr id="4" name="Content Placeholder 3">
            <a:extLst>
              <a:ext uri="{FF2B5EF4-FFF2-40B4-BE49-F238E27FC236}">
                <a16:creationId xmlns:a16="http://schemas.microsoft.com/office/drawing/2014/main" id="{C6682D23-3E08-49AB-B450-DA22BC245A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35468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84C-7AD8-4D35-94BC-E686FF59229F}"/>
              </a:ext>
            </a:extLst>
          </p:cNvPr>
          <p:cNvSpPr>
            <a:spLocks noGrp="1"/>
          </p:cNvSpPr>
          <p:nvPr>
            <p:ph type="title"/>
          </p:nvPr>
        </p:nvSpPr>
        <p:spPr/>
        <p:txBody>
          <a:bodyPr/>
          <a:lstStyle/>
          <a:p>
            <a:r>
              <a:rPr lang="en-US" dirty="0"/>
              <a:t>SKTIME ARIMA</a:t>
            </a:r>
          </a:p>
        </p:txBody>
      </p:sp>
      <p:sp>
        <p:nvSpPr>
          <p:cNvPr id="3" name="Text Placeholder 2">
            <a:extLst>
              <a:ext uri="{FF2B5EF4-FFF2-40B4-BE49-F238E27FC236}">
                <a16:creationId xmlns:a16="http://schemas.microsoft.com/office/drawing/2014/main" id="{F4D7F84B-F83C-49E5-96E3-F59F43D798F8}"/>
              </a:ext>
            </a:extLst>
          </p:cNvPr>
          <p:cNvSpPr>
            <a:spLocks noGrp="1"/>
          </p:cNvSpPr>
          <p:nvPr>
            <p:ph type="body" idx="1"/>
          </p:nvPr>
        </p:nvSpPr>
        <p:spPr/>
        <p:txBody>
          <a:bodyPr/>
          <a:lstStyle/>
          <a:p>
            <a:endParaRPr lang="en-US"/>
          </a:p>
        </p:txBody>
      </p:sp>
      <p:pic>
        <p:nvPicPr>
          <p:cNvPr id="7" name="Content Placeholder 6">
            <a:extLst>
              <a:ext uri="{FF2B5EF4-FFF2-40B4-BE49-F238E27FC236}">
                <a16:creationId xmlns:a16="http://schemas.microsoft.com/office/drawing/2014/main" id="{C7AD9B47-02E2-49F2-A69B-502F5D893ADB}"/>
              </a:ext>
            </a:extLst>
          </p:cNvPr>
          <p:cNvPicPr>
            <a:picLocks noGrp="1" noChangeAspect="1"/>
          </p:cNvPicPr>
          <p:nvPr>
            <p:ph sz="half" idx="2"/>
          </p:nvPr>
        </p:nvPicPr>
        <p:blipFill>
          <a:blip r:embed="rId3"/>
          <a:stretch>
            <a:fillRect/>
          </a:stretch>
        </p:blipFill>
        <p:spPr>
          <a:xfrm>
            <a:off x="892571" y="2576513"/>
            <a:ext cx="4745833" cy="3516312"/>
          </a:xfrm>
          <a:prstGeom prst="rect">
            <a:avLst/>
          </a:prstGeom>
        </p:spPr>
      </p:pic>
      <p:sp>
        <p:nvSpPr>
          <p:cNvPr id="5" name="Text Placeholder 4">
            <a:extLst>
              <a:ext uri="{FF2B5EF4-FFF2-40B4-BE49-F238E27FC236}">
                <a16:creationId xmlns:a16="http://schemas.microsoft.com/office/drawing/2014/main" id="{A5235271-9C9C-4000-94D6-C06D018A0959}"/>
              </a:ext>
            </a:extLst>
          </p:cNvPr>
          <p:cNvSpPr>
            <a:spLocks noGrp="1"/>
          </p:cNvSpPr>
          <p:nvPr>
            <p:ph type="body" sz="quarter" idx="3"/>
          </p:nvPr>
        </p:nvSpPr>
        <p:spPr/>
        <p:txBody>
          <a:bodyPr/>
          <a:lstStyle/>
          <a:p>
            <a:endParaRPr lang="en-US"/>
          </a:p>
        </p:txBody>
      </p:sp>
      <p:pic>
        <p:nvPicPr>
          <p:cNvPr id="8" name="Content Placeholder 7">
            <a:extLst>
              <a:ext uri="{FF2B5EF4-FFF2-40B4-BE49-F238E27FC236}">
                <a16:creationId xmlns:a16="http://schemas.microsoft.com/office/drawing/2014/main" id="{DA608B1E-B8A1-4A80-99FF-7D0B2F382859}"/>
              </a:ext>
            </a:extLst>
          </p:cNvPr>
          <p:cNvPicPr>
            <a:picLocks noGrp="1" noChangeAspect="1"/>
          </p:cNvPicPr>
          <p:nvPr>
            <p:ph sz="quarter" idx="4"/>
          </p:nvPr>
        </p:nvPicPr>
        <p:blipFill>
          <a:blip r:embed="rId4"/>
          <a:stretch>
            <a:fillRect/>
          </a:stretch>
        </p:blipFill>
        <p:spPr>
          <a:xfrm>
            <a:off x="6264400" y="2576513"/>
            <a:ext cx="5332162" cy="3516312"/>
          </a:xfrm>
          <a:prstGeom prst="rect">
            <a:avLst/>
          </a:prstGeom>
        </p:spPr>
      </p:pic>
    </p:spTree>
    <p:extLst>
      <p:ext uri="{BB962C8B-B14F-4D97-AF65-F5344CB8AC3E}">
        <p14:creationId xmlns:p14="http://schemas.microsoft.com/office/powerpoint/2010/main" val="176032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8EB4E-DB82-4531-BCAD-3F310A36A491}"/>
              </a:ext>
            </a:extLst>
          </p:cNvPr>
          <p:cNvPicPr>
            <a:picLocks noChangeAspect="1"/>
          </p:cNvPicPr>
          <p:nvPr/>
        </p:nvPicPr>
        <p:blipFill>
          <a:blip r:embed="rId3"/>
          <a:stretch>
            <a:fillRect/>
          </a:stretch>
        </p:blipFill>
        <p:spPr>
          <a:xfrm>
            <a:off x="2383603" y="2278190"/>
            <a:ext cx="5613275" cy="4252481"/>
          </a:xfrm>
          <a:prstGeom prst="rect">
            <a:avLst/>
          </a:prstGeom>
        </p:spPr>
      </p:pic>
      <p:sp>
        <p:nvSpPr>
          <p:cNvPr id="3" name="TextBox 2">
            <a:extLst>
              <a:ext uri="{FF2B5EF4-FFF2-40B4-BE49-F238E27FC236}">
                <a16:creationId xmlns:a16="http://schemas.microsoft.com/office/drawing/2014/main" id="{8408B312-14F9-4715-AC12-731924F57E70}"/>
              </a:ext>
            </a:extLst>
          </p:cNvPr>
          <p:cNvSpPr txBox="1"/>
          <p:nvPr/>
        </p:nvSpPr>
        <p:spPr>
          <a:xfrm>
            <a:off x="339047" y="565079"/>
            <a:ext cx="10304980" cy="923330"/>
          </a:xfrm>
          <a:prstGeom prst="rect">
            <a:avLst/>
          </a:prstGeom>
          <a:noFill/>
        </p:spPr>
        <p:txBody>
          <a:bodyPr wrap="square" rtlCol="0">
            <a:spAutoFit/>
          </a:bodyPr>
          <a:lstStyle/>
          <a:p>
            <a:br>
              <a:rPr lang="en-US" dirty="0"/>
            </a:br>
            <a:r>
              <a:rPr lang="en-US" dirty="0"/>
              <a:t>The seasonal behavior in eye catching  The purple curve tells us the expected seasonal behavior, while the green curve shows  the threshold above which there is this epidemic</a:t>
            </a:r>
          </a:p>
        </p:txBody>
      </p:sp>
    </p:spTree>
    <p:extLst>
      <p:ext uri="{BB962C8B-B14F-4D97-AF65-F5344CB8AC3E}">
        <p14:creationId xmlns:p14="http://schemas.microsoft.com/office/powerpoint/2010/main" val="238357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4C3BD4-7620-49C4-A07D-EE373BE551FE}"/>
              </a:ext>
            </a:extLst>
          </p:cNvPr>
          <p:cNvPicPr>
            <a:picLocks noChangeAspect="1"/>
          </p:cNvPicPr>
          <p:nvPr/>
        </p:nvPicPr>
        <p:blipFill>
          <a:blip r:embed="rId3"/>
          <a:stretch>
            <a:fillRect/>
          </a:stretch>
        </p:blipFill>
        <p:spPr>
          <a:xfrm>
            <a:off x="1394505" y="593951"/>
            <a:ext cx="3800475" cy="2447925"/>
          </a:xfrm>
          <a:prstGeom prst="rect">
            <a:avLst/>
          </a:prstGeom>
        </p:spPr>
      </p:pic>
      <p:pic>
        <p:nvPicPr>
          <p:cNvPr id="3" name="Picture 2">
            <a:extLst>
              <a:ext uri="{FF2B5EF4-FFF2-40B4-BE49-F238E27FC236}">
                <a16:creationId xmlns:a16="http://schemas.microsoft.com/office/drawing/2014/main" id="{09066012-3271-47C7-BBA3-AFE709A905C1}"/>
              </a:ext>
            </a:extLst>
          </p:cNvPr>
          <p:cNvPicPr>
            <a:picLocks noChangeAspect="1"/>
          </p:cNvPicPr>
          <p:nvPr/>
        </p:nvPicPr>
        <p:blipFill>
          <a:blip r:embed="rId4"/>
          <a:stretch>
            <a:fillRect/>
          </a:stretch>
        </p:blipFill>
        <p:spPr>
          <a:xfrm>
            <a:off x="5442704" y="593952"/>
            <a:ext cx="4972656" cy="4232048"/>
          </a:xfrm>
          <a:prstGeom prst="rect">
            <a:avLst/>
          </a:prstGeom>
        </p:spPr>
      </p:pic>
      <p:sp>
        <p:nvSpPr>
          <p:cNvPr id="4" name="TextBox 3">
            <a:extLst>
              <a:ext uri="{FF2B5EF4-FFF2-40B4-BE49-F238E27FC236}">
                <a16:creationId xmlns:a16="http://schemas.microsoft.com/office/drawing/2014/main" id="{512FBA1A-A95D-4C61-861D-DA1883A1C4C1}"/>
              </a:ext>
            </a:extLst>
          </p:cNvPr>
          <p:cNvSpPr txBox="1"/>
          <p:nvPr/>
        </p:nvSpPr>
        <p:spPr>
          <a:xfrm>
            <a:off x="928914" y="4891314"/>
            <a:ext cx="9144000" cy="584775"/>
          </a:xfrm>
          <a:prstGeom prst="rect">
            <a:avLst/>
          </a:prstGeom>
          <a:noFill/>
        </p:spPr>
        <p:txBody>
          <a:bodyPr wrap="square" rtlCol="0">
            <a:spAutoFit/>
          </a:bodyPr>
          <a:lstStyle/>
          <a:p>
            <a:r>
              <a:rPr lang="en-US" sz="3200" dirty="0"/>
              <a:t>Sun spots  in 300 years shows seasonal behavior</a:t>
            </a:r>
          </a:p>
        </p:txBody>
      </p:sp>
    </p:spTree>
    <p:extLst>
      <p:ext uri="{BB962C8B-B14F-4D97-AF65-F5344CB8AC3E}">
        <p14:creationId xmlns:p14="http://schemas.microsoft.com/office/powerpoint/2010/main" val="415222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4" name="Freeform: Shape 1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 name="Rectangle 18">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218DC7B-9760-445D-9919-133C029C2355}"/>
              </a:ext>
            </a:extLst>
          </p:cNvPr>
          <p:cNvSpPr txBox="1"/>
          <p:nvPr/>
        </p:nvSpPr>
        <p:spPr>
          <a:xfrm>
            <a:off x="5267325" y="549275"/>
            <a:ext cx="6373812" cy="3777421"/>
          </a:xfrm>
          <a:prstGeom prst="rect">
            <a:avLst/>
          </a:prstGeom>
        </p:spPr>
        <p:txBody>
          <a:bodyPr vert="horz" wrap="square" lIns="0" tIns="0" rIns="0" bIns="0" rtlCol="0" anchor="b" anchorCtr="0">
            <a:normAutofit/>
          </a:bodyPr>
          <a:lstStyle/>
          <a:p>
            <a:pPr>
              <a:spcBef>
                <a:spcPct val="0"/>
              </a:spcBef>
              <a:spcAft>
                <a:spcPts val="600"/>
              </a:spcAft>
            </a:pPr>
            <a:r>
              <a:rPr lang="en-US" sz="8000">
                <a:latin typeface="+mj-lt"/>
                <a:ea typeface="+mj-ea"/>
                <a:cs typeface="+mj-cs"/>
              </a:rPr>
              <a:t>Airline</a:t>
            </a:r>
          </a:p>
        </p:txBody>
      </p:sp>
      <p:grpSp>
        <p:nvGrpSpPr>
          <p:cNvPr id="21" name="Group 20">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2"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6" name="Oval 25">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29" name="Freeform: Shape 28">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Oval 31">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13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9B2F76-254F-41B3-AA4C-F60CB198D7E5}"/>
              </a:ext>
            </a:extLst>
          </p:cNvPr>
          <p:cNvPicPr>
            <a:picLocks noChangeAspect="1"/>
          </p:cNvPicPr>
          <p:nvPr/>
        </p:nvPicPr>
        <p:blipFill>
          <a:blip r:embed="rId3"/>
          <a:stretch>
            <a:fillRect/>
          </a:stretch>
        </p:blipFill>
        <p:spPr>
          <a:xfrm>
            <a:off x="616857" y="380518"/>
            <a:ext cx="7298482" cy="5867882"/>
          </a:xfrm>
          <a:prstGeom prst="rect">
            <a:avLst/>
          </a:prstGeom>
        </p:spPr>
      </p:pic>
      <p:pic>
        <p:nvPicPr>
          <p:cNvPr id="3" name="Picture 2">
            <a:extLst>
              <a:ext uri="{FF2B5EF4-FFF2-40B4-BE49-F238E27FC236}">
                <a16:creationId xmlns:a16="http://schemas.microsoft.com/office/drawing/2014/main" id="{11C6E2FA-3B92-42A1-8E4E-BE837CA90ED9}"/>
              </a:ext>
            </a:extLst>
          </p:cNvPr>
          <p:cNvPicPr>
            <a:picLocks noChangeAspect="1"/>
          </p:cNvPicPr>
          <p:nvPr/>
        </p:nvPicPr>
        <p:blipFill>
          <a:blip r:embed="rId4"/>
          <a:stretch>
            <a:fillRect/>
          </a:stretch>
        </p:blipFill>
        <p:spPr>
          <a:xfrm>
            <a:off x="8797082" y="2854779"/>
            <a:ext cx="3228975" cy="2095500"/>
          </a:xfrm>
          <a:prstGeom prst="rect">
            <a:avLst/>
          </a:prstGeom>
        </p:spPr>
      </p:pic>
    </p:spTree>
    <p:extLst>
      <p:ext uri="{BB962C8B-B14F-4D97-AF65-F5344CB8AC3E}">
        <p14:creationId xmlns:p14="http://schemas.microsoft.com/office/powerpoint/2010/main" val="202640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C7D3-F2B4-418D-8801-23205D5C19E5}"/>
              </a:ext>
            </a:extLst>
          </p:cNvPr>
          <p:cNvSpPr>
            <a:spLocks noGrp="1"/>
          </p:cNvSpPr>
          <p:nvPr>
            <p:ph type="title"/>
          </p:nvPr>
        </p:nvSpPr>
        <p:spPr>
          <a:xfrm>
            <a:off x="438477" y="173718"/>
            <a:ext cx="11097551" cy="789668"/>
          </a:xfrm>
        </p:spPr>
        <p:txBody>
          <a:bodyPr/>
          <a:lstStyle/>
          <a:p>
            <a:r>
              <a:rPr lang="en-US" dirty="0"/>
              <a:t>Identify the trending by taking a running average.</a:t>
            </a:r>
          </a:p>
        </p:txBody>
      </p:sp>
      <p:sp>
        <p:nvSpPr>
          <p:cNvPr id="3" name="Text Placeholder 2">
            <a:extLst>
              <a:ext uri="{FF2B5EF4-FFF2-40B4-BE49-F238E27FC236}">
                <a16:creationId xmlns:a16="http://schemas.microsoft.com/office/drawing/2014/main" id="{1E279398-6EAB-4FEE-933F-F0F6C391CB7E}"/>
              </a:ext>
            </a:extLst>
          </p:cNvPr>
          <p:cNvSpPr>
            <a:spLocks noGrp="1"/>
          </p:cNvSpPr>
          <p:nvPr>
            <p:ph type="body" idx="1"/>
          </p:nvPr>
        </p:nvSpPr>
        <p:spPr>
          <a:xfrm>
            <a:off x="550863" y="886976"/>
            <a:ext cx="11202660" cy="789668"/>
          </a:xfrm>
        </p:spPr>
        <p:txBody>
          <a:bodyPr/>
          <a:lstStyle/>
          <a:p>
            <a:endParaRPr lang="en-US" dirty="0"/>
          </a:p>
        </p:txBody>
      </p:sp>
      <p:pic>
        <p:nvPicPr>
          <p:cNvPr id="7" name="Content Placeholder 6">
            <a:extLst>
              <a:ext uri="{FF2B5EF4-FFF2-40B4-BE49-F238E27FC236}">
                <a16:creationId xmlns:a16="http://schemas.microsoft.com/office/drawing/2014/main" id="{E4C0189F-C930-4D93-8649-22122903DBC1}"/>
              </a:ext>
            </a:extLst>
          </p:cNvPr>
          <p:cNvPicPr>
            <a:picLocks noGrp="1" noChangeAspect="1"/>
          </p:cNvPicPr>
          <p:nvPr>
            <p:ph sz="half" idx="2"/>
          </p:nvPr>
        </p:nvPicPr>
        <p:blipFill>
          <a:blip r:embed="rId3"/>
          <a:stretch>
            <a:fillRect/>
          </a:stretch>
        </p:blipFill>
        <p:spPr>
          <a:xfrm>
            <a:off x="1032220" y="2576513"/>
            <a:ext cx="4466536" cy="3516312"/>
          </a:xfrm>
          <a:prstGeom prst="rect">
            <a:avLst/>
          </a:prstGeom>
        </p:spPr>
      </p:pic>
      <p:sp>
        <p:nvSpPr>
          <p:cNvPr id="6" name="Content Placeholder 5">
            <a:extLst>
              <a:ext uri="{FF2B5EF4-FFF2-40B4-BE49-F238E27FC236}">
                <a16:creationId xmlns:a16="http://schemas.microsoft.com/office/drawing/2014/main" id="{2234F2D8-32DF-4033-B855-BEB4642066F2}"/>
              </a:ext>
            </a:extLst>
          </p:cNvPr>
          <p:cNvSpPr>
            <a:spLocks noGrp="1"/>
          </p:cNvSpPr>
          <p:nvPr>
            <p:ph sz="quarter" idx="4"/>
          </p:nvPr>
        </p:nvSpPr>
        <p:spPr/>
        <p:txBody>
          <a:bodyPr/>
          <a:lstStyle/>
          <a:p>
            <a:r>
              <a:rPr lang="en-US" dirty="0"/>
              <a:t> Runs over the entire dataset one step at a time and calculates the average value within each window. Now we add the trend line to the previous plot</a:t>
            </a:r>
          </a:p>
        </p:txBody>
      </p:sp>
    </p:spTree>
    <p:extLst>
      <p:ext uri="{BB962C8B-B14F-4D97-AF65-F5344CB8AC3E}">
        <p14:creationId xmlns:p14="http://schemas.microsoft.com/office/powerpoint/2010/main" val="212990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 name="Freeform: Shape 1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Shape 1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89D84-1F49-4DCE-A6D2-A1EE7ADCEDCC}"/>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sz="4800"/>
              <a:t>Removed Trend</a:t>
            </a:r>
          </a:p>
        </p:txBody>
      </p:sp>
      <p:grpSp>
        <p:nvGrpSpPr>
          <p:cNvPr id="19" name="Group 18">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4" name="Oval 23">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1">
            <a:extLst>
              <a:ext uri="{FF2B5EF4-FFF2-40B4-BE49-F238E27FC236}">
                <a16:creationId xmlns:a16="http://schemas.microsoft.com/office/drawing/2014/main" id="{55AA23AE-109E-439B-B5AF-1549316E1E9D}"/>
              </a:ext>
            </a:extLst>
          </p:cNvPr>
          <p:cNvSpPr>
            <a:spLocks noGrp="1" noChangeArrowheads="1"/>
          </p:cNvSpPr>
          <p:nvPr>
            <p:ph type="body" sz="half" idx="2"/>
          </p:nvPr>
        </p:nvSpPr>
        <p:spPr bwMode="auto">
          <a:xfrm>
            <a:off x="550863" y="2677306"/>
            <a:ext cx="7575995" cy="34155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p>
            <a:pPr marL="0" marR="0" lvl="0" indent="-228600" fontAlgn="base">
              <a:spcBef>
                <a:spcPct val="0"/>
              </a:spcBef>
              <a:buClrTx/>
              <a:buSzTx/>
              <a:buFont typeface="Arial" panose="020B0604020202020204" pitchFamily="34" charset="0"/>
              <a:buChar char="•"/>
              <a:tabLst/>
            </a:pPr>
            <a:r>
              <a:rPr kumimoji="0" lang="en-US" altLang="en-US" b="0" i="0" u="none" strike="noStrike" cap="none" normalizeH="0" baseline="0" dirty="0" err="1">
                <a:ln>
                  <a:noFill/>
                </a:ln>
                <a:effectLst/>
              </a:rPr>
              <a:t>Removetrend</a:t>
            </a:r>
            <a:r>
              <a:rPr kumimoji="0" lang="en-US" altLang="en-US" b="0" i="0" u="none" strike="noStrike" cap="none" normalizeH="0" baseline="0" dirty="0">
                <a:ln>
                  <a:noFill/>
                </a:ln>
                <a:effectLst/>
              </a:rPr>
              <a:t> = </a:t>
            </a:r>
            <a:r>
              <a:rPr kumimoji="0" lang="en-US" altLang="en-US" b="0" i="0" u="none" strike="noStrike" cap="none" normalizeH="0" baseline="0" dirty="0" err="1">
                <a:ln>
                  <a:noFill/>
                </a:ln>
                <a:effectLst/>
              </a:rPr>
              <a:t>airline.iloc</a:t>
            </a:r>
            <a:r>
              <a:rPr kumimoji="0" lang="en-US" altLang="en-US" b="0" i="0" u="none" strike="noStrike" cap="none" normalizeH="0" baseline="0" dirty="0">
                <a:ln>
                  <a:noFill/>
                </a:ln>
                <a:effectLst/>
              </a:rPr>
              <a:t>[12:].</a:t>
            </a:r>
            <a:r>
              <a:rPr kumimoji="0" lang="en-US" altLang="en-US" b="0" i="0" u="none" strike="noStrike" cap="none" normalizeH="0" baseline="0" dirty="0" err="1">
                <a:ln>
                  <a:noFill/>
                </a:ln>
                <a:effectLst/>
              </a:rPr>
              <a:t>values.flatten</a:t>
            </a:r>
            <a:r>
              <a:rPr kumimoji="0" lang="en-US" altLang="en-US" b="0" i="0" u="none" strike="noStrike" cap="none" normalizeH="0" baseline="0" dirty="0">
                <a:ln>
                  <a:noFill/>
                </a:ln>
                <a:effectLst/>
              </a:rPr>
              <a:t>()/trend</a:t>
            </a:r>
            <a:br>
              <a:rPr kumimoji="0" lang="en-US" altLang="en-US" b="0" i="0" u="none" strike="noStrike" cap="none" normalizeH="0" baseline="0" dirty="0">
                <a:ln>
                  <a:noFill/>
                </a:ln>
                <a:effectLst/>
              </a:rPr>
            </a:br>
            <a:br>
              <a:rPr kumimoji="0" lang="en-US" altLang="en-US" b="0" i="0" u="none" strike="noStrike" cap="none" normalizeH="0" baseline="0" dirty="0">
                <a:ln>
                  <a:noFill/>
                </a:ln>
                <a:effectLst/>
              </a:rPr>
            </a:br>
            <a:r>
              <a:rPr kumimoji="0" lang="en-US" altLang="en-US" b="0" i="0" u="none" strike="noStrike" cap="none" normalizeH="0" baseline="0" dirty="0">
                <a:ln>
                  <a:noFill/>
                </a:ln>
                <a:effectLst/>
              </a:rPr>
              <a:t>fig, ax = </a:t>
            </a:r>
            <a:r>
              <a:rPr kumimoji="0" lang="en-US" altLang="en-US" b="0" i="0" u="none" strike="noStrike" cap="none" normalizeH="0" baseline="0" dirty="0" err="1">
                <a:ln>
                  <a:noFill/>
                </a:ln>
                <a:effectLst/>
              </a:rPr>
              <a:t>plt.subplots</a:t>
            </a:r>
            <a:r>
              <a:rPr kumimoji="0" lang="en-US" altLang="en-US" b="0" i="0" u="none" strike="noStrike" cap="none" normalizeH="0" baseline="0" dirty="0">
                <a:ln>
                  <a:noFill/>
                </a:ln>
                <a:effectLst/>
              </a:rPr>
              <a:t>(1, 1)</a:t>
            </a:r>
            <a:br>
              <a:rPr kumimoji="0" lang="en-US" altLang="en-US" b="0" i="0" u="none" strike="noStrike" cap="none" normalizeH="0" baseline="0" dirty="0">
                <a:ln>
                  <a:noFill/>
                </a:ln>
                <a:effectLst/>
              </a:rPr>
            </a:br>
            <a:r>
              <a:rPr kumimoji="0" lang="en-US" altLang="en-US" b="0" i="0" u="none" strike="noStrike" cap="none" normalizeH="0" baseline="0" dirty="0" err="1">
                <a:ln>
                  <a:noFill/>
                </a:ln>
                <a:effectLst/>
              </a:rPr>
              <a:t>ax.plot</a:t>
            </a:r>
            <a:r>
              <a:rPr kumimoji="0" lang="en-US" altLang="en-US" b="0" i="0" u="none" strike="noStrike" cap="none" normalizeH="0" baseline="0" dirty="0">
                <a:ln>
                  <a:noFill/>
                </a:ln>
                <a:effectLst/>
              </a:rPr>
              <a:t>(</a:t>
            </a:r>
            <a:r>
              <a:rPr kumimoji="0" lang="en-US" altLang="en-US" b="0" i="0" u="none" strike="noStrike" cap="none" normalizeH="0" baseline="0" dirty="0" err="1">
                <a:ln>
                  <a:noFill/>
                </a:ln>
                <a:effectLst/>
              </a:rPr>
              <a:t>airline.index</a:t>
            </a:r>
            <a:r>
              <a:rPr kumimoji="0" lang="en-US" altLang="en-US" b="0" i="0" u="none" strike="noStrike" cap="none" normalizeH="0" baseline="0" dirty="0">
                <a:ln>
                  <a:noFill/>
                </a:ln>
                <a:effectLst/>
              </a:rPr>
              <a:t>[12:], </a:t>
            </a:r>
            <a:r>
              <a:rPr kumimoji="0" lang="en-US" altLang="en-US" b="0" i="0" u="none" strike="noStrike" cap="none" normalizeH="0" baseline="0" dirty="0" err="1">
                <a:ln>
                  <a:noFill/>
                </a:ln>
                <a:effectLst/>
              </a:rPr>
              <a:t>Removetrend</a:t>
            </a:r>
            <a:r>
              <a:rPr kumimoji="0" lang="en-US" altLang="en-US" b="0" i="0" u="none" strike="noStrike" cap="none" normalizeH="0" baseline="0" dirty="0">
                <a:ln>
                  <a:noFill/>
                </a:ln>
                <a:effectLst/>
              </a:rPr>
              <a:t>)</a:t>
            </a:r>
            <a:br>
              <a:rPr kumimoji="0" lang="en-US" altLang="en-US" b="0" i="0" u="none" strike="noStrike" cap="none" normalizeH="0" baseline="0" dirty="0">
                <a:ln>
                  <a:noFill/>
                </a:ln>
                <a:effectLst/>
              </a:rPr>
            </a:br>
            <a:r>
              <a:rPr kumimoji="0" lang="en-US" altLang="en-US" b="0" i="0" u="none" strike="noStrike" cap="none" normalizeH="0" baseline="0" dirty="0" err="1">
                <a:ln>
                  <a:noFill/>
                </a:ln>
                <a:effectLst/>
              </a:rPr>
              <a:t>ax.set_xlabel</a:t>
            </a:r>
            <a:r>
              <a:rPr kumimoji="0" lang="en-US" altLang="en-US" b="0" i="0" u="none" strike="noStrike" cap="none" normalizeH="0" baseline="0" dirty="0">
                <a:ln>
                  <a:noFill/>
                </a:ln>
                <a:effectLst/>
              </a:rPr>
              <a:t>(</a:t>
            </a:r>
            <a:r>
              <a:rPr kumimoji="0" lang="en-US" altLang="en-US" b="1" i="0" u="none" strike="noStrike" cap="none" normalizeH="0" baseline="0" dirty="0">
                <a:ln>
                  <a:noFill/>
                </a:ln>
                <a:effectLst/>
              </a:rPr>
              <a:t>'Date'</a:t>
            </a:r>
            <a:r>
              <a:rPr kumimoji="0" lang="en-US" altLang="en-US" b="0" i="0" u="none" strike="noStrike" cap="none" normalizeH="0" baseline="0" dirty="0">
                <a:ln>
                  <a:noFill/>
                </a:ln>
                <a:effectLst/>
              </a:rPr>
              <a:t>)</a:t>
            </a:r>
            <a:br>
              <a:rPr kumimoji="0" lang="en-US" altLang="en-US" b="0" i="0" u="none" strike="noStrike" cap="none" normalizeH="0" baseline="0" dirty="0">
                <a:ln>
                  <a:noFill/>
                </a:ln>
                <a:effectLst/>
              </a:rPr>
            </a:br>
            <a:r>
              <a:rPr kumimoji="0" lang="en-US" altLang="en-US" b="0" i="0" u="none" strike="noStrike" cap="none" normalizeH="0" baseline="0" dirty="0" err="1">
                <a:ln>
                  <a:noFill/>
                </a:ln>
                <a:effectLst/>
              </a:rPr>
              <a:t>ax.set_ylabel</a:t>
            </a:r>
            <a:r>
              <a:rPr kumimoji="0" lang="en-US" altLang="en-US" b="0" i="0" u="none" strike="noStrike" cap="none" normalizeH="0" baseline="0" dirty="0">
                <a:ln>
                  <a:noFill/>
                </a:ln>
                <a:effectLst/>
              </a:rPr>
              <a:t>(</a:t>
            </a:r>
            <a:r>
              <a:rPr kumimoji="0" lang="en-US" altLang="en-US" b="1" i="0" u="none" strike="noStrike" cap="none" normalizeH="0" baseline="0" dirty="0">
                <a:ln>
                  <a:noFill/>
                </a:ln>
                <a:effectLst/>
              </a:rPr>
              <a:t>' Remove trended value'</a:t>
            </a:r>
            <a:r>
              <a:rPr kumimoji="0" lang="en-US" altLang="en-US" b="0" i="0" u="none" strike="noStrike" cap="none" normalizeH="0" baseline="0" dirty="0">
                <a:ln>
                  <a:noFill/>
                </a:ln>
                <a:effectLst/>
              </a:rPr>
              <a:t>)</a:t>
            </a:r>
            <a:br>
              <a:rPr kumimoji="0" lang="en-US" altLang="en-US" b="0" i="0" u="none" strike="noStrike" cap="none" normalizeH="0" baseline="0" dirty="0">
                <a:ln>
                  <a:noFill/>
                </a:ln>
                <a:effectLst/>
              </a:rPr>
            </a:br>
            <a:r>
              <a:rPr kumimoji="0" lang="en-US" altLang="en-US" b="0" i="0" u="none" strike="noStrike" cap="none" normalizeH="0" baseline="0" dirty="0" err="1">
                <a:ln>
                  <a:noFill/>
                </a:ln>
                <a:effectLst/>
              </a:rPr>
              <a:t>plt.show</a:t>
            </a:r>
            <a:r>
              <a:rPr kumimoji="0" lang="en-US" altLang="en-US" b="0" i="0" u="none" strike="noStrike" cap="none" normalizeH="0" baseline="0" dirty="0">
                <a:ln>
                  <a:noFill/>
                </a:ln>
                <a:effectLst/>
              </a:rPr>
              <a:t>()</a:t>
            </a:r>
          </a:p>
        </p:txBody>
      </p:sp>
      <p:pic>
        <p:nvPicPr>
          <p:cNvPr id="5" name="Content Placeholder 4">
            <a:extLst>
              <a:ext uri="{FF2B5EF4-FFF2-40B4-BE49-F238E27FC236}">
                <a16:creationId xmlns:a16="http://schemas.microsoft.com/office/drawing/2014/main" id="{40981CCB-93FC-472D-93EA-6A8DAF711EF0}"/>
              </a:ext>
            </a:extLst>
          </p:cNvPr>
          <p:cNvPicPr>
            <a:picLocks noGrp="1" noChangeAspect="1"/>
          </p:cNvPicPr>
          <p:nvPr>
            <p:ph idx="1"/>
          </p:nvPr>
        </p:nvPicPr>
        <p:blipFill>
          <a:blip r:embed="rId2"/>
          <a:stretch>
            <a:fillRect/>
          </a:stretch>
        </p:blipFill>
        <p:spPr>
          <a:xfrm>
            <a:off x="4594832" y="549275"/>
            <a:ext cx="7002373" cy="5759451"/>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3298010818"/>
      </p:ext>
    </p:extLst>
  </p:cSld>
  <p:clrMapOvr>
    <a:masterClrMapping/>
  </p:clrMapOvr>
</p:sld>
</file>

<file path=ppt/theme/theme1.xml><?xml version="1.0" encoding="utf-8"?>
<a:theme xmlns:a="http://schemas.openxmlformats.org/drawingml/2006/main" name="3DFloatVTI">
  <a:themeElements>
    <a:clrScheme name="AnalogousFromRegularSeedLeftStep">
      <a:dk1>
        <a:srgbClr val="000000"/>
      </a:dk1>
      <a:lt1>
        <a:srgbClr val="FFFFFF"/>
      </a:lt1>
      <a:dk2>
        <a:srgbClr val="31231C"/>
      </a:dk2>
      <a:lt2>
        <a:srgbClr val="F3F0F1"/>
      </a:lt2>
      <a:accent1>
        <a:srgbClr val="43B38F"/>
      </a:accent1>
      <a:accent2>
        <a:srgbClr val="38B458"/>
      </a:accent2>
      <a:accent3>
        <a:srgbClr val="55B543"/>
      </a:accent3>
      <a:accent4>
        <a:srgbClr val="7BAF36"/>
      </a:accent4>
      <a:accent5>
        <a:srgbClr val="A4A53E"/>
      </a:accent5>
      <a:accent6>
        <a:srgbClr val="B48238"/>
      </a:accent6>
      <a:hlink>
        <a:srgbClr val="C0436B"/>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3570</Words>
  <Application>Microsoft Office PowerPoint</Application>
  <PresentationFormat>Widescreen</PresentationFormat>
  <Paragraphs>85</Paragraphs>
  <Slides>33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charter</vt:lpstr>
      <vt:lpstr>Sitka Heading</vt:lpstr>
      <vt:lpstr>Source Sans Pro</vt:lpstr>
      <vt:lpstr>3DFloatVTI</vt:lpstr>
      <vt:lpstr>Git Hub</vt:lpstr>
      <vt:lpstr>PowerPoint Presentation</vt:lpstr>
      <vt:lpstr>PowerPoint Presentation</vt:lpstr>
      <vt:lpstr>PowerPoint Presentation</vt:lpstr>
      <vt:lpstr>PowerPoint Presentation</vt:lpstr>
      <vt:lpstr>PowerPoint Presentation</vt:lpstr>
      <vt:lpstr>PowerPoint Presentation</vt:lpstr>
      <vt:lpstr>Identify the trending by taking a running average.</vt:lpstr>
      <vt:lpstr>Removed Trend</vt:lpstr>
      <vt:lpstr>Sometimes it would be beneficial to remove the trend from our data, especially if it is quite pronounced (as seen in prev screenshot), so we can assess the seasonal variation or the noise in our time series. Removing the trend (or de-trending) can also simplify the modeling process and improve model performance. A time series with a trend is called non-stationary. A time series that does not have a trend or has the trend removed is said to be stationary. Detrended time series is used as input for learning algorithms such as ARIMA (Python library for analyzing and forecasting time series data) or it can also be used as an additional input for a machine learning algorithm.</vt:lpstr>
      <vt:lpstr>Seasonal Subplot </vt:lpstr>
      <vt:lpstr>PowerPoint Presentation</vt:lpstr>
      <vt:lpstr>Types </vt:lpstr>
      <vt:lpstr>PowerPoint Presentation</vt:lpstr>
      <vt:lpstr>Transformations</vt:lpstr>
      <vt:lpstr>Typical transformations and data manipulations that are common in time series analysis. The Dow-Jones Industrial Average dataset</vt:lpstr>
      <vt:lpstr>PowerPoint Presentation</vt:lpstr>
      <vt:lpstr>Differences </vt:lpstr>
      <vt:lpstr>PowerPoint Presentation</vt:lpstr>
      <vt:lpstr>Exponential Smoothing </vt:lpstr>
      <vt:lpstr>Resampling </vt:lpstr>
      <vt:lpstr>Resampled-GroupBy function is useful not only for resampling but also for wide range of statistical analysis.</vt:lpstr>
      <vt:lpstr>AutoCorrelation</vt:lpstr>
      <vt:lpstr>PowerPoint Presentation</vt:lpstr>
      <vt:lpstr>Since the series has a very strong trend, the auto-correlation function appears to be significant for very long periods.  This is one more indication that we must detreend the data</vt:lpstr>
      <vt:lpstr>PowerPoint Presentation</vt:lpstr>
      <vt:lpstr>Dickey Fuller Test</vt:lpstr>
      <vt:lpstr>PowerPoint Presentation</vt:lpstr>
      <vt:lpstr>Airline –Inc Trend,</vt:lpstr>
      <vt:lpstr>ADF tests the null hypothesis that a unit root is present in time series sample. ADF statistic is a negative number and more negative it is the stronger the rejection of the hypothesis that there is a unit root. Null Hypotehsis (H0): If accepted, it suggests the time series has a unit root, meaning it is non-stationary. It has some time dependent structure. Alternate Hypothesis (H1): The null hypothesis is rejected; it suggests the time series does not have a unit root, meaning it is stationary. p-value &gt; 0.05: Accept H0, the data has a unit root and is non-stationary p-value ≤ 0.05: Reject H0. the data does not have a unit root and is stationary </vt:lpstr>
      <vt:lpstr>More negative ADF Statistic is the more likely we reject H0. In this case the stat is positive and way above any critical values. p-value is also way above 0.05 and we cannot reject H0. The data has a unit root and is non-stationary.</vt:lpstr>
      <vt:lpstr>PowerPoint Presentation</vt:lpstr>
      <vt:lpstr>SKTIME ARIMA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dc:title>
  <dc:creator>Sridhar Rajaram, Abhinaya</dc:creator>
  <cp:lastModifiedBy>Sridhar Rajaram, Abhinaya</cp:lastModifiedBy>
  <cp:revision>8</cp:revision>
  <dcterms:created xsi:type="dcterms:W3CDTF">2021-07-25T18:37:47Z</dcterms:created>
  <dcterms:modified xsi:type="dcterms:W3CDTF">2021-07-26T03:34:37Z</dcterms:modified>
</cp:coreProperties>
</file>