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85" r:id="rId2"/>
    <p:sldId id="286" r:id="rId3"/>
    <p:sldId id="258" r:id="rId4"/>
    <p:sldId id="295" r:id="rId5"/>
    <p:sldId id="298" r:id="rId6"/>
    <p:sldId id="296" r:id="rId7"/>
    <p:sldId id="297" r:id="rId8"/>
    <p:sldId id="292" r:id="rId9"/>
    <p:sldId id="293" r:id="rId10"/>
    <p:sldId id="294" r:id="rId11"/>
    <p:sldId id="289" r:id="rId12"/>
    <p:sldId id="287" r:id="rId13"/>
    <p:sldId id="288"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24133-B3AF-4E82-9C0F-7E714D4077F5}" v="499" dt="2023-07-12T17:21:37.158"/>
    <p1510:client id="{DC55DF26-923D-1A42-826B-C45DC4A19F8E}" v="111" dt="2023-07-12T16:07:32.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8"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3564-C20D-6940-BFCB-B6FAC8E8311B}" type="datetimeFigureOut">
              <a:rPr lang="en-US" smtClean="0"/>
              <a:t>7/14/2023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F23C0-5552-1F43-91C6-4CC6D9D841D3}" type="slidenum">
              <a:rPr lang="en-US" smtClean="0"/>
              <a:t>‹#›</a:t>
            </a:fld>
            <a:endParaRPr lang="en-US"/>
          </a:p>
        </p:txBody>
      </p:sp>
    </p:spTree>
    <p:extLst>
      <p:ext uri="{BB962C8B-B14F-4D97-AF65-F5344CB8AC3E}">
        <p14:creationId xmlns:p14="http://schemas.microsoft.com/office/powerpoint/2010/main" val="1278252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C84AA17-6C6B-408D-8C5C-254083EE3D4D}" type="slidenum">
              <a:rPr kumimoji="0" lang="en-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9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84AA17-6C6B-408D-8C5C-254083EE3D4D}" type="slidenum">
              <a:rPr lang="en-DE" smtClean="0"/>
              <a:t>3</a:t>
            </a:fld>
            <a:endParaRPr lang="en-DE"/>
          </a:p>
        </p:txBody>
      </p:sp>
    </p:spTree>
    <p:extLst>
      <p:ext uri="{BB962C8B-B14F-4D97-AF65-F5344CB8AC3E}">
        <p14:creationId xmlns:p14="http://schemas.microsoft.com/office/powerpoint/2010/main" val="263197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8</a:t>
            </a:fld>
            <a:endParaRPr lang="en-US"/>
          </a:p>
        </p:txBody>
      </p:sp>
    </p:spTree>
    <p:extLst>
      <p:ext uri="{BB962C8B-B14F-4D97-AF65-F5344CB8AC3E}">
        <p14:creationId xmlns:p14="http://schemas.microsoft.com/office/powerpoint/2010/main" val="34383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9</a:t>
            </a:fld>
            <a:endParaRPr lang="en-US"/>
          </a:p>
        </p:txBody>
      </p:sp>
    </p:spTree>
    <p:extLst>
      <p:ext uri="{BB962C8B-B14F-4D97-AF65-F5344CB8AC3E}">
        <p14:creationId xmlns:p14="http://schemas.microsoft.com/office/powerpoint/2010/main" val="184864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r>
              <a:rPr lang="en-US">
                <a:cs typeface="Calibri"/>
              </a:rPr>
              <a:t>1,2,3- Law of </a:t>
            </a:r>
            <a:r>
              <a:rPr lang="en-US" err="1">
                <a:cs typeface="Calibri"/>
              </a:rPr>
              <a:t>similer</a:t>
            </a:r>
            <a:r>
              <a:rPr lang="en-US">
                <a:cs typeface="Calibri"/>
              </a:rPr>
              <a:t> region</a:t>
            </a:r>
          </a:p>
          <a:p>
            <a:r>
              <a:rPr lang="en-US">
                <a:cs typeface="Calibri"/>
              </a:rPr>
              <a:t>Each app shows only 4-7 </a:t>
            </a:r>
            <a:r>
              <a:rPr lang="en-US" err="1">
                <a:cs typeface="Calibri"/>
              </a:rPr>
              <a:t>elemets</a:t>
            </a:r>
            <a:r>
              <a:rPr lang="en-US">
                <a:cs typeface="Calibri"/>
              </a:rPr>
              <a:t> – millers law</a:t>
            </a:r>
          </a:p>
          <a:p>
            <a:endParaRPr lang="en-US">
              <a:cs typeface="Calibri"/>
            </a:endParaRPr>
          </a:p>
          <a:p>
            <a:r>
              <a:rPr lang="en-US">
                <a:cs typeface="Calibri"/>
              </a:rPr>
              <a:t>4-Reson for picking this color was to decrease strain on eyes in night time and also as per our analysis we found that most of tv screen now a days turns on pixel during </a:t>
            </a:r>
            <a:r>
              <a:rPr lang="en-US" err="1">
                <a:cs typeface="Calibri"/>
              </a:rPr>
              <a:t>redering</a:t>
            </a:r>
            <a:r>
              <a:rPr lang="en-US">
                <a:cs typeface="Calibri"/>
              </a:rPr>
              <a:t> dark elements ,so it also good in order to save power</a:t>
            </a:r>
          </a:p>
          <a:p>
            <a:endParaRPr lang="en-US">
              <a:cs typeface="Calibri"/>
            </a:endParaRPr>
          </a:p>
          <a:p>
            <a:r>
              <a:rPr lang="en-US">
                <a:cs typeface="Calibri"/>
              </a:rPr>
              <a:t>-profile icon and night mode toggler –some of the dialog principle self </a:t>
            </a:r>
            <a:r>
              <a:rPr lang="en-US" err="1">
                <a:cs typeface="Calibri"/>
              </a:rPr>
              <a:t>descrptivness</a:t>
            </a:r>
            <a:r>
              <a:rPr lang="en-US">
                <a:cs typeface="Calibri"/>
              </a:rPr>
              <a:t> and </a:t>
            </a:r>
            <a:r>
              <a:rPr lang="en-US" err="1">
                <a:cs typeface="Calibri"/>
              </a:rPr>
              <a:t>controllablity</a:t>
            </a:r>
            <a:endParaRPr lang="en-US">
              <a:cs typeface="Calibri"/>
            </a:endParaRPr>
          </a:p>
          <a:p>
            <a:r>
              <a:rPr lang="en-US">
                <a:cs typeface="Calibri"/>
              </a:rPr>
              <a:t>  </a:t>
            </a:r>
            <a:endParaRPr lang="en-US"/>
          </a:p>
          <a:p>
            <a:r>
              <a:rPr lang="en-US">
                <a:cs typeface="Calibri"/>
              </a:rPr>
              <a:t> </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10</a:t>
            </a:fld>
            <a:endParaRPr lang="en-US"/>
          </a:p>
        </p:txBody>
      </p:sp>
    </p:spTree>
    <p:extLst>
      <p:ext uri="{BB962C8B-B14F-4D97-AF65-F5344CB8AC3E}">
        <p14:creationId xmlns:p14="http://schemas.microsoft.com/office/powerpoint/2010/main" val="419719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11</a:t>
            </a:fld>
            <a:endParaRPr lang="en-US"/>
          </a:p>
        </p:txBody>
      </p:sp>
    </p:spTree>
    <p:extLst>
      <p:ext uri="{BB962C8B-B14F-4D97-AF65-F5344CB8AC3E}">
        <p14:creationId xmlns:p14="http://schemas.microsoft.com/office/powerpoint/2010/main" val="79985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main purpose of this code is to create a profile page where users can customize their profiles, adjust various settings, and view graphs related to their TV usage.</a:t>
            </a:r>
          </a:p>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profile page consists of a profile card that displays the user's details, such as their name, ranking, age, location, and email. It also includes a settings column with different options like picture, sound, game, general settings, support, and privacy. Users can select these options to customize their preferences.</a:t>
            </a:r>
          </a:p>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One important aspect of this code is the inclusion of responsive design principles, which ensure that the profile page is accessible and looks good on different devices and screen sizes. The layout adapts based on the screen size, ensuring a consistent and user-friendly experience across various devices.</a:t>
            </a:r>
          </a:p>
          <a:p>
            <a:endParaRPr lang="en-US"/>
          </a:p>
        </p:txBody>
      </p:sp>
      <p:sp>
        <p:nvSpPr>
          <p:cNvPr id="4" name="Slide Number Placeholder 3"/>
          <p:cNvSpPr>
            <a:spLocks noGrp="1"/>
          </p:cNvSpPr>
          <p:nvPr>
            <p:ph type="sldNum" sz="quarter" idx="5"/>
          </p:nvPr>
        </p:nvSpPr>
        <p:spPr/>
        <p:txBody>
          <a:bodyPr/>
          <a:lstStyle/>
          <a:p>
            <a:fld id="{162F23C0-5552-1F43-91C6-4CC6D9D841D3}" type="slidenum">
              <a:rPr lang="en-US" smtClean="0"/>
              <a:t>12</a:t>
            </a:fld>
            <a:endParaRPr lang="en-US"/>
          </a:p>
        </p:txBody>
      </p:sp>
    </p:spTree>
    <p:extLst>
      <p:ext uri="{BB962C8B-B14F-4D97-AF65-F5344CB8AC3E}">
        <p14:creationId xmlns:p14="http://schemas.microsoft.com/office/powerpoint/2010/main" val="285474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13</a:t>
            </a:fld>
            <a:endParaRPr lang="en-US"/>
          </a:p>
        </p:txBody>
      </p:sp>
    </p:spTree>
    <p:extLst>
      <p:ext uri="{BB962C8B-B14F-4D97-AF65-F5344CB8AC3E}">
        <p14:creationId xmlns:p14="http://schemas.microsoft.com/office/powerpoint/2010/main" val="240040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8D8ED1-CC37-4804-9F0B-B019284E1093}"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1111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51E54-AFB1-4E5B-B82F-11DF4FF8F23C}"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2139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0046C-4F8E-48E2-ADBA-8A9B981133C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1241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9813-2DE3-4888-B073-6A379A07DD6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50868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3205-9BD1-4954-8CA6-D4A00A5A969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45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07193-9C03-436A-9107-3154EB599FD8}"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535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368FD0-8C4B-48A9-B8F7-E3B6E8ED52E3}"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115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43AB-2461-4E86-B672-3C14214DE8E1}"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9172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749B29-7ED4-4AD8-9C55-D3BF625C7C13}"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5872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BD69-AC1F-4BC1-85B0-53A946BAF237}" type="datetime1">
              <a:rPr lang="en-IN" smtClean="0"/>
              <a:t>14-07-2023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5373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E6CAE3-BDDB-43CD-9808-429CA8D944DD}"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2023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60D33-3D11-4641-974B-6A1F823C6C6C}" type="datetime1">
              <a:rPr lang="en-IN" smtClean="0"/>
              <a:t>14-07-2023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86742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D08ADB7-4E38-48CB-80FD-46EEA4377D7F}" type="datetime1">
              <a:rPr lang="en-IN" smtClean="0"/>
              <a:t>14-07-2023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45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600CD-3F76-4DCA-A80D-7C94C4FEC274}" type="datetime1">
              <a:rPr lang="en-IN" smtClean="0"/>
              <a:t>14-07-2023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64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3C6B1-D360-4FB5-9104-D84ED471CDA8}"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00603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9910-69DA-44B6-8E45-55D84625514F}" type="datetime1">
              <a:rPr lang="en-IN" smtClean="0"/>
              <a:t>14-07-2023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4064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35ED7E-C26C-42F8-AA79-661D6CBA494B}" type="datetime1">
              <a:rPr lang="en-IN" smtClean="0"/>
              <a:t>14-07-2023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7BD204-D428-4571-99B2-551340E1FA16}" type="slidenum">
              <a:rPr lang="en-IN" smtClean="0"/>
              <a:t>‹#›</a:t>
            </a:fld>
            <a:endParaRPr lang="en-IN"/>
          </a:p>
        </p:txBody>
      </p:sp>
    </p:spTree>
    <p:extLst>
      <p:ext uri="{BB962C8B-B14F-4D97-AF65-F5344CB8AC3E}">
        <p14:creationId xmlns:p14="http://schemas.microsoft.com/office/powerpoint/2010/main" val="849297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BAB2F6CE-1238-E522-CC77-7A8550516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105" y="198297"/>
            <a:ext cx="2969730" cy="1868230"/>
          </a:xfrm>
          <a:prstGeom prst="rect">
            <a:avLst/>
          </a:prstGeom>
        </p:spPr>
      </p:pic>
      <p:sp>
        <p:nvSpPr>
          <p:cNvPr id="2" name="Title 1">
            <a:extLst>
              <a:ext uri="{FF2B5EF4-FFF2-40B4-BE49-F238E27FC236}">
                <a16:creationId xmlns:a16="http://schemas.microsoft.com/office/drawing/2014/main" id="{FF182D4E-9B87-132E-AE8E-7103B547D8FC}"/>
              </a:ext>
            </a:extLst>
          </p:cNvPr>
          <p:cNvSpPr>
            <a:spLocks noGrp="1"/>
          </p:cNvSpPr>
          <p:nvPr>
            <p:ph type="ctrTitle"/>
          </p:nvPr>
        </p:nvSpPr>
        <p:spPr>
          <a:xfrm>
            <a:off x="2081679" y="1933802"/>
            <a:ext cx="7766936" cy="988770"/>
          </a:xfrm>
        </p:spPr>
        <p:txBody>
          <a:bodyPr/>
          <a:lstStyle/>
          <a:p>
            <a:pPr algn="ctr"/>
            <a:r>
              <a:rPr lang="en-IN" sz="4800" b="0" i="0">
                <a:effectLst/>
                <a:latin typeface="-apple-system"/>
              </a:rPr>
              <a:t>Design Smart Tv App Layout</a:t>
            </a:r>
            <a:endParaRPr lang="en-US" sz="4800"/>
          </a:p>
        </p:txBody>
      </p:sp>
      <p:sp>
        <p:nvSpPr>
          <p:cNvPr id="3" name="Subtitle 2">
            <a:extLst>
              <a:ext uri="{FF2B5EF4-FFF2-40B4-BE49-F238E27FC236}">
                <a16:creationId xmlns:a16="http://schemas.microsoft.com/office/drawing/2014/main" id="{CFAEB0F7-4025-669E-C05B-C4ECECFA8510}"/>
              </a:ext>
            </a:extLst>
          </p:cNvPr>
          <p:cNvSpPr>
            <a:spLocks noGrp="1"/>
          </p:cNvSpPr>
          <p:nvPr>
            <p:ph type="subTitle" idx="1"/>
          </p:nvPr>
        </p:nvSpPr>
        <p:spPr>
          <a:xfrm>
            <a:off x="2353554" y="3925280"/>
            <a:ext cx="2094163" cy="1108360"/>
          </a:xfrm>
        </p:spPr>
        <p:txBody>
          <a:bodyPr>
            <a:normAutofit/>
          </a:bodyPr>
          <a:lstStyle/>
          <a:p>
            <a:pPr marL="12700" marR="5080" algn="just">
              <a:lnSpc>
                <a:spcPct val="115399"/>
              </a:lnSpc>
              <a:spcBef>
                <a:spcPts val="100"/>
              </a:spcBef>
            </a:pPr>
            <a:r>
              <a:rPr lang="en-US" sz="1600" spc="55">
                <a:solidFill>
                  <a:schemeClr val="accent1"/>
                </a:solidFill>
                <a:latin typeface="Trebuchet MS"/>
                <a:cs typeface="Trebuchet MS"/>
              </a:rPr>
              <a:t>Guided </a:t>
            </a:r>
            <a:r>
              <a:rPr lang="en-US" sz="1600">
                <a:solidFill>
                  <a:schemeClr val="accent1"/>
                </a:solidFill>
                <a:latin typeface="Trebuchet MS"/>
                <a:cs typeface="Trebuchet MS"/>
              </a:rPr>
              <a:t>By :</a:t>
            </a:r>
          </a:p>
          <a:p>
            <a:pPr marL="12700" marR="5080" algn="just">
              <a:lnSpc>
                <a:spcPct val="115399"/>
              </a:lnSpc>
              <a:spcBef>
                <a:spcPts val="100"/>
              </a:spcBef>
            </a:pPr>
            <a:r>
              <a:rPr lang="en-US" sz="1600" spc="85">
                <a:solidFill>
                  <a:schemeClr val="accent1"/>
                </a:solidFill>
                <a:latin typeface="Trebuchet MS"/>
                <a:cs typeface="Trebuchet MS"/>
              </a:rPr>
              <a:t>Gunjan Kadu.</a:t>
            </a:r>
          </a:p>
          <a:p>
            <a:pPr marL="12700" marR="5080" algn="just">
              <a:lnSpc>
                <a:spcPct val="115399"/>
              </a:lnSpc>
              <a:spcBef>
                <a:spcPts val="100"/>
              </a:spcBef>
            </a:pPr>
            <a:r>
              <a:rPr lang="en-US" sz="1600" spc="85">
                <a:solidFill>
                  <a:schemeClr val="accent1"/>
                </a:solidFill>
                <a:latin typeface="Trebuchet MS"/>
              </a:rPr>
              <a:t>Sagar Shimpi.</a:t>
            </a:r>
            <a:endParaRPr lang="en-US" sz="1600">
              <a:solidFill>
                <a:schemeClr val="accent1"/>
              </a:solidFill>
            </a:endParaRPr>
          </a:p>
        </p:txBody>
      </p:sp>
      <p:cxnSp>
        <p:nvCxnSpPr>
          <p:cNvPr id="5" name="Straight Connector 4">
            <a:extLst>
              <a:ext uri="{FF2B5EF4-FFF2-40B4-BE49-F238E27FC236}">
                <a16:creationId xmlns:a16="http://schemas.microsoft.com/office/drawing/2014/main" id="{33C3D298-E060-035B-BDF4-4F86BA7E552B}"/>
              </a:ext>
            </a:extLst>
          </p:cNvPr>
          <p:cNvCxnSpPr>
            <a:cxnSpLocks/>
          </p:cNvCxnSpPr>
          <p:nvPr/>
        </p:nvCxnSpPr>
        <p:spPr>
          <a:xfrm>
            <a:off x="3135656" y="2921362"/>
            <a:ext cx="5741232" cy="0"/>
          </a:xfrm>
          <a:prstGeom prst="line">
            <a:avLst/>
          </a:prstGeom>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B511F54-CB6F-0C2B-1D8B-4908AD53EFAD}"/>
              </a:ext>
            </a:extLst>
          </p:cNvPr>
          <p:cNvSpPr txBox="1"/>
          <p:nvPr/>
        </p:nvSpPr>
        <p:spPr>
          <a:xfrm>
            <a:off x="3816180" y="3049142"/>
            <a:ext cx="372323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a:solidFill>
                  <a:srgbClr val="CEDBE6">
                    <a:lumMod val="50000"/>
                  </a:srgbClr>
                </a:solidFill>
                <a:latin typeface="Trebuchet MS" panose="020B0603020202020204"/>
              </a:rPr>
              <a:t>Fundamental Towards UX</a:t>
            </a:r>
            <a:endParaRPr kumimoji="0" lang="en-US" sz="2400" b="0" i="0" u="none" strike="noStrike" kern="1200" cap="none" spc="0" normalizeH="0" baseline="0" noProof="0">
              <a:ln>
                <a:noFill/>
              </a:ln>
              <a:solidFill>
                <a:srgbClr val="CEDBE6">
                  <a:lumMod val="50000"/>
                </a:srgbClr>
              </a:solidFill>
              <a:effectLst/>
              <a:uLnTx/>
              <a:uFillTx/>
              <a:latin typeface="Trebuchet MS" panose="020B0603020202020204"/>
              <a:ea typeface="+mn-ea"/>
              <a:cs typeface="+mn-cs"/>
            </a:endParaRPr>
          </a:p>
        </p:txBody>
      </p:sp>
      <p:sp>
        <p:nvSpPr>
          <p:cNvPr id="10" name="Subtitle 2">
            <a:extLst>
              <a:ext uri="{FF2B5EF4-FFF2-40B4-BE49-F238E27FC236}">
                <a16:creationId xmlns:a16="http://schemas.microsoft.com/office/drawing/2014/main" id="{A9E5E895-F7B9-7D92-4C33-95B74D9718BA}"/>
              </a:ext>
            </a:extLst>
          </p:cNvPr>
          <p:cNvSpPr txBox="1">
            <a:spLocks/>
          </p:cNvSpPr>
          <p:nvPr/>
        </p:nvSpPr>
        <p:spPr>
          <a:xfrm>
            <a:off x="7053468" y="3925278"/>
            <a:ext cx="3386209" cy="158815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25" normalizeH="0" baseline="0" noProof="0" dirty="0">
                <a:ln>
                  <a:noFill/>
                </a:ln>
                <a:solidFill>
                  <a:srgbClr val="3494BA"/>
                </a:solidFill>
                <a:effectLst/>
                <a:uLnTx/>
                <a:uFillTx/>
                <a:latin typeface="Trebuchet MS" panose="020B0603020202020204"/>
                <a:ea typeface="+mn-ea"/>
                <a:cs typeface="Trebuchet MS"/>
              </a:rPr>
              <a:t>Presented</a:t>
            </a:r>
            <a:r>
              <a:rPr kumimoji="0" lang="en-US" sz="1600" b="0" i="0" u="none" strike="noStrike" kern="1200" cap="none" spc="55" normalizeH="0" baseline="0" noProof="0" dirty="0">
                <a:ln>
                  <a:noFill/>
                </a:ln>
                <a:solidFill>
                  <a:srgbClr val="3494BA"/>
                </a:solidFill>
                <a:effectLst/>
                <a:uLnTx/>
                <a:uFillTx/>
                <a:latin typeface="Trebuchet MS"/>
                <a:ea typeface="+mn-ea"/>
                <a:cs typeface="Trebuchet MS"/>
              </a:rPr>
              <a:t> </a:t>
            </a:r>
            <a:r>
              <a:rPr kumimoji="0" lang="en-US" sz="1600" b="0" i="0" u="none" strike="noStrike" kern="1200" cap="none" spc="0" normalizeH="0" baseline="0" noProof="0" dirty="0">
                <a:ln>
                  <a:noFill/>
                </a:ln>
                <a:solidFill>
                  <a:srgbClr val="3494BA"/>
                </a:solidFill>
                <a:effectLst/>
                <a:uLnTx/>
                <a:uFillTx/>
                <a:latin typeface="Trebuchet MS"/>
                <a:ea typeface="+mn-ea"/>
                <a:cs typeface="Trebuchet MS"/>
              </a:rPr>
              <a:t>By :</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70" normalizeH="0" baseline="0" noProof="0" dirty="0">
                <a:ln>
                  <a:noFill/>
                </a:ln>
                <a:solidFill>
                  <a:srgbClr val="3494BA"/>
                </a:solidFill>
                <a:effectLst/>
                <a:uLnTx/>
                <a:uFillTx/>
                <a:latin typeface="Trebuchet MS" panose="020B0603020202020204"/>
                <a:ea typeface="+mn-ea"/>
                <a:cs typeface="Trebuchet MS"/>
              </a:rPr>
              <a:t>Virendra</a:t>
            </a:r>
            <a:r>
              <a:rPr kumimoji="0" lang="en-IN" sz="1600" b="0" i="0" u="none" strike="noStrike" kern="1200" cap="none" spc="30" normalizeH="0" baseline="0" noProof="0" dirty="0">
                <a:ln>
                  <a:noFill/>
                </a:ln>
                <a:solidFill>
                  <a:srgbClr val="3494BA"/>
                </a:solidFill>
                <a:effectLst/>
                <a:uLnTx/>
                <a:uFillTx/>
                <a:latin typeface="Trebuchet MS" panose="020B0603020202020204"/>
                <a:ea typeface="+mn-ea"/>
                <a:cs typeface="Trebuchet MS"/>
              </a:rPr>
              <a:t> </a:t>
            </a:r>
            <a:r>
              <a:rPr kumimoji="0" lang="en-IN" sz="1600" b="0" i="0" u="none" strike="noStrike" kern="1200" cap="none" spc="195" normalizeH="0" baseline="0" noProof="0" dirty="0">
                <a:ln>
                  <a:noFill/>
                </a:ln>
                <a:solidFill>
                  <a:srgbClr val="3494BA"/>
                </a:solidFill>
                <a:effectLst/>
                <a:uLnTx/>
                <a:uFillTx/>
                <a:latin typeface="Trebuchet MS" panose="020B0603020202020204"/>
                <a:ea typeface="+mn-ea"/>
                <a:cs typeface="Trebuchet MS"/>
              </a:rPr>
              <a:t>Kadam.</a:t>
            </a:r>
          </a:p>
          <a:p>
            <a:pPr marL="12700" marR="5080" algn="just">
              <a:lnSpc>
                <a:spcPct val="115399"/>
              </a:lnSpc>
              <a:spcBef>
                <a:spcPts val="100"/>
              </a:spcBef>
              <a:buClr>
                <a:srgbClr val="3494BA"/>
              </a:buClr>
              <a:defRPr/>
            </a:pPr>
            <a:r>
              <a:rPr kumimoji="0" lang="en-IN" sz="1600" b="0" i="0" u="none" strike="noStrike" kern="1200" cap="none" spc="195" normalizeH="0" baseline="0" noProof="0" dirty="0">
                <a:ln>
                  <a:noFill/>
                </a:ln>
                <a:solidFill>
                  <a:srgbClr val="3494BA"/>
                </a:solidFill>
                <a:effectLst/>
                <a:uLnTx/>
                <a:uFillTx/>
                <a:latin typeface="Trebuchet MS" panose="020B0603020202020204"/>
                <a:ea typeface="+mn-ea"/>
                <a:cs typeface="Trebuchet MS"/>
              </a:rPr>
              <a:t>Abhinay Khalatkar.</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lang="en-IN" sz="1600" spc="195" dirty="0">
                <a:solidFill>
                  <a:srgbClr val="3494BA"/>
                </a:solidFill>
                <a:latin typeface="Trebuchet MS" panose="020B0603020202020204"/>
                <a:cs typeface="Trebuchet MS"/>
              </a:rPr>
              <a:t>Ankush </a:t>
            </a:r>
            <a:r>
              <a:rPr lang="en-IN" sz="1600" spc="195" dirty="0" err="1">
                <a:solidFill>
                  <a:srgbClr val="3494BA"/>
                </a:solidFill>
                <a:latin typeface="Trebuchet MS" panose="020B0603020202020204"/>
                <a:cs typeface="Trebuchet MS"/>
              </a:rPr>
              <a:t>Gangal</a:t>
            </a:r>
            <a:r>
              <a:rPr lang="en-IN" sz="1600" spc="195" dirty="0">
                <a:solidFill>
                  <a:srgbClr val="3494BA"/>
                </a:solidFill>
                <a:latin typeface="Trebuchet MS" panose="020B0603020202020204"/>
                <a:cs typeface="Trebuchet MS"/>
              </a:rPr>
              <a:t>.</a:t>
            </a:r>
          </a:p>
          <a:p>
            <a:pPr marL="0" marR="0" lvl="0" indent="0" algn="l" defTabSz="457200" rtl="0" eaLnBrk="1" fontAlgn="auto" latinLnBrk="0" hangingPunct="1">
              <a:lnSpc>
                <a:spcPct val="100000"/>
              </a:lnSpc>
              <a:spcBef>
                <a:spcPts val="1000"/>
              </a:spcBef>
              <a:spcAft>
                <a:spcPts val="0"/>
              </a:spcAft>
              <a:buClr>
                <a:srgbClr val="3494BA"/>
              </a:buClr>
              <a:buSzPct val="80000"/>
              <a:buFont typeface="Wingdings 3" charset="2"/>
              <a:buNone/>
              <a:tabLst/>
              <a:defRPr/>
            </a:pPr>
            <a:endParaRPr kumimoji="0" lang="en-US" sz="1600" b="0" i="0" u="none" strike="noStrike" kern="1200" cap="none" spc="0" normalizeH="0" baseline="0" noProof="0" dirty="0">
              <a:ln>
                <a:noFill/>
              </a:ln>
              <a:solidFill>
                <a:srgbClr val="3494BA"/>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92929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593D-B96E-45B4-9485-7634CC21648A}"/>
              </a:ext>
            </a:extLst>
          </p:cNvPr>
          <p:cNvSpPr>
            <a:spLocks noGrp="1"/>
          </p:cNvSpPr>
          <p:nvPr>
            <p:ph type="title"/>
          </p:nvPr>
        </p:nvSpPr>
        <p:spPr/>
        <p:txBody>
          <a:bodyPr/>
          <a:lstStyle/>
          <a:p>
            <a:r>
              <a:rPr lang="en-US"/>
              <a:t>TV HOME</a:t>
            </a:r>
          </a:p>
        </p:txBody>
      </p:sp>
      <p:sp>
        <p:nvSpPr>
          <p:cNvPr id="3" name="Content Placeholder 2">
            <a:extLst>
              <a:ext uri="{FF2B5EF4-FFF2-40B4-BE49-F238E27FC236}">
                <a16:creationId xmlns:a16="http://schemas.microsoft.com/office/drawing/2014/main" id="{72F472A1-61C1-E21E-75F8-C4B9EC2DBC5E}"/>
              </a:ext>
            </a:extLst>
          </p:cNvPr>
          <p:cNvSpPr>
            <a:spLocks noGrp="1"/>
          </p:cNvSpPr>
          <p:nvPr>
            <p:ph idx="1"/>
          </p:nvPr>
        </p:nvSpPr>
        <p:spPr/>
        <p:txBody>
          <a:bodyPr vert="horz" lIns="91440" tIns="45720" rIns="91440" bIns="45720" rtlCol="0" anchor="t">
            <a:normAutofit/>
          </a:bodyPr>
          <a:lstStyle/>
          <a:p>
            <a:r>
              <a:rPr lang="en-US" dirty="0"/>
              <a:t>Accessibility to all apps</a:t>
            </a:r>
          </a:p>
          <a:p>
            <a:r>
              <a:rPr lang="en-US" dirty="0"/>
              <a:t>Trending visible shows</a:t>
            </a:r>
          </a:p>
          <a:p>
            <a:r>
              <a:rPr lang="en-US" dirty="0"/>
              <a:t>Can go through all content without opening the app</a:t>
            </a:r>
          </a:p>
          <a:p>
            <a:r>
              <a:rPr lang="en-US" dirty="0"/>
              <a:t>Color</a:t>
            </a:r>
          </a:p>
          <a:p>
            <a:r>
              <a:rPr lang="en-US" dirty="0"/>
              <a:t>Customization</a:t>
            </a:r>
          </a:p>
          <a:p>
            <a:r>
              <a:rPr lang="en-US" dirty="0"/>
              <a:t>Responsiveness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676C18F-B233-BB4C-0B67-53CAD91DD5AC}"/>
              </a:ext>
            </a:extLst>
          </p:cNvPr>
          <p:cNvSpPr>
            <a:spLocks noGrp="1"/>
          </p:cNvSpPr>
          <p:nvPr>
            <p:ph type="sldNum" sz="quarter" idx="12"/>
          </p:nvPr>
        </p:nvSpPr>
        <p:spPr/>
        <p:txBody>
          <a:bodyPr/>
          <a:lstStyle/>
          <a:p>
            <a:fld id="{727BD204-D428-4571-99B2-551340E1FA16}" type="slidenum">
              <a:rPr lang="en-IN" smtClean="0"/>
              <a:t>10</a:t>
            </a:fld>
            <a:endParaRPr lang="en-IN"/>
          </a:p>
        </p:txBody>
      </p:sp>
      <p:pic>
        <p:nvPicPr>
          <p:cNvPr id="6" name="Picture 5">
            <a:extLst>
              <a:ext uri="{FF2B5EF4-FFF2-40B4-BE49-F238E27FC236}">
                <a16:creationId xmlns:a16="http://schemas.microsoft.com/office/drawing/2014/main" id="{FE1AC516-9186-8DDA-E133-99C3700335F8}"/>
              </a:ext>
            </a:extLst>
          </p:cNvPr>
          <p:cNvPicPr>
            <a:picLocks noChangeAspect="1"/>
          </p:cNvPicPr>
          <p:nvPr/>
        </p:nvPicPr>
        <p:blipFill>
          <a:blip r:embed="rId3"/>
          <a:stretch>
            <a:fillRect/>
          </a:stretch>
        </p:blipFill>
        <p:spPr>
          <a:xfrm>
            <a:off x="3060441" y="3367807"/>
            <a:ext cx="6213561" cy="3490194"/>
          </a:xfrm>
          <a:prstGeom prst="rect">
            <a:avLst/>
          </a:prstGeom>
        </p:spPr>
      </p:pic>
    </p:spTree>
    <p:extLst>
      <p:ext uri="{BB962C8B-B14F-4D97-AF65-F5344CB8AC3E}">
        <p14:creationId xmlns:p14="http://schemas.microsoft.com/office/powerpoint/2010/main" val="223279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Requirements Analysis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Profile Customization</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Settings Navigation</a:t>
            </a:r>
            <a:r>
              <a:rPr lang="en-IN" sz="2400">
                <a:effectLst/>
              </a:rPr>
              <a:t> </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Content Display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Smooth Scrolling</a:t>
            </a:r>
            <a:r>
              <a:rPr lang="en-IN" sz="2400">
                <a:effectLst/>
              </a:rPr>
              <a:t> </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11</a:t>
            </a:fld>
            <a:endParaRPr lang="en-IN"/>
          </a:p>
        </p:txBody>
      </p:sp>
    </p:spTree>
    <p:extLst>
      <p:ext uri="{BB962C8B-B14F-4D97-AF65-F5344CB8AC3E}">
        <p14:creationId xmlns:p14="http://schemas.microsoft.com/office/powerpoint/2010/main" val="237172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B8AC-B2E3-D1C9-EA78-517ED34C5C14}"/>
              </a:ext>
            </a:extLst>
          </p:cNvPr>
          <p:cNvSpPr>
            <a:spLocks noGrp="1"/>
          </p:cNvSpPr>
          <p:nvPr>
            <p:ph type="title"/>
          </p:nvPr>
        </p:nvSpPr>
        <p:spPr/>
        <p:txBody>
          <a:bodyPr/>
          <a:lstStyle/>
          <a:p>
            <a:r>
              <a:rPr lang="en-US"/>
              <a:t>Profile Screen</a:t>
            </a:r>
          </a:p>
        </p:txBody>
      </p:sp>
      <p:sp>
        <p:nvSpPr>
          <p:cNvPr id="3" name="Content Placeholder 2">
            <a:extLst>
              <a:ext uri="{FF2B5EF4-FFF2-40B4-BE49-F238E27FC236}">
                <a16:creationId xmlns:a16="http://schemas.microsoft.com/office/drawing/2014/main" id="{A66FE57D-A731-2835-1580-17E4B79AF90D}"/>
              </a:ext>
            </a:extLst>
          </p:cNvPr>
          <p:cNvSpPr>
            <a:spLocks noGrp="1"/>
          </p:cNvSpPr>
          <p:nvPr>
            <p:ph idx="1"/>
          </p:nvPr>
        </p:nvSpPr>
        <p:spPr>
          <a:xfrm>
            <a:off x="677334" y="2160589"/>
            <a:ext cx="8596668" cy="1633037"/>
          </a:xfrm>
        </p:spPr>
        <p:txBody>
          <a:bodyPr>
            <a:normAutofit/>
          </a:bodyPr>
          <a:lstStyle/>
          <a:p>
            <a:r>
              <a:rPr lang="en-US" sz="2400"/>
              <a:t>Purpose</a:t>
            </a:r>
          </a:p>
          <a:p>
            <a:r>
              <a:rPr lang="en-US" sz="2400"/>
              <a:t>Content</a:t>
            </a:r>
          </a:p>
          <a:p>
            <a:r>
              <a:rPr lang="en-US" sz="2400"/>
              <a:t>Responsive</a:t>
            </a:r>
          </a:p>
        </p:txBody>
      </p:sp>
      <p:sp>
        <p:nvSpPr>
          <p:cNvPr id="4" name="Slide Number Placeholder 3">
            <a:extLst>
              <a:ext uri="{FF2B5EF4-FFF2-40B4-BE49-F238E27FC236}">
                <a16:creationId xmlns:a16="http://schemas.microsoft.com/office/drawing/2014/main" id="{2F280831-57FC-CA70-1D6C-D13CA6D52FEE}"/>
              </a:ext>
            </a:extLst>
          </p:cNvPr>
          <p:cNvSpPr>
            <a:spLocks noGrp="1"/>
          </p:cNvSpPr>
          <p:nvPr>
            <p:ph type="sldNum" sz="quarter" idx="12"/>
          </p:nvPr>
        </p:nvSpPr>
        <p:spPr/>
        <p:txBody>
          <a:bodyPr/>
          <a:lstStyle/>
          <a:p>
            <a:fld id="{727BD204-D428-4571-99B2-551340E1FA16}" type="slidenum">
              <a:rPr lang="en-IN" smtClean="0"/>
              <a:t>12</a:t>
            </a:fld>
            <a:endParaRPr lang="en-IN"/>
          </a:p>
        </p:txBody>
      </p:sp>
      <p:pic>
        <p:nvPicPr>
          <p:cNvPr id="6" name="Picture 5" descr="A screenshot of a computer&#10;&#10;Description automatically generated">
            <a:extLst>
              <a:ext uri="{FF2B5EF4-FFF2-40B4-BE49-F238E27FC236}">
                <a16:creationId xmlns:a16="http://schemas.microsoft.com/office/drawing/2014/main" id="{F9D44D8A-EE00-6FD1-4F06-595A81A9234D}"/>
              </a:ext>
            </a:extLst>
          </p:cNvPr>
          <p:cNvPicPr>
            <a:picLocks noChangeAspect="1"/>
          </p:cNvPicPr>
          <p:nvPr/>
        </p:nvPicPr>
        <p:blipFill>
          <a:blip r:embed="rId3"/>
          <a:stretch>
            <a:fillRect/>
          </a:stretch>
        </p:blipFill>
        <p:spPr>
          <a:xfrm>
            <a:off x="3601338" y="3667126"/>
            <a:ext cx="5672664" cy="3190874"/>
          </a:xfrm>
          <a:prstGeom prst="rect">
            <a:avLst/>
          </a:prstGeom>
        </p:spPr>
      </p:pic>
    </p:spTree>
    <p:extLst>
      <p:ext uri="{BB962C8B-B14F-4D97-AF65-F5344CB8AC3E}">
        <p14:creationId xmlns:p14="http://schemas.microsoft.com/office/powerpoint/2010/main" val="296500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Analysis of UI/UX Laws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Law of Proximity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Similarity</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Law of Fitts</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Visibility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Consistency</a:t>
            </a:r>
            <a:r>
              <a:rPr lang="en-IN" sz="2400">
                <a:effectLst/>
              </a:rPr>
              <a:t> </a:t>
            </a: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13</a:t>
            </a:fld>
            <a:endParaRPr lang="en-IN"/>
          </a:p>
        </p:txBody>
      </p:sp>
    </p:spTree>
    <p:extLst>
      <p:ext uri="{BB962C8B-B14F-4D97-AF65-F5344CB8AC3E}">
        <p14:creationId xmlns:p14="http://schemas.microsoft.com/office/powerpoint/2010/main" val="26671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Summery</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kern="100">
                <a:latin typeface="Calibri" panose="020F0502020204030204" pitchFamily="34" charset="0"/>
                <a:ea typeface="Calibri" panose="020F0502020204030204" pitchFamily="34" charset="0"/>
                <a:cs typeface="Times New Roman" panose="02020603050405020304" pitchFamily="18" charset="0"/>
              </a:rPr>
              <a:t>The </a:t>
            </a:r>
            <a:r>
              <a:rPr lang="en-IN" sz="2400" kern="100">
                <a:effectLst/>
                <a:latin typeface="Calibri" panose="020F0502020204030204" pitchFamily="34" charset="0"/>
                <a:ea typeface="Calibri" panose="020F0502020204030204" pitchFamily="34" charset="0"/>
                <a:cs typeface="Times New Roman" panose="02020603050405020304" pitchFamily="18" charset="0"/>
              </a:rPr>
              <a:t>code successfully address to UI/UX laws and requirements by creating an intuitive and user-friendly interface for the profile component and settings section in the smart TV layout. The design choices, such as proximity, similarity,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Fitts'</a:t>
            </a:r>
            <a:r>
              <a:rPr lang="en-IN" sz="2400" kern="100">
                <a:effectLst/>
                <a:latin typeface="Calibri" panose="020F0502020204030204" pitchFamily="34" charset="0"/>
                <a:ea typeface="Calibri" panose="020F0502020204030204" pitchFamily="34" charset="0"/>
                <a:cs typeface="Times New Roman" panose="02020603050405020304" pitchFamily="18" charset="0"/>
              </a:rPr>
              <a:t> law, visibility, and consistency, contribute to a seamless user experience. Additionally, the code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fulfills</a:t>
            </a:r>
            <a:r>
              <a:rPr lang="en-IN" sz="2400" kern="100">
                <a:effectLst/>
                <a:latin typeface="Calibri" panose="020F0502020204030204" pitchFamily="34" charset="0"/>
                <a:ea typeface="Calibri" panose="020F0502020204030204" pitchFamily="34" charset="0"/>
                <a:cs typeface="Times New Roman" panose="02020603050405020304" pitchFamily="18" charset="0"/>
              </a:rPr>
              <a:t> the necessary functionalities, including profile customization, settings navigation, content display, and smooth scrolling, enhancing the overall usability and user satisfaction.</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14</a:t>
            </a:fld>
            <a:endParaRPr lang="en-IN"/>
          </a:p>
        </p:txBody>
      </p:sp>
    </p:spTree>
    <p:extLst>
      <p:ext uri="{BB962C8B-B14F-4D97-AF65-F5344CB8AC3E}">
        <p14:creationId xmlns:p14="http://schemas.microsoft.com/office/powerpoint/2010/main" val="29613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a:xfrm>
            <a:off x="4553730" y="2965298"/>
            <a:ext cx="3084540" cy="1320800"/>
          </a:xfrm>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Thank You</a:t>
            </a:r>
            <a:endParaRPr lang="en-US"/>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15</a:t>
            </a:fld>
            <a:endParaRPr lang="en-IN"/>
          </a:p>
        </p:txBody>
      </p:sp>
    </p:spTree>
    <p:extLst>
      <p:ext uri="{BB962C8B-B14F-4D97-AF65-F5344CB8AC3E}">
        <p14:creationId xmlns:p14="http://schemas.microsoft.com/office/powerpoint/2010/main" val="36400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F368-B2F3-3953-6C8C-58CB8803CA44}"/>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E5184428-B5B5-E7C9-1692-D27B55184576}"/>
              </a:ext>
            </a:extLst>
          </p:cNvPr>
          <p:cNvSpPr>
            <a:spLocks noGrp="1"/>
          </p:cNvSpPr>
          <p:nvPr>
            <p:ph idx="1"/>
          </p:nvPr>
        </p:nvSpPr>
        <p:spPr/>
        <p:txBody>
          <a:bodyPr vert="horz" lIns="91440" tIns="45720" rIns="91440" bIns="45720" rtlCol="0" anchor="t">
            <a:normAutofit/>
          </a:bodyPr>
          <a:lstStyle/>
          <a:p>
            <a:r>
              <a:rPr lang="en-IN" sz="1800" dirty="0">
                <a:solidFill>
                  <a:schemeClr val="accent1"/>
                </a:solidFill>
                <a:cs typeface="Calibri" panose="020F0502020204030204" pitchFamily="34" charset="0"/>
              </a:rPr>
              <a:t>Introduction</a:t>
            </a:r>
          </a:p>
          <a:p>
            <a:r>
              <a:rPr lang="fr-FR" spc="60" dirty="0" err="1">
                <a:solidFill>
                  <a:schemeClr val="accent1"/>
                </a:solidFill>
                <a:cs typeface="Calibri"/>
              </a:rPr>
              <a:t>Sign</a:t>
            </a:r>
            <a:r>
              <a:rPr lang="fr-FR" spc="60" dirty="0">
                <a:solidFill>
                  <a:schemeClr val="accent1"/>
                </a:solidFill>
                <a:cs typeface="Calibri"/>
              </a:rPr>
              <a:t>-up Page</a:t>
            </a:r>
            <a:r>
              <a:rPr lang="en-US" dirty="0"/>
              <a:t> –</a:t>
            </a:r>
            <a:r>
              <a:rPr lang="en-US" dirty="0">
                <a:solidFill>
                  <a:schemeClr val="tx1"/>
                </a:solidFill>
              </a:rPr>
              <a:t>Ankush</a:t>
            </a:r>
            <a:endParaRPr lang="fr-FR" sz="1800" spc="60" dirty="0">
              <a:solidFill>
                <a:schemeClr val="tx1"/>
              </a:solidFill>
              <a:cs typeface="Calibri" panose="020F0502020204030204" pitchFamily="34" charset="0"/>
            </a:endParaRPr>
          </a:p>
          <a:p>
            <a:r>
              <a:rPr lang="en-US" spc="60" dirty="0">
                <a:solidFill>
                  <a:schemeClr val="accent1"/>
                </a:solidFill>
                <a:cs typeface="Calibri"/>
              </a:rPr>
              <a:t>Home Page - </a:t>
            </a:r>
            <a:r>
              <a:rPr lang="en-US" spc="60" dirty="0">
                <a:solidFill>
                  <a:schemeClr val="tx1"/>
                </a:solidFill>
                <a:cs typeface="Calibri"/>
              </a:rPr>
              <a:t>Abhinay</a:t>
            </a:r>
            <a:endParaRPr lang="en-US" sz="1800" dirty="0">
              <a:solidFill>
                <a:schemeClr val="tx1"/>
              </a:solidFill>
              <a:cs typeface="Calibri" panose="020F0502020204030204" pitchFamily="34" charset="0"/>
            </a:endParaRPr>
          </a:p>
          <a:p>
            <a:r>
              <a:rPr lang="en-US" spc="60" dirty="0">
                <a:solidFill>
                  <a:schemeClr val="accent1"/>
                </a:solidFill>
                <a:cs typeface="Calibri"/>
              </a:rPr>
              <a:t>Analytics page ,Profile selection - </a:t>
            </a:r>
            <a:r>
              <a:rPr lang="en-US" spc="60" dirty="0">
                <a:solidFill>
                  <a:schemeClr val="tx1"/>
                </a:solidFill>
                <a:cs typeface="Calibri"/>
              </a:rPr>
              <a:t>Virendra</a:t>
            </a:r>
            <a:endParaRPr lang="fr-FR" spc="60" dirty="0">
              <a:solidFill>
                <a:schemeClr val="tx1"/>
              </a:solidFill>
              <a:cs typeface="Calibri"/>
            </a:endParaRPr>
          </a:p>
          <a:p>
            <a:pPr marL="0" indent="0">
              <a:buNone/>
            </a:pPr>
            <a:endParaRPr lang="fr-FR" sz="1800" spc="-20" dirty="0">
              <a:solidFill>
                <a:schemeClr val="accent1"/>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A47E26B4-FA87-3524-14DD-6E1DDDEBFDFD}"/>
              </a:ext>
            </a:extLst>
          </p:cNvPr>
          <p:cNvSpPr>
            <a:spLocks noGrp="1"/>
          </p:cNvSpPr>
          <p:nvPr>
            <p:ph type="sldNum" sz="quarter" idx="12"/>
          </p:nvPr>
        </p:nvSpPr>
        <p:spPr/>
        <p:txBody>
          <a:bodyPr/>
          <a:lstStyle/>
          <a:p>
            <a:fld id="{727BD204-D428-4571-99B2-551340E1FA16}" type="slidenum">
              <a:rPr lang="en-IN" smtClean="0"/>
              <a:t>2</a:t>
            </a:fld>
            <a:endParaRPr lang="en-IN"/>
          </a:p>
        </p:txBody>
      </p:sp>
    </p:spTree>
    <p:extLst>
      <p:ext uri="{BB962C8B-B14F-4D97-AF65-F5344CB8AC3E}">
        <p14:creationId xmlns:p14="http://schemas.microsoft.com/office/powerpoint/2010/main" val="358071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A8D9-AAC9-59BF-98BA-0DB9F1184E65}"/>
              </a:ext>
            </a:extLst>
          </p:cNvPr>
          <p:cNvSpPr>
            <a:spLocks noGrp="1"/>
          </p:cNvSpPr>
          <p:nvPr>
            <p:ph type="title"/>
          </p:nvPr>
        </p:nvSpPr>
        <p:spPr/>
        <p:txBody>
          <a:bodyPr/>
          <a:lstStyle/>
          <a:p>
            <a:r>
              <a:rPr lang="en-US">
                <a:solidFill>
                  <a:schemeClr val="accent6">
                    <a:lumMod val="75000"/>
                  </a:schemeClr>
                </a:solidFill>
              </a:rPr>
              <a:t>Introduction</a:t>
            </a:r>
            <a:endParaRPr lang="en-IN">
              <a:solidFill>
                <a:schemeClr val="accent6">
                  <a:lumMod val="75000"/>
                </a:schemeClr>
              </a:solidFill>
            </a:endParaRPr>
          </a:p>
        </p:txBody>
      </p:sp>
      <p:sp>
        <p:nvSpPr>
          <p:cNvPr id="3" name="Content Placeholder 2">
            <a:extLst>
              <a:ext uri="{FF2B5EF4-FFF2-40B4-BE49-F238E27FC236}">
                <a16:creationId xmlns:a16="http://schemas.microsoft.com/office/drawing/2014/main" id="{6D476822-715B-DE67-49A3-94BD9BAF5EF4}"/>
              </a:ext>
            </a:extLst>
          </p:cNvPr>
          <p:cNvSpPr>
            <a:spLocks noGrp="1"/>
          </p:cNvSpPr>
          <p:nvPr>
            <p:ph idx="1"/>
          </p:nvPr>
        </p:nvSpPr>
        <p:spPr>
          <a:xfrm>
            <a:off x="648932" y="1930400"/>
            <a:ext cx="8596668" cy="3880773"/>
          </a:xfrm>
        </p:spPr>
        <p:txBody>
          <a:bodyPr>
            <a:normAutofit/>
          </a:bodyPr>
          <a:lstStyle/>
          <a:p>
            <a:pPr marL="0" indent="0" algn="l">
              <a:buNone/>
            </a:pPr>
            <a:r>
              <a:rPr lang="en-US" b="0" i="0" dirty="0">
                <a:solidFill>
                  <a:schemeClr val="tx1"/>
                </a:solidFill>
                <a:effectLst/>
                <a:latin typeface="Söhne"/>
              </a:rPr>
              <a:t>In an era of rapid technological advancements, smart devices have become an integral part of our daily lives, revolutionizing the way we interact with technology. Among these innovations, smart televisions have emerged as a key player in the home entertainment landscape, offering users an immersive and versatile viewing experience. A crucial element in enhancing the usability and appeal of these devices is the user interface (UI) and user experience (UX) design, which govern how users interact with the TV and its functionalities.</a:t>
            </a:r>
          </a:p>
          <a:p>
            <a:pPr marL="0" indent="0" algn="l">
              <a:buNone/>
            </a:pPr>
            <a:r>
              <a:rPr lang="en-US" b="0" i="0" dirty="0">
                <a:solidFill>
                  <a:schemeClr val="tx1"/>
                </a:solidFill>
                <a:effectLst/>
                <a:latin typeface="Söhne"/>
              </a:rPr>
              <a:t>This report focuses on the fundamental aspects of UI/UX design for a smart TV, aiming to create an intuitive and engaging user interface that caters to the diverse needs and preferences of viewers. By incorporating thoughtful design principles, we strive to optimize user interactions, simplify navigation, and elevate the overall user experience.</a:t>
            </a:r>
          </a:p>
          <a:p>
            <a:pPr marL="0" indent="0">
              <a:buNone/>
            </a:pPr>
            <a:endParaRPr lang="en-IN" sz="1600" dirty="0"/>
          </a:p>
        </p:txBody>
      </p:sp>
      <p:sp>
        <p:nvSpPr>
          <p:cNvPr id="4" name="Slide Number Placeholder 3">
            <a:extLst>
              <a:ext uri="{FF2B5EF4-FFF2-40B4-BE49-F238E27FC236}">
                <a16:creationId xmlns:a16="http://schemas.microsoft.com/office/drawing/2014/main" id="{523F3D87-5713-B03E-455D-CDEB38B39A0D}"/>
              </a:ext>
            </a:extLst>
          </p:cNvPr>
          <p:cNvSpPr>
            <a:spLocks noGrp="1"/>
          </p:cNvSpPr>
          <p:nvPr>
            <p:ph type="sldNum" sz="quarter" idx="12"/>
          </p:nvPr>
        </p:nvSpPr>
        <p:spPr/>
        <p:txBody>
          <a:bodyPr/>
          <a:lstStyle/>
          <a:p>
            <a:fld id="{727BD204-D428-4571-99B2-551340E1FA16}" type="slidenum">
              <a:rPr lang="en-IN" smtClean="0"/>
              <a:t>3</a:t>
            </a:fld>
            <a:endParaRPr lang="en-IN"/>
          </a:p>
        </p:txBody>
      </p:sp>
    </p:spTree>
    <p:extLst>
      <p:ext uri="{BB962C8B-B14F-4D97-AF65-F5344CB8AC3E}">
        <p14:creationId xmlns:p14="http://schemas.microsoft.com/office/powerpoint/2010/main" val="341352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6BC5-3408-C402-90FB-9311241B1233}"/>
              </a:ext>
            </a:extLst>
          </p:cNvPr>
          <p:cNvSpPr>
            <a:spLocks noGrp="1"/>
          </p:cNvSpPr>
          <p:nvPr>
            <p:ph type="title"/>
          </p:nvPr>
        </p:nvSpPr>
        <p:spPr/>
        <p:txBody>
          <a:bodyPr/>
          <a:lstStyle/>
          <a:p>
            <a:r>
              <a:rPr lang="de-DE" dirty="0"/>
              <a:t>User Research</a:t>
            </a:r>
            <a:endParaRPr lang="en-IN" dirty="0"/>
          </a:p>
        </p:txBody>
      </p:sp>
      <p:sp>
        <p:nvSpPr>
          <p:cNvPr id="3" name="Content Placeholder 2">
            <a:extLst>
              <a:ext uri="{FF2B5EF4-FFF2-40B4-BE49-F238E27FC236}">
                <a16:creationId xmlns:a16="http://schemas.microsoft.com/office/drawing/2014/main" id="{001B41E5-19F4-4B26-CA7C-C9FD8C8BDE82}"/>
              </a:ext>
            </a:extLst>
          </p:cNvPr>
          <p:cNvSpPr>
            <a:spLocks noGrp="1"/>
          </p:cNvSpPr>
          <p:nvPr>
            <p:ph idx="1"/>
          </p:nvPr>
        </p:nvSpPr>
        <p:spPr/>
        <p:txBody>
          <a:bodyPr/>
          <a:lstStyle/>
          <a:p>
            <a:pPr marL="0" indent="0">
              <a:buNone/>
            </a:pPr>
            <a:r>
              <a:rPr lang="de-DE" dirty="0">
                <a:solidFill>
                  <a:schemeClr val="tx1"/>
                </a:solidFill>
              </a:rPr>
              <a:t>Here we are showing our findings on what is expected of UI of a Smart TV </a:t>
            </a:r>
            <a:r>
              <a:rPr lang="en-US" b="0" i="0" dirty="0">
                <a:solidFill>
                  <a:schemeClr val="tx1"/>
                </a:solidFill>
                <a:effectLst/>
              </a:rPr>
              <a:t>By engaging with a diverse group of participants, we aimed to gain insights into their behaviors, preferences, and pain points related to smart TV usage. The objective was to create a user-centered design that enhances the overall viewing experience and meets the needs of our target audience.</a:t>
            </a:r>
          </a:p>
          <a:p>
            <a:pPr marL="0" indent="0">
              <a:buNone/>
            </a:pPr>
            <a:r>
              <a:rPr lang="en-US" b="0" i="0" dirty="0">
                <a:solidFill>
                  <a:schemeClr val="tx1"/>
                </a:solidFill>
                <a:effectLst/>
              </a:rPr>
              <a:t>Our research included a diverse sample of participants, ensuring representation across different age groups, occupations, and technological backgrounds. The participants consisted of both tech-savvy individuals and casual users, allowing us to capture a wide range of perspectives.</a:t>
            </a:r>
            <a:endParaRPr lang="de-DE" dirty="0">
              <a:solidFill>
                <a:schemeClr val="tx1"/>
              </a:solidFill>
            </a:endParaRPr>
          </a:p>
          <a:p>
            <a:pPr marL="0" indent="0">
              <a:buNone/>
            </a:pPr>
            <a:endParaRPr lang="de-DE" dirty="0"/>
          </a:p>
          <a:p>
            <a:pPr marL="0" indent="0">
              <a:buNone/>
            </a:pPr>
            <a:endParaRPr lang="en-IN" dirty="0"/>
          </a:p>
        </p:txBody>
      </p:sp>
      <p:sp>
        <p:nvSpPr>
          <p:cNvPr id="4" name="Slide Number Placeholder 3">
            <a:extLst>
              <a:ext uri="{FF2B5EF4-FFF2-40B4-BE49-F238E27FC236}">
                <a16:creationId xmlns:a16="http://schemas.microsoft.com/office/drawing/2014/main" id="{2302847B-C7AA-BECC-AD30-F6BE6B29DC9D}"/>
              </a:ext>
            </a:extLst>
          </p:cNvPr>
          <p:cNvSpPr>
            <a:spLocks noGrp="1"/>
          </p:cNvSpPr>
          <p:nvPr>
            <p:ph type="sldNum" sz="quarter" idx="12"/>
          </p:nvPr>
        </p:nvSpPr>
        <p:spPr/>
        <p:txBody>
          <a:bodyPr/>
          <a:lstStyle/>
          <a:p>
            <a:fld id="{727BD204-D428-4571-99B2-551340E1FA16}" type="slidenum">
              <a:rPr lang="en-IN" smtClean="0"/>
              <a:t>4</a:t>
            </a:fld>
            <a:endParaRPr lang="en-IN"/>
          </a:p>
        </p:txBody>
      </p:sp>
    </p:spTree>
    <p:extLst>
      <p:ext uri="{BB962C8B-B14F-4D97-AF65-F5344CB8AC3E}">
        <p14:creationId xmlns:p14="http://schemas.microsoft.com/office/powerpoint/2010/main" val="240993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7592-8DE9-1190-5EC1-6EF0C70838D9}"/>
              </a:ext>
            </a:extLst>
          </p:cNvPr>
          <p:cNvSpPr>
            <a:spLocks noGrp="1"/>
          </p:cNvSpPr>
          <p:nvPr>
            <p:ph type="title"/>
          </p:nvPr>
        </p:nvSpPr>
        <p:spPr/>
        <p:txBody>
          <a:bodyPr/>
          <a:lstStyle/>
          <a:p>
            <a:r>
              <a:rPr lang="de-DE" dirty="0"/>
              <a:t>Questions that we asked users</a:t>
            </a:r>
            <a:endParaRPr lang="en-IN" dirty="0"/>
          </a:p>
        </p:txBody>
      </p:sp>
      <p:sp>
        <p:nvSpPr>
          <p:cNvPr id="3" name="Content Placeholder 2">
            <a:extLst>
              <a:ext uri="{FF2B5EF4-FFF2-40B4-BE49-F238E27FC236}">
                <a16:creationId xmlns:a16="http://schemas.microsoft.com/office/drawing/2014/main" id="{45C52FB0-0038-F365-A452-7FC74FDADA79}"/>
              </a:ext>
            </a:extLst>
          </p:cNvPr>
          <p:cNvSpPr>
            <a:spLocks noGrp="1"/>
          </p:cNvSpPr>
          <p:nvPr>
            <p:ph idx="1"/>
          </p:nvPr>
        </p:nvSpPr>
        <p:spPr>
          <a:xfrm>
            <a:off x="677334" y="2160589"/>
            <a:ext cx="8596668" cy="4395332"/>
          </a:xfrm>
        </p:spPr>
        <p:txBody>
          <a:bodyPr>
            <a:normAutofit lnSpcReduction="10000"/>
          </a:bodyPr>
          <a:lstStyle/>
          <a:p>
            <a:r>
              <a:rPr lang="en-US" b="0" i="0" dirty="0">
                <a:solidFill>
                  <a:schemeClr val="tx1"/>
                </a:solidFill>
                <a:effectLst/>
                <a:latin typeface="Söhne"/>
              </a:rPr>
              <a:t>How do you currently discover and access content on your smart TV?</a:t>
            </a:r>
          </a:p>
          <a:p>
            <a:r>
              <a:rPr lang="en-US" b="0" i="0" dirty="0">
                <a:solidFill>
                  <a:schemeClr val="tx1"/>
                </a:solidFill>
                <a:effectLst/>
                <a:latin typeface="Söhne"/>
              </a:rPr>
              <a:t>What customization options would you like to have for the home screen and app placements?</a:t>
            </a:r>
            <a:endParaRPr lang="en-US" dirty="0">
              <a:solidFill>
                <a:schemeClr val="tx1"/>
              </a:solidFill>
              <a:latin typeface="Söhne"/>
            </a:endParaRPr>
          </a:p>
          <a:p>
            <a:r>
              <a:rPr lang="en-US" b="0" i="0" dirty="0">
                <a:solidFill>
                  <a:schemeClr val="tx1"/>
                </a:solidFill>
                <a:effectLst/>
                <a:latin typeface="Söhne"/>
              </a:rPr>
              <a:t>How do you prefer to interact with your smart TV? Do you use voice control, traditional remote control, or both?</a:t>
            </a:r>
          </a:p>
          <a:p>
            <a:r>
              <a:rPr lang="en-US" b="0" i="0" dirty="0">
                <a:solidFill>
                  <a:schemeClr val="tx1"/>
                </a:solidFill>
                <a:effectLst/>
                <a:latin typeface="Söhne"/>
              </a:rPr>
              <a:t>What visual elements do you find appealing and easy to understand in a user interface?</a:t>
            </a:r>
            <a:endParaRPr lang="en-US" dirty="0">
              <a:solidFill>
                <a:schemeClr val="tx1"/>
              </a:solidFill>
              <a:latin typeface="Söhne"/>
            </a:endParaRPr>
          </a:p>
          <a:p>
            <a:r>
              <a:rPr lang="en-US" b="0" i="0" dirty="0">
                <a:solidFill>
                  <a:schemeClr val="tx1"/>
                </a:solidFill>
                <a:effectLst/>
                <a:latin typeface="Söhne"/>
              </a:rPr>
              <a:t>How important is the speed and responsiveness of the smart TV interface to you?</a:t>
            </a:r>
          </a:p>
          <a:p>
            <a:r>
              <a:rPr lang="en-US" b="0" i="0" dirty="0">
                <a:solidFill>
                  <a:schemeClr val="tx1"/>
                </a:solidFill>
                <a:effectLst/>
                <a:latin typeface="Söhne"/>
              </a:rPr>
              <a:t>Do you use other smart devices alongside your smart TV? How do you expect them to integrate and work together?</a:t>
            </a:r>
            <a:endParaRPr lang="en-US" dirty="0">
              <a:solidFill>
                <a:schemeClr val="tx1"/>
              </a:solidFill>
              <a:latin typeface="Söhne"/>
            </a:endParaRPr>
          </a:p>
          <a:p>
            <a:r>
              <a:rPr lang="en-US" b="0" i="0" dirty="0">
                <a:solidFill>
                  <a:schemeClr val="tx1"/>
                </a:solidFill>
                <a:effectLst/>
                <a:latin typeface="Söhne"/>
              </a:rPr>
              <a:t>Do you engage in social media or content sharing activities related to your TV viewing experiences?</a:t>
            </a:r>
          </a:p>
          <a:p>
            <a:r>
              <a:rPr lang="en-US" b="0" i="0" dirty="0">
                <a:solidFill>
                  <a:schemeClr val="tx1"/>
                </a:solidFill>
                <a:effectLst/>
                <a:latin typeface="Söhne"/>
              </a:rPr>
              <a:t>How important is data security and privacy to you when using a smart TV?</a:t>
            </a:r>
            <a:endParaRPr lang="en-IN" dirty="0">
              <a:solidFill>
                <a:schemeClr val="tx1"/>
              </a:solidFill>
            </a:endParaRPr>
          </a:p>
        </p:txBody>
      </p:sp>
      <p:sp>
        <p:nvSpPr>
          <p:cNvPr id="4" name="Slide Number Placeholder 3">
            <a:extLst>
              <a:ext uri="{FF2B5EF4-FFF2-40B4-BE49-F238E27FC236}">
                <a16:creationId xmlns:a16="http://schemas.microsoft.com/office/drawing/2014/main" id="{82448765-0DD3-4BBF-76C2-11B9FD0CB270}"/>
              </a:ext>
            </a:extLst>
          </p:cNvPr>
          <p:cNvSpPr>
            <a:spLocks noGrp="1"/>
          </p:cNvSpPr>
          <p:nvPr>
            <p:ph type="sldNum" sz="quarter" idx="12"/>
          </p:nvPr>
        </p:nvSpPr>
        <p:spPr/>
        <p:txBody>
          <a:bodyPr/>
          <a:lstStyle/>
          <a:p>
            <a:fld id="{727BD204-D428-4571-99B2-551340E1FA16}" type="slidenum">
              <a:rPr lang="en-IN" smtClean="0"/>
              <a:t>5</a:t>
            </a:fld>
            <a:endParaRPr lang="en-IN"/>
          </a:p>
        </p:txBody>
      </p:sp>
    </p:spTree>
    <p:extLst>
      <p:ext uri="{BB962C8B-B14F-4D97-AF65-F5344CB8AC3E}">
        <p14:creationId xmlns:p14="http://schemas.microsoft.com/office/powerpoint/2010/main" val="102927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FCEF-6431-3B1E-379F-EA9F5ECE9886}"/>
              </a:ext>
            </a:extLst>
          </p:cNvPr>
          <p:cNvSpPr>
            <a:spLocks noGrp="1"/>
          </p:cNvSpPr>
          <p:nvPr>
            <p:ph type="title"/>
          </p:nvPr>
        </p:nvSpPr>
        <p:spPr/>
        <p:txBody>
          <a:bodyPr/>
          <a:lstStyle/>
          <a:p>
            <a:r>
              <a:rPr lang="de-DE" dirty="0"/>
              <a:t>Key findings(</a:t>
            </a:r>
            <a:r>
              <a:rPr lang="en-IN" b="0" i="0" dirty="0">
                <a:effectLst/>
              </a:rPr>
              <a:t>Participants desired )</a:t>
            </a:r>
            <a:br>
              <a:rPr lang="de-DE" dirty="0"/>
            </a:br>
            <a:endParaRPr lang="en-IN" dirty="0"/>
          </a:p>
        </p:txBody>
      </p:sp>
      <p:sp>
        <p:nvSpPr>
          <p:cNvPr id="3" name="Content Placeholder 2">
            <a:extLst>
              <a:ext uri="{FF2B5EF4-FFF2-40B4-BE49-F238E27FC236}">
                <a16:creationId xmlns:a16="http://schemas.microsoft.com/office/drawing/2014/main" id="{9B8AC096-D745-F3BF-EA2D-1DB2586806D2}"/>
              </a:ext>
            </a:extLst>
          </p:cNvPr>
          <p:cNvSpPr>
            <a:spLocks noGrp="1"/>
          </p:cNvSpPr>
          <p:nvPr>
            <p:ph idx="1"/>
          </p:nvPr>
        </p:nvSpPr>
        <p:spPr/>
        <p:txBody>
          <a:bodyPr/>
          <a:lstStyle/>
          <a:p>
            <a:r>
              <a:rPr lang="en-US" b="0" i="0" dirty="0">
                <a:solidFill>
                  <a:schemeClr val="tx1"/>
                </a:solidFill>
                <a:effectLst/>
                <a:latin typeface="Söhne"/>
              </a:rPr>
              <a:t>an intuitive interface for simplified content discovery</a:t>
            </a:r>
          </a:p>
          <a:p>
            <a:r>
              <a:rPr lang="en-IN" b="0" i="0" dirty="0">
                <a:solidFill>
                  <a:schemeClr val="tx1"/>
                </a:solidFill>
                <a:effectLst/>
                <a:latin typeface="Söhne"/>
              </a:rPr>
              <a:t>emphasized customization options</a:t>
            </a:r>
          </a:p>
          <a:p>
            <a:r>
              <a:rPr lang="en-US" b="0" i="0" dirty="0">
                <a:solidFill>
                  <a:schemeClr val="tx1"/>
                </a:solidFill>
                <a:effectLst/>
                <a:latin typeface="Söhne"/>
              </a:rPr>
              <a:t>favored voice control.</a:t>
            </a:r>
          </a:p>
          <a:p>
            <a:r>
              <a:rPr lang="en-US" b="0" i="0" dirty="0">
                <a:solidFill>
                  <a:schemeClr val="tx1"/>
                </a:solidFill>
                <a:effectLst/>
                <a:latin typeface="Söhne"/>
              </a:rPr>
              <a:t>and appreciated visually appealing designs with accessibility considerations.</a:t>
            </a:r>
          </a:p>
          <a:p>
            <a:r>
              <a:rPr lang="en-US" dirty="0">
                <a:solidFill>
                  <a:schemeClr val="tx1"/>
                </a:solidFill>
                <a:latin typeface="Söhne"/>
              </a:rPr>
              <a:t>UI which can also be used on other devices.</a:t>
            </a:r>
            <a:endParaRPr lang="en-US" b="0" i="0" dirty="0">
              <a:solidFill>
                <a:schemeClr val="tx1"/>
              </a:solidFill>
              <a:effectLst/>
              <a:latin typeface="Söhne"/>
            </a:endParaRPr>
          </a:p>
          <a:p>
            <a:r>
              <a:rPr lang="en-US" dirty="0">
                <a:solidFill>
                  <a:schemeClr val="tx1"/>
                </a:solidFill>
                <a:latin typeface="Söhne"/>
              </a:rPr>
              <a:t>UI which can affect energy consumption </a:t>
            </a:r>
          </a:p>
          <a:p>
            <a:r>
              <a:rPr lang="en-US" dirty="0">
                <a:solidFill>
                  <a:schemeClr val="tx1"/>
                </a:solidFill>
                <a:latin typeface="Söhne"/>
              </a:rPr>
              <a:t>Where all content streaming platforms can be unified</a:t>
            </a:r>
          </a:p>
          <a:p>
            <a:r>
              <a:rPr lang="en-US" dirty="0">
                <a:solidFill>
                  <a:schemeClr val="tx1"/>
                </a:solidFill>
                <a:latin typeface="Söhne"/>
              </a:rPr>
              <a:t>Should be personalized for individual </a:t>
            </a:r>
          </a:p>
          <a:p>
            <a:pPr marL="0" indent="0">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D5B4A059-4EED-A21B-E2CC-C140A5417E3F}"/>
              </a:ext>
            </a:extLst>
          </p:cNvPr>
          <p:cNvSpPr>
            <a:spLocks noGrp="1"/>
          </p:cNvSpPr>
          <p:nvPr>
            <p:ph type="sldNum" sz="quarter" idx="12"/>
          </p:nvPr>
        </p:nvSpPr>
        <p:spPr/>
        <p:txBody>
          <a:bodyPr/>
          <a:lstStyle/>
          <a:p>
            <a:fld id="{727BD204-D428-4571-99B2-551340E1FA16}" type="slidenum">
              <a:rPr lang="en-IN" smtClean="0"/>
              <a:t>6</a:t>
            </a:fld>
            <a:endParaRPr lang="en-IN"/>
          </a:p>
        </p:txBody>
      </p:sp>
    </p:spTree>
    <p:extLst>
      <p:ext uri="{BB962C8B-B14F-4D97-AF65-F5344CB8AC3E}">
        <p14:creationId xmlns:p14="http://schemas.microsoft.com/office/powerpoint/2010/main" val="90704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9659-5E14-53EC-1A70-4B802957BBB3}"/>
              </a:ext>
            </a:extLst>
          </p:cNvPr>
          <p:cNvSpPr>
            <a:spLocks noGrp="1"/>
          </p:cNvSpPr>
          <p:nvPr>
            <p:ph type="title"/>
          </p:nvPr>
        </p:nvSpPr>
        <p:spPr/>
        <p:txBody>
          <a:bodyPr/>
          <a:lstStyle/>
          <a:p>
            <a:r>
              <a:rPr lang="de-DE" dirty="0"/>
              <a:t>Requirenment Analysis(based on key findings)</a:t>
            </a:r>
            <a:endParaRPr lang="en-IN" dirty="0"/>
          </a:p>
        </p:txBody>
      </p:sp>
      <p:sp>
        <p:nvSpPr>
          <p:cNvPr id="3" name="Content Placeholder 2">
            <a:extLst>
              <a:ext uri="{FF2B5EF4-FFF2-40B4-BE49-F238E27FC236}">
                <a16:creationId xmlns:a16="http://schemas.microsoft.com/office/drawing/2014/main" id="{66BA9B15-6151-50E3-0ADA-DCFA331DC563}"/>
              </a:ext>
            </a:extLst>
          </p:cNvPr>
          <p:cNvSpPr>
            <a:spLocks noGrp="1"/>
          </p:cNvSpPr>
          <p:nvPr>
            <p:ph idx="1"/>
          </p:nvPr>
        </p:nvSpPr>
        <p:spPr/>
        <p:txBody>
          <a:bodyPr/>
          <a:lstStyle/>
          <a:p>
            <a:pPr algn="l">
              <a:buFont typeface="+mj-lt"/>
              <a:buAutoNum type="arabicPeriod"/>
            </a:pPr>
            <a:r>
              <a:rPr lang="en-US" b="0" i="0" dirty="0">
                <a:solidFill>
                  <a:schemeClr val="tx1"/>
                </a:solidFill>
                <a:effectLst/>
                <a:latin typeface="Söhne"/>
              </a:rPr>
              <a:t>Intuitive content discovery across sources with personalized recommendations and universal search.</a:t>
            </a:r>
          </a:p>
          <a:p>
            <a:pPr algn="l">
              <a:buFont typeface="+mj-lt"/>
              <a:buAutoNum type="arabicPeriod"/>
            </a:pPr>
            <a:r>
              <a:rPr lang="en-US" b="0" i="0" dirty="0">
                <a:solidFill>
                  <a:schemeClr val="tx1"/>
                </a:solidFill>
                <a:effectLst/>
                <a:latin typeface="Söhne"/>
              </a:rPr>
              <a:t>Customizable home screen, profiles, and app placements for personalized user experiences.</a:t>
            </a:r>
          </a:p>
          <a:p>
            <a:pPr algn="l">
              <a:buFont typeface="+mj-lt"/>
              <a:buAutoNum type="arabicPeriod"/>
            </a:pPr>
            <a:r>
              <a:rPr lang="en-US" b="0" i="0" dirty="0">
                <a:solidFill>
                  <a:schemeClr val="tx1"/>
                </a:solidFill>
                <a:effectLst/>
                <a:latin typeface="Söhne"/>
              </a:rPr>
              <a:t>Balanced integration of voice control and traditional remote control functionality.</a:t>
            </a:r>
          </a:p>
          <a:p>
            <a:pPr algn="l">
              <a:buFont typeface="+mj-lt"/>
              <a:buAutoNum type="arabicPeriod"/>
            </a:pPr>
            <a:r>
              <a:rPr lang="en-US" b="0" i="0" dirty="0">
                <a:solidFill>
                  <a:schemeClr val="tx1"/>
                </a:solidFill>
                <a:effectLst/>
                <a:latin typeface="Söhne"/>
              </a:rPr>
              <a:t>Visually appealing design with accessibility features.</a:t>
            </a:r>
          </a:p>
          <a:p>
            <a:pPr algn="l">
              <a:buFont typeface="+mj-lt"/>
              <a:buAutoNum type="arabicPeriod"/>
            </a:pPr>
            <a:r>
              <a:rPr lang="en-US" b="0" i="0" dirty="0">
                <a:solidFill>
                  <a:schemeClr val="tx1"/>
                </a:solidFill>
                <a:effectLst/>
                <a:latin typeface="Söhne"/>
              </a:rPr>
              <a:t>Smooth navigation, fast performance, and seamless multi-device integration.</a:t>
            </a:r>
          </a:p>
          <a:p>
            <a:pPr algn="l">
              <a:buFont typeface="+mj-lt"/>
              <a:buAutoNum type="arabicPeriod"/>
            </a:pPr>
            <a:r>
              <a:rPr lang="en-US" dirty="0">
                <a:solidFill>
                  <a:schemeClr val="tx1"/>
                </a:solidFill>
                <a:latin typeface="Söhne"/>
              </a:rPr>
              <a:t>Unified access with security</a:t>
            </a:r>
          </a:p>
          <a:p>
            <a:pPr algn="l">
              <a:buFont typeface="+mj-lt"/>
              <a:buAutoNum type="arabicPeriod"/>
            </a:pPr>
            <a:r>
              <a:rPr lang="en-US" b="0" i="0" dirty="0">
                <a:solidFill>
                  <a:schemeClr val="tx1"/>
                </a:solidFill>
                <a:effectLst/>
                <a:latin typeface="Söhne"/>
              </a:rPr>
              <a:t>Unique experience for all users</a:t>
            </a:r>
            <a:endParaRPr lang="en-IN" b="0" i="0" dirty="0">
              <a:solidFill>
                <a:schemeClr val="tx1"/>
              </a:solidFill>
              <a:effectLst/>
              <a:latin typeface="Söhne"/>
            </a:endParaRPr>
          </a:p>
          <a:p>
            <a:pPr algn="l">
              <a:buFont typeface="+mj-lt"/>
              <a:buAutoNum type="arabicPeriod"/>
            </a:pPr>
            <a:endParaRPr lang="en-US" b="0" i="0" dirty="0">
              <a:solidFill>
                <a:schemeClr val="tx1"/>
              </a:solidFill>
              <a:effectLst/>
              <a:latin typeface="Söhne"/>
            </a:endParaRPr>
          </a:p>
        </p:txBody>
      </p:sp>
      <p:sp>
        <p:nvSpPr>
          <p:cNvPr id="4" name="Slide Number Placeholder 3">
            <a:extLst>
              <a:ext uri="{FF2B5EF4-FFF2-40B4-BE49-F238E27FC236}">
                <a16:creationId xmlns:a16="http://schemas.microsoft.com/office/drawing/2014/main" id="{B88FF000-A07E-72DA-B4DE-92549F07CFB2}"/>
              </a:ext>
            </a:extLst>
          </p:cNvPr>
          <p:cNvSpPr>
            <a:spLocks noGrp="1"/>
          </p:cNvSpPr>
          <p:nvPr>
            <p:ph type="sldNum" sz="quarter" idx="12"/>
          </p:nvPr>
        </p:nvSpPr>
        <p:spPr/>
        <p:txBody>
          <a:bodyPr/>
          <a:lstStyle/>
          <a:p>
            <a:fld id="{727BD204-D428-4571-99B2-551340E1FA16}" type="slidenum">
              <a:rPr lang="en-IN" smtClean="0"/>
              <a:t>7</a:t>
            </a:fld>
            <a:endParaRPr lang="en-IN"/>
          </a:p>
        </p:txBody>
      </p:sp>
    </p:spTree>
    <p:extLst>
      <p:ext uri="{BB962C8B-B14F-4D97-AF65-F5344CB8AC3E}">
        <p14:creationId xmlns:p14="http://schemas.microsoft.com/office/powerpoint/2010/main" val="74943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9550-793D-7553-7F0F-B5FDA16BD088}"/>
              </a:ext>
            </a:extLst>
          </p:cNvPr>
          <p:cNvSpPr>
            <a:spLocks noGrp="1"/>
          </p:cNvSpPr>
          <p:nvPr>
            <p:ph type="title"/>
          </p:nvPr>
        </p:nvSpPr>
        <p:spPr/>
        <p:txBody>
          <a:bodyPr/>
          <a:lstStyle/>
          <a:p>
            <a:r>
              <a:rPr lang="en-US"/>
              <a:t>SIGN-UP</a:t>
            </a:r>
          </a:p>
        </p:txBody>
      </p:sp>
      <p:sp>
        <p:nvSpPr>
          <p:cNvPr id="4" name="Slide Number Placeholder 3">
            <a:extLst>
              <a:ext uri="{FF2B5EF4-FFF2-40B4-BE49-F238E27FC236}">
                <a16:creationId xmlns:a16="http://schemas.microsoft.com/office/drawing/2014/main" id="{C4289465-7A2E-D119-78AC-92A734B62BDF}"/>
              </a:ext>
            </a:extLst>
          </p:cNvPr>
          <p:cNvSpPr>
            <a:spLocks noGrp="1"/>
          </p:cNvSpPr>
          <p:nvPr>
            <p:ph type="sldNum" sz="quarter" idx="12"/>
          </p:nvPr>
        </p:nvSpPr>
        <p:spPr/>
        <p:txBody>
          <a:bodyPr/>
          <a:lstStyle/>
          <a:p>
            <a:fld id="{727BD204-D428-4571-99B2-551340E1FA16}" type="slidenum">
              <a:rPr lang="en-IN" smtClean="0"/>
              <a:t>8</a:t>
            </a:fld>
            <a:endParaRPr lang="en-IN"/>
          </a:p>
        </p:txBody>
      </p:sp>
      <p:sp>
        <p:nvSpPr>
          <p:cNvPr id="6" name="TextBox 5">
            <a:extLst>
              <a:ext uri="{FF2B5EF4-FFF2-40B4-BE49-F238E27FC236}">
                <a16:creationId xmlns:a16="http://schemas.microsoft.com/office/drawing/2014/main" id="{2DB49F12-B71C-844B-4844-2CAAE0F9B54A}"/>
              </a:ext>
            </a:extLst>
          </p:cNvPr>
          <p:cNvSpPr txBox="1"/>
          <p:nvPr/>
        </p:nvSpPr>
        <p:spPr>
          <a:xfrm>
            <a:off x="677334" y="1752600"/>
            <a:ext cx="9469966" cy="1200329"/>
          </a:xfrm>
          <a:prstGeom prst="rect">
            <a:avLst/>
          </a:prstGeom>
          <a:noFill/>
        </p:spPr>
        <p:txBody>
          <a:bodyPr wrap="square">
            <a:spAutoFit/>
          </a:bodyPr>
          <a:lstStyle/>
          <a:p>
            <a:r>
              <a:rPr lang="en-IN"/>
              <a:t>It's important to note that privacy and data security considerations should be taken into account when implementing sign-up features in Smart TVs. User consent and clear privacy policies should be provided, and data should be handled in accordance with relevant regulations and best practices to ensure user trust and security.</a:t>
            </a:r>
            <a:endParaRPr lang="en-US"/>
          </a:p>
        </p:txBody>
      </p:sp>
      <p:pic>
        <p:nvPicPr>
          <p:cNvPr id="5" name="Picture 4" descr="A screenshot of a login screen&#10;&#10;Description automatically generated">
            <a:extLst>
              <a:ext uri="{FF2B5EF4-FFF2-40B4-BE49-F238E27FC236}">
                <a16:creationId xmlns:a16="http://schemas.microsoft.com/office/drawing/2014/main" id="{63BF7C2F-A69B-C5E3-1991-5744BE64361D}"/>
              </a:ext>
            </a:extLst>
          </p:cNvPr>
          <p:cNvPicPr>
            <a:picLocks noChangeAspect="1"/>
          </p:cNvPicPr>
          <p:nvPr/>
        </p:nvPicPr>
        <p:blipFill>
          <a:blip r:embed="rId3"/>
          <a:stretch>
            <a:fillRect/>
          </a:stretch>
        </p:blipFill>
        <p:spPr>
          <a:xfrm>
            <a:off x="2917997" y="3513716"/>
            <a:ext cx="5945393" cy="3344284"/>
          </a:xfrm>
          <a:prstGeom prst="rect">
            <a:avLst/>
          </a:prstGeom>
        </p:spPr>
      </p:pic>
    </p:spTree>
    <p:extLst>
      <p:ext uri="{BB962C8B-B14F-4D97-AF65-F5344CB8AC3E}">
        <p14:creationId xmlns:p14="http://schemas.microsoft.com/office/powerpoint/2010/main" val="3315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AFAC-4393-EA75-6939-089567B1D78B}"/>
              </a:ext>
            </a:extLst>
          </p:cNvPr>
          <p:cNvSpPr>
            <a:spLocks noGrp="1"/>
          </p:cNvSpPr>
          <p:nvPr>
            <p:ph type="title"/>
          </p:nvPr>
        </p:nvSpPr>
        <p:spPr/>
        <p:txBody>
          <a:bodyPr/>
          <a:lstStyle/>
          <a:p>
            <a:r>
              <a:rPr lang="en-US"/>
              <a:t>Requirement</a:t>
            </a:r>
          </a:p>
        </p:txBody>
      </p:sp>
      <p:sp>
        <p:nvSpPr>
          <p:cNvPr id="3" name="Content Placeholder 2">
            <a:extLst>
              <a:ext uri="{FF2B5EF4-FFF2-40B4-BE49-F238E27FC236}">
                <a16:creationId xmlns:a16="http://schemas.microsoft.com/office/drawing/2014/main" id="{278710F9-8907-D52B-9A8D-13B920F6B140}"/>
              </a:ext>
            </a:extLst>
          </p:cNvPr>
          <p:cNvSpPr>
            <a:spLocks noGrp="1"/>
          </p:cNvSpPr>
          <p:nvPr>
            <p:ph idx="1"/>
          </p:nvPr>
        </p:nvSpPr>
        <p:spPr/>
        <p:txBody>
          <a:bodyPr vert="horz" lIns="91440" tIns="45720" rIns="91440" bIns="45720" rtlCol="0" anchor="t">
            <a:normAutofit/>
          </a:bodyPr>
          <a:lstStyle/>
          <a:p>
            <a:r>
              <a:rPr lang="en-US"/>
              <a:t>Varying demographics of different ages-should be simple</a:t>
            </a:r>
          </a:p>
          <a:p>
            <a:r>
              <a:rPr lang="en-US"/>
              <a:t>Need of a UI suitable for all users </a:t>
            </a:r>
          </a:p>
          <a:p>
            <a:r>
              <a:rPr lang="en-US"/>
              <a:t>Content should be easily accessible</a:t>
            </a:r>
          </a:p>
          <a:p>
            <a:endParaRPr lang="en-US"/>
          </a:p>
          <a:p>
            <a:endParaRPr lang="en-US"/>
          </a:p>
          <a:p>
            <a:endParaRPr lang="en-US"/>
          </a:p>
        </p:txBody>
      </p:sp>
      <p:sp>
        <p:nvSpPr>
          <p:cNvPr id="4" name="Slide Number Placeholder 3">
            <a:extLst>
              <a:ext uri="{FF2B5EF4-FFF2-40B4-BE49-F238E27FC236}">
                <a16:creationId xmlns:a16="http://schemas.microsoft.com/office/drawing/2014/main" id="{973DB976-24A9-74ED-6FFC-99E0913267CA}"/>
              </a:ext>
            </a:extLst>
          </p:cNvPr>
          <p:cNvSpPr>
            <a:spLocks noGrp="1"/>
          </p:cNvSpPr>
          <p:nvPr>
            <p:ph type="sldNum" sz="quarter" idx="12"/>
          </p:nvPr>
        </p:nvSpPr>
        <p:spPr/>
        <p:txBody>
          <a:bodyPr/>
          <a:lstStyle/>
          <a:p>
            <a:fld id="{727BD204-D428-4571-99B2-551340E1FA16}" type="slidenum">
              <a:rPr lang="en-IN" smtClean="0"/>
              <a:t>9</a:t>
            </a:fld>
            <a:endParaRPr lang="en-IN"/>
          </a:p>
        </p:txBody>
      </p:sp>
    </p:spTree>
    <p:extLst>
      <p:ext uri="{BB962C8B-B14F-4D97-AF65-F5344CB8AC3E}">
        <p14:creationId xmlns:p14="http://schemas.microsoft.com/office/powerpoint/2010/main" val="102800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1058</Words>
  <Application>Microsoft Office PowerPoint</Application>
  <PresentationFormat>Widescreen</PresentationFormat>
  <Paragraphs>117</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Söhne</vt:lpstr>
      <vt:lpstr>Symbol</vt:lpstr>
      <vt:lpstr>Trebuchet MS</vt:lpstr>
      <vt:lpstr>Wingdings 3</vt:lpstr>
      <vt:lpstr>Facet</vt:lpstr>
      <vt:lpstr>Design Smart Tv App Layout</vt:lpstr>
      <vt:lpstr>Agenda</vt:lpstr>
      <vt:lpstr>Introduction</vt:lpstr>
      <vt:lpstr>User Research</vt:lpstr>
      <vt:lpstr>Questions that we asked users</vt:lpstr>
      <vt:lpstr>Key findings(Participants desired ) </vt:lpstr>
      <vt:lpstr>Requirenment Analysis(based on key findings)</vt:lpstr>
      <vt:lpstr>SIGN-UP</vt:lpstr>
      <vt:lpstr>Requirement</vt:lpstr>
      <vt:lpstr>TV HOME</vt:lpstr>
      <vt:lpstr>Requirements Analysis </vt:lpstr>
      <vt:lpstr>Profile Screen</vt:lpstr>
      <vt:lpstr>Analysis of UI/UX Laws </vt:lpstr>
      <vt:lpstr>Summery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Smart Tv App Layout</dc:title>
  <dc:creator>Kadam, Virendra Vijay (SRH Hochschule Heidelberg Student)</dc:creator>
  <cp:lastModifiedBy>Khalatkar, Abhinay (SRH Hochschule Heidelberg Student)</cp:lastModifiedBy>
  <cp:revision>3</cp:revision>
  <dcterms:created xsi:type="dcterms:W3CDTF">2023-07-12T14:27:47Z</dcterms:created>
  <dcterms:modified xsi:type="dcterms:W3CDTF">2023-07-14T22:02:07Z</dcterms:modified>
</cp:coreProperties>
</file>