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85" r:id="rId2"/>
    <p:sldId id="286" r:id="rId3"/>
    <p:sldId id="258" r:id="rId4"/>
    <p:sldId id="292" r:id="rId5"/>
    <p:sldId id="293" r:id="rId6"/>
    <p:sldId id="294" r:id="rId7"/>
    <p:sldId id="287" r:id="rId8"/>
    <p:sldId id="289" r:id="rId9"/>
    <p:sldId id="288" r:id="rId10"/>
    <p:sldId id="290" r:id="rId11"/>
    <p:sldId id="2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E24133-B3AF-4E82-9C0F-7E714D4077F5}" v="499" dt="2023-07-12T17:21:37.158"/>
    <p1510:client id="{DC55DF26-923D-1A42-826B-C45DC4A19F8E}" v="111" dt="2023-07-12T16:07:32.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3564-C20D-6940-BFCB-B6FAC8E8311B}" type="datetimeFigureOut">
              <a:rPr lang="en-US" smtClean="0"/>
              <a:t>7/14/2023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F23C0-5552-1F43-91C6-4CC6D9D841D3}" type="slidenum">
              <a:rPr lang="en-US" smtClean="0"/>
              <a:t>‹#›</a:t>
            </a:fld>
            <a:endParaRPr lang="en-US"/>
          </a:p>
        </p:txBody>
      </p:sp>
    </p:spTree>
    <p:extLst>
      <p:ext uri="{BB962C8B-B14F-4D97-AF65-F5344CB8AC3E}">
        <p14:creationId xmlns:p14="http://schemas.microsoft.com/office/powerpoint/2010/main" val="1278252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C84AA17-6C6B-408D-8C5C-254083EE3D4D}" type="slidenum">
              <a:rPr kumimoji="0" lang="en-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394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a:effectLst/>
              </a:rPr>
              <a:t>Internet Connectivity: Smart TVs are equipped with internet connectivity, allowing users to access online content and services directly on their TV screens. This includes streaming platforms, social media, web browsing, online gaming, and more.</a:t>
            </a:r>
          </a:p>
          <a:p>
            <a:pPr rtl="0"/>
            <a:r>
              <a:rPr lang="en-IN">
                <a:effectLst/>
              </a:rPr>
              <a:t>Streaming and Content Access: Smart TVs provide built-in support for popular streaming services like Netflix, Hulu, Amazon Prime Video, and YouTube. Users can easily access a wide range of movies, TV shows, and other online content without the need for additional devices like streaming sticks or set-top boxes.</a:t>
            </a:r>
          </a:p>
          <a:p>
            <a:pPr rtl="0"/>
            <a:r>
              <a:rPr lang="en-IN">
                <a:effectLst/>
              </a:rPr>
              <a:t>Apps and App Store: Smart TVs often come with an app store or marketplace where users can download and install various applications tailored for the TV platform. This opens up opportunities to use specialized apps for news, weather, sports, music, games, and other entertainment options.</a:t>
            </a:r>
          </a:p>
          <a:p>
            <a:pPr rtl="0"/>
            <a:r>
              <a:rPr lang="en-IN">
                <a:effectLst/>
              </a:rPr>
              <a:t>Interactive Features: Smart TVs offer interactive features that enhance the user experience. This may include voice control, motion control, and gesture recognition, allowing users to navigate menus, control playback, and interact with content using intuitive methods.</a:t>
            </a:r>
          </a:p>
          <a:p>
            <a:pPr rtl="0"/>
            <a:r>
              <a:rPr lang="en-IN">
                <a:effectLst/>
              </a:rPr>
              <a:t>Screen Mirroring and Casting: Many Smart TVs support screen mirroring or casting, enabling users to display content from their smartphones, tablets, or computers directly on the TV screen. This is particularly useful for sharing photos, videos, presentations, or playing mobile games on a larger display.</a:t>
            </a:r>
          </a:p>
          <a:p>
            <a:pPr rtl="0"/>
            <a:r>
              <a:rPr lang="en-IN">
                <a:effectLst/>
              </a:rPr>
              <a:t>Integration with Smart Home Devices: Smart TVs can serve as a central hub for controlling other smart home devices. They can connect with devices like smart speakers, home automation systems, and voice assistants to create a unified smart home experience.</a:t>
            </a:r>
          </a:p>
          <a:p>
            <a:pPr rtl="0"/>
            <a:r>
              <a:rPr lang="en-IN">
                <a:effectLst/>
              </a:rPr>
              <a:t>Regular Software Updates: Smart TVs often receive regular software updates from the manufacturer, providing bug fixes, security patches, and adding new features or improvements to the TV's functionality. This helps ensure that the TV remains up-to-date and compatible with the latest technologies and services.</a:t>
            </a:r>
          </a:p>
          <a:p>
            <a:endParaRPr lang="en-US"/>
          </a:p>
        </p:txBody>
      </p:sp>
      <p:sp>
        <p:nvSpPr>
          <p:cNvPr id="4" name="Slide Number Placeholder 3"/>
          <p:cNvSpPr>
            <a:spLocks noGrp="1"/>
          </p:cNvSpPr>
          <p:nvPr>
            <p:ph type="sldNum" sz="quarter" idx="5"/>
          </p:nvPr>
        </p:nvSpPr>
        <p:spPr/>
        <p:txBody>
          <a:bodyPr/>
          <a:lstStyle/>
          <a:p>
            <a:fld id="{DC84AA17-6C6B-408D-8C5C-254083EE3D4D}" type="slidenum">
              <a:rPr lang="en-DE" smtClean="0"/>
              <a:t>3</a:t>
            </a:fld>
            <a:endParaRPr lang="en-DE"/>
          </a:p>
        </p:txBody>
      </p:sp>
    </p:spTree>
    <p:extLst>
      <p:ext uri="{BB962C8B-B14F-4D97-AF65-F5344CB8AC3E}">
        <p14:creationId xmlns:p14="http://schemas.microsoft.com/office/powerpoint/2010/main" val="263197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a:effectLst/>
              </a:rPr>
              <a:t>The use of a sign-up feature in Smart TVs can provide several benefits and functionalities:</a:t>
            </a:r>
          </a:p>
          <a:p>
            <a:pPr rtl="0"/>
            <a:r>
              <a:rPr lang="en-IN">
                <a:effectLst/>
              </a:rPr>
              <a:t>Personalization: By having a sign-up feature, Smart TVs can allow users to create personalized accounts or profiles. This enables the TV to tailor content recommendations, preferences, and settings based on individual user profiles. Users can have their own customized experience with their </a:t>
            </a:r>
            <a:r>
              <a:rPr lang="en-IN" err="1">
                <a:effectLst/>
              </a:rPr>
              <a:t>favorite</a:t>
            </a:r>
            <a:r>
              <a:rPr lang="en-IN">
                <a:effectLst/>
              </a:rPr>
              <a:t> channels, apps, and settings.</a:t>
            </a:r>
          </a:p>
          <a:p>
            <a:pPr rtl="0"/>
            <a:r>
              <a:rPr lang="en-IN">
                <a:effectLst/>
              </a:rPr>
              <a:t>Content Syncing: A sign-up feature can enable content syncing across multiple devices. Users can sign in to their accounts on different Smart TVs or companion devices and have their preferences, watch history, and saved content synchronized. This allows for a seamless experience when switching between devices.</a:t>
            </a:r>
          </a:p>
          <a:p>
            <a:pPr rtl="0"/>
            <a:r>
              <a:rPr lang="en-IN">
                <a:effectLst/>
              </a:rPr>
              <a:t>Account-based Services: Some Smart TVs may offer subscription-based services or premium content that requires user authentication. With a sign-up feature, users can create accounts and securely log in to access these services, such as streaming platforms, video-on-demand services, or live TV subscriptions.</a:t>
            </a:r>
          </a:p>
          <a:p>
            <a:pPr rtl="0"/>
            <a:r>
              <a:rPr lang="en-IN">
                <a:effectLst/>
              </a:rPr>
              <a:t>Parental Controls: Sign-up functionality can support parental control features. Parents can create accounts for their children and set up content restrictions or time limits. This ensures that children have access to age-appropriate content and provides a safer viewing experience.</a:t>
            </a:r>
          </a:p>
          <a:p>
            <a:pPr rtl="0"/>
            <a:r>
              <a:rPr lang="en-IN">
                <a:effectLst/>
              </a:rPr>
              <a:t>Personalized Recommendations: By collecting user data through sign-up, Smart TVs can offer personalized content recommendations. Based on user preferences, viewing history, and other data, the TV can suggest relevant movies, TV shows, or channels that align with the user's interests.</a:t>
            </a:r>
          </a:p>
          <a:p>
            <a:pPr rtl="0"/>
            <a:r>
              <a:rPr lang="en-IN">
                <a:effectLst/>
              </a:rPr>
              <a:t>Data and Usage Analytics: The sign-up feature allows TV manufacturers or service providers to gather user data and usage analytics. This information can be valuable for understanding user </a:t>
            </a:r>
            <a:r>
              <a:rPr lang="en-IN" err="1">
                <a:effectLst/>
              </a:rPr>
              <a:t>behavior</a:t>
            </a:r>
            <a:r>
              <a:rPr lang="en-IN">
                <a:effectLst/>
              </a:rPr>
              <a:t>, improving services, and delivering targeted advertising or content promotions.</a:t>
            </a:r>
          </a:p>
          <a:p>
            <a:pPr rtl="0"/>
            <a:r>
              <a:rPr lang="en-IN">
                <a:effectLst/>
              </a:rPr>
              <a:t>Account Management: Sign-up functionality allows users to manage their accounts directly on the Smart TV. They can update their personal information, change passwords, link or unlink external accounts (e.g., social media or streaming services), and customize privacy settings.</a:t>
            </a:r>
          </a:p>
          <a:p>
            <a:pPr rtl="0"/>
            <a:r>
              <a:rPr lang="en-IN">
                <a:effectLst/>
              </a:rPr>
              <a:t>It's important to note that privacy and data security considerations should be taken into account when implementing sign-up features in Smart TVs. User consent and clear privacy policies should be provided, and data should be handled in accordance with relevant regulations and best practices to ensure user trust and security.</a:t>
            </a:r>
          </a:p>
          <a:p>
            <a:endParaRPr lang="en-US"/>
          </a:p>
        </p:txBody>
      </p:sp>
      <p:sp>
        <p:nvSpPr>
          <p:cNvPr id="4" name="Slide Number Placeholder 3"/>
          <p:cNvSpPr>
            <a:spLocks noGrp="1"/>
          </p:cNvSpPr>
          <p:nvPr>
            <p:ph type="sldNum" sz="quarter" idx="5"/>
          </p:nvPr>
        </p:nvSpPr>
        <p:spPr/>
        <p:txBody>
          <a:bodyPr/>
          <a:lstStyle/>
          <a:p>
            <a:fld id="{162F23C0-5552-1F43-91C6-4CC6D9D841D3}" type="slidenum">
              <a:rPr lang="en-US" smtClean="0"/>
              <a:t>4</a:t>
            </a:fld>
            <a:endParaRPr lang="en-US"/>
          </a:p>
        </p:txBody>
      </p:sp>
    </p:spTree>
    <p:extLst>
      <p:ext uri="{BB962C8B-B14F-4D97-AF65-F5344CB8AC3E}">
        <p14:creationId xmlns:p14="http://schemas.microsoft.com/office/powerpoint/2010/main" val="343835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Simple and intuitive navigation: Users expect a UI that allows them to navigate through menus, settings, and apps effortlessly.</a:t>
            </a:r>
          </a:p>
          <a:p>
            <a:pPr marL="285750" indent="-285750">
              <a:buFont typeface="Arial"/>
              <a:buChar char="•"/>
            </a:pPr>
            <a:endParaRPr lang="en-US"/>
          </a:p>
          <a:p>
            <a:pPr marL="285750" indent="-285750">
              <a:buFont typeface="Arial"/>
              <a:buChar char="•"/>
            </a:pPr>
            <a:r>
              <a:rPr lang="en-US"/>
              <a:t>Content discovery: Users should be able to easily discover new shows, movies, and channels based on their interests and viewing history.</a:t>
            </a:r>
            <a:endParaRPr lang="en-US">
              <a:cs typeface="Calibri"/>
            </a:endParaRPr>
          </a:p>
          <a:p>
            <a:pPr marL="285750" indent="-285750">
              <a:buFont typeface="Arial"/>
              <a:buChar char="•"/>
            </a:pPr>
            <a:endParaRPr lang="en-US"/>
          </a:p>
          <a:p>
            <a:pPr marL="285750" indent="-285750">
              <a:buFont typeface="Arial"/>
              <a:buChar char="•"/>
            </a:pPr>
            <a:r>
              <a:rPr lang="en-US"/>
              <a:t>Personalization: The UI should provide personalized recommendations and content suggestions tailored to each user's preferences.</a:t>
            </a:r>
            <a:endParaRPr lang="en-US">
              <a:cs typeface="Calibri"/>
            </a:endParaRPr>
          </a:p>
          <a:p>
            <a:pPr marL="285750" indent="-285750">
              <a:buFont typeface="Arial"/>
              <a:buChar char="•"/>
            </a:pPr>
            <a:endParaRPr lang="en-US"/>
          </a:p>
          <a:p>
            <a:pPr marL="285750" indent="-285750">
              <a:buFont typeface="Arial"/>
              <a:buChar char="•"/>
            </a:pPr>
            <a:r>
              <a:rPr lang="en-US"/>
              <a:t>Customization: Users should have the ability to customize the </a:t>
            </a:r>
            <a:r>
              <a:rPr lang="en-US" err="1"/>
              <a:t>UI,selecting</a:t>
            </a:r>
            <a:r>
              <a:rPr lang="en-US"/>
              <a:t> preferred themes</a:t>
            </a:r>
            <a:endParaRPr lang="en-US">
              <a:cs typeface="Calibri"/>
            </a:endParaRPr>
          </a:p>
          <a:p>
            <a:pPr marL="285750" indent="-285750">
              <a:buFont typeface="Arial"/>
              <a:buChar char="•"/>
            </a:pPr>
            <a:endParaRPr lang="en-US"/>
          </a:p>
          <a:p>
            <a:pPr marL="285750" indent="-285750">
              <a:buFont typeface="Arial"/>
              <a:buChar char="•"/>
            </a:pPr>
            <a:r>
              <a:rPr lang="en-US"/>
              <a:t>Seamless streaming experience: Users expect smooth playback and minimal buffering when streaming content from various apps.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62F23C0-5552-1F43-91C6-4CC6D9D841D3}" type="slidenum">
              <a:rPr lang="en-US" smtClean="0"/>
              <a:t>5</a:t>
            </a:fld>
            <a:endParaRPr lang="en-US"/>
          </a:p>
        </p:txBody>
      </p:sp>
    </p:spTree>
    <p:extLst>
      <p:ext uri="{BB962C8B-B14F-4D97-AF65-F5344CB8AC3E}">
        <p14:creationId xmlns:p14="http://schemas.microsoft.com/office/powerpoint/2010/main" val="184864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a:p>
            <a:r>
              <a:rPr lang="en-US">
                <a:cs typeface="Calibri"/>
              </a:rPr>
              <a:t>1,2,3- Law of </a:t>
            </a:r>
            <a:r>
              <a:rPr lang="en-US" err="1">
                <a:cs typeface="Calibri"/>
              </a:rPr>
              <a:t>similer</a:t>
            </a:r>
            <a:r>
              <a:rPr lang="en-US">
                <a:cs typeface="Calibri"/>
              </a:rPr>
              <a:t> region</a:t>
            </a:r>
          </a:p>
          <a:p>
            <a:r>
              <a:rPr lang="en-US">
                <a:cs typeface="Calibri"/>
              </a:rPr>
              <a:t>Each app shows only 4-7 </a:t>
            </a:r>
            <a:r>
              <a:rPr lang="en-US" err="1">
                <a:cs typeface="Calibri"/>
              </a:rPr>
              <a:t>elemets</a:t>
            </a:r>
            <a:r>
              <a:rPr lang="en-US">
                <a:cs typeface="Calibri"/>
              </a:rPr>
              <a:t> – millers law</a:t>
            </a:r>
          </a:p>
          <a:p>
            <a:endParaRPr lang="en-US">
              <a:cs typeface="Calibri"/>
            </a:endParaRPr>
          </a:p>
          <a:p>
            <a:r>
              <a:rPr lang="en-US">
                <a:cs typeface="Calibri"/>
              </a:rPr>
              <a:t>4-Reson for picking this color was to decrease strain on eyes in night time and also as per our analysis we found that most of tv screen now a days turns on pixel during </a:t>
            </a:r>
            <a:r>
              <a:rPr lang="en-US" err="1">
                <a:cs typeface="Calibri"/>
              </a:rPr>
              <a:t>redering</a:t>
            </a:r>
            <a:r>
              <a:rPr lang="en-US">
                <a:cs typeface="Calibri"/>
              </a:rPr>
              <a:t> dark elements ,so it also good in order to save power</a:t>
            </a:r>
          </a:p>
          <a:p>
            <a:endParaRPr lang="en-US">
              <a:cs typeface="Calibri"/>
            </a:endParaRPr>
          </a:p>
          <a:p>
            <a:r>
              <a:rPr lang="en-US">
                <a:cs typeface="Calibri"/>
              </a:rPr>
              <a:t>-profile icon and night mode toggler –some of the dialog principle self </a:t>
            </a:r>
            <a:r>
              <a:rPr lang="en-US" err="1">
                <a:cs typeface="Calibri"/>
              </a:rPr>
              <a:t>descrptivness</a:t>
            </a:r>
            <a:r>
              <a:rPr lang="en-US">
                <a:cs typeface="Calibri"/>
              </a:rPr>
              <a:t> and </a:t>
            </a:r>
            <a:r>
              <a:rPr lang="en-US" err="1">
                <a:cs typeface="Calibri"/>
              </a:rPr>
              <a:t>controllablity</a:t>
            </a:r>
            <a:endParaRPr lang="en-US">
              <a:cs typeface="Calibri"/>
            </a:endParaRPr>
          </a:p>
          <a:p>
            <a:r>
              <a:rPr lang="en-US">
                <a:cs typeface="Calibri"/>
              </a:rPr>
              <a:t>  </a:t>
            </a:r>
            <a:endParaRPr lang="en-US"/>
          </a:p>
          <a:p>
            <a:r>
              <a:rPr lang="en-US">
                <a:cs typeface="Calibri"/>
              </a:rPr>
              <a:t> </a:t>
            </a: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62F23C0-5552-1F43-91C6-4CC6D9D841D3}" type="slidenum">
              <a:rPr lang="en-US" smtClean="0"/>
              <a:t>6</a:t>
            </a:fld>
            <a:endParaRPr lang="en-US"/>
          </a:p>
        </p:txBody>
      </p:sp>
    </p:spTree>
    <p:extLst>
      <p:ext uri="{BB962C8B-B14F-4D97-AF65-F5344CB8AC3E}">
        <p14:creationId xmlns:p14="http://schemas.microsoft.com/office/powerpoint/2010/main" val="419719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itchFamily="2"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main purpose of this code is to create a profile page where users can customize their profiles, adjust various settings, and view graphs related to their TV usage.</a:t>
            </a:r>
          </a:p>
          <a:p>
            <a:pPr marL="342900" lvl="0" indent="-342900">
              <a:buFont typeface="Symbol" pitchFamily="2"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profile page consists of a profile card that displays the user's details, such as their name, ranking, age, location, and email. It also includes a settings column with different options like picture, sound, game, general settings, support, and privacy. Users can select these options to customize their preferences.</a:t>
            </a:r>
          </a:p>
          <a:p>
            <a:pPr marL="342900" lvl="0" indent="-342900">
              <a:buFont typeface="Symbol" pitchFamily="2"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One important aspect of this code is the inclusion of responsive design principles, which ensure that the profile page is accessible and looks good on different devices and screen sizes. The layout adapts based on the screen size, ensuring a consistent and user-friendly experience across various devices.</a:t>
            </a:r>
          </a:p>
          <a:p>
            <a:endParaRPr lang="en-US"/>
          </a:p>
        </p:txBody>
      </p:sp>
      <p:sp>
        <p:nvSpPr>
          <p:cNvPr id="4" name="Slide Number Placeholder 3"/>
          <p:cNvSpPr>
            <a:spLocks noGrp="1"/>
          </p:cNvSpPr>
          <p:nvPr>
            <p:ph type="sldNum" sz="quarter" idx="5"/>
          </p:nvPr>
        </p:nvSpPr>
        <p:spPr/>
        <p:txBody>
          <a:bodyPr/>
          <a:lstStyle/>
          <a:p>
            <a:fld id="{162F23C0-5552-1F43-91C6-4CC6D9D841D3}" type="slidenum">
              <a:rPr lang="en-US" smtClean="0"/>
              <a:t>7</a:t>
            </a:fld>
            <a:endParaRPr lang="en-US"/>
          </a:p>
        </p:txBody>
      </p:sp>
    </p:spTree>
    <p:extLst>
      <p:ext uri="{BB962C8B-B14F-4D97-AF65-F5344CB8AC3E}">
        <p14:creationId xmlns:p14="http://schemas.microsoft.com/office/powerpoint/2010/main" val="2854742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kern="100">
                <a:effectLst/>
                <a:latin typeface="Calibri" panose="020F0502020204030204" pitchFamily="34" charset="0"/>
                <a:ea typeface="Calibri" panose="020F0502020204030204" pitchFamily="34" charset="0"/>
                <a:cs typeface="Times New Roman" panose="02020603050405020304" pitchFamily="18" charset="0"/>
              </a:rPr>
              <a:t>Requirements Analysis: The code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fulfills</a:t>
            </a:r>
            <a:r>
              <a:rPr lang="en-IN" sz="1800" kern="100">
                <a:effectLst/>
                <a:latin typeface="Calibri" panose="020F0502020204030204" pitchFamily="34" charset="0"/>
                <a:ea typeface="Calibri" panose="020F0502020204030204" pitchFamily="34" charset="0"/>
                <a:cs typeface="Times New Roman" panose="02020603050405020304" pitchFamily="18" charset="0"/>
              </a:rPr>
              <a:t> the requirements of designing the profile component and settings section for the smart TV layout. It provides the following functionality and features:</a:t>
            </a:r>
          </a:p>
          <a:p>
            <a:pPr marL="342900" lvl="0" indent="-342900">
              <a:buFont typeface="+mj-lt"/>
              <a:buAutoNum type="arabicPeriod"/>
              <a:tabLst>
                <a:tab pos="457200" algn="l"/>
              </a:tabLst>
            </a:pPr>
            <a:r>
              <a:rPr lang="en-IN" sz="1800" kern="100">
                <a:effectLst/>
                <a:latin typeface="Calibri" panose="020F0502020204030204" pitchFamily="34" charset="0"/>
                <a:ea typeface="Calibri" panose="020F0502020204030204" pitchFamily="34" charset="0"/>
                <a:cs typeface="Times New Roman" panose="02020603050405020304" pitchFamily="18" charset="0"/>
              </a:rPr>
              <a:t>Profile Customization: Users can easily view and manage their profile details, including their profile picture, name, ranking, age, location, and email. This allows them to personalize their profile according to their preferences.</a:t>
            </a:r>
          </a:p>
          <a:p>
            <a:pPr marL="342900" lvl="0" indent="-342900">
              <a:buFont typeface="+mj-lt"/>
              <a:buAutoNum type="arabicPeriod"/>
              <a:tabLst>
                <a:tab pos="457200" algn="l"/>
              </a:tabLst>
            </a:pPr>
            <a:r>
              <a:rPr lang="en-IN" sz="1800" kern="100">
                <a:effectLst/>
                <a:latin typeface="Calibri" panose="020F0502020204030204" pitchFamily="34" charset="0"/>
                <a:ea typeface="Calibri" panose="020F0502020204030204" pitchFamily="34" charset="0"/>
                <a:cs typeface="Times New Roman" panose="02020603050405020304" pitchFamily="18" charset="0"/>
              </a:rPr>
              <a:t>Settings Navigation: The interface offers a straightforward and intuitive way for users to navigate through various settings options. They can choose from options such as picture, sound, game, general settings, support, and privacy, providing flexibility and customization.</a:t>
            </a:r>
          </a:p>
          <a:p>
            <a:pPr marL="342900" lvl="0" indent="-342900">
              <a:buFont typeface="+mj-lt"/>
              <a:buAutoNum type="arabicPeriod"/>
              <a:tabLst>
                <a:tab pos="457200" algn="l"/>
              </a:tabLst>
            </a:pPr>
            <a:r>
              <a:rPr lang="en-IN" sz="1800" kern="100">
                <a:effectLst/>
                <a:latin typeface="Calibri" panose="020F0502020204030204" pitchFamily="34" charset="0"/>
                <a:ea typeface="Calibri" panose="020F0502020204030204" pitchFamily="34" charset="0"/>
                <a:cs typeface="Times New Roman" panose="02020603050405020304" pitchFamily="18" charset="0"/>
              </a:rPr>
              <a:t>Content Display: The code dynamically renders the appropriate content component based on the selected settings option. This ensures that users can access and adjust the relevant settings easily, enhancing their overall experience.</a:t>
            </a:r>
          </a:p>
          <a:p>
            <a:pPr marL="342900" lvl="0" indent="-342900">
              <a:buFont typeface="+mj-lt"/>
              <a:buAutoNum type="arabicPeriod"/>
              <a:tabLst>
                <a:tab pos="457200" algn="l"/>
              </a:tabLst>
            </a:pPr>
            <a:r>
              <a:rPr lang="en-IN" sz="1800" kern="100">
                <a:effectLst/>
                <a:latin typeface="Calibri" panose="020F0502020204030204" pitchFamily="34" charset="0"/>
                <a:ea typeface="Calibri" panose="020F0502020204030204" pitchFamily="34" charset="0"/>
                <a:cs typeface="Times New Roman" panose="02020603050405020304" pitchFamily="18" charset="0"/>
              </a:rPr>
              <a:t>Smooth Scrolling: The inclusion of a bouncy image allows users to smoothly scroll to the content section with a single click. This feature improves the user experience by providing an efficient way to access the desired information without the need for manual scrolling.</a:t>
            </a:r>
          </a:p>
          <a:p>
            <a:endParaRPr lang="en-US"/>
          </a:p>
        </p:txBody>
      </p:sp>
      <p:sp>
        <p:nvSpPr>
          <p:cNvPr id="4" name="Slide Number Placeholder 3"/>
          <p:cNvSpPr>
            <a:spLocks noGrp="1"/>
          </p:cNvSpPr>
          <p:nvPr>
            <p:ph type="sldNum" sz="quarter" idx="5"/>
          </p:nvPr>
        </p:nvSpPr>
        <p:spPr/>
        <p:txBody>
          <a:bodyPr/>
          <a:lstStyle/>
          <a:p>
            <a:fld id="{162F23C0-5552-1F43-91C6-4CC6D9D841D3}" type="slidenum">
              <a:rPr lang="en-US" smtClean="0"/>
              <a:t>8</a:t>
            </a:fld>
            <a:endParaRPr lang="en-US"/>
          </a:p>
        </p:txBody>
      </p:sp>
    </p:spTree>
    <p:extLst>
      <p:ext uri="{BB962C8B-B14F-4D97-AF65-F5344CB8AC3E}">
        <p14:creationId xmlns:p14="http://schemas.microsoft.com/office/powerpoint/2010/main" val="799850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kern="100">
                <a:effectLst/>
                <a:latin typeface="Calibri" panose="020F0502020204030204" pitchFamily="34" charset="0"/>
                <a:ea typeface="Calibri" panose="020F0502020204030204" pitchFamily="34" charset="0"/>
                <a:cs typeface="Times New Roman" panose="02020603050405020304" pitchFamily="18" charset="0"/>
              </a:rPr>
              <a:t>The code follows several UI/UX laws user-friendly interface:</a:t>
            </a:r>
          </a:p>
          <a:p>
            <a:pPr marL="342900" lvl="0" indent="-342900">
              <a:buFont typeface="+mj-lt"/>
              <a:buAutoNum type="arabicPeriod"/>
              <a:tabLst>
                <a:tab pos="457200" algn="l"/>
              </a:tabLst>
            </a:pPr>
            <a:r>
              <a:rPr lang="en-IN" sz="1800" kern="100">
                <a:effectLst/>
                <a:latin typeface="Calibri" panose="020F0502020204030204" pitchFamily="34" charset="0"/>
                <a:ea typeface="Calibri" panose="020F0502020204030204" pitchFamily="34" charset="0"/>
                <a:cs typeface="Times New Roman" panose="02020603050405020304" pitchFamily="18" charset="0"/>
              </a:rPr>
              <a:t>Law of Proximity: The settings options in the Settings Column are visually grouped together</a:t>
            </a:r>
          </a:p>
          <a:p>
            <a:pPr marL="342900" lvl="0" indent="-342900">
              <a:buFont typeface="+mj-lt"/>
              <a:buAutoNum type="arabicPeriod"/>
              <a:tabLst>
                <a:tab pos="457200" algn="l"/>
              </a:tabLst>
            </a:pPr>
            <a:r>
              <a:rPr lang="en-IN" sz="1800" kern="100">
                <a:effectLst/>
                <a:latin typeface="Calibri" panose="020F0502020204030204" pitchFamily="34" charset="0"/>
                <a:ea typeface="Calibri" panose="020F0502020204030204" pitchFamily="34" charset="0"/>
                <a:cs typeface="Times New Roman" panose="02020603050405020304" pitchFamily="18" charset="0"/>
              </a:rPr>
              <a:t>Law of Similarity: The settings options share a consistent visual style, using icons and text in a similar format. This creates a sense of familiarity and helps users recognize and understand each option easily.</a:t>
            </a:r>
          </a:p>
          <a:p>
            <a:pPr marL="342900" lvl="0" indent="-342900">
              <a:buFont typeface="+mj-lt"/>
              <a:buAutoNum type="arabicPeriod"/>
              <a:tabLst>
                <a:tab pos="457200" algn="l"/>
              </a:tabLst>
            </a:pPr>
            <a:r>
              <a:rPr lang="en-IN" sz="1800" kern="100">
                <a:effectLst/>
                <a:latin typeface="Calibri" panose="020F0502020204030204" pitchFamily="34" charset="0"/>
                <a:ea typeface="Calibri" panose="020F0502020204030204" pitchFamily="34" charset="0"/>
                <a:cs typeface="Times New Roman" panose="02020603050405020304" pitchFamily="18" charset="0"/>
              </a:rPr>
              <a:t>Law of Fitts: The settings options are designed with a size and spacing that makes them easy to tap or select, reducing the chance of accidental clicks and improving the user's ability to interact with them accurately.</a:t>
            </a:r>
          </a:p>
          <a:p>
            <a:pPr marL="342900" lvl="0" indent="-342900">
              <a:buFont typeface="+mj-lt"/>
              <a:buAutoNum type="arabicPeriod"/>
              <a:tabLst>
                <a:tab pos="457200" algn="l"/>
              </a:tabLst>
            </a:pPr>
            <a:r>
              <a:rPr lang="en-IN" sz="1800" kern="100">
                <a:effectLst/>
                <a:latin typeface="Calibri" panose="020F0502020204030204" pitchFamily="34" charset="0"/>
                <a:ea typeface="Calibri" panose="020F0502020204030204" pitchFamily="34" charset="0"/>
                <a:cs typeface="Times New Roman" panose="02020603050405020304" pitchFamily="18" charset="0"/>
              </a:rPr>
              <a:t>Law of Visibility: The chart sections appear when they are in the viewport, ensuring that users can see and engage with the charts easily. This improves their visibility and encourages users to explore the graphical data provided.</a:t>
            </a:r>
          </a:p>
          <a:p>
            <a:pPr marL="342900" lvl="0" indent="-342900">
              <a:buFont typeface="+mj-lt"/>
              <a:buAutoNum type="arabicPeriod"/>
              <a:tabLst>
                <a:tab pos="457200" algn="l"/>
              </a:tabLst>
            </a:pPr>
            <a:r>
              <a:rPr lang="en-IN" sz="1800" kern="100">
                <a:effectLst/>
                <a:latin typeface="Calibri" panose="020F0502020204030204" pitchFamily="34" charset="0"/>
                <a:ea typeface="Calibri" panose="020F0502020204030204" pitchFamily="34" charset="0"/>
                <a:cs typeface="Times New Roman" panose="02020603050405020304" pitchFamily="18" charset="0"/>
              </a:rPr>
              <a:t>Law of Consistency: The selected settings option is visually highlighted as "active," providing clear feedback to users about their current selection. This consistency enhances the user's understanding of the interface and helps them navigate the settings options effectively.</a:t>
            </a:r>
          </a:p>
          <a:p>
            <a:endParaRPr lang="en-US"/>
          </a:p>
        </p:txBody>
      </p:sp>
      <p:sp>
        <p:nvSpPr>
          <p:cNvPr id="4" name="Slide Number Placeholder 3"/>
          <p:cNvSpPr>
            <a:spLocks noGrp="1"/>
          </p:cNvSpPr>
          <p:nvPr>
            <p:ph type="sldNum" sz="quarter" idx="5"/>
          </p:nvPr>
        </p:nvSpPr>
        <p:spPr/>
        <p:txBody>
          <a:bodyPr/>
          <a:lstStyle/>
          <a:p>
            <a:fld id="{162F23C0-5552-1F43-91C6-4CC6D9D841D3}" type="slidenum">
              <a:rPr lang="en-US" smtClean="0"/>
              <a:t>9</a:t>
            </a:fld>
            <a:endParaRPr lang="en-US"/>
          </a:p>
        </p:txBody>
      </p:sp>
    </p:spTree>
    <p:extLst>
      <p:ext uri="{BB962C8B-B14F-4D97-AF65-F5344CB8AC3E}">
        <p14:creationId xmlns:p14="http://schemas.microsoft.com/office/powerpoint/2010/main" val="2400405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8D8ED1-CC37-4804-9F0B-B019284E1093}"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11117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E51E54-AFB1-4E5B-B82F-11DF4FF8F23C}"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12139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0046C-4F8E-48E2-ADBA-8A9B981133C8}"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12413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D9813-2DE3-4888-B073-6A379A07DD68}"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50868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83205-9BD1-4954-8CA6-D4A00A5A9698}"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457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07193-9C03-436A-9107-3154EB599FD8}"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0535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368FD0-8C4B-48A9-B8F7-E3B6E8ED52E3}"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6115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43AB-2461-4E86-B672-3C14214DE8E1}"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09172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749B29-7ED4-4AD8-9C55-D3BF625C7C13}"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5872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4FBD69-AC1F-4BC1-85B0-53A946BAF237}"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15373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E6CAE3-BDDB-43CD-9808-429CA8D944DD}" type="datetime1">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20231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E60D33-3D11-4641-974B-6A1F823C6C6C}" type="datetime1">
              <a:rPr lang="en-IN" smtClean="0"/>
              <a:t>14-07-2023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86742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D08ADB7-4E38-48CB-80FD-46EEA4377D7F}" type="datetime1">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645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600CD-3F76-4DCA-A80D-7C94C4FEC274}" type="datetime1">
              <a:rPr lang="en-IN" smtClean="0"/>
              <a:t>14-07-2023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6640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3C6B1-D360-4FB5-9104-D84ED471CDA8}" type="datetime1">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00603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09910-69DA-44B6-8E45-55D84625514F}" type="datetime1">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40641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35ED7E-C26C-42F8-AA79-661D6CBA494B}" type="datetime1">
              <a:rPr lang="en-IN" smtClean="0"/>
              <a:t>14-07-2023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7BD204-D428-4571-99B2-551340E1FA16}" type="slidenum">
              <a:rPr lang="en-IN" smtClean="0"/>
              <a:t>‹#›</a:t>
            </a:fld>
            <a:endParaRPr lang="en-IN"/>
          </a:p>
        </p:txBody>
      </p:sp>
    </p:spTree>
    <p:extLst>
      <p:ext uri="{BB962C8B-B14F-4D97-AF65-F5344CB8AC3E}">
        <p14:creationId xmlns:p14="http://schemas.microsoft.com/office/powerpoint/2010/main" val="849297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BAB2F6CE-1238-E522-CC77-7A85505168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9105" y="198297"/>
            <a:ext cx="2969730" cy="1868230"/>
          </a:xfrm>
          <a:prstGeom prst="rect">
            <a:avLst/>
          </a:prstGeom>
        </p:spPr>
      </p:pic>
      <p:sp>
        <p:nvSpPr>
          <p:cNvPr id="2" name="Title 1">
            <a:extLst>
              <a:ext uri="{FF2B5EF4-FFF2-40B4-BE49-F238E27FC236}">
                <a16:creationId xmlns:a16="http://schemas.microsoft.com/office/drawing/2014/main" id="{FF182D4E-9B87-132E-AE8E-7103B547D8FC}"/>
              </a:ext>
            </a:extLst>
          </p:cNvPr>
          <p:cNvSpPr>
            <a:spLocks noGrp="1"/>
          </p:cNvSpPr>
          <p:nvPr>
            <p:ph type="ctrTitle"/>
          </p:nvPr>
        </p:nvSpPr>
        <p:spPr>
          <a:xfrm>
            <a:off x="2081679" y="1933802"/>
            <a:ext cx="7766936" cy="988770"/>
          </a:xfrm>
        </p:spPr>
        <p:txBody>
          <a:bodyPr/>
          <a:lstStyle/>
          <a:p>
            <a:pPr algn="ctr"/>
            <a:r>
              <a:rPr lang="en-IN" sz="4800" b="0" i="0">
                <a:effectLst/>
                <a:latin typeface="-apple-system"/>
              </a:rPr>
              <a:t>Design Smart Tv App Layout</a:t>
            </a:r>
            <a:endParaRPr lang="en-US" sz="4800"/>
          </a:p>
        </p:txBody>
      </p:sp>
      <p:sp>
        <p:nvSpPr>
          <p:cNvPr id="3" name="Subtitle 2">
            <a:extLst>
              <a:ext uri="{FF2B5EF4-FFF2-40B4-BE49-F238E27FC236}">
                <a16:creationId xmlns:a16="http://schemas.microsoft.com/office/drawing/2014/main" id="{CFAEB0F7-4025-669E-C05B-C4ECECFA8510}"/>
              </a:ext>
            </a:extLst>
          </p:cNvPr>
          <p:cNvSpPr>
            <a:spLocks noGrp="1"/>
          </p:cNvSpPr>
          <p:nvPr>
            <p:ph type="subTitle" idx="1"/>
          </p:nvPr>
        </p:nvSpPr>
        <p:spPr>
          <a:xfrm>
            <a:off x="2353554" y="3925280"/>
            <a:ext cx="2094163" cy="1108360"/>
          </a:xfrm>
        </p:spPr>
        <p:txBody>
          <a:bodyPr>
            <a:normAutofit/>
          </a:bodyPr>
          <a:lstStyle/>
          <a:p>
            <a:pPr marL="12700" marR="5080" algn="just">
              <a:lnSpc>
                <a:spcPct val="115399"/>
              </a:lnSpc>
              <a:spcBef>
                <a:spcPts val="100"/>
              </a:spcBef>
            </a:pPr>
            <a:r>
              <a:rPr lang="en-US" sz="1600" spc="55">
                <a:solidFill>
                  <a:schemeClr val="accent1"/>
                </a:solidFill>
                <a:latin typeface="Trebuchet MS"/>
                <a:cs typeface="Trebuchet MS"/>
              </a:rPr>
              <a:t>Guided </a:t>
            </a:r>
            <a:r>
              <a:rPr lang="en-US" sz="1600">
                <a:solidFill>
                  <a:schemeClr val="accent1"/>
                </a:solidFill>
                <a:latin typeface="Trebuchet MS"/>
                <a:cs typeface="Trebuchet MS"/>
              </a:rPr>
              <a:t>By :</a:t>
            </a:r>
          </a:p>
          <a:p>
            <a:pPr marL="12700" marR="5080" algn="just">
              <a:lnSpc>
                <a:spcPct val="115399"/>
              </a:lnSpc>
              <a:spcBef>
                <a:spcPts val="100"/>
              </a:spcBef>
            </a:pPr>
            <a:r>
              <a:rPr lang="en-US" sz="1600" spc="85">
                <a:solidFill>
                  <a:schemeClr val="accent1"/>
                </a:solidFill>
                <a:latin typeface="Trebuchet MS"/>
                <a:cs typeface="Trebuchet MS"/>
              </a:rPr>
              <a:t>Gunjan Kadu.</a:t>
            </a:r>
          </a:p>
          <a:p>
            <a:pPr marL="12700" marR="5080" algn="just">
              <a:lnSpc>
                <a:spcPct val="115399"/>
              </a:lnSpc>
              <a:spcBef>
                <a:spcPts val="100"/>
              </a:spcBef>
            </a:pPr>
            <a:r>
              <a:rPr lang="en-US" sz="1600" spc="85">
                <a:solidFill>
                  <a:schemeClr val="accent1"/>
                </a:solidFill>
                <a:latin typeface="Trebuchet MS"/>
              </a:rPr>
              <a:t>Sagar Shimpi.</a:t>
            </a:r>
            <a:endParaRPr lang="en-US" sz="1600">
              <a:solidFill>
                <a:schemeClr val="accent1"/>
              </a:solidFill>
            </a:endParaRPr>
          </a:p>
        </p:txBody>
      </p:sp>
      <p:cxnSp>
        <p:nvCxnSpPr>
          <p:cNvPr id="5" name="Straight Connector 4">
            <a:extLst>
              <a:ext uri="{FF2B5EF4-FFF2-40B4-BE49-F238E27FC236}">
                <a16:creationId xmlns:a16="http://schemas.microsoft.com/office/drawing/2014/main" id="{33C3D298-E060-035B-BDF4-4F86BA7E552B}"/>
              </a:ext>
            </a:extLst>
          </p:cNvPr>
          <p:cNvCxnSpPr>
            <a:cxnSpLocks/>
          </p:cNvCxnSpPr>
          <p:nvPr/>
        </p:nvCxnSpPr>
        <p:spPr>
          <a:xfrm>
            <a:off x="3135656" y="2921362"/>
            <a:ext cx="5741232" cy="0"/>
          </a:xfrm>
          <a:prstGeom prst="line">
            <a:avLst/>
          </a:prstGeom>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AB511F54-CB6F-0C2B-1D8B-4908AD53EFAD}"/>
              </a:ext>
            </a:extLst>
          </p:cNvPr>
          <p:cNvSpPr txBox="1"/>
          <p:nvPr/>
        </p:nvSpPr>
        <p:spPr>
          <a:xfrm>
            <a:off x="3816180" y="3049142"/>
            <a:ext cx="372323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a:solidFill>
                  <a:srgbClr val="CEDBE6">
                    <a:lumMod val="50000"/>
                  </a:srgbClr>
                </a:solidFill>
                <a:latin typeface="Trebuchet MS" panose="020B0603020202020204"/>
              </a:rPr>
              <a:t>Fundamental Towards UX</a:t>
            </a:r>
            <a:endParaRPr kumimoji="0" lang="en-US" sz="2400" b="0" i="0" u="none" strike="noStrike" kern="1200" cap="none" spc="0" normalizeH="0" baseline="0" noProof="0">
              <a:ln>
                <a:noFill/>
              </a:ln>
              <a:solidFill>
                <a:srgbClr val="CEDBE6">
                  <a:lumMod val="50000"/>
                </a:srgbClr>
              </a:solidFill>
              <a:effectLst/>
              <a:uLnTx/>
              <a:uFillTx/>
              <a:latin typeface="Trebuchet MS" panose="020B0603020202020204"/>
              <a:ea typeface="+mn-ea"/>
              <a:cs typeface="+mn-cs"/>
            </a:endParaRPr>
          </a:p>
        </p:txBody>
      </p:sp>
      <p:sp>
        <p:nvSpPr>
          <p:cNvPr id="10" name="Subtitle 2">
            <a:extLst>
              <a:ext uri="{FF2B5EF4-FFF2-40B4-BE49-F238E27FC236}">
                <a16:creationId xmlns:a16="http://schemas.microsoft.com/office/drawing/2014/main" id="{A9E5E895-F7B9-7D92-4C33-95B74D9718BA}"/>
              </a:ext>
            </a:extLst>
          </p:cNvPr>
          <p:cNvSpPr txBox="1">
            <a:spLocks/>
          </p:cNvSpPr>
          <p:nvPr/>
        </p:nvSpPr>
        <p:spPr>
          <a:xfrm>
            <a:off x="7053468" y="3925278"/>
            <a:ext cx="3386209" cy="158815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12700" marR="5080" lvl="0" indent="0" algn="just" defTabSz="457200" rtl="0" eaLnBrk="1" fontAlgn="auto" latinLnBrk="0" hangingPunct="1">
              <a:lnSpc>
                <a:spcPct val="115399"/>
              </a:lnSpc>
              <a:spcBef>
                <a:spcPts val="100"/>
              </a:spcBef>
              <a:spcAft>
                <a:spcPts val="0"/>
              </a:spcAft>
              <a:buClr>
                <a:srgbClr val="3494BA"/>
              </a:buClr>
              <a:buSzPct val="80000"/>
              <a:buFont typeface="Wingdings 3" charset="2"/>
              <a:buNone/>
              <a:tabLst/>
              <a:defRPr/>
            </a:pPr>
            <a:r>
              <a:rPr kumimoji="0" lang="en-IN" sz="1600" b="0" i="0" u="none" strike="noStrike" kern="1200" cap="none" spc="-25" normalizeH="0" baseline="0" noProof="0">
                <a:ln>
                  <a:noFill/>
                </a:ln>
                <a:solidFill>
                  <a:srgbClr val="3494BA"/>
                </a:solidFill>
                <a:effectLst/>
                <a:uLnTx/>
                <a:uFillTx/>
                <a:latin typeface="Trebuchet MS" panose="020B0603020202020204"/>
                <a:ea typeface="+mn-ea"/>
                <a:cs typeface="Trebuchet MS"/>
              </a:rPr>
              <a:t>Presented</a:t>
            </a:r>
            <a:r>
              <a:rPr kumimoji="0" lang="en-US" sz="1600" b="0" i="0" u="none" strike="noStrike" kern="1200" cap="none" spc="55" normalizeH="0" baseline="0" noProof="0">
                <a:ln>
                  <a:noFill/>
                </a:ln>
                <a:solidFill>
                  <a:srgbClr val="3494BA"/>
                </a:solidFill>
                <a:effectLst/>
                <a:uLnTx/>
                <a:uFillTx/>
                <a:latin typeface="Trebuchet MS"/>
                <a:ea typeface="+mn-ea"/>
                <a:cs typeface="Trebuchet MS"/>
              </a:rPr>
              <a:t> </a:t>
            </a:r>
            <a:r>
              <a:rPr kumimoji="0" lang="en-US" sz="1600" b="0" i="0" u="none" strike="noStrike" kern="1200" cap="none" spc="0" normalizeH="0" baseline="0" noProof="0">
                <a:ln>
                  <a:noFill/>
                </a:ln>
                <a:solidFill>
                  <a:srgbClr val="3494BA"/>
                </a:solidFill>
                <a:effectLst/>
                <a:uLnTx/>
                <a:uFillTx/>
                <a:latin typeface="Trebuchet MS"/>
                <a:ea typeface="+mn-ea"/>
                <a:cs typeface="Trebuchet MS"/>
              </a:rPr>
              <a:t>By :</a:t>
            </a:r>
          </a:p>
          <a:p>
            <a:pPr marL="12700" marR="5080" lvl="0" indent="0" algn="just" defTabSz="457200" rtl="0" eaLnBrk="1" fontAlgn="auto" latinLnBrk="0" hangingPunct="1">
              <a:lnSpc>
                <a:spcPct val="115399"/>
              </a:lnSpc>
              <a:spcBef>
                <a:spcPts val="100"/>
              </a:spcBef>
              <a:spcAft>
                <a:spcPts val="0"/>
              </a:spcAft>
              <a:buClr>
                <a:srgbClr val="3494BA"/>
              </a:buClr>
              <a:buSzPct val="80000"/>
              <a:buFont typeface="Wingdings 3" charset="2"/>
              <a:buNone/>
              <a:tabLst/>
              <a:defRPr/>
            </a:pPr>
            <a:r>
              <a:rPr kumimoji="0" lang="en-IN" sz="1600" b="0" i="0" u="none" strike="noStrike" kern="1200" cap="none" spc="70" normalizeH="0" baseline="0" noProof="0">
                <a:ln>
                  <a:noFill/>
                </a:ln>
                <a:solidFill>
                  <a:srgbClr val="3494BA"/>
                </a:solidFill>
                <a:effectLst/>
                <a:uLnTx/>
                <a:uFillTx/>
                <a:latin typeface="Trebuchet MS" panose="020B0603020202020204"/>
                <a:ea typeface="+mn-ea"/>
                <a:cs typeface="Trebuchet MS"/>
              </a:rPr>
              <a:t>Virendra</a:t>
            </a:r>
            <a:r>
              <a:rPr kumimoji="0" lang="en-IN" sz="1600" b="0" i="0" u="none" strike="noStrike" kern="1200" cap="none" spc="30" normalizeH="0" baseline="0" noProof="0">
                <a:ln>
                  <a:noFill/>
                </a:ln>
                <a:solidFill>
                  <a:srgbClr val="3494BA"/>
                </a:solidFill>
                <a:effectLst/>
                <a:uLnTx/>
                <a:uFillTx/>
                <a:latin typeface="Trebuchet MS" panose="020B0603020202020204"/>
                <a:ea typeface="+mn-ea"/>
                <a:cs typeface="Trebuchet MS"/>
              </a:rPr>
              <a:t> </a:t>
            </a:r>
            <a:r>
              <a:rPr kumimoji="0" lang="en-IN" sz="1600" b="0" i="0" u="none" strike="noStrike" kern="1200" cap="none" spc="195" normalizeH="0" baseline="0" noProof="0">
                <a:ln>
                  <a:noFill/>
                </a:ln>
                <a:solidFill>
                  <a:srgbClr val="3494BA"/>
                </a:solidFill>
                <a:effectLst/>
                <a:uLnTx/>
                <a:uFillTx/>
                <a:latin typeface="Trebuchet MS" panose="020B0603020202020204"/>
                <a:ea typeface="+mn-ea"/>
                <a:cs typeface="Trebuchet MS"/>
              </a:rPr>
              <a:t>Kadam.</a:t>
            </a:r>
          </a:p>
          <a:p>
            <a:pPr marL="12700" marR="5080" lvl="0" indent="0" algn="just" defTabSz="457200" rtl="0" eaLnBrk="1" fontAlgn="auto" latinLnBrk="0" hangingPunct="1">
              <a:lnSpc>
                <a:spcPct val="115399"/>
              </a:lnSpc>
              <a:spcBef>
                <a:spcPts val="100"/>
              </a:spcBef>
              <a:spcAft>
                <a:spcPts val="0"/>
              </a:spcAft>
              <a:buClr>
                <a:srgbClr val="3494BA"/>
              </a:buClr>
              <a:buSzPct val="80000"/>
              <a:buFont typeface="Wingdings 3" charset="2"/>
              <a:buNone/>
              <a:tabLst/>
              <a:defRPr/>
            </a:pPr>
            <a:r>
              <a:rPr lang="en-IN" sz="1600" spc="195">
                <a:solidFill>
                  <a:srgbClr val="3494BA"/>
                </a:solidFill>
                <a:latin typeface="Trebuchet MS" panose="020B0603020202020204"/>
                <a:cs typeface="Trebuchet MS"/>
              </a:rPr>
              <a:t>Ankush Gangal.</a:t>
            </a:r>
          </a:p>
          <a:p>
            <a:pPr marL="12700" marR="5080" lvl="0" indent="0" algn="just" defTabSz="457200" rtl="0" eaLnBrk="1" fontAlgn="auto" latinLnBrk="0" hangingPunct="1">
              <a:lnSpc>
                <a:spcPct val="115399"/>
              </a:lnSpc>
              <a:spcBef>
                <a:spcPts val="100"/>
              </a:spcBef>
              <a:spcAft>
                <a:spcPts val="0"/>
              </a:spcAft>
              <a:buClr>
                <a:srgbClr val="3494BA"/>
              </a:buClr>
              <a:buSzPct val="80000"/>
              <a:buFont typeface="Wingdings 3" charset="2"/>
              <a:buNone/>
              <a:tabLst/>
              <a:defRPr/>
            </a:pPr>
            <a:r>
              <a:rPr kumimoji="0" lang="en-IN" sz="1600" b="0" i="0" u="none" strike="noStrike" kern="1200" cap="none" spc="195" normalizeH="0" baseline="0" noProof="0">
                <a:ln>
                  <a:noFill/>
                </a:ln>
                <a:solidFill>
                  <a:srgbClr val="3494BA"/>
                </a:solidFill>
                <a:effectLst/>
                <a:uLnTx/>
                <a:uFillTx/>
                <a:latin typeface="Trebuchet MS" panose="020B0603020202020204"/>
                <a:ea typeface="+mn-ea"/>
                <a:cs typeface="Trebuchet MS"/>
              </a:rPr>
              <a:t>Abhinay Khalatkar.</a:t>
            </a:r>
            <a:endParaRPr kumimoji="0" lang="en-US" sz="1600" b="0" i="0" u="none" strike="noStrike" kern="1200" cap="none" spc="-180" normalizeH="0" baseline="0" noProof="0">
              <a:ln>
                <a:noFill/>
              </a:ln>
              <a:solidFill>
                <a:srgbClr val="3494BA"/>
              </a:solidFill>
              <a:effectLst/>
              <a:uLnTx/>
              <a:uFillTx/>
              <a:latin typeface="Trebuchet MS"/>
              <a:ea typeface="+mn-ea"/>
              <a:cs typeface="Trebuchet MS"/>
            </a:endParaRPr>
          </a:p>
          <a:p>
            <a:pPr marL="0" marR="0" lvl="0" indent="0" algn="l" defTabSz="457200" rtl="0" eaLnBrk="1" fontAlgn="auto" latinLnBrk="0" hangingPunct="1">
              <a:lnSpc>
                <a:spcPct val="100000"/>
              </a:lnSpc>
              <a:spcBef>
                <a:spcPts val="1000"/>
              </a:spcBef>
              <a:spcAft>
                <a:spcPts val="0"/>
              </a:spcAft>
              <a:buClr>
                <a:srgbClr val="3494BA"/>
              </a:buClr>
              <a:buSzPct val="80000"/>
              <a:buFont typeface="Wingdings 3" charset="2"/>
              <a:buNone/>
              <a:tabLst/>
              <a:defRPr/>
            </a:pPr>
            <a:endParaRPr kumimoji="0" lang="en-US" sz="1600" b="0" i="0" u="none" strike="noStrike" kern="1200" cap="none" spc="0" normalizeH="0" baseline="0" noProof="0">
              <a:ln>
                <a:noFill/>
              </a:ln>
              <a:solidFill>
                <a:srgbClr val="3494BA"/>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92929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Summery</a:t>
            </a:r>
            <a:endParaRPr lang="en-US"/>
          </a:p>
        </p:txBody>
      </p:sp>
      <p:sp>
        <p:nvSpPr>
          <p:cNvPr id="3" name="Content Placeholder 2">
            <a:extLst>
              <a:ext uri="{FF2B5EF4-FFF2-40B4-BE49-F238E27FC236}">
                <a16:creationId xmlns:a16="http://schemas.microsoft.com/office/drawing/2014/main" id="{490E10B1-4BB3-4A7E-A4F1-6D18D1AAAAB8}"/>
              </a:ext>
            </a:extLst>
          </p:cNvPr>
          <p:cNvSpPr>
            <a:spLocks noGrp="1"/>
          </p:cNvSpPr>
          <p:nvPr>
            <p:ph idx="1"/>
          </p:nvPr>
        </p:nvSpPr>
        <p:spPr/>
        <p:txBody>
          <a:bodyPr>
            <a:normAutofit/>
          </a:bodyPr>
          <a:lstStyle/>
          <a:p>
            <a:r>
              <a:rPr lang="en-IN" sz="2400" kern="100">
                <a:latin typeface="Calibri" panose="020F0502020204030204" pitchFamily="34" charset="0"/>
                <a:ea typeface="Calibri" panose="020F0502020204030204" pitchFamily="34" charset="0"/>
                <a:cs typeface="Times New Roman" panose="02020603050405020304" pitchFamily="18" charset="0"/>
              </a:rPr>
              <a:t>The </a:t>
            </a:r>
            <a:r>
              <a:rPr lang="en-IN" sz="2400" kern="100">
                <a:effectLst/>
                <a:latin typeface="Calibri" panose="020F0502020204030204" pitchFamily="34" charset="0"/>
                <a:ea typeface="Calibri" panose="020F0502020204030204" pitchFamily="34" charset="0"/>
                <a:cs typeface="Times New Roman" panose="02020603050405020304" pitchFamily="18" charset="0"/>
              </a:rPr>
              <a:t>code successfully address to UI/UX laws and requirements by creating an intuitive and user-friendly interface for the profile component and settings section in the smart TV layout. The design choices, such as proximity, similarity, </a:t>
            </a:r>
            <a:r>
              <a:rPr lang="en-IN" sz="2400" kern="100" err="1">
                <a:effectLst/>
                <a:latin typeface="Calibri" panose="020F0502020204030204" pitchFamily="34" charset="0"/>
                <a:ea typeface="Calibri" panose="020F0502020204030204" pitchFamily="34" charset="0"/>
                <a:cs typeface="Times New Roman" panose="02020603050405020304" pitchFamily="18" charset="0"/>
              </a:rPr>
              <a:t>Fitts'</a:t>
            </a:r>
            <a:r>
              <a:rPr lang="en-IN" sz="2400" kern="100">
                <a:effectLst/>
                <a:latin typeface="Calibri" panose="020F0502020204030204" pitchFamily="34" charset="0"/>
                <a:ea typeface="Calibri" panose="020F0502020204030204" pitchFamily="34" charset="0"/>
                <a:cs typeface="Times New Roman" panose="02020603050405020304" pitchFamily="18" charset="0"/>
              </a:rPr>
              <a:t> law, visibility, and consistency, contribute to a seamless user experience. Additionally, the code </a:t>
            </a:r>
            <a:r>
              <a:rPr lang="en-IN" sz="2400" kern="100" err="1">
                <a:effectLst/>
                <a:latin typeface="Calibri" panose="020F0502020204030204" pitchFamily="34" charset="0"/>
                <a:ea typeface="Calibri" panose="020F0502020204030204" pitchFamily="34" charset="0"/>
                <a:cs typeface="Times New Roman" panose="02020603050405020304" pitchFamily="18" charset="0"/>
              </a:rPr>
              <a:t>fulfills</a:t>
            </a:r>
            <a:r>
              <a:rPr lang="en-IN" sz="2400" kern="100">
                <a:effectLst/>
                <a:latin typeface="Calibri" panose="020F0502020204030204" pitchFamily="34" charset="0"/>
                <a:ea typeface="Calibri" panose="020F0502020204030204" pitchFamily="34" charset="0"/>
                <a:cs typeface="Times New Roman" panose="02020603050405020304" pitchFamily="18" charset="0"/>
              </a:rPr>
              <a:t> the necessary functionalities, including profile customization, settings navigation, content display, and smooth scrolling, enhancing the overall usability and user satisfaction.</a:t>
            </a:r>
          </a:p>
          <a:p>
            <a:pPr marL="0" indent="0">
              <a:buNone/>
            </a:pPr>
            <a:endParaRPr lang="en-US" sz="2400"/>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10</a:t>
            </a:fld>
            <a:endParaRPr lang="en-IN"/>
          </a:p>
        </p:txBody>
      </p:sp>
    </p:spTree>
    <p:extLst>
      <p:ext uri="{BB962C8B-B14F-4D97-AF65-F5344CB8AC3E}">
        <p14:creationId xmlns:p14="http://schemas.microsoft.com/office/powerpoint/2010/main" val="296132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a:xfrm>
            <a:off x="4553730" y="2965298"/>
            <a:ext cx="3084540" cy="1320800"/>
          </a:xfrm>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Thank You</a:t>
            </a:r>
            <a:endParaRPr lang="en-US"/>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11</a:t>
            </a:fld>
            <a:endParaRPr lang="en-IN"/>
          </a:p>
        </p:txBody>
      </p:sp>
    </p:spTree>
    <p:extLst>
      <p:ext uri="{BB962C8B-B14F-4D97-AF65-F5344CB8AC3E}">
        <p14:creationId xmlns:p14="http://schemas.microsoft.com/office/powerpoint/2010/main" val="36400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F368-B2F3-3953-6C8C-58CB8803CA44}"/>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E5184428-B5B5-E7C9-1692-D27B55184576}"/>
              </a:ext>
            </a:extLst>
          </p:cNvPr>
          <p:cNvSpPr>
            <a:spLocks noGrp="1"/>
          </p:cNvSpPr>
          <p:nvPr>
            <p:ph idx="1"/>
          </p:nvPr>
        </p:nvSpPr>
        <p:spPr/>
        <p:txBody>
          <a:bodyPr vert="horz" lIns="91440" tIns="45720" rIns="91440" bIns="45720" rtlCol="0" anchor="t">
            <a:normAutofit/>
          </a:bodyPr>
          <a:lstStyle/>
          <a:p>
            <a:r>
              <a:rPr lang="en-IN" sz="1800">
                <a:solidFill>
                  <a:schemeClr val="accent1"/>
                </a:solidFill>
                <a:cs typeface="Calibri" panose="020F0502020204030204" pitchFamily="34" charset="0"/>
              </a:rPr>
              <a:t>Introduction</a:t>
            </a:r>
          </a:p>
          <a:p>
            <a:r>
              <a:rPr lang="fr-FR" spc="60">
                <a:solidFill>
                  <a:schemeClr val="accent1"/>
                </a:solidFill>
                <a:cs typeface="Calibri"/>
              </a:rPr>
              <a:t>Sign-up Page</a:t>
            </a:r>
            <a:r>
              <a:rPr lang="en-US"/>
              <a:t> –Ankush</a:t>
            </a:r>
            <a:endParaRPr lang="fr-FR" sz="1800" spc="60">
              <a:solidFill>
                <a:schemeClr val="accent1"/>
              </a:solidFill>
              <a:cs typeface="Calibri" panose="020F0502020204030204" pitchFamily="34" charset="0"/>
            </a:endParaRPr>
          </a:p>
          <a:p>
            <a:r>
              <a:rPr lang="en-US" spc="60">
                <a:solidFill>
                  <a:schemeClr val="accent1"/>
                </a:solidFill>
                <a:cs typeface="Calibri"/>
              </a:rPr>
              <a:t>Home Page - </a:t>
            </a:r>
            <a:r>
              <a:rPr lang="en-US" spc="60">
                <a:solidFill>
                  <a:schemeClr val="tx1"/>
                </a:solidFill>
                <a:cs typeface="Calibri"/>
              </a:rPr>
              <a:t>Abhinay</a:t>
            </a:r>
            <a:endParaRPr lang="en-US" sz="1800">
              <a:solidFill>
                <a:schemeClr val="tx1"/>
              </a:solidFill>
              <a:cs typeface="Calibri" panose="020F0502020204030204" pitchFamily="34" charset="0"/>
            </a:endParaRPr>
          </a:p>
          <a:p>
            <a:r>
              <a:rPr lang="en-US" spc="60">
                <a:solidFill>
                  <a:schemeClr val="accent1"/>
                </a:solidFill>
                <a:cs typeface="Calibri"/>
              </a:rPr>
              <a:t>Analytics page ,Profile selection - </a:t>
            </a:r>
            <a:r>
              <a:rPr lang="en-US" spc="60">
                <a:solidFill>
                  <a:schemeClr val="tx1"/>
                </a:solidFill>
                <a:cs typeface="Calibri"/>
              </a:rPr>
              <a:t>Virendra</a:t>
            </a:r>
            <a:endParaRPr lang="fr-FR" spc="60">
              <a:solidFill>
                <a:schemeClr val="tx1"/>
              </a:solidFill>
              <a:cs typeface="Calibri"/>
            </a:endParaRPr>
          </a:p>
          <a:p>
            <a:pPr marL="0" indent="0">
              <a:buNone/>
            </a:pPr>
            <a:endParaRPr lang="fr-FR" sz="1800" spc="-20">
              <a:solidFill>
                <a:schemeClr val="accent1"/>
              </a:solidFill>
              <a:cs typeface="Calibri" panose="020F0502020204030204" pitchFamily="34" charset="0"/>
            </a:endParaRPr>
          </a:p>
        </p:txBody>
      </p:sp>
      <p:sp>
        <p:nvSpPr>
          <p:cNvPr id="4" name="Slide Number Placeholder 3">
            <a:extLst>
              <a:ext uri="{FF2B5EF4-FFF2-40B4-BE49-F238E27FC236}">
                <a16:creationId xmlns:a16="http://schemas.microsoft.com/office/drawing/2014/main" id="{A47E26B4-FA87-3524-14DD-6E1DDDEBFDFD}"/>
              </a:ext>
            </a:extLst>
          </p:cNvPr>
          <p:cNvSpPr>
            <a:spLocks noGrp="1"/>
          </p:cNvSpPr>
          <p:nvPr>
            <p:ph type="sldNum" sz="quarter" idx="12"/>
          </p:nvPr>
        </p:nvSpPr>
        <p:spPr/>
        <p:txBody>
          <a:bodyPr/>
          <a:lstStyle/>
          <a:p>
            <a:fld id="{727BD204-D428-4571-99B2-551340E1FA16}" type="slidenum">
              <a:rPr lang="en-IN" smtClean="0"/>
              <a:t>2</a:t>
            </a:fld>
            <a:endParaRPr lang="en-IN"/>
          </a:p>
        </p:txBody>
      </p:sp>
    </p:spTree>
    <p:extLst>
      <p:ext uri="{BB962C8B-B14F-4D97-AF65-F5344CB8AC3E}">
        <p14:creationId xmlns:p14="http://schemas.microsoft.com/office/powerpoint/2010/main" val="358071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A8D9-AAC9-59BF-98BA-0DB9F1184E65}"/>
              </a:ext>
            </a:extLst>
          </p:cNvPr>
          <p:cNvSpPr>
            <a:spLocks noGrp="1"/>
          </p:cNvSpPr>
          <p:nvPr>
            <p:ph type="title"/>
          </p:nvPr>
        </p:nvSpPr>
        <p:spPr/>
        <p:txBody>
          <a:bodyPr/>
          <a:lstStyle/>
          <a:p>
            <a:r>
              <a:rPr lang="en-US">
                <a:solidFill>
                  <a:schemeClr val="accent6">
                    <a:lumMod val="75000"/>
                  </a:schemeClr>
                </a:solidFill>
              </a:rPr>
              <a:t>Introduction</a:t>
            </a:r>
            <a:endParaRPr lang="en-IN">
              <a:solidFill>
                <a:schemeClr val="accent6">
                  <a:lumMod val="75000"/>
                </a:schemeClr>
              </a:solidFill>
            </a:endParaRPr>
          </a:p>
        </p:txBody>
      </p:sp>
      <p:sp>
        <p:nvSpPr>
          <p:cNvPr id="3" name="Content Placeholder 2">
            <a:extLst>
              <a:ext uri="{FF2B5EF4-FFF2-40B4-BE49-F238E27FC236}">
                <a16:creationId xmlns:a16="http://schemas.microsoft.com/office/drawing/2014/main" id="{6D476822-715B-DE67-49A3-94BD9BAF5EF4}"/>
              </a:ext>
            </a:extLst>
          </p:cNvPr>
          <p:cNvSpPr>
            <a:spLocks noGrp="1"/>
          </p:cNvSpPr>
          <p:nvPr>
            <p:ph idx="1"/>
          </p:nvPr>
        </p:nvSpPr>
        <p:spPr>
          <a:xfrm>
            <a:off x="648932" y="1930400"/>
            <a:ext cx="8596668" cy="3880773"/>
          </a:xfrm>
        </p:spPr>
        <p:txBody>
          <a:bodyPr/>
          <a:lstStyle/>
          <a:p>
            <a:r>
              <a:rPr lang="en-IN" sz="2400"/>
              <a:t>Smart TVs offer a convenient and integrated multimedia experience, providing access to a vast range of content and services directly from the TV screen. They combine traditional television capabilities with internet connectivity, making them versatile and capable entertainment devices.</a:t>
            </a:r>
            <a:endParaRPr lang="en-IN"/>
          </a:p>
        </p:txBody>
      </p:sp>
      <p:sp>
        <p:nvSpPr>
          <p:cNvPr id="4" name="Slide Number Placeholder 3">
            <a:extLst>
              <a:ext uri="{FF2B5EF4-FFF2-40B4-BE49-F238E27FC236}">
                <a16:creationId xmlns:a16="http://schemas.microsoft.com/office/drawing/2014/main" id="{523F3D87-5713-B03E-455D-CDEB38B39A0D}"/>
              </a:ext>
            </a:extLst>
          </p:cNvPr>
          <p:cNvSpPr>
            <a:spLocks noGrp="1"/>
          </p:cNvSpPr>
          <p:nvPr>
            <p:ph type="sldNum" sz="quarter" idx="12"/>
          </p:nvPr>
        </p:nvSpPr>
        <p:spPr/>
        <p:txBody>
          <a:bodyPr/>
          <a:lstStyle/>
          <a:p>
            <a:fld id="{727BD204-D428-4571-99B2-551340E1FA16}" type="slidenum">
              <a:rPr lang="en-IN" smtClean="0"/>
              <a:t>3</a:t>
            </a:fld>
            <a:endParaRPr lang="en-IN"/>
          </a:p>
        </p:txBody>
      </p:sp>
    </p:spTree>
    <p:extLst>
      <p:ext uri="{BB962C8B-B14F-4D97-AF65-F5344CB8AC3E}">
        <p14:creationId xmlns:p14="http://schemas.microsoft.com/office/powerpoint/2010/main" val="341352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9550-793D-7553-7F0F-B5FDA16BD088}"/>
              </a:ext>
            </a:extLst>
          </p:cNvPr>
          <p:cNvSpPr>
            <a:spLocks noGrp="1"/>
          </p:cNvSpPr>
          <p:nvPr>
            <p:ph type="title"/>
          </p:nvPr>
        </p:nvSpPr>
        <p:spPr/>
        <p:txBody>
          <a:bodyPr/>
          <a:lstStyle/>
          <a:p>
            <a:r>
              <a:rPr lang="en-US"/>
              <a:t>SIGN-UP</a:t>
            </a:r>
          </a:p>
        </p:txBody>
      </p:sp>
      <p:sp>
        <p:nvSpPr>
          <p:cNvPr id="4" name="Slide Number Placeholder 3">
            <a:extLst>
              <a:ext uri="{FF2B5EF4-FFF2-40B4-BE49-F238E27FC236}">
                <a16:creationId xmlns:a16="http://schemas.microsoft.com/office/drawing/2014/main" id="{C4289465-7A2E-D119-78AC-92A734B62BDF}"/>
              </a:ext>
            </a:extLst>
          </p:cNvPr>
          <p:cNvSpPr>
            <a:spLocks noGrp="1"/>
          </p:cNvSpPr>
          <p:nvPr>
            <p:ph type="sldNum" sz="quarter" idx="12"/>
          </p:nvPr>
        </p:nvSpPr>
        <p:spPr/>
        <p:txBody>
          <a:bodyPr/>
          <a:lstStyle/>
          <a:p>
            <a:fld id="{727BD204-D428-4571-99B2-551340E1FA16}" type="slidenum">
              <a:rPr lang="en-IN" smtClean="0"/>
              <a:t>4</a:t>
            </a:fld>
            <a:endParaRPr lang="en-IN"/>
          </a:p>
        </p:txBody>
      </p:sp>
      <p:sp>
        <p:nvSpPr>
          <p:cNvPr id="6" name="TextBox 5">
            <a:extLst>
              <a:ext uri="{FF2B5EF4-FFF2-40B4-BE49-F238E27FC236}">
                <a16:creationId xmlns:a16="http://schemas.microsoft.com/office/drawing/2014/main" id="{2DB49F12-B71C-844B-4844-2CAAE0F9B54A}"/>
              </a:ext>
            </a:extLst>
          </p:cNvPr>
          <p:cNvSpPr txBox="1"/>
          <p:nvPr/>
        </p:nvSpPr>
        <p:spPr>
          <a:xfrm>
            <a:off x="677334" y="1752600"/>
            <a:ext cx="9469966" cy="1200329"/>
          </a:xfrm>
          <a:prstGeom prst="rect">
            <a:avLst/>
          </a:prstGeom>
          <a:noFill/>
        </p:spPr>
        <p:txBody>
          <a:bodyPr wrap="square">
            <a:spAutoFit/>
          </a:bodyPr>
          <a:lstStyle/>
          <a:p>
            <a:r>
              <a:rPr lang="en-IN"/>
              <a:t>It's important to note that privacy and data security considerations should be taken into account when implementing sign-up features in Smart TVs. User consent and clear privacy policies should be provided, and data should be handled in accordance with relevant regulations and best practices to ensure user trust and security.</a:t>
            </a:r>
            <a:endParaRPr lang="en-US"/>
          </a:p>
        </p:txBody>
      </p:sp>
    </p:spTree>
    <p:extLst>
      <p:ext uri="{BB962C8B-B14F-4D97-AF65-F5344CB8AC3E}">
        <p14:creationId xmlns:p14="http://schemas.microsoft.com/office/powerpoint/2010/main" val="3315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AFAC-4393-EA75-6939-089567B1D78B}"/>
              </a:ext>
            </a:extLst>
          </p:cNvPr>
          <p:cNvSpPr>
            <a:spLocks noGrp="1"/>
          </p:cNvSpPr>
          <p:nvPr>
            <p:ph type="title"/>
          </p:nvPr>
        </p:nvSpPr>
        <p:spPr/>
        <p:txBody>
          <a:bodyPr/>
          <a:lstStyle/>
          <a:p>
            <a:r>
              <a:rPr lang="en-US"/>
              <a:t>Requirement</a:t>
            </a:r>
          </a:p>
        </p:txBody>
      </p:sp>
      <p:sp>
        <p:nvSpPr>
          <p:cNvPr id="3" name="Content Placeholder 2">
            <a:extLst>
              <a:ext uri="{FF2B5EF4-FFF2-40B4-BE49-F238E27FC236}">
                <a16:creationId xmlns:a16="http://schemas.microsoft.com/office/drawing/2014/main" id="{278710F9-8907-D52B-9A8D-13B920F6B140}"/>
              </a:ext>
            </a:extLst>
          </p:cNvPr>
          <p:cNvSpPr>
            <a:spLocks noGrp="1"/>
          </p:cNvSpPr>
          <p:nvPr>
            <p:ph idx="1"/>
          </p:nvPr>
        </p:nvSpPr>
        <p:spPr/>
        <p:txBody>
          <a:bodyPr vert="horz" lIns="91440" tIns="45720" rIns="91440" bIns="45720" rtlCol="0" anchor="t">
            <a:normAutofit/>
          </a:bodyPr>
          <a:lstStyle/>
          <a:p>
            <a:r>
              <a:rPr lang="en-US"/>
              <a:t>Varying demographics of different ages-should be simple</a:t>
            </a:r>
          </a:p>
          <a:p>
            <a:r>
              <a:rPr lang="en-US"/>
              <a:t>Need of a UI suitable for all users </a:t>
            </a:r>
          </a:p>
          <a:p>
            <a:r>
              <a:rPr lang="en-US"/>
              <a:t>Content should be easily accessible</a:t>
            </a:r>
          </a:p>
          <a:p>
            <a:endParaRPr lang="en-US"/>
          </a:p>
          <a:p>
            <a:endParaRPr lang="en-US"/>
          </a:p>
          <a:p>
            <a:endParaRPr lang="en-US"/>
          </a:p>
        </p:txBody>
      </p:sp>
      <p:sp>
        <p:nvSpPr>
          <p:cNvPr id="4" name="Slide Number Placeholder 3">
            <a:extLst>
              <a:ext uri="{FF2B5EF4-FFF2-40B4-BE49-F238E27FC236}">
                <a16:creationId xmlns:a16="http://schemas.microsoft.com/office/drawing/2014/main" id="{973DB976-24A9-74ED-6FFC-99E0913267CA}"/>
              </a:ext>
            </a:extLst>
          </p:cNvPr>
          <p:cNvSpPr>
            <a:spLocks noGrp="1"/>
          </p:cNvSpPr>
          <p:nvPr>
            <p:ph type="sldNum" sz="quarter" idx="12"/>
          </p:nvPr>
        </p:nvSpPr>
        <p:spPr/>
        <p:txBody>
          <a:bodyPr/>
          <a:lstStyle/>
          <a:p>
            <a:fld id="{727BD204-D428-4571-99B2-551340E1FA16}" type="slidenum">
              <a:rPr lang="en-IN" smtClean="0"/>
              <a:t>5</a:t>
            </a:fld>
            <a:endParaRPr lang="en-IN"/>
          </a:p>
        </p:txBody>
      </p:sp>
    </p:spTree>
    <p:extLst>
      <p:ext uri="{BB962C8B-B14F-4D97-AF65-F5344CB8AC3E}">
        <p14:creationId xmlns:p14="http://schemas.microsoft.com/office/powerpoint/2010/main" val="102800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593D-B96E-45B4-9485-7634CC21648A}"/>
              </a:ext>
            </a:extLst>
          </p:cNvPr>
          <p:cNvSpPr>
            <a:spLocks noGrp="1"/>
          </p:cNvSpPr>
          <p:nvPr>
            <p:ph type="title"/>
          </p:nvPr>
        </p:nvSpPr>
        <p:spPr/>
        <p:txBody>
          <a:bodyPr/>
          <a:lstStyle/>
          <a:p>
            <a:r>
              <a:rPr lang="en-US"/>
              <a:t>TV HOME</a:t>
            </a:r>
          </a:p>
        </p:txBody>
      </p:sp>
      <p:sp>
        <p:nvSpPr>
          <p:cNvPr id="3" name="Content Placeholder 2">
            <a:extLst>
              <a:ext uri="{FF2B5EF4-FFF2-40B4-BE49-F238E27FC236}">
                <a16:creationId xmlns:a16="http://schemas.microsoft.com/office/drawing/2014/main" id="{72F472A1-61C1-E21E-75F8-C4B9EC2DBC5E}"/>
              </a:ext>
            </a:extLst>
          </p:cNvPr>
          <p:cNvSpPr>
            <a:spLocks noGrp="1"/>
          </p:cNvSpPr>
          <p:nvPr>
            <p:ph idx="1"/>
          </p:nvPr>
        </p:nvSpPr>
        <p:spPr/>
        <p:txBody>
          <a:bodyPr vert="horz" lIns="91440" tIns="45720" rIns="91440" bIns="45720" rtlCol="0" anchor="t">
            <a:normAutofit/>
          </a:bodyPr>
          <a:lstStyle/>
          <a:p>
            <a:r>
              <a:rPr lang="en-US"/>
              <a:t>Accessibility to all apps</a:t>
            </a:r>
          </a:p>
          <a:p>
            <a:r>
              <a:rPr lang="en-US"/>
              <a:t>Trending visible shows</a:t>
            </a:r>
          </a:p>
          <a:p>
            <a:r>
              <a:rPr lang="en-US"/>
              <a:t>Can go through all content without opening the app</a:t>
            </a:r>
          </a:p>
          <a:p>
            <a:r>
              <a:rPr lang="en-US"/>
              <a:t>Color</a:t>
            </a:r>
          </a:p>
          <a:p>
            <a:r>
              <a:rPr lang="en-US"/>
              <a:t>Customization</a:t>
            </a:r>
          </a:p>
          <a:p>
            <a:r>
              <a:rPr lang="en-US"/>
              <a:t>Responsiveness</a:t>
            </a:r>
          </a:p>
          <a:p>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0676C18F-B233-BB4C-0B67-53CAD91DD5AC}"/>
              </a:ext>
            </a:extLst>
          </p:cNvPr>
          <p:cNvSpPr>
            <a:spLocks noGrp="1"/>
          </p:cNvSpPr>
          <p:nvPr>
            <p:ph type="sldNum" sz="quarter" idx="12"/>
          </p:nvPr>
        </p:nvSpPr>
        <p:spPr/>
        <p:txBody>
          <a:bodyPr/>
          <a:lstStyle/>
          <a:p>
            <a:fld id="{727BD204-D428-4571-99B2-551340E1FA16}" type="slidenum">
              <a:rPr lang="en-IN" smtClean="0"/>
              <a:t>6</a:t>
            </a:fld>
            <a:endParaRPr lang="en-IN"/>
          </a:p>
        </p:txBody>
      </p:sp>
    </p:spTree>
    <p:extLst>
      <p:ext uri="{BB962C8B-B14F-4D97-AF65-F5344CB8AC3E}">
        <p14:creationId xmlns:p14="http://schemas.microsoft.com/office/powerpoint/2010/main" val="223279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B8AC-B2E3-D1C9-EA78-517ED34C5C14}"/>
              </a:ext>
            </a:extLst>
          </p:cNvPr>
          <p:cNvSpPr>
            <a:spLocks noGrp="1"/>
          </p:cNvSpPr>
          <p:nvPr>
            <p:ph type="title"/>
          </p:nvPr>
        </p:nvSpPr>
        <p:spPr/>
        <p:txBody>
          <a:bodyPr/>
          <a:lstStyle/>
          <a:p>
            <a:r>
              <a:rPr lang="en-US"/>
              <a:t>Profile Screen</a:t>
            </a:r>
          </a:p>
        </p:txBody>
      </p:sp>
      <p:sp>
        <p:nvSpPr>
          <p:cNvPr id="3" name="Content Placeholder 2">
            <a:extLst>
              <a:ext uri="{FF2B5EF4-FFF2-40B4-BE49-F238E27FC236}">
                <a16:creationId xmlns:a16="http://schemas.microsoft.com/office/drawing/2014/main" id="{A66FE57D-A731-2835-1580-17E4B79AF90D}"/>
              </a:ext>
            </a:extLst>
          </p:cNvPr>
          <p:cNvSpPr>
            <a:spLocks noGrp="1"/>
          </p:cNvSpPr>
          <p:nvPr>
            <p:ph idx="1"/>
          </p:nvPr>
        </p:nvSpPr>
        <p:spPr>
          <a:xfrm>
            <a:off x="677334" y="2160589"/>
            <a:ext cx="8596668" cy="1633037"/>
          </a:xfrm>
        </p:spPr>
        <p:txBody>
          <a:bodyPr>
            <a:normAutofit/>
          </a:bodyPr>
          <a:lstStyle/>
          <a:p>
            <a:r>
              <a:rPr lang="en-US" sz="2400"/>
              <a:t>Purpose</a:t>
            </a:r>
          </a:p>
          <a:p>
            <a:r>
              <a:rPr lang="en-US" sz="2400"/>
              <a:t>Content</a:t>
            </a:r>
          </a:p>
          <a:p>
            <a:r>
              <a:rPr lang="en-US" sz="2400"/>
              <a:t>Responsive</a:t>
            </a:r>
          </a:p>
        </p:txBody>
      </p:sp>
      <p:sp>
        <p:nvSpPr>
          <p:cNvPr id="4" name="Slide Number Placeholder 3">
            <a:extLst>
              <a:ext uri="{FF2B5EF4-FFF2-40B4-BE49-F238E27FC236}">
                <a16:creationId xmlns:a16="http://schemas.microsoft.com/office/drawing/2014/main" id="{2F280831-57FC-CA70-1D6C-D13CA6D52FEE}"/>
              </a:ext>
            </a:extLst>
          </p:cNvPr>
          <p:cNvSpPr>
            <a:spLocks noGrp="1"/>
          </p:cNvSpPr>
          <p:nvPr>
            <p:ph type="sldNum" sz="quarter" idx="12"/>
          </p:nvPr>
        </p:nvSpPr>
        <p:spPr/>
        <p:txBody>
          <a:bodyPr/>
          <a:lstStyle/>
          <a:p>
            <a:fld id="{727BD204-D428-4571-99B2-551340E1FA16}" type="slidenum">
              <a:rPr lang="en-IN" smtClean="0"/>
              <a:t>7</a:t>
            </a:fld>
            <a:endParaRPr lang="en-IN"/>
          </a:p>
        </p:txBody>
      </p:sp>
    </p:spTree>
    <p:extLst>
      <p:ext uri="{BB962C8B-B14F-4D97-AF65-F5344CB8AC3E}">
        <p14:creationId xmlns:p14="http://schemas.microsoft.com/office/powerpoint/2010/main" val="296500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Requirements Analysis</a:t>
            </a:r>
            <a:r>
              <a:rPr lang="en-IN">
                <a:effectLst/>
              </a:rPr>
              <a:t> </a:t>
            </a:r>
            <a:endParaRPr lang="en-US"/>
          </a:p>
        </p:txBody>
      </p:sp>
      <p:sp>
        <p:nvSpPr>
          <p:cNvPr id="3" name="Content Placeholder 2">
            <a:extLst>
              <a:ext uri="{FF2B5EF4-FFF2-40B4-BE49-F238E27FC236}">
                <a16:creationId xmlns:a16="http://schemas.microsoft.com/office/drawing/2014/main" id="{490E10B1-4BB3-4A7E-A4F1-6D18D1AAAAB8}"/>
              </a:ext>
            </a:extLst>
          </p:cNvPr>
          <p:cNvSpPr>
            <a:spLocks noGrp="1"/>
          </p:cNvSpPr>
          <p:nvPr>
            <p:ph idx="1"/>
          </p:nvPr>
        </p:nvSpPr>
        <p:spPr/>
        <p:txBody>
          <a:bodyPr>
            <a:normAutofit/>
          </a:bodyPr>
          <a:lstStyle/>
          <a:p>
            <a:r>
              <a:rPr lang="en-IN" sz="2400">
                <a:effectLst/>
                <a:latin typeface="Calibri" panose="020F0502020204030204" pitchFamily="34" charset="0"/>
                <a:ea typeface="Calibri" panose="020F0502020204030204" pitchFamily="34" charset="0"/>
                <a:cs typeface="Times New Roman" panose="02020603050405020304" pitchFamily="18" charset="0"/>
              </a:rPr>
              <a:t>Profile Customization</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Settings Navigation</a:t>
            </a:r>
            <a:r>
              <a:rPr lang="en-IN" sz="2400">
                <a:effectLst/>
              </a:rPr>
              <a:t> </a:t>
            </a:r>
            <a:endParaRPr lang="en-IN" sz="2400">
              <a:latin typeface="Calibri" panose="020F0502020204030204" pitchFamily="34" charset="0"/>
              <a:ea typeface="Calibri" panose="020F0502020204030204" pitchFamily="34" charset="0"/>
              <a:cs typeface="Times New Roman" panose="02020603050405020304" pitchFamily="18" charset="0"/>
            </a:endParaRPr>
          </a:p>
          <a:p>
            <a:r>
              <a:rPr lang="en-IN" sz="2400">
                <a:effectLst/>
                <a:latin typeface="Calibri" panose="020F0502020204030204" pitchFamily="34" charset="0"/>
                <a:ea typeface="Calibri" panose="020F0502020204030204" pitchFamily="34" charset="0"/>
                <a:cs typeface="Times New Roman" panose="02020603050405020304" pitchFamily="18" charset="0"/>
              </a:rPr>
              <a:t>Content Display</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Smooth Scrolling</a:t>
            </a:r>
            <a:r>
              <a:rPr lang="en-IN" sz="2400">
                <a:effectLst/>
              </a:rPr>
              <a:t> </a:t>
            </a:r>
          </a:p>
          <a:p>
            <a:pPr marL="0" indent="0">
              <a:buNone/>
            </a:pPr>
            <a:endParaRPr lang="en-US" sz="2400"/>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8</a:t>
            </a:fld>
            <a:endParaRPr lang="en-IN"/>
          </a:p>
        </p:txBody>
      </p:sp>
    </p:spTree>
    <p:extLst>
      <p:ext uri="{BB962C8B-B14F-4D97-AF65-F5344CB8AC3E}">
        <p14:creationId xmlns:p14="http://schemas.microsoft.com/office/powerpoint/2010/main" val="237172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Analysis of UI/UX Laws</a:t>
            </a:r>
            <a:r>
              <a:rPr lang="en-IN">
                <a:effectLst/>
              </a:rPr>
              <a:t> </a:t>
            </a:r>
            <a:endParaRPr lang="en-US"/>
          </a:p>
        </p:txBody>
      </p:sp>
      <p:sp>
        <p:nvSpPr>
          <p:cNvPr id="3" name="Content Placeholder 2">
            <a:extLst>
              <a:ext uri="{FF2B5EF4-FFF2-40B4-BE49-F238E27FC236}">
                <a16:creationId xmlns:a16="http://schemas.microsoft.com/office/drawing/2014/main" id="{490E10B1-4BB3-4A7E-A4F1-6D18D1AAAAB8}"/>
              </a:ext>
            </a:extLst>
          </p:cNvPr>
          <p:cNvSpPr>
            <a:spLocks noGrp="1"/>
          </p:cNvSpPr>
          <p:nvPr>
            <p:ph idx="1"/>
          </p:nvPr>
        </p:nvSpPr>
        <p:spPr/>
        <p:txBody>
          <a:bodyPr>
            <a:normAutofit/>
          </a:bodyPr>
          <a:lstStyle/>
          <a:p>
            <a:r>
              <a:rPr lang="en-IN" sz="2400">
                <a:effectLst/>
                <a:latin typeface="Calibri" panose="020F0502020204030204" pitchFamily="34" charset="0"/>
                <a:ea typeface="Calibri" panose="020F0502020204030204" pitchFamily="34" charset="0"/>
                <a:cs typeface="Times New Roman" panose="02020603050405020304" pitchFamily="18" charset="0"/>
              </a:rPr>
              <a:t>Law of Proximity</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Law of Similarity</a:t>
            </a:r>
            <a:endParaRPr lang="en-IN" sz="2400">
              <a:latin typeface="Calibri" panose="020F0502020204030204" pitchFamily="34" charset="0"/>
              <a:ea typeface="Calibri" panose="020F0502020204030204" pitchFamily="34" charset="0"/>
              <a:cs typeface="Times New Roman" panose="02020603050405020304" pitchFamily="18" charset="0"/>
            </a:endParaRPr>
          </a:p>
          <a:p>
            <a:r>
              <a:rPr lang="en-IN" sz="2400">
                <a:effectLst/>
                <a:latin typeface="Calibri" panose="020F0502020204030204" pitchFamily="34" charset="0"/>
                <a:ea typeface="Calibri" panose="020F0502020204030204" pitchFamily="34" charset="0"/>
                <a:cs typeface="Times New Roman" panose="02020603050405020304" pitchFamily="18" charset="0"/>
              </a:rPr>
              <a:t>Law of Fitts</a:t>
            </a:r>
          </a:p>
          <a:p>
            <a:r>
              <a:rPr lang="en-IN" sz="2400">
                <a:effectLst/>
                <a:latin typeface="Calibri" panose="020F0502020204030204" pitchFamily="34" charset="0"/>
                <a:ea typeface="Calibri" panose="020F0502020204030204" pitchFamily="34" charset="0"/>
                <a:cs typeface="Times New Roman" panose="02020603050405020304" pitchFamily="18" charset="0"/>
              </a:rPr>
              <a:t>Law of Visibility</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Law of Consistency</a:t>
            </a:r>
            <a:r>
              <a:rPr lang="en-IN" sz="2400">
                <a:effectLst/>
              </a:rPr>
              <a:t> </a:t>
            </a:r>
            <a:endParaRPr lang="en-US" sz="2400"/>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9</a:t>
            </a:fld>
            <a:endParaRPr lang="en-IN"/>
          </a:p>
        </p:txBody>
      </p:sp>
    </p:spTree>
    <p:extLst>
      <p:ext uri="{BB962C8B-B14F-4D97-AF65-F5344CB8AC3E}">
        <p14:creationId xmlns:p14="http://schemas.microsoft.com/office/powerpoint/2010/main" val="266718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8</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Design Smart Tv App Layout</vt:lpstr>
      <vt:lpstr>Agenda</vt:lpstr>
      <vt:lpstr>Introduction</vt:lpstr>
      <vt:lpstr>SIGN-UP</vt:lpstr>
      <vt:lpstr>Requirement</vt:lpstr>
      <vt:lpstr>TV HOME</vt:lpstr>
      <vt:lpstr>Profile Screen</vt:lpstr>
      <vt:lpstr>Requirements Analysis </vt:lpstr>
      <vt:lpstr>Analysis of UI/UX Laws </vt:lpstr>
      <vt:lpstr>Summery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Smart Tv App Layout</dc:title>
  <dc:creator>Kadam, Virendra Vijay (SRH Hochschule Heidelberg Student)</dc:creator>
  <cp:revision>2</cp:revision>
  <dcterms:created xsi:type="dcterms:W3CDTF">2023-07-12T14:27:47Z</dcterms:created>
  <dcterms:modified xsi:type="dcterms:W3CDTF">2023-07-14T21:30:47Z</dcterms:modified>
</cp:coreProperties>
</file>