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4" r:id="rId3"/>
    <p:sldId id="265" r:id="rId4"/>
    <p:sldId id="266" r:id="rId5"/>
    <p:sldId id="267" r:id="rId6"/>
    <p:sldId id="268" r:id="rId7"/>
    <p:sldId id="269" r:id="rId8"/>
    <p:sldId id="270" r:id="rId9"/>
    <p:sldId id="273" r:id="rId10"/>
    <p:sldId id="277" r:id="rId11"/>
    <p:sldId id="279" r:id="rId12"/>
    <p:sldId id="286" r:id="rId13"/>
    <p:sldId id="285" r:id="rId14"/>
    <p:sldId id="288" r:id="rId15"/>
    <p:sldId id="271" r:id="rId16"/>
    <p:sldId id="272" r:id="rId17"/>
    <p:sldId id="274" r:id="rId18"/>
    <p:sldId id="287"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A6A79-D85F-4D25-B5FC-3B5D6704A7FD}"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A6A79-D85F-4D25-B5FC-3B5D6704A7FD}"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DA358-1224-4AAF-A557-330CB2F189CB}"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3A6A79-D85F-4D25-B5FC-3B5D6704A7FD}" type="datetimeFigureOut">
              <a:rPr lang="en-IN" smtClean="0"/>
              <a:t>14-11-2024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A6A79-D85F-4D25-B5FC-3B5D6704A7FD}" type="datetimeFigureOut">
              <a:rPr lang="en-IN" smtClean="0"/>
              <a:t>14-11-2024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13A6A79-D85F-4D25-B5FC-3B5D6704A7FD}" type="datetimeFigureOut">
              <a:rPr lang="en-IN" smtClean="0"/>
              <a:t>14-11-2024</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B3DA358-1224-4AAF-A557-330CB2F189C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file:///C:\Users\shiva\OneDrive\Desktop\project%203-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2365F8-75C0-E4B2-7EAB-500BDBBE7529}"/>
              </a:ext>
            </a:extLst>
          </p:cNvPr>
          <p:cNvSpPr txBox="1">
            <a:spLocks/>
          </p:cNvSpPr>
          <p:nvPr/>
        </p:nvSpPr>
        <p:spPr>
          <a:xfrm>
            <a:off x="3038691" y="980875"/>
            <a:ext cx="6582669" cy="9241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SR University</a:t>
            </a:r>
            <a:br>
              <a:rPr lang="en-US" sz="2000" dirty="0">
                <a:latin typeface="Times New Roman" panose="02020603050405020304" pitchFamily="18" charset="0"/>
                <a:cs typeface="Times New Roman" panose="02020603050405020304" pitchFamily="18" charset="0"/>
              </a:rPr>
            </a:br>
            <a:r>
              <a:rPr lang="en-IN" sz="2000" dirty="0" err="1">
                <a:latin typeface="Times New Roman" panose="02020603050405020304" pitchFamily="18" charset="0"/>
                <a:cs typeface="Times New Roman" panose="02020603050405020304" pitchFamily="18" charset="0"/>
              </a:rPr>
              <a:t>Anathasagar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Hasanparthy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Hanumakonda</a:t>
            </a:r>
            <a:r>
              <a:rPr lang="en-IN" sz="2000" dirty="0">
                <a:latin typeface="Times New Roman" panose="02020603050405020304" pitchFamily="18" charset="0"/>
                <a:cs typeface="Times New Roman" panose="02020603050405020304" pitchFamily="18" charset="0"/>
              </a:rPr>
              <a:t> 506371</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DEPARTMENT OF CSE &amp; AI</a:t>
            </a:r>
            <a:endParaRPr lang="te-IN" sz="2000" dirty="0"/>
          </a:p>
        </p:txBody>
      </p:sp>
      <p:pic>
        <p:nvPicPr>
          <p:cNvPr id="5" name="Picture 2" descr="See the source image">
            <a:extLst>
              <a:ext uri="{FF2B5EF4-FFF2-40B4-BE49-F238E27FC236}">
                <a16:creationId xmlns:a16="http://schemas.microsoft.com/office/drawing/2014/main" id="{E14C9912-5356-3A52-4B51-7C79DE4F3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322" y="2047991"/>
            <a:ext cx="2587408" cy="13810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F315D37-760F-EBFA-7D4C-42041D65A180}"/>
              </a:ext>
            </a:extLst>
          </p:cNvPr>
          <p:cNvSpPr txBox="1"/>
          <p:nvPr/>
        </p:nvSpPr>
        <p:spPr>
          <a:xfrm>
            <a:off x="2243304" y="3672115"/>
            <a:ext cx="8173445" cy="2646878"/>
          </a:xfrm>
          <a:prstGeom prst="rect">
            <a:avLst/>
          </a:prstGeom>
          <a:noFill/>
        </p:spPr>
        <p:txBody>
          <a:bodyPr wrap="square">
            <a:spAutoFit/>
          </a:bodyPr>
          <a:lstStyle/>
          <a:p>
            <a:pPr algn="l"/>
            <a:r>
              <a:rPr lang="en-IN" sz="1600" dirty="0">
                <a:latin typeface="Times New Roman" panose="02020603050405020304" pitchFamily="18" charset="0"/>
                <a:cs typeface="Times New Roman" panose="02020603050405020304" pitchFamily="18" charset="0"/>
              </a:rPr>
              <a:t>UNDER THE GUIDANCE OF		 DR. </a:t>
            </a:r>
            <a:r>
              <a:rPr lang="en-IN" sz="1600" dirty="0" err="1">
                <a:latin typeface="Times New Roman" panose="02020603050405020304" pitchFamily="18" charset="0"/>
                <a:cs typeface="Times New Roman" panose="02020603050405020304" pitchFamily="18" charset="0"/>
              </a:rPr>
              <a:t>Ratnesh</a:t>
            </a:r>
            <a:r>
              <a:rPr lang="en-IN" sz="1600" dirty="0">
                <a:latin typeface="Times New Roman" panose="02020603050405020304" pitchFamily="18" charset="0"/>
                <a:cs typeface="Times New Roman" panose="02020603050405020304" pitchFamily="18" charset="0"/>
              </a:rPr>
              <a:t> Ranjan</a:t>
            </a:r>
          </a:p>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BATCH NO :  	56</a:t>
            </a:r>
          </a:p>
          <a:p>
            <a:pPr algn="l">
              <a:lnSpc>
                <a:spcPct val="150000"/>
              </a:lnSpc>
            </a:pPr>
            <a:r>
              <a:rPr lang="en-IN" sz="1600" dirty="0">
                <a:latin typeface="Times New Roman" panose="02020603050405020304" pitchFamily="18" charset="0"/>
                <a:cs typeface="Times New Roman" panose="02020603050405020304" pitchFamily="18" charset="0"/>
              </a:rPr>
              <a:t>	ABHINAY 				– 	2103A51527</a:t>
            </a:r>
          </a:p>
          <a:p>
            <a:pPr>
              <a:lnSpc>
                <a:spcPct val="150000"/>
              </a:lnSpc>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YASHWANTH				 </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2103A51439 </a:t>
            </a:r>
          </a:p>
          <a:p>
            <a:pPr>
              <a:lnSpc>
                <a:spcPct val="150000"/>
              </a:lnSpc>
            </a:pPr>
            <a:r>
              <a:rPr lang="en-US" sz="1600" dirty="0">
                <a:latin typeface="Times New Roman" panose="02020603050405020304" pitchFamily="18" charset="0"/>
                <a:cs typeface="Times New Roman" panose="02020603050405020304" pitchFamily="18" charset="0"/>
              </a:rPr>
              <a:t>	BHARATH REDDY			 </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2103A51524</a:t>
            </a:r>
          </a:p>
          <a:p>
            <a:pPr>
              <a:lnSpc>
                <a:spcPct val="150000"/>
              </a:lnSpc>
            </a:pPr>
            <a:r>
              <a:rPr lang="en-US" sz="1600" dirty="0">
                <a:latin typeface="Times New Roman" panose="02020603050405020304" pitchFamily="18" charset="0"/>
                <a:cs typeface="Times New Roman" panose="02020603050405020304" pitchFamily="18" charset="0"/>
              </a:rPr>
              <a:t>	VAMSHI</a:t>
            </a:r>
            <a:r>
              <a:rPr lang="en-IN"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	2103A51375</a:t>
            </a:r>
          </a:p>
          <a:p>
            <a:pPr>
              <a:lnSpc>
                <a:spcPct val="150000"/>
              </a:lnSpc>
            </a:pPr>
            <a:r>
              <a:rPr lang="en-IN" sz="1600" dirty="0">
                <a:latin typeface="Times New Roman" panose="02020603050405020304" pitchFamily="18" charset="0"/>
                <a:cs typeface="Times New Roman" panose="02020603050405020304" pitchFamily="18" charset="0"/>
              </a:rPr>
              <a:t>	DAYAKAR RAO		          –      2103A51211</a:t>
            </a:r>
            <a:endParaRPr lang="te-IN" sz="1600" dirty="0"/>
          </a:p>
        </p:txBody>
      </p:sp>
      <p:sp>
        <p:nvSpPr>
          <p:cNvPr id="9" name="TextBox 8">
            <a:extLst>
              <a:ext uri="{FF2B5EF4-FFF2-40B4-BE49-F238E27FC236}">
                <a16:creationId xmlns:a16="http://schemas.microsoft.com/office/drawing/2014/main" id="{B32B3CDE-90EE-DFE0-5A25-2643D22A8535}"/>
              </a:ext>
            </a:extLst>
          </p:cNvPr>
          <p:cNvSpPr txBox="1"/>
          <p:nvPr/>
        </p:nvSpPr>
        <p:spPr>
          <a:xfrm>
            <a:off x="2119837" y="539007"/>
            <a:ext cx="8420382"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IMAGE RECOGNITION OF SPECIES USING CNN</a:t>
            </a:r>
            <a:endParaRPr lang="te-IN" sz="2800" b="1" dirty="0">
              <a:latin typeface="Times New Roman" panose="02020603050405020304" pitchFamily="18" charset="0"/>
            </a:endParaRPr>
          </a:p>
        </p:txBody>
      </p:sp>
    </p:spTree>
    <p:extLst>
      <p:ext uri="{BB962C8B-B14F-4D97-AF65-F5344CB8AC3E}">
        <p14:creationId xmlns:p14="http://schemas.microsoft.com/office/powerpoint/2010/main" val="336483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CC11-DA97-5E99-1379-CA666E335884}"/>
              </a:ext>
            </a:extLst>
          </p:cNvPr>
          <p:cNvSpPr>
            <a:spLocks noGrp="1"/>
          </p:cNvSpPr>
          <p:nvPr>
            <p:ph type="title"/>
          </p:nvPr>
        </p:nvSpPr>
        <p:spPr>
          <a:xfrm>
            <a:off x="367419" y="497840"/>
            <a:ext cx="10972800" cy="104648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Implementation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B9FF06D-4F92-32B0-C89B-6C10A6093014}"/>
              </a:ext>
            </a:extLst>
          </p:cNvPr>
          <p:cNvSpPr txBox="1"/>
          <p:nvPr/>
        </p:nvSpPr>
        <p:spPr>
          <a:xfrm>
            <a:off x="367419" y="2001520"/>
            <a:ext cx="10891520" cy="369332"/>
          </a:xfrm>
          <a:prstGeom prst="rect">
            <a:avLst/>
          </a:prstGeom>
          <a:noFill/>
        </p:spPr>
        <p:txBody>
          <a:bodyPr wrap="square" rtlCol="0">
            <a:spAutoFit/>
          </a:bodyPr>
          <a:lstStyle/>
          <a:p>
            <a:r>
              <a:rPr lang="en-US" dirty="0">
                <a:hlinkClick r:id="rId2" action="ppaction://hlinkfile"/>
              </a:rPr>
              <a:t>C:\Users\shiva\OneDrive\Desktop\project 3-2</a:t>
            </a:r>
            <a:endParaRPr lang="en-IN" dirty="0"/>
          </a:p>
        </p:txBody>
      </p:sp>
    </p:spTree>
    <p:extLst>
      <p:ext uri="{BB962C8B-B14F-4D97-AF65-F5344CB8AC3E}">
        <p14:creationId xmlns:p14="http://schemas.microsoft.com/office/powerpoint/2010/main" val="362736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5750-366D-5EE3-EFC2-26F6BE454A31}"/>
              </a:ext>
            </a:extLst>
          </p:cNvPr>
          <p:cNvSpPr>
            <a:spLocks noGrp="1"/>
          </p:cNvSpPr>
          <p:nvPr>
            <p:ph type="title"/>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Result &amp; Discussion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0604CF1-C1C3-219D-987C-1DEF0DA07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033" y="1285240"/>
            <a:ext cx="10318727" cy="4876800"/>
          </a:xfrm>
          <a:prstGeom prst="rect">
            <a:avLst/>
          </a:prstGeom>
        </p:spPr>
      </p:pic>
    </p:spTree>
    <p:extLst>
      <p:ext uri="{BB962C8B-B14F-4D97-AF65-F5344CB8AC3E}">
        <p14:creationId xmlns:p14="http://schemas.microsoft.com/office/powerpoint/2010/main" val="27469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BAE7BA-81C7-A851-3849-88981B0EB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80" y="629920"/>
            <a:ext cx="10525758" cy="5506720"/>
          </a:xfrm>
          <a:prstGeom prst="rect">
            <a:avLst/>
          </a:prstGeom>
        </p:spPr>
      </p:pic>
    </p:spTree>
    <p:extLst>
      <p:ext uri="{BB962C8B-B14F-4D97-AF65-F5344CB8AC3E}">
        <p14:creationId xmlns:p14="http://schemas.microsoft.com/office/powerpoint/2010/main" val="1887405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247500-D734-2214-D8DB-147F72AD9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10" y="873125"/>
            <a:ext cx="9838172" cy="5191760"/>
          </a:xfrm>
          <a:prstGeom prst="rect">
            <a:avLst/>
          </a:prstGeom>
        </p:spPr>
      </p:pic>
    </p:spTree>
    <p:extLst>
      <p:ext uri="{BB962C8B-B14F-4D97-AF65-F5344CB8AC3E}">
        <p14:creationId xmlns:p14="http://schemas.microsoft.com/office/powerpoint/2010/main" val="299053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1399154-EAB7-AFA5-C047-38336E68E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297" y="1073020"/>
            <a:ext cx="11311405" cy="5000233"/>
          </a:xfrm>
          <a:prstGeom prst="rect">
            <a:avLst/>
          </a:prstGeom>
        </p:spPr>
      </p:pic>
    </p:spTree>
    <p:extLst>
      <p:ext uri="{BB962C8B-B14F-4D97-AF65-F5344CB8AC3E}">
        <p14:creationId xmlns:p14="http://schemas.microsoft.com/office/powerpoint/2010/main" val="390206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7437-C34E-0951-D74C-4A81E6E1750D}"/>
              </a:ext>
            </a:extLst>
          </p:cNvPr>
          <p:cNvSpPr>
            <a:spLocks noGrp="1"/>
          </p:cNvSpPr>
          <p:nvPr>
            <p:ph type="title"/>
          </p:nvPr>
        </p:nvSpPr>
        <p:spPr>
          <a:xfrm>
            <a:off x="609600" y="765111"/>
            <a:ext cx="10972800" cy="550506"/>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Conclusion &amp; </a:t>
            </a:r>
            <a:r>
              <a:rPr lang="en-US" sz="4000" dirty="0">
                <a:solidFill>
                  <a:schemeClr val="tx1"/>
                </a:solidFill>
                <a:latin typeface="Times New Roman" panose="02020603050405020304" pitchFamily="18" charset="0"/>
                <a:cs typeface="Times New Roman" panose="02020603050405020304" pitchFamily="18" charset="0"/>
              </a:rPr>
              <a:t>Future Scope</a:t>
            </a:r>
            <a:br>
              <a:rPr lang="en-US" sz="40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2DA682-3FF4-DEEE-57F1-E5EEA5D38996}"/>
              </a:ext>
            </a:extLst>
          </p:cNvPr>
          <p:cNvSpPr txBox="1"/>
          <p:nvPr/>
        </p:nvSpPr>
        <p:spPr>
          <a:xfrm>
            <a:off x="460310" y="1240971"/>
            <a:ext cx="11389568" cy="6315640"/>
          </a:xfrm>
          <a:prstGeom prst="rect">
            <a:avLst/>
          </a:prstGeom>
          <a:noFill/>
        </p:spPr>
        <p:txBody>
          <a:bodyPr wrap="square" rtlCol="0">
            <a:sp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In conclusion, the liver disease </a:t>
            </a:r>
            <a:r>
              <a:rPr lang="en-US" sz="2000" b="0" i="0" dirty="0" err="1">
                <a:effectLst/>
                <a:latin typeface="Times New Roman" panose="02020603050405020304" pitchFamily="18" charset="0"/>
                <a:cs typeface="Times New Roman" panose="02020603050405020304" pitchFamily="18" charset="0"/>
              </a:rPr>
              <a:t>analysing</a:t>
            </a:r>
            <a:r>
              <a:rPr lang="en-US" sz="2000" b="0" i="0" dirty="0">
                <a:effectLst/>
                <a:latin typeface="Times New Roman" panose="02020603050405020304" pitchFamily="18" charset="0"/>
                <a:cs typeface="Times New Roman" panose="02020603050405020304" pitchFamily="18" charset="0"/>
              </a:rPr>
              <a:t> and prediction project utilizing the K-Nearest Neighbor (KNN) algorithm offers a promising approach in  improving the prediction of outcomes for patients at risk of liver disease. By analyzing patient data and identifying key patterns, KNN enables early detection of chances of having liver disease. Its simplicity, efficiency, and effectiveness make it a valuable tool for healthcare professionals in early detection, diagnosis, and proactive management of liver diseases. In future we would try to enhance the algorithm's performance, particularly in handling large-scale datasets and improving its predictive accuracy. The K-NN model can be continuously improved by incorporating new data and features, enabling more accurate and reliable liver disease prediction. The K-NN technique can be applied to other diseases, enabling the development of accurate and reliable predictive models for various medical conditions.</a:t>
            </a:r>
          </a:p>
          <a:p>
            <a:pPr algn="just">
              <a:lnSpc>
                <a:spcPct val="150000"/>
              </a:lnSpc>
            </a:pPr>
            <a:endParaRPr lang="en-US" sz="36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29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42F5-5443-B409-84D9-3BDBE9FAB64B}"/>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Reference</a:t>
            </a:r>
          </a:p>
        </p:txBody>
      </p:sp>
      <p:sp>
        <p:nvSpPr>
          <p:cNvPr id="3" name="TextBox 2">
            <a:extLst>
              <a:ext uri="{FF2B5EF4-FFF2-40B4-BE49-F238E27FC236}">
                <a16:creationId xmlns:a16="http://schemas.microsoft.com/office/drawing/2014/main" id="{C0CF2C9B-241B-38DC-5522-E91A8220C4E1}"/>
              </a:ext>
            </a:extLst>
          </p:cNvPr>
          <p:cNvSpPr txBox="1"/>
          <p:nvPr/>
        </p:nvSpPr>
        <p:spPr>
          <a:xfrm>
            <a:off x="71120" y="1438031"/>
            <a:ext cx="11511280" cy="369332"/>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4E071B6-AE64-2036-C3F9-C459B0518CB7}"/>
              </a:ext>
            </a:extLst>
          </p:cNvPr>
          <p:cNvSpPr txBox="1"/>
          <p:nvPr/>
        </p:nvSpPr>
        <p:spPr>
          <a:xfrm>
            <a:off x="414216" y="1833154"/>
            <a:ext cx="11168184" cy="4985980"/>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Gupta, A., </a:t>
            </a:r>
            <a:r>
              <a:rPr lang="en-US" sz="2000" dirty="0" err="1">
                <a:latin typeface="Times New Roman" panose="02020603050405020304" pitchFamily="18" charset="0"/>
                <a:cs typeface="Times New Roman" panose="02020603050405020304" pitchFamily="18" charset="0"/>
              </a:rPr>
              <a:t>Biwal</a:t>
            </a:r>
            <a:r>
              <a:rPr lang="en-US" sz="2000" dirty="0">
                <a:latin typeface="Times New Roman" panose="02020603050405020304" pitchFamily="18" charset="0"/>
                <a:cs typeface="Times New Roman" panose="02020603050405020304" pitchFamily="18" charset="0"/>
              </a:rPr>
              <a:t>, R., Joshi, S., &amp; Singh, P. A COMPARATIVE STUDY ON LIVER DISEASE PREDICTION USING SUPPORT VECTOR MACHINE ALGORITHM.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 Yu, T. Liu, R. Valdez, M. Gwinn, and M. J. Khoury, ‘‘Application of support vector Machine modeling for prediction of common diseases: The case of diabetes and pre-diabetes,’’ BMC Med. Inform. </a:t>
            </a:r>
            <a:r>
              <a:rPr lang="en-US" sz="2000" dirty="0" err="1">
                <a:latin typeface="Times New Roman" panose="02020603050405020304" pitchFamily="18" charset="0"/>
                <a:cs typeface="Times New Roman" panose="02020603050405020304" pitchFamily="18" charset="0"/>
              </a:rPr>
              <a:t>Decis</a:t>
            </a:r>
            <a:r>
              <a:rPr lang="en-US" sz="2000" dirty="0">
                <a:latin typeface="Times New Roman" panose="02020603050405020304" pitchFamily="18" charset="0"/>
                <a:cs typeface="Times New Roman" panose="02020603050405020304" pitchFamily="18" charset="0"/>
              </a:rPr>
              <a:t>. Making, vol. 10, no. 1, p. 16, 2010.</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Q. Zou, K. Qu, Y. Luo, D. Yin, Y. Ju, and H. Tang, ‘‘Predicting diabetes mellitus with machine learning techniques,’’ Frontiers Genet., vol. 9, p. 515, Nov. 2018.</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Z.-H. Zhou, Y. Jiang, Y.-B. Yang, and S.-F. Chen, ‘‘Lung cancer cell identification based on artificial neural network ensembles,’’ </a:t>
            </a:r>
            <a:r>
              <a:rPr lang="en-IN" sz="2000" dirty="0" err="1">
                <a:latin typeface="Times New Roman" panose="02020603050405020304" pitchFamily="18" charset="0"/>
                <a:cs typeface="Times New Roman" panose="02020603050405020304" pitchFamily="18" charset="0"/>
              </a:rPr>
              <a:t>Artif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Intell</a:t>
            </a:r>
            <a:r>
              <a:rPr lang="en-IN" sz="2000" dirty="0">
                <a:latin typeface="Times New Roman" panose="02020603050405020304" pitchFamily="18" charset="0"/>
                <a:cs typeface="Times New Roman" panose="02020603050405020304" pitchFamily="18" charset="0"/>
              </a:rPr>
              <a:t>. Med., vol. 24, no. 1, pp. 25–36, 2002.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 F. </a:t>
            </a:r>
            <a:r>
              <a:rPr lang="en-IN" sz="2000" dirty="0" err="1">
                <a:latin typeface="Times New Roman" panose="02020603050405020304" pitchFamily="18" charset="0"/>
                <a:cs typeface="Times New Roman" panose="02020603050405020304" pitchFamily="18" charset="0"/>
              </a:rPr>
              <a:t>Dessai</a:t>
            </a:r>
            <a:r>
              <a:rPr lang="en-IN" sz="2000" dirty="0">
                <a:latin typeface="Times New Roman" panose="02020603050405020304" pitchFamily="18" charset="0"/>
                <a:cs typeface="Times New Roman" panose="02020603050405020304" pitchFamily="18" charset="0"/>
              </a:rPr>
              <a:t>, ‘‘Intelligent heart disease prediction system using probabilistic neural network,’’ Int. J. Adv.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Theory Eng., vol. 2, no. 3, pp. 2319–2526, 2013</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 E. </a:t>
            </a:r>
            <a:r>
              <a:rPr lang="en-IN" sz="2000" dirty="0" err="1">
                <a:latin typeface="Times New Roman" panose="02020603050405020304" pitchFamily="18" charset="0"/>
                <a:cs typeface="Times New Roman" panose="02020603050405020304" pitchFamily="18" charset="0"/>
              </a:rPr>
              <a:t>Bejnordi</a:t>
            </a:r>
            <a:r>
              <a:rPr lang="en-IN" sz="2000" dirty="0">
                <a:latin typeface="Times New Roman" panose="02020603050405020304" pitchFamily="18" charset="0"/>
                <a:cs typeface="Times New Roman" panose="02020603050405020304" pitchFamily="18" charset="0"/>
              </a:rPr>
              <a:t> et al., ‘‘Diagnostic assessment of deep learning algorithms for detection of lymph node metastases in women with breast cancer,’’ JAMA, vol. 318, no. 22, pp. 2199–2210, Dec. 2017</a:t>
            </a: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r"/>
            <a:endParaRPr lang="en-US" dirty="0"/>
          </a:p>
        </p:txBody>
      </p:sp>
    </p:spTree>
    <p:extLst>
      <p:ext uri="{BB962C8B-B14F-4D97-AF65-F5344CB8AC3E}">
        <p14:creationId xmlns:p14="http://schemas.microsoft.com/office/powerpoint/2010/main" val="3767184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8F4A1-A3B4-74FA-3213-0E7884596BB3}"/>
              </a:ext>
            </a:extLst>
          </p:cNvPr>
          <p:cNvSpPr>
            <a:spLocks noGrp="1"/>
          </p:cNvSpPr>
          <p:nvPr>
            <p:ph idx="1"/>
          </p:nvPr>
        </p:nvSpPr>
        <p:spPr>
          <a:xfrm>
            <a:off x="93785" y="928076"/>
            <a:ext cx="10972800" cy="5503204"/>
          </a:xfrm>
        </p:spPr>
        <p:txBody>
          <a:bodyPr>
            <a:normAutofit/>
          </a:bodyPr>
          <a:lstStyle/>
          <a:p>
            <a:r>
              <a:rPr lang="en-IN" sz="2000" dirty="0">
                <a:latin typeface="Times New Roman" panose="02020603050405020304" pitchFamily="18" charset="0"/>
                <a:cs typeface="Times New Roman" panose="02020603050405020304" pitchFamily="18" charset="0"/>
              </a:rPr>
              <a:t>Y. Cao, Z.-D. Hu, X.-F. Liu, A.-M. Deng, and C.-J. Hu, ‘‘An MLP classifier for prediction of HBV-induced liver cirrhosis using routinely available clinical parameters,’’ Disease Markers, vol. 35, no. 6, pp. 653– 660, 2013.</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K. </a:t>
            </a:r>
            <a:r>
              <a:rPr lang="en-US" sz="2000" dirty="0" err="1">
                <a:latin typeface="Times New Roman" panose="02020603050405020304" pitchFamily="18" charset="0"/>
                <a:cs typeface="Times New Roman" panose="02020603050405020304" pitchFamily="18" charset="0"/>
              </a:rPr>
              <a:t>Hornik</a:t>
            </a:r>
            <a:r>
              <a:rPr lang="en-US" sz="2000" dirty="0">
                <a:latin typeface="Times New Roman" panose="02020603050405020304" pitchFamily="18" charset="0"/>
                <a:cs typeface="Times New Roman" panose="02020603050405020304" pitchFamily="18" charset="0"/>
              </a:rPr>
              <a:t>, M. Stinchcombe, and H. White, ‘‘Multilayer feedforward networks are universal approximators,’’ Neural </a:t>
            </a:r>
            <a:r>
              <a:rPr lang="en-US" sz="2000" dirty="0" err="1">
                <a:latin typeface="Times New Roman" panose="02020603050405020304" pitchFamily="18" charset="0"/>
                <a:cs typeface="Times New Roman" panose="02020603050405020304" pitchFamily="18" charset="0"/>
              </a:rPr>
              <a:t>Netw</a:t>
            </a:r>
            <a:r>
              <a:rPr lang="en-US" sz="2000" dirty="0">
                <a:latin typeface="Times New Roman" panose="02020603050405020304" pitchFamily="18" charset="0"/>
                <a:cs typeface="Times New Roman" panose="02020603050405020304" pitchFamily="18" charset="0"/>
              </a:rPr>
              <a:t>., vol. 2, no. 5, pp. 359–366, 1989.</a:t>
            </a:r>
          </a:p>
          <a:p>
            <a:r>
              <a:rPr lang="en-IN" sz="2000" dirty="0">
                <a:latin typeface="Times New Roman" panose="02020603050405020304" pitchFamily="18" charset="0"/>
                <a:cs typeface="Times New Roman" panose="02020603050405020304" pitchFamily="18" charset="0"/>
              </a:rPr>
              <a:t>G. E. Hinton, S. </a:t>
            </a:r>
            <a:r>
              <a:rPr lang="en-IN" sz="2000" dirty="0" err="1">
                <a:latin typeface="Times New Roman" panose="02020603050405020304" pitchFamily="18" charset="0"/>
                <a:cs typeface="Times New Roman" panose="02020603050405020304" pitchFamily="18" charset="0"/>
              </a:rPr>
              <a:t>Osindero</a:t>
            </a:r>
            <a:r>
              <a:rPr lang="en-IN" sz="2000" dirty="0">
                <a:latin typeface="Times New Roman" panose="02020603050405020304" pitchFamily="18" charset="0"/>
                <a:cs typeface="Times New Roman" panose="02020603050405020304" pitchFamily="18" charset="0"/>
              </a:rPr>
              <a:t>, and Y.-W. </a:t>
            </a:r>
            <a:r>
              <a:rPr lang="en-IN" sz="2000" dirty="0" err="1">
                <a:latin typeface="Times New Roman" panose="02020603050405020304" pitchFamily="18" charset="0"/>
                <a:cs typeface="Times New Roman" panose="02020603050405020304" pitchFamily="18" charset="0"/>
              </a:rPr>
              <a:t>Teh</a:t>
            </a:r>
            <a:r>
              <a:rPr lang="en-IN" sz="2000" dirty="0">
                <a:latin typeface="Times New Roman" panose="02020603050405020304" pitchFamily="18" charset="0"/>
                <a:cs typeface="Times New Roman" panose="02020603050405020304" pitchFamily="18" charset="0"/>
              </a:rPr>
              <a:t>, ‘‘A fast learning algorithm for deep belief nets,’’ Neural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vol. 18, no. 7, pp. 1527–1554, 2006. </a:t>
            </a:r>
          </a:p>
          <a:p>
            <a:r>
              <a:rPr lang="en-US" sz="2000" dirty="0">
                <a:latin typeface="Times New Roman" panose="02020603050405020304" pitchFamily="18" charset="0"/>
                <a:cs typeface="Times New Roman" panose="02020603050405020304" pitchFamily="18" charset="0"/>
              </a:rPr>
              <a:t>A. L. Samuel, ‘‘Some studies in machine learning using the game of checkers,’’ IBM J. Res. Develop., vol. 3, no. 3, pp. 29–210, 1959.</a:t>
            </a:r>
          </a:p>
          <a:p>
            <a:r>
              <a:rPr lang="en-IN" sz="2000" dirty="0">
                <a:latin typeface="Times New Roman" panose="02020603050405020304" pitchFamily="18" charset="0"/>
                <a:cs typeface="Times New Roman" panose="02020603050405020304" pitchFamily="18" charset="0"/>
              </a:rPr>
              <a:t>K. Tretyakov, ‘‘Machine learning techniques in spam filtering,’’ Data Mining Problem-Ori</a:t>
            </a:r>
          </a:p>
          <a:p>
            <a:r>
              <a:rPr lang="en-US" sz="2000" dirty="0">
                <a:latin typeface="Times New Roman" panose="02020603050405020304" pitchFamily="18" charset="0"/>
                <a:cs typeface="Times New Roman" panose="02020603050405020304" pitchFamily="18" charset="0"/>
              </a:rPr>
              <a:t>D. West and V. West, ‘‘Improving diagnostic accuracy using a hierarchical neural network to model decision subtasks,’’ Int. J. Med. Inform., vol. 57, no. 1, pp. 41–55, 2000. </a:t>
            </a:r>
            <a:r>
              <a:rPr lang="en-IN" sz="2000" dirty="0" err="1">
                <a:latin typeface="Times New Roman" panose="02020603050405020304" pitchFamily="18" charset="0"/>
                <a:cs typeface="Times New Roman" panose="02020603050405020304" pitchFamily="18" charset="0"/>
              </a:rPr>
              <a:t>ented</a:t>
            </a:r>
            <a:r>
              <a:rPr lang="en-IN" sz="2000" dirty="0">
                <a:latin typeface="Times New Roman" panose="02020603050405020304" pitchFamily="18" charset="0"/>
                <a:cs typeface="Times New Roman" panose="02020603050405020304" pitchFamily="18" charset="0"/>
              </a:rPr>
              <a:t> Seminar, MTAT, vol. 3, no. 177, pp. 60–79, 2004</a:t>
            </a:r>
          </a:p>
          <a:p>
            <a:r>
              <a:rPr lang="en-US" sz="2000" dirty="0">
                <a:latin typeface="Times New Roman" panose="02020603050405020304" pitchFamily="18" charset="0"/>
                <a:cs typeface="Times New Roman" panose="02020603050405020304" pitchFamily="18" charset="0"/>
              </a:rPr>
              <a:t>Divya, B, </a:t>
            </a:r>
            <a:r>
              <a:rPr lang="en-US" sz="2000" dirty="0" err="1">
                <a:latin typeface="Times New Roman" panose="02020603050405020304" pitchFamily="18" charset="0"/>
                <a:cs typeface="Times New Roman" panose="02020603050405020304" pitchFamily="18" charset="0"/>
              </a:rPr>
              <a:t>Kalaiselvi</a:t>
            </a:r>
            <a:r>
              <a:rPr lang="en-US" sz="2000" dirty="0">
                <a:latin typeface="Times New Roman" panose="02020603050405020304" pitchFamily="18" charset="0"/>
                <a:cs typeface="Times New Roman" panose="02020603050405020304" pitchFamily="18" charset="0"/>
              </a:rPr>
              <a:t>, R, Review on Confidentiality of the Outsourced Data, Research Journal of Science and Engineering Systems, vol.1, pp.1-7, 2017.</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272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A0047-445C-D4E1-2986-B9C6642522AE}"/>
              </a:ext>
            </a:extLst>
          </p:cNvPr>
          <p:cNvSpPr>
            <a:spLocks noGrp="1"/>
          </p:cNvSpPr>
          <p:nvPr>
            <p:ph idx="1"/>
          </p:nvPr>
        </p:nvSpPr>
        <p:spPr>
          <a:xfrm>
            <a:off x="609600" y="670560"/>
            <a:ext cx="10972800" cy="5806440"/>
          </a:xfrm>
        </p:spPr>
        <p:txBody>
          <a:bodyPr/>
          <a:lstStyle/>
          <a:p>
            <a:r>
              <a:rPr lang="en-US" sz="2400" dirty="0">
                <a:latin typeface="Times New Roman" panose="02020603050405020304" pitchFamily="18" charset="0"/>
                <a:cs typeface="Times New Roman" panose="02020603050405020304" pitchFamily="18" charset="0"/>
              </a:rPr>
              <a:t>D. S. </a:t>
            </a:r>
            <a:r>
              <a:rPr lang="en-US" sz="2400" dirty="0" err="1">
                <a:latin typeface="Times New Roman" panose="02020603050405020304" pitchFamily="18" charset="0"/>
                <a:cs typeface="Times New Roman" panose="02020603050405020304" pitchFamily="18" charset="0"/>
              </a:rPr>
              <a:t>Kermany</a:t>
            </a:r>
            <a:r>
              <a:rPr lang="en-US" sz="2400" dirty="0">
                <a:latin typeface="Times New Roman" panose="02020603050405020304" pitchFamily="18" charset="0"/>
                <a:cs typeface="Times New Roman" panose="02020603050405020304" pitchFamily="18" charset="0"/>
              </a:rPr>
              <a:t> et al., ‘‘Identifying medical diagnoses and treatable diseases by image-based deep learning,’’ Cell, vol. 172, no. 5, pp. 1122–1131, 2018. </a:t>
            </a:r>
          </a:p>
          <a:p>
            <a:r>
              <a:rPr lang="en-IN" sz="2400" dirty="0">
                <a:latin typeface="Times New Roman" panose="02020603050405020304" pitchFamily="18" charset="0"/>
                <a:cs typeface="Times New Roman" panose="02020603050405020304" pitchFamily="18" charset="0"/>
              </a:rPr>
              <a:t>M. </a:t>
            </a:r>
            <a:r>
              <a:rPr lang="en-IN" sz="2400" dirty="0" err="1">
                <a:latin typeface="Times New Roman" panose="02020603050405020304" pitchFamily="18" charset="0"/>
                <a:cs typeface="Times New Roman" panose="02020603050405020304" pitchFamily="18" charset="0"/>
              </a:rPr>
              <a:t>Poostchi</a:t>
            </a:r>
            <a:r>
              <a:rPr lang="en-IN" sz="2400" dirty="0">
                <a:latin typeface="Times New Roman" panose="02020603050405020304" pitchFamily="18" charset="0"/>
                <a:cs typeface="Times New Roman" panose="02020603050405020304" pitchFamily="18" charset="0"/>
              </a:rPr>
              <a:t>, K. </a:t>
            </a:r>
            <a:r>
              <a:rPr lang="en-IN" sz="2400" dirty="0" err="1">
                <a:latin typeface="Times New Roman" panose="02020603050405020304" pitchFamily="18" charset="0"/>
                <a:cs typeface="Times New Roman" panose="02020603050405020304" pitchFamily="18" charset="0"/>
              </a:rPr>
              <a:t>Silamut</a:t>
            </a:r>
            <a:r>
              <a:rPr lang="en-IN" sz="2400" dirty="0">
                <a:latin typeface="Times New Roman" panose="02020603050405020304" pitchFamily="18" charset="0"/>
                <a:cs typeface="Times New Roman" panose="02020603050405020304" pitchFamily="18" charset="0"/>
              </a:rPr>
              <a:t>, R. J. Maude, S. Jaeger, and G. </a:t>
            </a:r>
            <a:r>
              <a:rPr lang="en-IN" sz="2400" dirty="0" err="1">
                <a:latin typeface="Times New Roman" panose="02020603050405020304" pitchFamily="18" charset="0"/>
                <a:cs typeface="Times New Roman" panose="02020603050405020304" pitchFamily="18" charset="0"/>
              </a:rPr>
              <a:t>Thoma</a:t>
            </a:r>
            <a:r>
              <a:rPr lang="en-IN" sz="2400" dirty="0">
                <a:latin typeface="Times New Roman" panose="02020603050405020304" pitchFamily="18" charset="0"/>
                <a:cs typeface="Times New Roman" panose="02020603050405020304" pitchFamily="18" charset="0"/>
              </a:rPr>
              <a:t>, ‘‘Image analysis and machine learning for detecting malaria,’’ Transl. Res., vol. 194, pp. 36–55, Apr. 2018</a:t>
            </a:r>
          </a:p>
          <a:p>
            <a:endParaRPr lang="en-IN" dirty="0"/>
          </a:p>
        </p:txBody>
      </p:sp>
    </p:spTree>
    <p:extLst>
      <p:ext uri="{BB962C8B-B14F-4D97-AF65-F5344CB8AC3E}">
        <p14:creationId xmlns:p14="http://schemas.microsoft.com/office/powerpoint/2010/main" val="64754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593E-9CCE-4C44-9E3C-FD98DFA0D334}"/>
              </a:ext>
            </a:extLst>
          </p:cNvPr>
          <p:cNvSpPr>
            <a:spLocks noGrp="1"/>
          </p:cNvSpPr>
          <p:nvPr>
            <p:ph type="title"/>
          </p:nvPr>
        </p:nvSpPr>
        <p:spPr>
          <a:xfrm>
            <a:off x="684212" y="275208"/>
            <a:ext cx="11140844" cy="6098959"/>
          </a:xfrm>
        </p:spPr>
        <p:txBody>
          <a:bodyPr>
            <a:normAutofit/>
          </a:bodyPr>
          <a:lstStyle/>
          <a:p>
            <a:pPr algn="ctr"/>
            <a:r>
              <a:rPr lang="en-US" sz="6600" dirty="0">
                <a:solidFill>
                  <a:schemeClr val="tx1"/>
                </a:solidFill>
                <a:latin typeface="Algerian" panose="04020705040A02060702" pitchFamily="82" charset="0"/>
              </a:rPr>
              <a:t>THANK YOU</a:t>
            </a:r>
            <a:endParaRPr lang="en-IN" sz="6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66291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D420-74AD-CCD4-4087-24AF091E87AA}"/>
              </a:ext>
            </a:extLst>
          </p:cNvPr>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CONTENTS</a:t>
            </a:r>
            <a:endParaRPr lang="en-US"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EA1E53-8664-9786-1D07-5453C02C9509}"/>
              </a:ext>
            </a:extLst>
          </p:cNvPr>
          <p:cNvSpPr txBox="1"/>
          <p:nvPr/>
        </p:nvSpPr>
        <p:spPr>
          <a:xfrm>
            <a:off x="1625770" y="1653804"/>
            <a:ext cx="8362122" cy="4062651"/>
          </a:xfrm>
          <a:prstGeom prst="rect">
            <a:avLst/>
          </a:prstGeom>
          <a:noFill/>
        </p:spPr>
        <p:txBody>
          <a:bodyPr wrap="square" rtlCol="0">
            <a:spAutoFit/>
          </a:bodyPr>
          <a:lstStyle/>
          <a:p>
            <a:pPr marL="342900" indent="-342900">
              <a:buFont typeface="Arial" panose="020B0604020202020204" pitchFamily="34" charset="0"/>
              <a:buChar char="•"/>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Title Explanation</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Abstract </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 </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Objectives</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Methodology</a:t>
            </a:r>
          </a:p>
          <a:p>
            <a:pPr marL="342900" indent="-342900">
              <a:buFont typeface="Arial" panose="020B0604020202020204" pitchFamily="34" charset="0"/>
              <a:buChar char="•"/>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Implementation.</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Results &amp; Discussion</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&amp; Future Scope .</a:t>
            </a:r>
          </a:p>
          <a:p>
            <a:pPr marL="342900" indent="-342900">
              <a:buFont typeface="Arial" panose="020B0604020202020204" pitchFamily="34" charset="0"/>
              <a:buChar char="•"/>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028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9B3C-4DDB-7BBA-AAF9-D4530546BC4D}"/>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Title explanation</a:t>
            </a:r>
          </a:p>
        </p:txBody>
      </p:sp>
      <p:sp>
        <p:nvSpPr>
          <p:cNvPr id="3" name="TextBox 2">
            <a:extLst>
              <a:ext uri="{FF2B5EF4-FFF2-40B4-BE49-F238E27FC236}">
                <a16:creationId xmlns:a16="http://schemas.microsoft.com/office/drawing/2014/main" id="{6143C222-90E1-6494-0907-E6BEB59D7EB1}"/>
              </a:ext>
            </a:extLst>
          </p:cNvPr>
          <p:cNvSpPr txBox="1"/>
          <p:nvPr/>
        </p:nvSpPr>
        <p:spPr>
          <a:xfrm>
            <a:off x="573832" y="2024743"/>
            <a:ext cx="11044335" cy="3816429"/>
          </a:xfrm>
          <a:prstGeom prst="rect">
            <a:avLst/>
          </a:prstGeom>
          <a:noFill/>
        </p:spPr>
        <p:txBody>
          <a:bodyPr wrap="square" rtlCol="0">
            <a:spAutoFit/>
          </a:bodyPr>
          <a:lstStyle/>
          <a:p>
            <a:pPr marL="342900" indent="-342900" algn="just">
              <a:buFont typeface="Arial" panose="020B0604020202020204" pitchFamily="34" charset="0"/>
              <a:buChar char="•"/>
            </a:pPr>
            <a:r>
              <a:rPr lang="en-IN" sz="2200" b="1" i="0" dirty="0">
                <a:solidFill>
                  <a:srgbClr val="0D0D0D"/>
                </a:solidFill>
                <a:effectLst/>
                <a:latin typeface="Times New Roman" panose="02020603050405020304" pitchFamily="18" charset="0"/>
                <a:cs typeface="Times New Roman" panose="02020603050405020304" pitchFamily="18" charset="0"/>
              </a:rPr>
              <a:t>Liver Disease :</a:t>
            </a:r>
            <a:r>
              <a:rPr lang="en-IN" sz="2200" i="0" dirty="0">
                <a:solidFill>
                  <a:srgbClr val="0D0D0D"/>
                </a:solidFill>
                <a:effectLst/>
                <a:latin typeface="Times New Roman" panose="02020603050405020304" pitchFamily="18" charset="0"/>
                <a:cs typeface="Times New Roman" panose="02020603050405020304" pitchFamily="18" charset="0"/>
              </a:rPr>
              <a:t>It </a:t>
            </a:r>
            <a:r>
              <a:rPr lang="en-US" sz="2200" dirty="0">
                <a:solidFill>
                  <a:srgbClr val="0D0D0D"/>
                </a:solidFill>
                <a:latin typeface="Times New Roman" panose="02020603050405020304" pitchFamily="18" charset="0"/>
                <a:cs typeface="Times New Roman" panose="02020603050405020304" pitchFamily="18" charset="0"/>
              </a:rPr>
              <a:t>r</a:t>
            </a:r>
            <a:r>
              <a:rPr lang="en-US" sz="2200" b="0" i="0" dirty="0">
                <a:solidFill>
                  <a:srgbClr val="0D0D0D"/>
                </a:solidFill>
                <a:effectLst/>
                <a:latin typeface="Times New Roman" panose="02020603050405020304" pitchFamily="18" charset="0"/>
                <a:cs typeface="Times New Roman" panose="02020603050405020304" pitchFamily="18" charset="0"/>
              </a:rPr>
              <a:t>efers to medical condition affecting the liver, such as hepatitis, cirrhosis, fatty liver disease, etc. Liver diseases can have various causes and symptoms and can be diagnosed through medical tests and analysis.</a:t>
            </a:r>
          </a:p>
          <a:p>
            <a:pPr marL="342900" indent="-342900"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Analysis and prediction</a:t>
            </a:r>
            <a:r>
              <a:rPr lang="en-US" sz="2200" b="0" i="0" dirty="0">
                <a:solidFill>
                  <a:srgbClr val="0D0D0D"/>
                </a:solidFill>
                <a:effectLst/>
                <a:latin typeface="Times New Roman" panose="02020603050405020304" pitchFamily="18" charset="0"/>
                <a:cs typeface="Times New Roman" panose="02020603050405020304" pitchFamily="18" charset="0"/>
              </a:rPr>
              <a:t>: It </a:t>
            </a:r>
            <a:r>
              <a:rPr lang="en-US" sz="2200" dirty="0">
                <a:solidFill>
                  <a:srgbClr val="0D0D0D"/>
                </a:solidFill>
                <a:latin typeface="Times New Roman" panose="02020603050405020304" pitchFamily="18" charset="0"/>
                <a:cs typeface="Times New Roman" panose="02020603050405020304" pitchFamily="18" charset="0"/>
              </a:rPr>
              <a:t>involves</a:t>
            </a:r>
            <a:r>
              <a:rPr lang="en-US" sz="2200" b="0" i="0" dirty="0">
                <a:solidFill>
                  <a:srgbClr val="0D0D0D"/>
                </a:solidFill>
                <a:effectLst/>
                <a:latin typeface="Times New Roman" panose="02020603050405020304" pitchFamily="18" charset="0"/>
                <a:cs typeface="Times New Roman" panose="02020603050405020304" pitchFamily="18" charset="0"/>
              </a:rPr>
              <a:t> analysis and interpretation of data related to liver health, which helps in prediction and  forecasting or estimating the likelihood of certain outcomes, such as the development or progression of liver disease based on available data.</a:t>
            </a:r>
          </a:p>
          <a:p>
            <a:pPr marL="342900" indent="-342900" algn="just">
              <a:buFont typeface="Arial" panose="020B0604020202020204" pitchFamily="34" charset="0"/>
              <a:buChar char="•"/>
            </a:pPr>
            <a:r>
              <a:rPr lang="en-US" sz="2200" b="1" i="0" dirty="0">
                <a:solidFill>
                  <a:srgbClr val="0D0D0D"/>
                </a:solidFill>
                <a:effectLst/>
                <a:latin typeface="Times New Roman" panose="02020603050405020304" pitchFamily="18" charset="0"/>
                <a:cs typeface="Times New Roman" panose="02020603050405020304" pitchFamily="18" charset="0"/>
              </a:rPr>
              <a:t>KNN (K-Nearest Neighbor)</a:t>
            </a:r>
            <a:r>
              <a:rPr lang="en-US" sz="2200" b="0" i="0" dirty="0">
                <a:solidFill>
                  <a:srgbClr val="0D0D0D"/>
                </a:solidFill>
                <a:effectLst/>
                <a:latin typeface="Times New Roman" panose="02020603050405020304" pitchFamily="18" charset="0"/>
                <a:cs typeface="Times New Roman" panose="02020603050405020304" pitchFamily="18" charset="0"/>
              </a:rPr>
              <a:t>: KNN is a supervised machine learning algorithm used for classification and regression tasks. In classification, KNN predicts the class of a data point by looking at the 'k' nearest data points and determining the majority class among them. In regression, it predicts the value of a data point by averaging the values of its 'k' nearest neighbors.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76BE-03AF-75C6-BA28-ECE86DFDE978}"/>
              </a:ext>
            </a:extLst>
          </p:cNvPr>
          <p:cNvSpPr>
            <a:spLocks noGrp="1"/>
          </p:cNvSpPr>
          <p:nvPr>
            <p:ph type="title"/>
          </p:nvPr>
        </p:nvSpPr>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Abstract</a:t>
            </a:r>
          </a:p>
        </p:txBody>
      </p:sp>
      <p:sp>
        <p:nvSpPr>
          <p:cNvPr id="6" name="TextBox 5">
            <a:extLst>
              <a:ext uri="{FF2B5EF4-FFF2-40B4-BE49-F238E27FC236}">
                <a16:creationId xmlns:a16="http://schemas.microsoft.com/office/drawing/2014/main" id="{30B3A355-7339-D168-FDEA-D27EA7A4DF2B}"/>
              </a:ext>
            </a:extLst>
          </p:cNvPr>
          <p:cNvSpPr txBox="1"/>
          <p:nvPr/>
        </p:nvSpPr>
        <p:spPr>
          <a:xfrm>
            <a:off x="609600" y="2062066"/>
            <a:ext cx="109728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Liver diseases are significant health concern globally, attributed to various factors including alcohol consumption, exposure to environmental toxins, and poor dietary habits. Early detection of liver disease is crucial as it allows for timely intervention and management, which can significantly improve patient outcomes and reduce the burden on healthcare systems. The main aim of our project is to detect the liver disease accurately using parameters like </a:t>
            </a:r>
            <a:r>
              <a:rPr lang="en-IN" sz="2000" dirty="0">
                <a:latin typeface="Times New Roman" panose="02020603050405020304" pitchFamily="18" charset="0"/>
                <a:cs typeface="Times New Roman" panose="02020603050405020304" pitchFamily="18" charset="0"/>
              </a:rPr>
              <a:t>age ,gender, total Bilirubin, Alkaline phosphatase, Aspartate aminotransferase, Albumin, Globulin ranges. </a:t>
            </a:r>
            <a:r>
              <a:rPr lang="en-US" sz="2000" dirty="0">
                <a:latin typeface="Times New Roman" panose="02020603050405020304" pitchFamily="18" charset="0"/>
                <a:cs typeface="Times New Roman" panose="02020603050405020304" pitchFamily="18" charset="0"/>
              </a:rPr>
              <a:t>The Existing model used to predict the liver cancer by using the random forest algorithm. </a:t>
            </a:r>
            <a:r>
              <a:rPr lang="en-US" sz="2000" dirty="0">
                <a:effectLst/>
                <a:latin typeface="Times New Roman" panose="02020603050405020304" pitchFamily="18" charset="0"/>
                <a:ea typeface="Calibri" panose="020F0502020204030204" pitchFamily="34" charset="0"/>
              </a:rPr>
              <a:t>The drawback of existing system is that the accuracy of model is less. </a:t>
            </a:r>
            <a:r>
              <a:rPr lang="en-US" sz="2000" dirty="0">
                <a:latin typeface="Times New Roman" panose="02020603050405020304" pitchFamily="18" charset="0"/>
                <a:cs typeface="Times New Roman" panose="02020603050405020304" pitchFamily="18" charset="0"/>
              </a:rPr>
              <a:t> The proposed model used to detect liver disease using K-Nearest Neighbor (K-NN) technique. The steps we follow to implement our model include collecting and preprocessing relevant datasets, identifying informative features, and training machine learning algorithms, the system can accurately detect the likelihood of liver cancer development or progression.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60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9F16-EEC0-5880-02D2-95B232E0B487}"/>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92F3B673-4BDA-B2DE-E3EA-709D7934744D}"/>
              </a:ext>
            </a:extLst>
          </p:cNvPr>
          <p:cNvSpPr txBox="1"/>
          <p:nvPr/>
        </p:nvSpPr>
        <p:spPr>
          <a:xfrm>
            <a:off x="609600" y="1894114"/>
            <a:ext cx="11249608"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a growing trend of sedentary and lack of bodily activities, diseases associated with liver have become a common come upon these days. Viral hepatitis alone reasons 1.34 million deaths every year. An early diagnosis of liver problems will boom affected person’s survival rate.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Liver screw ups are at high fee of danger amongst Indians. It's far expected that by way of 2025 India may emerge as the sector capital for liver sicknesses. The sizeable occurrence of liver contamination in India is contributed due to deskbound life-style, extended alcohol consumption and smoking.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approximately a hundred varieties of liver infections. With such alarming figures, it is essential to have a subject in the direction of tackling those sicknesses. Afterall, we cannot assume an advanced and wealthy state, with unhealthy youths.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Symptoms of liver disease include: Pain in the abdomen ,prone to bruising ,indigestion or vomiting, swelling in your legs or arms. Your risk of developing liver cancer can be increased by certain types of liver disease. Others continue to harm your liver if left untreated. Scarring, or cirrhosis, develops. Over the long haul, a harmed liver will not have sufficient sound tissue to work. Failure of the liver can result from untreated liver disease.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54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24EB-6FD5-BB89-1866-1573B7404D84}"/>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4D57B7CF-32C4-D753-DCD6-7DB8006E7E90}"/>
              </a:ext>
            </a:extLst>
          </p:cNvPr>
          <p:cNvSpPr txBox="1"/>
          <p:nvPr/>
        </p:nvSpPr>
        <p:spPr>
          <a:xfrm>
            <a:off x="609600" y="1931437"/>
            <a:ext cx="9937102" cy="360098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problem statement of this project revolves around the need to build a model which can accurately identify the liver disease by using certain parameters.</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existing system used the random forest and decision tree algorithm to build a model for liver disease prediction. The models achieved about 60 - 70% accuracy for predicting the liver disease.</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Proposed system uses KNN algorithm to build the model and It aims to achieve the better prediction and accuracy compared to the previous models.</a:t>
            </a:r>
          </a:p>
          <a:p>
            <a:endParaRPr lang="en-IN" dirty="0"/>
          </a:p>
        </p:txBody>
      </p:sp>
    </p:spTree>
    <p:extLst>
      <p:ext uri="{BB962C8B-B14F-4D97-AF65-F5344CB8AC3E}">
        <p14:creationId xmlns:p14="http://schemas.microsoft.com/office/powerpoint/2010/main" val="383195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7950-EDB6-196D-7175-FD3DD702B02D}"/>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Objectives</a:t>
            </a:r>
          </a:p>
        </p:txBody>
      </p:sp>
      <p:sp>
        <p:nvSpPr>
          <p:cNvPr id="3" name="TextBox 2">
            <a:extLst>
              <a:ext uri="{FF2B5EF4-FFF2-40B4-BE49-F238E27FC236}">
                <a16:creationId xmlns:a16="http://schemas.microsoft.com/office/drawing/2014/main" id="{FE2763FF-008E-6577-E686-9DB9A004CAA3}"/>
              </a:ext>
            </a:extLst>
          </p:cNvPr>
          <p:cNvSpPr txBox="1"/>
          <p:nvPr/>
        </p:nvSpPr>
        <p:spPr>
          <a:xfrm>
            <a:off x="466530" y="1524000"/>
            <a:ext cx="11000792" cy="4191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Early Detection</a:t>
            </a:r>
            <a:r>
              <a:rPr lang="en-US" sz="2000" b="0" i="0" dirty="0">
                <a:solidFill>
                  <a:srgbClr val="0D0D0D"/>
                </a:solidFill>
                <a:effectLst/>
                <a:latin typeface="Times New Roman" panose="02020603050405020304" pitchFamily="18" charset="0"/>
                <a:cs typeface="Times New Roman" panose="02020603050405020304" pitchFamily="18" charset="0"/>
              </a:rPr>
              <a:t>: To develop a predictive model capable of identifying individuals at risk of developing liver disease at an early stage, enabling timely interventions and preventive measures to mitigate disease progression and complications.</a:t>
            </a:r>
          </a:p>
          <a:p>
            <a:pPr marL="342900" indent="-342900" algn="just">
              <a:lnSpc>
                <a:spcPct val="150000"/>
              </a:lnSpc>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Accuracy and Reliability</a:t>
            </a:r>
            <a:r>
              <a:rPr lang="en-US" sz="2000" b="0" i="0" dirty="0">
                <a:solidFill>
                  <a:srgbClr val="0D0D0D"/>
                </a:solidFill>
                <a:effectLst/>
                <a:latin typeface="Times New Roman" panose="02020603050405020304" pitchFamily="18" charset="0"/>
                <a:cs typeface="Times New Roman" panose="02020603050405020304" pitchFamily="18" charset="0"/>
              </a:rPr>
              <a:t>: To  Improve the accuracy and reliability of liver disease prediction model to ensure effective clinical decision-making and patient management. </a:t>
            </a:r>
          </a:p>
          <a:p>
            <a:pPr marL="342900" indent="-342900" algn="just">
              <a:lnSpc>
                <a:spcPct val="150000"/>
              </a:lnSpc>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Patient Empowerment</a:t>
            </a:r>
            <a:r>
              <a:rPr lang="en-US" sz="2000" b="0" i="0" dirty="0">
                <a:solidFill>
                  <a:srgbClr val="0D0D0D"/>
                </a:solidFill>
                <a:effectLst/>
                <a:latin typeface="Times New Roman" panose="02020603050405020304" pitchFamily="18" charset="0"/>
                <a:cs typeface="Times New Roman" panose="02020603050405020304" pitchFamily="18" charset="0"/>
              </a:rPr>
              <a:t>: Empower patients with information about their liver health status, risk factors, and personalized recommendations for lifestyle modifications, preventive screenings, and follow-up care to promote active engagement in disease management and improve long-term health outcomes.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44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4A12-036D-9117-AC58-BAB1E1A7A9A1}"/>
              </a:ext>
            </a:extLst>
          </p:cNvPr>
          <p:cNvSpPr>
            <a:spLocks noGrp="1"/>
          </p:cNvSpPr>
          <p:nvPr>
            <p:ph type="title"/>
          </p:nvPr>
        </p:nvSpPr>
        <p:spPr>
          <a:xfrm>
            <a:off x="503854" y="337457"/>
            <a:ext cx="10972800" cy="990600"/>
          </a:xfrm>
        </p:spPr>
        <p:txBody>
          <a:bodyPr/>
          <a:lstStyle/>
          <a:p>
            <a:r>
              <a:rPr lang="en-IN" dirty="0">
                <a:solidFill>
                  <a:schemeClr val="tx1"/>
                </a:solidFill>
                <a:latin typeface="Times New Roman" panose="02020603050405020304" pitchFamily="18" charset="0"/>
                <a:cs typeface="Times New Roman" panose="02020603050405020304" pitchFamily="18" charset="0"/>
              </a:rPr>
              <a:t>Methodologies</a:t>
            </a:r>
          </a:p>
        </p:txBody>
      </p:sp>
      <p:sp>
        <p:nvSpPr>
          <p:cNvPr id="3" name="TextBox 2">
            <a:extLst>
              <a:ext uri="{FF2B5EF4-FFF2-40B4-BE49-F238E27FC236}">
                <a16:creationId xmlns:a16="http://schemas.microsoft.com/office/drawing/2014/main" id="{DE89A66C-554E-80BA-C9B4-C7C62E93114E}"/>
              </a:ext>
            </a:extLst>
          </p:cNvPr>
          <p:cNvSpPr txBox="1"/>
          <p:nvPr/>
        </p:nvSpPr>
        <p:spPr>
          <a:xfrm>
            <a:off x="242597" y="1184987"/>
            <a:ext cx="11318032" cy="5115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Collection: </a:t>
            </a:r>
            <a:r>
              <a:rPr lang="en-US" sz="2000" dirty="0">
                <a:latin typeface="Times New Roman" panose="02020603050405020304" pitchFamily="18" charset="0"/>
                <a:cs typeface="Times New Roman" panose="02020603050405020304" pitchFamily="18" charset="0"/>
              </a:rPr>
              <a:t>First we have collected the dataset containing patient medical features and corresponding labels indicating the presence or absence of liver disease. The dataset includes the parameters such age ,gender, total Bilirubin, Alkaline phosphatase, Aspartate aminotransferase, Albumin, Globulin ranges. </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Preprocessing</a:t>
            </a:r>
            <a:r>
              <a:rPr lang="en-US" sz="2000" dirty="0">
                <a:latin typeface="Times New Roman" panose="02020603050405020304" pitchFamily="18" charset="0"/>
                <a:cs typeface="Times New Roman" panose="02020603050405020304" pitchFamily="18" charset="0"/>
              </a:rPr>
              <a:t>: At this stage, it will perform data cleansing ,The cleansing process is to transform the data which has some missing values or incomplete data into default values by using median value, and Scale numerical features to a similar range to prevent features with larger scales from dominating the distance calculations in KNN. Identify and select the most relevant features for liver disease prediction. This can help reduce dimensionality and improve the model's performance. </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Splitting</a:t>
            </a:r>
            <a:r>
              <a:rPr lang="en-US" sz="2000" dirty="0">
                <a:latin typeface="Times New Roman" panose="02020603050405020304" pitchFamily="18" charset="0"/>
                <a:cs typeface="Times New Roman" panose="02020603050405020304" pitchFamily="18" charset="0"/>
              </a:rPr>
              <a:t>: The dataset is divided into two subsets: a training set and a testing set. The training set, is used to train the KNN model and the testing set is used to test the KNN model.</a:t>
            </a:r>
          </a:p>
        </p:txBody>
      </p:sp>
    </p:spTree>
    <p:extLst>
      <p:ext uri="{BB962C8B-B14F-4D97-AF65-F5344CB8AC3E}">
        <p14:creationId xmlns:p14="http://schemas.microsoft.com/office/powerpoint/2010/main" val="253542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90D3-680C-099C-A314-9620E059DDD3}"/>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Methodologies</a:t>
            </a:r>
          </a:p>
        </p:txBody>
      </p:sp>
      <p:sp>
        <p:nvSpPr>
          <p:cNvPr id="3" name="Content Placeholder 2">
            <a:extLst>
              <a:ext uri="{FF2B5EF4-FFF2-40B4-BE49-F238E27FC236}">
                <a16:creationId xmlns:a16="http://schemas.microsoft.com/office/drawing/2014/main" id="{905345CD-CF3D-D086-1B0A-B69CD6CAA3CD}"/>
              </a:ext>
            </a:extLst>
          </p:cNvPr>
          <p:cNvSpPr>
            <a:spLocks noGrp="1"/>
          </p:cNvSpPr>
          <p:nvPr>
            <p:ph idx="1"/>
          </p:nvPr>
        </p:nvSpPr>
        <p:spPr>
          <a:xfrm>
            <a:off x="497632" y="1751045"/>
            <a:ext cx="10972800" cy="4876800"/>
          </a:xfrm>
        </p:spPr>
        <p:txBody>
          <a:bodyPr/>
          <a:lstStyle/>
          <a:p>
            <a:pPr algn="just">
              <a:lnSpc>
                <a:spcPct val="150000"/>
              </a:lnSpc>
            </a:pPr>
            <a:r>
              <a:rPr lang="en-US" sz="2000" b="1" dirty="0">
                <a:latin typeface="Times New Roman" panose="02020603050405020304" pitchFamily="18" charset="0"/>
                <a:cs typeface="Times New Roman" panose="02020603050405020304" pitchFamily="18" charset="0"/>
              </a:rPr>
              <a:t>Model architecture: </a:t>
            </a:r>
            <a:r>
              <a:rPr lang="en-US" sz="2000" dirty="0">
                <a:latin typeface="Times New Roman" panose="02020603050405020304" pitchFamily="18" charset="0"/>
                <a:cs typeface="Times New Roman" panose="02020603050405020304" pitchFamily="18" charset="0"/>
              </a:rPr>
              <a:t>To build a model using KNN for analyzing the liver patients dataset , to predict the accurate liver disease.</a:t>
            </a:r>
          </a:p>
          <a:p>
            <a:pPr algn="just">
              <a:lnSpc>
                <a:spcPct val="150000"/>
              </a:lnSpc>
            </a:pPr>
            <a:r>
              <a:rPr lang="en-US" sz="2000" b="1" dirty="0">
                <a:latin typeface="Times New Roman" panose="02020603050405020304" pitchFamily="18" charset="0"/>
                <a:cs typeface="Times New Roman" panose="02020603050405020304" pitchFamily="18" charset="0"/>
              </a:rPr>
              <a:t>Model Training: </a:t>
            </a:r>
            <a:r>
              <a:rPr lang="en-US" sz="2000" dirty="0">
                <a:latin typeface="Times New Roman" panose="02020603050405020304" pitchFamily="18" charset="0"/>
                <a:cs typeface="Times New Roman" panose="02020603050405020304" pitchFamily="18" charset="0"/>
              </a:rPr>
              <a:t>The model is fed with the preprocessed dataset to learn patterns and relationships between features and their corresponding labels. Initially, the KNN algorithm initializes with a chosen value of k, representing the number of nearest neighbors to consider for classification.</a:t>
            </a:r>
            <a:endParaRPr lang="en-IN" sz="2000" b="1"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Model Evaluation: </a:t>
            </a:r>
            <a:r>
              <a:rPr lang="en-US" sz="2000" dirty="0">
                <a:latin typeface="Times New Roman" panose="02020603050405020304" pitchFamily="18" charset="0"/>
                <a:cs typeface="Times New Roman" panose="02020603050405020304" pitchFamily="18" charset="0"/>
              </a:rPr>
              <a:t>During evaluation, the trained model is tested using a separate dataset that it has not encountered during training, commonly referred to as the testing set.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483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710</TotalTime>
  <Words>1989</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Arial</vt:lpstr>
      <vt:lpstr>Times New Roman</vt:lpstr>
      <vt:lpstr>Wingdings</vt:lpstr>
      <vt:lpstr>Clarity</vt:lpstr>
      <vt:lpstr>PowerPoint Presentation</vt:lpstr>
      <vt:lpstr>CONTENTS</vt:lpstr>
      <vt:lpstr>Title explanation</vt:lpstr>
      <vt:lpstr>Abstract</vt:lpstr>
      <vt:lpstr>Introduction</vt:lpstr>
      <vt:lpstr>Problem Statement</vt:lpstr>
      <vt:lpstr>Objectives</vt:lpstr>
      <vt:lpstr>Methodologies</vt:lpstr>
      <vt:lpstr>Methodologies</vt:lpstr>
      <vt:lpstr>Implementation</vt:lpstr>
      <vt:lpstr>Result &amp; Discussion</vt:lpstr>
      <vt:lpstr>PowerPoint Presentation</vt:lpstr>
      <vt:lpstr>PowerPoint Presentation</vt:lpstr>
      <vt:lpstr>PowerPoint Presentation</vt:lpstr>
      <vt:lpstr>Conclusion &amp; Future Scope </vt:lpstr>
      <vt:lpstr>Reference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TALLA PADMAVATHI COLLEGE OF Engineering                       SOMIDI, KAZIPET, WARANGAL.       Department of electronics and communication engineering   Research area : VLSI                             Specific area of research: LOW POWER VLSIDESIGN     Proposed title name of the project:                    AN APC-COM BASED LUT OPTIMIZATION FOR DSP APPLICATIONS                                                                                                                                                           Batch no.1                                                                                                                                                                  1. 18UC1A0420 (N.Sravani)                                                                                                                                                                  2.18UC1A0401 (A.Swapna)                                                                                                                                3.18UC1A0428 (T.Satvika)                                                                                                                                                               4.17UC1A0405(E.Mahesh)</dc:title>
  <dc:creator>sravani neelam</dc:creator>
  <cp:lastModifiedBy>Vamshi Panaka</cp:lastModifiedBy>
  <cp:revision>47</cp:revision>
  <dcterms:created xsi:type="dcterms:W3CDTF">2021-11-21T08:56:41Z</dcterms:created>
  <dcterms:modified xsi:type="dcterms:W3CDTF">2024-11-14T08:12:10Z</dcterms:modified>
</cp:coreProperties>
</file>