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sldIdLst>
    <p:sldId id="256" r:id="rId2"/>
    <p:sldId id="257" r:id="rId3"/>
    <p:sldId id="258" r:id="rId4"/>
    <p:sldId id="271" r:id="rId5"/>
    <p:sldId id="259" r:id="rId6"/>
    <p:sldId id="275" r:id="rId7"/>
    <p:sldId id="274" r:id="rId8"/>
    <p:sldId id="27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816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634EC6-60B5-4A7D-BC0B-EF40735E819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98CD7C-674E-4C51-8592-621A31780A1C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65230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4EC6-60B5-4A7D-BC0B-EF40735E819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CD7C-674E-4C51-8592-621A31780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8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4EC6-60B5-4A7D-BC0B-EF40735E819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CD7C-674E-4C51-8592-621A31780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335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4EC6-60B5-4A7D-BC0B-EF40735E819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CD7C-674E-4C51-8592-621A31780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45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34EC6-60B5-4A7D-BC0B-EF40735E819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98CD7C-674E-4C51-8592-621A31780A1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4488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4EC6-60B5-4A7D-BC0B-EF40735E819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CD7C-674E-4C51-8592-621A31780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33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4EC6-60B5-4A7D-BC0B-EF40735E819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CD7C-674E-4C51-8592-621A31780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3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4EC6-60B5-4A7D-BC0B-EF40735E819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CD7C-674E-4C51-8592-621A31780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90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4EC6-60B5-4A7D-BC0B-EF40735E819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CD7C-674E-4C51-8592-621A31780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28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34EC6-60B5-4A7D-BC0B-EF40735E819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98CD7C-674E-4C51-8592-621A31780A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839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34EC6-60B5-4A7D-BC0B-EF40735E819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98CD7C-674E-4C51-8592-621A31780A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483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1634EC6-60B5-4A7D-BC0B-EF40735E8199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098CD7C-674E-4C51-8592-621A31780A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931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avatpoint.com/java-appl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B347-3A46-46E1-8088-B6829DB4B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9760" y="1447800"/>
            <a:ext cx="8788035" cy="3329581"/>
          </a:xfrm>
        </p:spPr>
        <p:txBody>
          <a:bodyPr/>
          <a:lstStyle/>
          <a:p>
            <a:pPr algn="ctr"/>
            <a:r>
              <a:rPr lang="en-US" dirty="0">
                <a:latin typeface="Corbel" panose="020B0503020204020204" pitchFamily="34" charset="0"/>
              </a:rPr>
              <a:t>Introduction</a:t>
            </a:r>
            <a:r>
              <a:rPr lang="en-US" dirty="0"/>
              <a:t> to</a:t>
            </a:r>
            <a:br>
              <a:rPr lang="en-US" dirty="0"/>
            </a:br>
            <a:r>
              <a:rPr lang="en-US" dirty="0"/>
              <a:t> JAVA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B6CF7-8BF3-4B35-A741-8B5EBE9BF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5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12"/>
    </mc:Choice>
    <mc:Fallback xmlns="">
      <p:transition spd="slow" advTm="143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8807451-E080-4C34-AADD-0DEC2ACDA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" y="486978"/>
            <a:ext cx="1121664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333333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Creating Your First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Your first application,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HelloWorldApp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, will simply display the greeting "Hello world!".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To create this program, you will: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Create a source file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A source file contains code, written in the Java programming language, that you and other programmers can understand. You can use any text editor to create and edit source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Compile the source file into a .class file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The Java programming language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compiler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 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javac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) takes your source file and translates its text into instructions that the Java virtual machine can understand. The instructions contained within this file are known as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bytecodes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Run the program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The Java application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launcher tool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 (java) uses the Java virtual machine to run your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80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CE6CA44-B0F4-4364-BDC5-EC00470E5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1" y="274839"/>
            <a:ext cx="1094232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Create a Source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First, start your editor. You can launch the Notepad editor from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Start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 menu by selecting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Programs &gt; Accessories &gt; Notepad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. In a new document, type in the following code: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Corbel" panose="020B05030202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6ED9F-D99A-4866-98AB-2B74D866A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35" y="5311740"/>
            <a:ext cx="11256886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Note: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 Type all code, commands, and file names exactly as shown. Both the compiler 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javac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) and  launcher 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java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) are case-sensitive, so you must capitalize consistently.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</a:b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HelloWorldApp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 is not the same as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helloworldapp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E30CD-B4C6-4B43-B4E6-73C8E2B91B7B}"/>
              </a:ext>
            </a:extLst>
          </p:cNvPr>
          <p:cNvSpPr txBox="1"/>
          <p:nvPr/>
        </p:nvSpPr>
        <p:spPr>
          <a:xfrm>
            <a:off x="1441939" y="1943577"/>
            <a:ext cx="9648092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/* 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HelloWorldApp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class implements an application that  simply prints "Hello World!" to standard output. 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*/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HelloWorldApp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{    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rbel" panose="020B0503020204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public static void main(String[]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rbel" panose="020B0503020204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{        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rbel" panose="020B0503020204020204" pitchFamily="34" charset="0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System.out.println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("Hello World!"); // Display the string.    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rbel" panose="020B0503020204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}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}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                   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70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153025A-96BF-45FE-BBB5-3724424C8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05" y="481477"/>
            <a:ext cx="1031243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Save the code in a file with the name HelloWorldApp.java.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To do this in Notepad, first choose the File &gt; Save As menu item. Then, in the Save As dialog box: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Using the Save in combo box, specify the folder (directory) where you'll save your file.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In this example, the directory is 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myapplication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 on the C drive.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In the File name text field, type "HelloWorldApp.java", including the quotation marks.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From the Save as type combo box, choose Text Documents (*.txt).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In the Encoding combo box, leave the encoding as ANSI.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rgbClr val="000000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When you're finished, the dialog box should look like this.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                </a:t>
            </a:r>
          </a:p>
        </p:txBody>
      </p:sp>
      <p:pic>
        <p:nvPicPr>
          <p:cNvPr id="7170" name="Picture 2" descr="TEXT The Save As dialog, as described in the text.">
            <a:extLst>
              <a:ext uri="{FF2B5EF4-FFF2-40B4-BE49-F238E27FC236}">
                <a16:creationId xmlns:a16="http://schemas.microsoft.com/office/drawing/2014/main" id="{39CF044C-5239-4E4F-BD46-B4C83DF21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79" y="3756992"/>
            <a:ext cx="74390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D278A7-9E77-476A-B3D7-1BB4B4B492F5}"/>
              </a:ext>
            </a:extLst>
          </p:cNvPr>
          <p:cNvSpPr/>
          <p:nvPr/>
        </p:nvSpPr>
        <p:spPr>
          <a:xfrm>
            <a:off x="1890260" y="6192630"/>
            <a:ext cx="10411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The Save As dialog just before you click </a:t>
            </a:r>
            <a:r>
              <a:rPr lang="en-US" altLang="en-US" b="1" dirty="0">
                <a:solidFill>
                  <a:srgbClr val="00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Save</a:t>
            </a:r>
            <a:r>
              <a:rPr lang="en-US" altLang="en-US" dirty="0">
                <a:solidFill>
                  <a:srgbClr val="00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. Now click </a:t>
            </a:r>
            <a:r>
              <a:rPr lang="en-US" altLang="en-US" b="1" dirty="0">
                <a:solidFill>
                  <a:srgbClr val="00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Save</a:t>
            </a:r>
            <a:r>
              <a:rPr lang="en-US" altLang="en-US" dirty="0">
                <a:solidFill>
                  <a:srgbClr val="00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, and exit Notepad.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8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824ADA5-2138-4AB1-B0F2-A396E0D3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25" y="374664"/>
            <a:ext cx="10512621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Compile the Source File into a .class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Bring up a "command," window. You can do this from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Start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 menu by choosing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Run...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 and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entering cmd. The shell window should look similar to the following figure.</a:t>
            </a:r>
          </a:p>
          <a:p>
            <a:pPr lvl="0"/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8194" name="Picture 2" descr="a window where you can enter DOS commands">
            <a:extLst>
              <a:ext uri="{FF2B5EF4-FFF2-40B4-BE49-F238E27FC236}">
                <a16:creationId xmlns:a16="http://schemas.microsoft.com/office/drawing/2014/main" id="{3BA44D3C-D08D-41E6-B416-C32FC46FB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18" y="2139845"/>
            <a:ext cx="7784359" cy="425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3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0C70662-5F3E-4EF0-A456-65FE342BD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09" y="277123"/>
            <a:ext cx="1094936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The prompt shows your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current directory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When you bring up the prompt, your current directory is usually your home directory for Windows.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To compile your source file, change your current directory to the directory where your file is located.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For example, if your source directory is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myapplication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 on the C drive, type the following command at the prompt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press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Enter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rbel" panose="020B0503020204020204" pitchFamily="34" charset="0"/>
              </a:rPr>
              <a:t>cd C:\myapplication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Now the prompt should change to C:\myapplication&gt;.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D90C158-29D8-4EE0-A7DB-E74E65CD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423" y="4879561"/>
            <a:ext cx="9718052" cy="1661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0" rIns="190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Note: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To change to a directory on a different drive, you must type an extra command: the name of the drive.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 For example, to change to the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myapplication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 directory on the D drive, you must enter D:, as follows: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C:\&gt;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D: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D:\&gt;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cd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myapplication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D:\myapplication&gt;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80FE58E-2AD4-45DD-8AB8-5B323D01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58" y="1527641"/>
            <a:ext cx="10925911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190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If you enter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rbel" panose="020B0503020204020204" pitchFamily="34" charset="0"/>
                <a:cs typeface="Arial" panose="020B0604020202020204" pitchFamily="34" charset="0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rbel" panose="020B0503020204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at the prompt, you should see your source file, as follows: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C:\&gt;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cd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myapplication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C:\myapplication&gt;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Volume in drive C is System Volume Serial Number is F2E8-C8CC Directory of C:\myapplication 2014-04-24 01:34 PM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&lt;DIR&gt; . 2014-04-24 01:34 PM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&lt;DIR&gt; .. 2014-04-24 01:34 PM 267 HelloWorldApp.java 1 File(s) 267 bytes 2 Dir(s) 93,297,991,680 bytes free C:\myapplication&gt;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023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E252B5D-0DAC-4865-8971-02A6DA9CF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730" y="357984"/>
            <a:ext cx="1093774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190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Now you are ready to compile.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At the prompt, type the following command and press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Enter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rbel" panose="020B0503020204020204" pitchFamily="34" charset="0"/>
              </a:rPr>
              <a:t>javac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rbel" panose="020B0503020204020204" pitchFamily="34" charset="0"/>
              </a:rPr>
              <a:t> HelloWorldApp.java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The compiler has generated a bytecode file,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HelloWorldApp.class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 At the prompt, type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 to see the new file that was generated as follows: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C:\myapplication&gt;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javac HelloWorldApp.java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C:\myapplication&gt;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 Volume in drive C is System Volume Serial Number is F2E8-C8CC Directory of C:\myapplication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highlight>
                  <a:srgbClr val="C0C0C0"/>
                </a:highlight>
                <a:latin typeface="Corbel" panose="020B0503020204020204" pitchFamily="34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2014-04-24 02:07 PM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highlight>
                  <a:srgbClr val="C0C0C0"/>
                </a:highlight>
                <a:latin typeface="Corbel" panose="020B0503020204020204" pitchFamily="34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&lt;DIR&gt; . 2014-04-24 02:07 PM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highlight>
                  <a:srgbClr val="C0C0C0"/>
                </a:highlight>
                <a:latin typeface="Corbel" panose="020B0503020204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&lt;DIR&gt; .. 2014-04-24 02:07 PM 432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HelloWorldApp.class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 2014-04-24 01:34 PM 267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highlight>
                  <a:srgbClr val="C0C0C0"/>
                </a:highlight>
                <a:latin typeface="Corbel" panose="020B0503020204020204" pitchFamily="34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HelloWorldApp.java 2 File(s) 699 bytes 2 Dir(s) 93,298,032,640 bytes free C:\myapplication&gt;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highlight>
                <a:srgbClr val="C0C0C0"/>
              </a:highlight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Now that you have a .class file, you can run your program.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6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5C25173-1FD6-44C5-9450-1BDEDFB05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989" y="921640"/>
            <a:ext cx="8857175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0" rIns="190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Run the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In the same directory, enter the following command at the prompt: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rbel" panose="020B0503020204020204" pitchFamily="34" charset="0"/>
              </a:rPr>
              <a:t>java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rbel" panose="020B0503020204020204" pitchFamily="34" charset="0"/>
              </a:rPr>
              <a:t>HelloWorldApp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rbel" panose="020B0503020204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You should see the following on your screen: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C:\myapplication&gt;java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HelloWorldApp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Hello World!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rbel" panose="020B0503020204020204" pitchFamily="34" charset="0"/>
              </a:rPr>
              <a:t>C:\myapplication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Monaco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64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90B9FD7-E48B-4C09-A3A9-3B8F013FB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31988"/>
              </p:ext>
            </p:extLst>
          </p:nvPr>
        </p:nvGraphicFramePr>
        <p:xfrm>
          <a:off x="838200" y="3269774"/>
          <a:ext cx="10515600" cy="3657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2049331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599312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17030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306D8AA-8B65-40B2-B379-681FC47D8321}"/>
              </a:ext>
            </a:extLst>
          </p:cNvPr>
          <p:cNvSpPr/>
          <p:nvPr/>
        </p:nvSpPr>
        <p:spPr>
          <a:xfrm>
            <a:off x="704291" y="1438861"/>
            <a:ext cx="110924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orbel" panose="020B0503020204020204" pitchFamily="34" charset="0"/>
                <a:cs typeface="Arial" panose="020B0604020202020204" pitchFamily="34" charset="0"/>
              </a:rPr>
              <a:t>About the Java Technology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rbel" panose="020B0503020204020204" pitchFamily="34" charset="0"/>
                <a:cs typeface="Arial" panose="020B0604020202020204" pitchFamily="34" charset="0"/>
              </a:rPr>
              <a:t>Java technology is both a programming language and a platform.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rbel" panose="020B0503020204020204" pitchFamily="34" charset="0"/>
              </a:rPr>
              <a:t>A platform is an environment that helps to develop and run programs written in any programming language.</a:t>
            </a:r>
            <a:br>
              <a:rPr lang="en-US" sz="2400" dirty="0">
                <a:latin typeface="Corbel" panose="020B0503020204020204" pitchFamily="34" charset="0"/>
              </a:rPr>
            </a:br>
            <a:endParaRPr lang="en-US" sz="2400" dirty="0">
              <a:latin typeface="Corbel" panose="020B05030202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Java is fast, reliable and secure.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From desktop to web applications, scientific supercomputers to gaming consoles, cell phones to the Internet, Java is used in every nook and corner.</a:t>
            </a:r>
            <a:endParaRPr lang="en-US" altLang="en-US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03"/>
    </mc:Choice>
    <mc:Fallback xmlns="">
      <p:transition spd="slow" advTm="532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DF61EE9-AAEA-4987-90B3-30BED64EA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106" y="1053935"/>
            <a:ext cx="1047193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rbel" panose="020B0503020204020204" pitchFamily="34" charset="0"/>
                <a:cs typeface="Arial" panose="020B0604020202020204" pitchFamily="34" charset="0"/>
              </a:rPr>
              <a:t>In the Java programming language, all source code is first written in plain text files ending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.java</a:t>
            </a:r>
            <a:r>
              <a:rPr lang="en-US" altLang="en-US" sz="2400" dirty="0">
                <a:solidFill>
                  <a:srgbClr val="FF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2400" dirty="0">
                <a:latin typeface="Corbel" panose="020B0503020204020204" pitchFamily="34" charset="0"/>
                <a:cs typeface="Arial" panose="020B0604020202020204" pitchFamily="34" charset="0"/>
              </a:rPr>
              <a:t>extension.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rbel" panose="020B0503020204020204" pitchFamily="34" charset="0"/>
                <a:cs typeface="Arial" panose="020B0604020202020204" pitchFamily="34" charset="0"/>
              </a:rPr>
              <a:t>Those source files are then compiled into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.class</a:t>
            </a:r>
            <a:r>
              <a:rPr lang="en-US" altLang="en-US" sz="2400" dirty="0">
                <a:solidFill>
                  <a:srgbClr val="FF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2400" dirty="0">
                <a:latin typeface="Corbel" panose="020B0503020204020204" pitchFamily="34" charset="0"/>
                <a:cs typeface="Arial" panose="020B0604020202020204" pitchFamily="34" charset="0"/>
              </a:rPr>
              <a:t>files by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rbel" panose="020B0503020204020204" pitchFamily="34" charset="0"/>
                <a:cs typeface="Arial" panose="020B0604020202020204" pitchFamily="34" charset="0"/>
              </a:rPr>
              <a:t>javac</a:t>
            </a:r>
            <a:r>
              <a:rPr lang="en-US" altLang="en-US" sz="2400" dirty="0">
                <a:latin typeface="Corbel" panose="020B0503020204020204" pitchFamily="34" charset="0"/>
                <a:cs typeface="Arial" panose="020B0604020202020204" pitchFamily="34" charset="0"/>
              </a:rPr>
              <a:t> compiler.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rbel" panose="020B0503020204020204" pitchFamily="34" charset="0"/>
                <a:cs typeface="Arial" panose="020B0604020202020204" pitchFamily="34" charset="0"/>
              </a:rPr>
              <a:t>A 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rbel" panose="020B0503020204020204" pitchFamily="34" charset="0"/>
                <a:cs typeface="Arial" panose="020B0604020202020204" pitchFamily="34" charset="0"/>
              </a:rPr>
              <a:t>.class</a:t>
            </a:r>
            <a:r>
              <a:rPr lang="en-US" altLang="en-US" sz="2400" dirty="0">
                <a:solidFill>
                  <a:srgbClr val="FF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2400" dirty="0">
                <a:latin typeface="Corbel" panose="020B0503020204020204" pitchFamily="34" charset="0"/>
                <a:cs typeface="Arial" panose="020B0604020202020204" pitchFamily="34" charset="0"/>
              </a:rPr>
              <a:t>file does not contain code that is native to your processor; it instead contains </a:t>
            </a:r>
            <a:r>
              <a:rPr lang="en-US" altLang="en-US" sz="2400" i="1" dirty="0">
                <a:latin typeface="Corbel" panose="020B0503020204020204" pitchFamily="34" charset="0"/>
                <a:cs typeface="Arial" panose="020B0604020202020204" pitchFamily="34" charset="0"/>
              </a:rPr>
              <a:t>bytecodes</a:t>
            </a:r>
            <a:r>
              <a:rPr lang="en-US" altLang="en-US" sz="2400" dirty="0">
                <a:latin typeface="Corbel" panose="020B0503020204020204" pitchFamily="34" charset="0"/>
                <a:cs typeface="Arial" panose="020B0604020202020204" pitchFamily="34" charset="0"/>
              </a:rPr>
              <a:t> — the machine language of the </a:t>
            </a:r>
            <a:r>
              <a:rPr lang="en-US" altLang="en-US" sz="2400" dirty="0">
                <a:solidFill>
                  <a:srgbClr val="FF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Java Virtual Machine (Java VM)</a:t>
            </a:r>
            <a:r>
              <a:rPr lang="en-US" altLang="en-US" sz="2400" dirty="0">
                <a:latin typeface="Corbel" panose="020B0503020204020204" pitchFamily="34" charset="0"/>
                <a:cs typeface="Arial" panose="020B0604020202020204" pitchFamily="34" charset="0"/>
              </a:rPr>
              <a:t>. JVM is the one that makes java platform independent.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rbel" panose="020B0503020204020204" pitchFamily="34" charset="0"/>
                <a:cs typeface="Arial" panose="020B060402020202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  <a:cs typeface="Arial" panose="020B0604020202020204" pitchFamily="34" charset="0"/>
              </a:rPr>
              <a:t>java</a:t>
            </a:r>
            <a:r>
              <a:rPr lang="en-US" altLang="en-US" sz="2400" dirty="0">
                <a:latin typeface="Corbel" panose="020B0503020204020204" pitchFamily="34" charset="0"/>
                <a:cs typeface="Arial" panose="020B0604020202020204" pitchFamily="34" charset="0"/>
              </a:rPr>
              <a:t> launcher tool then runs your application with an instance of the Java Virtual Machine.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49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483"/>
    </mc:Choice>
    <mc:Fallback xmlns="">
      <p:transition spd="slow" advTm="1484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igure showing MyProgram.java, compiler, MyProgram.class, Java VM, and My Program running on a computer.">
            <a:extLst>
              <a:ext uri="{FF2B5EF4-FFF2-40B4-BE49-F238E27FC236}">
                <a16:creationId xmlns:a16="http://schemas.microsoft.com/office/drawing/2014/main" id="{DDDDB694-0C24-43D7-95F4-46962C13D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92" y="1494989"/>
            <a:ext cx="10716183" cy="25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D379F0-D676-49CD-9853-FD9C1765FD07}"/>
              </a:ext>
            </a:extLst>
          </p:cNvPr>
          <p:cNvSpPr/>
          <p:nvPr/>
        </p:nvSpPr>
        <p:spPr>
          <a:xfrm>
            <a:off x="3824842" y="4843306"/>
            <a:ext cx="5339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software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116499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BBCB8D3-45FF-4668-B4E1-40797C30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91" y="391965"/>
            <a:ext cx="108036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400" dirty="0">
                <a:solidFill>
                  <a:srgbClr val="00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Because the Java VM is available on many different operating systems, the same </a:t>
            </a:r>
            <a:r>
              <a:rPr lang="en-US" alt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.class</a:t>
            </a:r>
            <a:r>
              <a:rPr lang="en-US" altLang="en-US" sz="2400" dirty="0">
                <a:solidFill>
                  <a:srgbClr val="00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 files are capable of running on Microsoft Windows, Linux, or Mac OS.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 </a:t>
            </a:r>
          </a:p>
          <a:p>
            <a:pPr lvl="0"/>
            <a:endParaRPr lang="en-US" altLang="en-US" sz="2400" dirty="0">
              <a:latin typeface="Corbel" panose="020B0503020204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341EC5-C1CF-430D-9AFD-EE593A92D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228" y="-1577355"/>
            <a:ext cx="3855543" cy="315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9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Figure showing source code, compiler, and Java VM's for Win32, Solaris OS/Linux, and Mac OS">
            <a:extLst>
              <a:ext uri="{FF2B5EF4-FFF2-40B4-BE49-F238E27FC236}">
                <a16:creationId xmlns:a16="http://schemas.microsoft.com/office/drawing/2014/main" id="{CEA8BDB9-DA8A-48D7-9362-8C2FC285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91" y="1371218"/>
            <a:ext cx="4744943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D4F8C9-6F8C-46DC-B49F-2DC915B79E34}"/>
              </a:ext>
            </a:extLst>
          </p:cNvPr>
          <p:cNvSpPr/>
          <p:nvPr/>
        </p:nvSpPr>
        <p:spPr>
          <a:xfrm>
            <a:off x="1589105" y="5913360"/>
            <a:ext cx="90285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Through the Java VM, the same application is capable of running on multiple platforms.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6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6B30-1605-4965-93A3-2E89E7DA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0591"/>
            <a:ext cx="9601200" cy="717698"/>
          </a:xfrm>
        </p:spPr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JDK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859C-2A83-4BBB-B41F-5AF43B5B7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26817"/>
            <a:ext cx="9601200" cy="3136810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JDK is an acronym for Java Development Kit.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The Java Development Kit (JDK) is a software development environment which is used to develop Java applications and </a:t>
            </a:r>
            <a:r>
              <a:rPr lang="en-US" sz="2400" b="0" i="0" u="none" strike="noStrike" dirty="0">
                <a:solidFill>
                  <a:srgbClr val="008000"/>
                </a:solidFill>
                <a:effectLst/>
                <a:latin typeface="Corbel" panose="020B0503020204020204" pitchFamily="34" charset="0"/>
                <a:hlinkClick r:id="rId2"/>
              </a:rPr>
              <a:t>applets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 It physically exists.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JDK is intended for software developers and includes development tools such as the Java compiler, Javadoc, Jar, and a debugger.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It contains JRE + development tools.</a:t>
            </a:r>
          </a:p>
        </p:txBody>
      </p:sp>
      <p:pic>
        <p:nvPicPr>
          <p:cNvPr id="7" name="Picture 2" descr="JDK">
            <a:extLst>
              <a:ext uri="{FF2B5EF4-FFF2-40B4-BE49-F238E27FC236}">
                <a16:creationId xmlns:a16="http://schemas.microsoft.com/office/drawing/2014/main" id="{E3C8FCB5-092A-4603-BB28-2EF16150C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24" y="4079567"/>
            <a:ext cx="4940724" cy="288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91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A9B2-FF5D-4F36-A856-70B6F052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7893"/>
          </a:xfrm>
        </p:spPr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JRE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F6D8-FD8B-41CE-BEF2-EB26FBE0F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38434"/>
            <a:ext cx="9601200" cy="3058358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JRE is an acronym for Java Runtime Environment. It is also written as Java RTE.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JRE contains the parts of the Java libraries required to run Java programs and is intended for end users. JRE can be view as a subset of JDK.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It is used to provide the runtime environment. 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It is the implementation of JVM. It physically exists. 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It contains a set of libraries + other files that JVM uses at runtime.</a:t>
            </a:r>
          </a:p>
        </p:txBody>
      </p:sp>
      <p:pic>
        <p:nvPicPr>
          <p:cNvPr id="1026" name="Picture 2" descr="JRE">
            <a:extLst>
              <a:ext uri="{FF2B5EF4-FFF2-40B4-BE49-F238E27FC236}">
                <a16:creationId xmlns:a16="http://schemas.microsoft.com/office/drawing/2014/main" id="{FD416D61-D5DD-449D-BB30-21FDAB610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394" y="4194599"/>
            <a:ext cx="4016265" cy="236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61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30E5-8E96-4CCC-8BB8-05991BFF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5325"/>
          </a:xfrm>
        </p:spPr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Corbel" panose="020B0503020204020204" pitchFamily="34" charset="0"/>
              </a:rPr>
              <a:t>JVM</a:t>
            </a:r>
            <a:endParaRPr lang="en-IN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C0FD-070A-4D62-B150-9DACCA28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1348"/>
            <a:ext cx="9601200" cy="4049420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JVM (Java Virtual Machine) is an abstract machine. </a:t>
            </a:r>
          </a:p>
          <a:p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JVM (Java Virtual Machine) is an abstract machine. It is a specification that provides runtime environment in which java bytecode can be executed. </a:t>
            </a:r>
          </a:p>
          <a:p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JVMs are available for many hardware and software platforms. 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It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is a specification that provides a runtime environment in which Java bytecode can be executed. 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9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8BBAA0-92F4-44F5-8F48-5CC798001400}"/>
              </a:ext>
            </a:extLst>
          </p:cNvPr>
          <p:cNvSpPr/>
          <p:nvPr/>
        </p:nvSpPr>
        <p:spPr>
          <a:xfrm>
            <a:off x="948233" y="617141"/>
            <a:ext cx="1106088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To write your first program, you'll need: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sz="2400" b="1" i="0" u="sng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 Java SE Development Kit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You can </a:t>
            </a:r>
            <a:r>
              <a:rPr lang="en-US" sz="2400" b="0" i="0" u="none" strike="noStrike" dirty="0">
                <a:effectLst/>
                <a:latin typeface="Corbel" panose="020B0503020204020204" pitchFamily="34" charset="0"/>
              </a:rPr>
              <a:t>download the Windows version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r>
              <a:rPr lang="en-US" sz="2400" b="1" i="0" u="sng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 text editor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we'll use Notepad, a simple editor included with the Windows platforms. You can easily adapt these instructions if you use a different text editor.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These two items are all you'll need to write your first application.</a:t>
            </a:r>
          </a:p>
          <a:p>
            <a:br>
              <a:rPr lang="en-US" sz="2400" dirty="0">
                <a:latin typeface="Corbel" panose="020B0503020204020204" pitchFamily="34" charset="0"/>
              </a:rPr>
            </a:br>
            <a:endParaRPr lang="en-IN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1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907</TotalTime>
  <Words>1387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Corbel</vt:lpstr>
      <vt:lpstr>erdana</vt:lpstr>
      <vt:lpstr>Franklin Gothic Book</vt:lpstr>
      <vt:lpstr>Monaco</vt:lpstr>
      <vt:lpstr>Crop</vt:lpstr>
      <vt:lpstr>Introduction to  JAVA</vt:lpstr>
      <vt:lpstr>PowerPoint Presentation</vt:lpstr>
      <vt:lpstr>PowerPoint Presentation</vt:lpstr>
      <vt:lpstr>PowerPoint Presentation</vt:lpstr>
      <vt:lpstr>PowerPoint Presentation</vt:lpstr>
      <vt:lpstr>JDK</vt:lpstr>
      <vt:lpstr>JRE</vt:lpstr>
      <vt:lpstr>JVM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vinita singh</dc:creator>
  <cp:lastModifiedBy>vinita singh</cp:lastModifiedBy>
  <cp:revision>37</cp:revision>
  <dcterms:created xsi:type="dcterms:W3CDTF">2020-07-25T13:14:46Z</dcterms:created>
  <dcterms:modified xsi:type="dcterms:W3CDTF">2020-09-03T05:06:41Z</dcterms:modified>
</cp:coreProperties>
</file>