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1" r:id="rId1"/>
  </p:sldMasterIdLst>
  <p:sldIdLst>
    <p:sldId id="256" r:id="rId2"/>
    <p:sldId id="257" r:id="rId3"/>
    <p:sldId id="270" r:id="rId4"/>
    <p:sldId id="273" r:id="rId5"/>
    <p:sldId id="274" r:id="rId6"/>
    <p:sldId id="275" r:id="rId7"/>
    <p:sldId id="276" r:id="rId8"/>
    <p:sldId id="277" r:id="rId9"/>
    <p:sldId id="278" r:id="rId10"/>
    <p:sldId id="279" r:id="rId11"/>
    <p:sldId id="280" r:id="rId12"/>
    <p:sldId id="281" r:id="rId13"/>
    <p:sldId id="283" r:id="rId14"/>
    <p:sldId id="284" r:id="rId15"/>
    <p:sldId id="285" r:id="rId16"/>
    <p:sldId id="286" r:id="rId17"/>
    <p:sldId id="287" r:id="rId18"/>
    <p:sldId id="288" r:id="rId19"/>
    <p:sldId id="289" r:id="rId20"/>
    <p:sldId id="290" r:id="rId21"/>
    <p:sldId id="291" r:id="rId22"/>
    <p:sldId id="292"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6" d="100"/>
          <a:sy n="86" d="100"/>
        </p:scale>
        <p:origin x="3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634EC6-60B5-4A7D-BC0B-EF40735E8199}"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8CD7C-674E-4C51-8592-621A31780A1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5040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34EC6-60B5-4A7D-BC0B-EF40735E8199}"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8CD7C-674E-4C51-8592-621A31780A1C}" type="slidenum">
              <a:rPr lang="en-IN" smtClean="0"/>
              <a:t>‹#›</a:t>
            </a:fld>
            <a:endParaRPr lang="en-IN"/>
          </a:p>
        </p:txBody>
      </p:sp>
    </p:spTree>
    <p:extLst>
      <p:ext uri="{BB962C8B-B14F-4D97-AF65-F5344CB8AC3E}">
        <p14:creationId xmlns:p14="http://schemas.microsoft.com/office/powerpoint/2010/main" val="184899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34EC6-60B5-4A7D-BC0B-EF40735E8199}"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8CD7C-674E-4C51-8592-621A31780A1C}" type="slidenum">
              <a:rPr lang="en-IN" smtClean="0"/>
              <a:t>‹#›</a:t>
            </a:fld>
            <a:endParaRPr lang="en-IN"/>
          </a:p>
        </p:txBody>
      </p:sp>
    </p:spTree>
    <p:extLst>
      <p:ext uri="{BB962C8B-B14F-4D97-AF65-F5344CB8AC3E}">
        <p14:creationId xmlns:p14="http://schemas.microsoft.com/office/powerpoint/2010/main" val="2911080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34EC6-60B5-4A7D-BC0B-EF40735E8199}"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8CD7C-674E-4C51-8592-621A31780A1C}" type="slidenum">
              <a:rPr lang="en-IN" smtClean="0"/>
              <a:t>‹#›</a:t>
            </a:fld>
            <a:endParaRPr lang="en-IN"/>
          </a:p>
        </p:txBody>
      </p:sp>
    </p:spTree>
    <p:extLst>
      <p:ext uri="{BB962C8B-B14F-4D97-AF65-F5344CB8AC3E}">
        <p14:creationId xmlns:p14="http://schemas.microsoft.com/office/powerpoint/2010/main" val="365235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34EC6-60B5-4A7D-BC0B-EF40735E8199}"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98CD7C-674E-4C51-8592-621A31780A1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7260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634EC6-60B5-4A7D-BC0B-EF40735E8199}"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98CD7C-674E-4C51-8592-621A31780A1C}" type="slidenum">
              <a:rPr lang="en-IN" smtClean="0"/>
              <a:t>‹#›</a:t>
            </a:fld>
            <a:endParaRPr lang="en-IN"/>
          </a:p>
        </p:txBody>
      </p:sp>
    </p:spTree>
    <p:extLst>
      <p:ext uri="{BB962C8B-B14F-4D97-AF65-F5344CB8AC3E}">
        <p14:creationId xmlns:p14="http://schemas.microsoft.com/office/powerpoint/2010/main" val="406561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634EC6-60B5-4A7D-BC0B-EF40735E8199}" type="datetimeFigureOut">
              <a:rPr lang="en-IN" smtClean="0"/>
              <a:t>17-09-2021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98CD7C-674E-4C51-8592-621A31780A1C}" type="slidenum">
              <a:rPr lang="en-IN" smtClean="0"/>
              <a:t>‹#›</a:t>
            </a:fld>
            <a:endParaRPr lang="en-IN"/>
          </a:p>
        </p:txBody>
      </p:sp>
    </p:spTree>
    <p:extLst>
      <p:ext uri="{BB962C8B-B14F-4D97-AF65-F5344CB8AC3E}">
        <p14:creationId xmlns:p14="http://schemas.microsoft.com/office/powerpoint/2010/main" val="217050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634EC6-60B5-4A7D-BC0B-EF40735E8199}" type="datetimeFigureOut">
              <a:rPr lang="en-IN" smtClean="0"/>
              <a:t>17-09-2021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98CD7C-674E-4C51-8592-621A31780A1C}" type="slidenum">
              <a:rPr lang="en-IN" smtClean="0"/>
              <a:t>‹#›</a:t>
            </a:fld>
            <a:endParaRPr lang="en-IN"/>
          </a:p>
        </p:txBody>
      </p:sp>
    </p:spTree>
    <p:extLst>
      <p:ext uri="{BB962C8B-B14F-4D97-AF65-F5344CB8AC3E}">
        <p14:creationId xmlns:p14="http://schemas.microsoft.com/office/powerpoint/2010/main" val="324814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634EC6-60B5-4A7D-BC0B-EF40735E8199}" type="datetimeFigureOut">
              <a:rPr lang="en-IN" smtClean="0"/>
              <a:t>17-09-2021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098CD7C-674E-4C51-8592-621A31780A1C}" type="slidenum">
              <a:rPr lang="en-IN" smtClean="0"/>
              <a:t>‹#›</a:t>
            </a:fld>
            <a:endParaRPr lang="en-IN"/>
          </a:p>
        </p:txBody>
      </p:sp>
    </p:spTree>
    <p:extLst>
      <p:ext uri="{BB962C8B-B14F-4D97-AF65-F5344CB8AC3E}">
        <p14:creationId xmlns:p14="http://schemas.microsoft.com/office/powerpoint/2010/main" val="9011805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634EC6-60B5-4A7D-BC0B-EF40735E8199}" type="datetimeFigureOut">
              <a:rPr lang="en-IN" smtClean="0"/>
              <a:t>17-09-2021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98CD7C-674E-4C51-8592-621A31780A1C}" type="slidenum">
              <a:rPr lang="en-IN" smtClean="0"/>
              <a:t>‹#›</a:t>
            </a:fld>
            <a:endParaRPr lang="en-IN"/>
          </a:p>
        </p:txBody>
      </p:sp>
    </p:spTree>
    <p:extLst>
      <p:ext uri="{BB962C8B-B14F-4D97-AF65-F5344CB8AC3E}">
        <p14:creationId xmlns:p14="http://schemas.microsoft.com/office/powerpoint/2010/main" val="243280519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634EC6-60B5-4A7D-BC0B-EF40735E8199}"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98CD7C-674E-4C51-8592-621A31780A1C}" type="slidenum">
              <a:rPr lang="en-IN" smtClean="0"/>
              <a:t>‹#›</a:t>
            </a:fld>
            <a:endParaRPr lang="en-IN"/>
          </a:p>
        </p:txBody>
      </p:sp>
    </p:spTree>
    <p:extLst>
      <p:ext uri="{BB962C8B-B14F-4D97-AF65-F5344CB8AC3E}">
        <p14:creationId xmlns:p14="http://schemas.microsoft.com/office/powerpoint/2010/main" val="239218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634EC6-60B5-4A7D-BC0B-EF40735E8199}" type="datetimeFigureOut">
              <a:rPr lang="en-IN" smtClean="0"/>
              <a:t>17-09-2021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98CD7C-674E-4C51-8592-621A31780A1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218520"/>
      </p:ext>
    </p:extLst>
  </p:cSld>
  <p:clrMap bg1="lt1" tx1="dk1" bg2="lt2" tx2="dk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ava/java_classes.asp" TargetMode="External"/><Relationship Id="rId2" Type="http://schemas.openxmlformats.org/officeDocument/2006/relationships/hyperlink" Target="https://www.w3schools.com/java/java_arrays.asp" TargetMode="External"/><Relationship Id="rId1" Type="http://schemas.openxmlformats.org/officeDocument/2006/relationships/slideLayout" Target="../slideLayouts/slideLayout2.xml"/><Relationship Id="rId4" Type="http://schemas.openxmlformats.org/officeDocument/2006/relationships/hyperlink" Target="https://www.w3schools.com/java/java_interface.as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uru99.com/images/uploads/2012/07/java-type-conversion.jpg"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www.guru99.com/images/uploads/2012/07/java-type-cast-operator.jp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java/java_try_catch.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java/java_arrays.asp" TargetMode="External"/><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www.w3schools.com/java/java_classe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347-3A46-46E1-8088-B6829DB4B89A}"/>
              </a:ext>
            </a:extLst>
          </p:cNvPr>
          <p:cNvSpPr>
            <a:spLocks noGrp="1"/>
          </p:cNvSpPr>
          <p:nvPr>
            <p:ph type="ctrTitle"/>
          </p:nvPr>
        </p:nvSpPr>
        <p:spPr>
          <a:xfrm>
            <a:off x="1749760" y="1082038"/>
            <a:ext cx="8788035" cy="3329581"/>
          </a:xfrm>
        </p:spPr>
        <p:txBody>
          <a:bodyPr/>
          <a:lstStyle/>
          <a:p>
            <a:pPr algn="ctr"/>
            <a:r>
              <a:rPr lang="en-US" sz="4000" dirty="0">
                <a:effectLst>
                  <a:outerShdw blurRad="38100" dist="38100" dir="2700000" algn="tl">
                    <a:srgbClr val="000000">
                      <a:alpha val="43137"/>
                    </a:srgbClr>
                  </a:outerShdw>
                </a:effectLst>
                <a:latin typeface="Corbel" panose="020B0503020204020204" pitchFamily="34" charset="0"/>
              </a:rPr>
              <a:t>CHAPTER -1</a:t>
            </a:r>
            <a:br>
              <a:rPr lang="en-US" dirty="0">
                <a:effectLst>
                  <a:outerShdw blurRad="38100" dist="38100" dir="2700000" algn="tl">
                    <a:srgbClr val="000000">
                      <a:alpha val="43137"/>
                    </a:srgbClr>
                  </a:outerShdw>
                </a:effectLst>
                <a:latin typeface="Corbel" panose="020B0503020204020204" pitchFamily="34" charset="0"/>
              </a:rPr>
            </a:br>
            <a:r>
              <a:rPr lang="en-US" dirty="0">
                <a:effectLst>
                  <a:outerShdw blurRad="38100" dist="38100" dir="2700000" algn="tl">
                    <a:srgbClr val="000000">
                      <a:alpha val="43137"/>
                    </a:srgbClr>
                  </a:outerShdw>
                </a:effectLst>
                <a:latin typeface="Corbel" panose="020B0503020204020204" pitchFamily="34" charset="0"/>
              </a:rPr>
              <a:t>JAVA DATA TYPES</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3560114"/>
      </p:ext>
    </p:extLst>
  </p:cSld>
  <p:clrMapOvr>
    <a:masterClrMapping/>
  </p:clrMapOvr>
  <mc:AlternateContent xmlns:mc="http://schemas.openxmlformats.org/markup-compatibility/2006" xmlns:p14="http://schemas.microsoft.com/office/powerpoint/2010/main">
    <mc:Choice Requires="p14">
      <p:transition spd="slow" p14:dur="2000" advTm="14312"/>
    </mc:Choice>
    <mc:Fallback xmlns="">
      <p:transition spd="slow" advTm="143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CA227C-4E4B-42B7-85D6-B3E4C354C785}"/>
              </a:ext>
            </a:extLst>
          </p:cNvPr>
          <p:cNvSpPr>
            <a:spLocks noGrp="1"/>
          </p:cNvSpPr>
          <p:nvPr>
            <p:ph idx="1"/>
          </p:nvPr>
        </p:nvSpPr>
        <p:spPr>
          <a:xfrm>
            <a:off x="1097280" y="1440216"/>
            <a:ext cx="10058400" cy="2336654"/>
          </a:xfrm>
        </p:spPr>
        <p:txBody>
          <a:bodyPr>
            <a:normAutofit fontScale="77500" lnSpcReduction="20000"/>
          </a:bodyPr>
          <a:lstStyle/>
          <a:p>
            <a:pPr algn="l"/>
            <a:r>
              <a:rPr lang="en-US" sz="2800" b="1" i="0" dirty="0">
                <a:solidFill>
                  <a:srgbClr val="444542"/>
                </a:solidFill>
                <a:effectLst/>
                <a:latin typeface="Corbel" panose="020B0503020204020204" pitchFamily="34" charset="0"/>
              </a:rPr>
              <a:t>byte:</a:t>
            </a:r>
          </a:p>
          <a:p>
            <a:pPr algn="l"/>
            <a:r>
              <a:rPr lang="en-US" b="0" i="0" dirty="0">
                <a:solidFill>
                  <a:srgbClr val="222426"/>
                </a:solidFill>
                <a:effectLst/>
                <a:latin typeface="Corbel" panose="020B0503020204020204" pitchFamily="34" charset="0"/>
              </a:rPr>
              <a:t>This can hold whole number between -128 and 127. </a:t>
            </a:r>
          </a:p>
          <a:p>
            <a:pPr algn="l"/>
            <a:r>
              <a:rPr lang="en-US" b="0" i="0" dirty="0">
                <a:solidFill>
                  <a:srgbClr val="222426"/>
                </a:solidFill>
                <a:effectLst/>
                <a:latin typeface="Corbel" panose="020B0503020204020204" pitchFamily="34" charset="0"/>
              </a:rPr>
              <a:t>Mostly used to save memory and when you are certain that the numbers would be in the limit specified by byte data type.</a:t>
            </a:r>
            <a:br>
              <a:rPr lang="en-US" b="0" i="0" dirty="0">
                <a:solidFill>
                  <a:srgbClr val="222426"/>
                </a:solidFill>
                <a:effectLst/>
                <a:latin typeface="Corbel" panose="020B0503020204020204" pitchFamily="34" charset="0"/>
              </a:rPr>
            </a:br>
            <a:endParaRPr lang="en-US" b="0" i="0" dirty="0">
              <a:solidFill>
                <a:srgbClr val="222426"/>
              </a:solidFill>
              <a:effectLst/>
              <a:latin typeface="Corbel" panose="020B0503020204020204" pitchFamily="34" charset="0"/>
            </a:endParaRPr>
          </a:p>
          <a:p>
            <a:pPr algn="l"/>
            <a:r>
              <a:rPr lang="en-US" b="0" i="0" dirty="0">
                <a:solidFill>
                  <a:srgbClr val="222426"/>
                </a:solidFill>
                <a:effectLst/>
                <a:latin typeface="Corbel" panose="020B0503020204020204" pitchFamily="34" charset="0"/>
              </a:rPr>
              <a:t>Default size of this data type: 1 byte.</a:t>
            </a:r>
            <a:br>
              <a:rPr lang="en-US" b="0" i="0" dirty="0">
                <a:solidFill>
                  <a:srgbClr val="222426"/>
                </a:solidFill>
                <a:effectLst/>
                <a:latin typeface="Corbel" panose="020B0503020204020204" pitchFamily="34" charset="0"/>
              </a:rPr>
            </a:br>
            <a:endParaRPr lang="en-US" b="0" i="0" dirty="0">
              <a:solidFill>
                <a:srgbClr val="222426"/>
              </a:solidFill>
              <a:effectLst/>
              <a:latin typeface="Corbel" panose="020B0503020204020204" pitchFamily="34" charset="0"/>
            </a:endParaRPr>
          </a:p>
          <a:p>
            <a:pPr algn="l"/>
            <a:r>
              <a:rPr lang="en-US" b="0" i="0" dirty="0">
                <a:solidFill>
                  <a:srgbClr val="222426"/>
                </a:solidFill>
                <a:effectLst/>
                <a:latin typeface="Corbel" panose="020B0503020204020204" pitchFamily="34" charset="0"/>
              </a:rPr>
              <a:t>Default value: 0</a:t>
            </a:r>
          </a:p>
          <a:p>
            <a:endParaRPr lang="en-IN" dirty="0"/>
          </a:p>
        </p:txBody>
      </p:sp>
      <p:sp>
        <p:nvSpPr>
          <p:cNvPr id="4" name="Rectangle 1">
            <a:extLst>
              <a:ext uri="{FF2B5EF4-FFF2-40B4-BE49-F238E27FC236}">
                <a16:creationId xmlns:a16="http://schemas.microsoft.com/office/drawing/2014/main" id="{EDBF7D1D-4D08-41BE-89C9-17231A34DEA9}"/>
              </a:ext>
            </a:extLst>
          </p:cNvPr>
          <p:cNvSpPr>
            <a:spLocks noChangeArrowheads="1"/>
          </p:cNvSpPr>
          <p:nvPr/>
        </p:nvSpPr>
        <p:spPr bwMode="auto">
          <a:xfrm>
            <a:off x="1176791" y="3709024"/>
            <a:ext cx="4919209" cy="22467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B"/>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Consolas" panose="020B0609020204030204" pitchFamily="49" charset="0"/>
              </a:rPr>
              <a:t>JavaExample</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00008B"/>
                </a:solidFill>
                <a:effectLst/>
                <a:latin typeface="Consolas" panose="020B0609020204030204" pitchFamily="49" charset="0"/>
              </a:rPr>
              <a:t>public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B"/>
                </a:solidFill>
                <a:effectLst/>
                <a:latin typeface="Consolas" panose="020B0609020204030204" pitchFamily="49" charset="0"/>
              </a:rPr>
              <a:t>static</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B"/>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main(</a:t>
            </a:r>
            <a:r>
              <a:rPr kumimoji="0" lang="en-US" altLang="en-US" sz="1400" b="0" i="0" u="none" strike="noStrike" cap="none" normalizeH="0" baseline="0" dirty="0">
                <a:ln>
                  <a:noFill/>
                </a:ln>
                <a:solidFill>
                  <a:srgbClr val="2B91AF"/>
                </a:solidFill>
                <a:effectLst/>
                <a:latin typeface="Consolas" panose="020B0609020204030204" pitchFamily="49" charset="0"/>
              </a:rPr>
              <a:t>String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00008B"/>
                </a:solidFill>
                <a:effectLst/>
                <a:latin typeface="Consolas" panose="020B0609020204030204" pitchFamily="49" charset="0"/>
              </a:rPr>
              <a:t>byte</a:t>
            </a:r>
            <a:r>
              <a:rPr kumimoji="0" lang="en-US" altLang="en-US" sz="1400" b="0" i="0" u="none" strike="noStrike" cap="none" normalizeH="0" baseline="0" dirty="0">
                <a:ln>
                  <a:noFill/>
                </a:ln>
                <a:solidFill>
                  <a:srgbClr val="000000"/>
                </a:solidFill>
                <a:effectLst/>
                <a:latin typeface="Consolas" panose="020B0609020204030204" pitchFamily="49" charset="0"/>
              </a:rPr>
              <a:t> num; num = </a:t>
            </a:r>
            <a:r>
              <a:rPr kumimoji="0" lang="en-US" altLang="en-US" sz="1400" b="0" i="0" u="none" strike="noStrike" cap="none" normalizeH="0" baseline="0" dirty="0">
                <a:ln>
                  <a:noFill/>
                </a:ln>
                <a:solidFill>
                  <a:srgbClr val="800000"/>
                </a:solidFill>
                <a:effectLst/>
                <a:latin typeface="Consolas" panose="020B0609020204030204" pitchFamily="49" charset="0"/>
              </a:rPr>
              <a:t>113</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Consolas" panose="020B0609020204030204" pitchFamily="49" charset="0"/>
              </a:rPr>
              <a:t>System</a:t>
            </a:r>
            <a:r>
              <a:rPr kumimoji="0" lang="en-US" altLang="en-US" sz="1400" b="0" i="0" u="none" strike="noStrike" cap="none" normalizeH="0" baseline="0" dirty="0" err="1">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8B"/>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(num);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426"/>
                </a:solidFill>
                <a:effectLst/>
                <a:latin typeface="PT Sans"/>
              </a:rPr>
              <a:t>Output:</a:t>
            </a:r>
            <a:endParaRPr kumimoji="0" lang="en-US" altLang="en-US" sz="1400" b="0" i="0" u="none" strike="noStrike" cap="none" normalizeH="0" baseline="0" dirty="0">
              <a:ln>
                <a:noFill/>
              </a:ln>
              <a:solidFill>
                <a:srgbClr val="8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0000"/>
                </a:solidFill>
                <a:effectLst/>
                <a:latin typeface="Consolas" panose="020B0609020204030204" pitchFamily="49" charset="0"/>
              </a:rPr>
              <a:t>113</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2D96A46-72A1-494B-B285-9FF772155602}"/>
              </a:ext>
            </a:extLst>
          </p:cNvPr>
          <p:cNvSpPr txBox="1"/>
          <p:nvPr/>
        </p:nvSpPr>
        <p:spPr>
          <a:xfrm>
            <a:off x="6241771" y="3674307"/>
            <a:ext cx="5078895" cy="954107"/>
          </a:xfrm>
          <a:prstGeom prst="rect">
            <a:avLst/>
          </a:prstGeom>
          <a:noFill/>
          <a:ln>
            <a:solidFill>
              <a:schemeClr val="tx1"/>
            </a:solidFill>
          </a:ln>
        </p:spPr>
        <p:txBody>
          <a:bodyPr wrap="square">
            <a:spAutoFit/>
          </a:bodyPr>
          <a:lstStyle/>
          <a:p>
            <a:pPr algn="just"/>
            <a:r>
              <a:rPr lang="en-US" sz="1400" b="0" i="1" dirty="0">
                <a:solidFill>
                  <a:srgbClr val="222426"/>
                </a:solidFill>
                <a:effectLst/>
                <a:latin typeface="Corbel" panose="020B0503020204020204" pitchFamily="34" charset="0"/>
              </a:rPr>
              <a:t>Try the same program by assigning value assigning 150 value to variable num, you would get </a:t>
            </a:r>
            <a:r>
              <a:rPr lang="en-US" sz="1400" b="1" i="1" dirty="0">
                <a:solidFill>
                  <a:srgbClr val="222426"/>
                </a:solidFill>
                <a:effectLst/>
                <a:latin typeface="Corbel" panose="020B0503020204020204" pitchFamily="34" charset="0"/>
              </a:rPr>
              <a:t>type mismatch</a:t>
            </a:r>
            <a:r>
              <a:rPr lang="en-US" sz="1400" b="0" i="1" dirty="0">
                <a:solidFill>
                  <a:srgbClr val="222426"/>
                </a:solidFill>
                <a:effectLst/>
                <a:latin typeface="Corbel" panose="020B0503020204020204" pitchFamily="34" charset="0"/>
              </a:rPr>
              <a:t> error because the value 150 is out of the range of byte data type. The range of byte as I mentioned above is -128 to 127.</a:t>
            </a:r>
            <a:endParaRPr lang="en-IN" sz="1400" i="1" dirty="0">
              <a:latin typeface="Corbel" panose="020B0503020204020204" pitchFamily="34" charset="0"/>
            </a:endParaRPr>
          </a:p>
        </p:txBody>
      </p:sp>
    </p:spTree>
    <p:extLst>
      <p:ext uri="{BB962C8B-B14F-4D97-AF65-F5344CB8AC3E}">
        <p14:creationId xmlns:p14="http://schemas.microsoft.com/office/powerpoint/2010/main" val="136061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BAF171C-7804-4C4B-A6C6-48F5561FE211}"/>
              </a:ext>
            </a:extLst>
          </p:cNvPr>
          <p:cNvSpPr>
            <a:spLocks noChangeArrowheads="1"/>
          </p:cNvSpPr>
          <p:nvPr/>
        </p:nvSpPr>
        <p:spPr bwMode="auto">
          <a:xfrm>
            <a:off x="755373" y="343318"/>
            <a:ext cx="5557963" cy="25853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rPr>
              <a:t>JavaExample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long</a:t>
            </a:r>
            <a:r>
              <a:rPr kumimoji="0" lang="en-US" altLang="en-US" b="0" i="0" u="none" strike="noStrike" cap="none" normalizeH="0" baseline="0" dirty="0">
                <a:ln>
                  <a:noFill/>
                </a:ln>
                <a:solidFill>
                  <a:srgbClr val="000000"/>
                </a:solidFill>
                <a:effectLst/>
                <a:latin typeface="Consolas" panose="020B0609020204030204" pitchFamily="49" charset="0"/>
              </a:rPr>
              <a:t> num = -</a:t>
            </a:r>
            <a:r>
              <a:rPr kumimoji="0" lang="en-US" altLang="en-US" b="0" i="0" u="none" strike="noStrike" cap="none" normalizeH="0" baseline="0" dirty="0">
                <a:ln>
                  <a:noFill/>
                </a:ln>
                <a:solidFill>
                  <a:srgbClr val="800000"/>
                </a:solidFill>
                <a:effectLst/>
                <a:latin typeface="Consolas" panose="020B0609020204030204" pitchFamily="49" charset="0"/>
              </a:rPr>
              <a:t>12332252626L</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(num);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780074B-1668-491C-9068-EC321C346EB8}"/>
              </a:ext>
            </a:extLst>
          </p:cNvPr>
          <p:cNvSpPr>
            <a:spLocks noChangeArrowheads="1"/>
          </p:cNvSpPr>
          <p:nvPr/>
        </p:nvSpPr>
        <p:spPr bwMode="auto">
          <a:xfrm>
            <a:off x="739471" y="2321593"/>
            <a:ext cx="2091192" cy="5847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426"/>
                </a:solidFill>
                <a:effectLst/>
                <a:latin typeface="PT Sans"/>
              </a:rPr>
              <a:t>Output:</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800000"/>
                </a:solidFill>
                <a:effectLst/>
                <a:latin typeface="Consolas" panose="020B0609020204030204" pitchFamily="49" charset="0"/>
              </a:rPr>
              <a:t>12332252626</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D05F5DB-CE0D-42C7-BF53-EAADBFA54C54}"/>
              </a:ext>
            </a:extLst>
          </p:cNvPr>
          <p:cNvSpPr>
            <a:spLocks noChangeArrowheads="1"/>
          </p:cNvSpPr>
          <p:nvPr/>
        </p:nvSpPr>
        <p:spPr bwMode="auto">
          <a:xfrm>
            <a:off x="771279" y="3122950"/>
            <a:ext cx="5542058" cy="2862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rPr>
              <a:t>JavaExample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Consolas" panose="020B0609020204030204" pitchFamily="49" charset="0"/>
              </a:rPr>
              <a:t> num = </a:t>
            </a:r>
            <a:r>
              <a:rPr kumimoji="0" lang="en-US" altLang="en-US" b="0" i="0" u="none" strike="noStrike" cap="none" normalizeH="0" baseline="0" dirty="0">
                <a:ln>
                  <a:noFill/>
                </a:ln>
                <a:solidFill>
                  <a:srgbClr val="800000"/>
                </a:solidFill>
                <a:effectLst/>
                <a:latin typeface="Consolas" panose="020B0609020204030204" pitchFamily="49" charset="0"/>
              </a:rPr>
              <a:t>19.98f</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(num);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426"/>
                </a:solidFill>
                <a:effectLst/>
                <a:latin typeface="PT Sans"/>
              </a:rPr>
              <a:t>Output:</a:t>
            </a:r>
            <a:endParaRPr kumimoji="0" lang="en-US" altLang="en-US" b="0" i="0" u="none" strike="noStrike" cap="none" normalizeH="0" baseline="0" dirty="0">
              <a:ln>
                <a:noFill/>
              </a:ln>
              <a:solidFill>
                <a:srgbClr val="8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nsolas" panose="020B0609020204030204" pitchFamily="49" charset="0"/>
              </a:rPr>
              <a:t>19.98</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7940ED6-7F3D-41A9-9236-D3326BE65EE3}"/>
              </a:ext>
            </a:extLst>
          </p:cNvPr>
          <p:cNvSpPr>
            <a:spLocks noChangeArrowheads="1"/>
          </p:cNvSpPr>
          <p:nvPr/>
        </p:nvSpPr>
        <p:spPr bwMode="auto">
          <a:xfrm>
            <a:off x="6408748" y="1650933"/>
            <a:ext cx="5661329" cy="2862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rPr>
              <a:t>JavaExample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double</a:t>
            </a:r>
            <a:r>
              <a:rPr kumimoji="0" lang="en-US" altLang="en-US" b="0" i="0" u="none" strike="noStrike" cap="none" normalizeH="0" baseline="0" dirty="0">
                <a:ln>
                  <a:noFill/>
                </a:ln>
                <a:solidFill>
                  <a:srgbClr val="000000"/>
                </a:solidFill>
                <a:effectLst/>
                <a:latin typeface="Consolas" panose="020B0609020204030204" pitchFamily="49" charset="0"/>
              </a:rPr>
              <a:t> num = -</a:t>
            </a:r>
            <a:r>
              <a:rPr kumimoji="0" lang="en-US" altLang="en-US" b="0" i="0" u="none" strike="noStrike" cap="none" normalizeH="0" baseline="0" dirty="0">
                <a:ln>
                  <a:noFill/>
                </a:ln>
                <a:solidFill>
                  <a:srgbClr val="800000"/>
                </a:solidFill>
                <a:effectLst/>
                <a:latin typeface="Consolas" panose="020B0609020204030204" pitchFamily="49" charset="0"/>
              </a:rPr>
              <a:t>42937737.9d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(num);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426"/>
                </a:solidFill>
                <a:effectLst/>
                <a:latin typeface="PT Sans"/>
              </a:rPr>
              <a:t>Output:</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4.29377379E7</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587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AE82B87-DDB8-4CB5-898F-953B48F4E27C}"/>
              </a:ext>
            </a:extLst>
          </p:cNvPr>
          <p:cNvSpPr>
            <a:spLocks noGrp="1" noChangeArrowheads="1"/>
          </p:cNvSpPr>
          <p:nvPr>
            <p:ph idx="1"/>
          </p:nvPr>
        </p:nvSpPr>
        <p:spPr bwMode="auto">
          <a:xfrm>
            <a:off x="243172" y="969649"/>
            <a:ext cx="4841295" cy="37240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err="1">
                <a:ln>
                  <a:noFill/>
                </a:ln>
                <a:solidFill>
                  <a:srgbClr val="222426"/>
                </a:solidFill>
                <a:effectLst/>
                <a:latin typeface="Corbel" panose="020B0503020204020204" pitchFamily="34" charset="0"/>
              </a:rPr>
              <a:t>boolean</a:t>
            </a:r>
            <a:r>
              <a:rPr kumimoji="0" lang="en-US" altLang="en-US" sz="3600" b="0" i="0" u="none" strike="noStrike" cap="none" normalizeH="0" baseline="0" dirty="0">
                <a:ln>
                  <a:noFill/>
                </a:ln>
                <a:solidFill>
                  <a:srgbClr val="222426"/>
                </a:solidFill>
                <a:effectLst/>
                <a:latin typeface="Corbel" panose="020B0503020204020204" pitchFamily="34" charset="0"/>
              </a:rPr>
              <a:t>:</a:t>
            </a:r>
            <a:r>
              <a:rPr kumimoji="0" lang="en-US" altLang="en-US" b="0" i="0" u="none" strike="noStrike" cap="none" normalizeH="0" baseline="0" dirty="0">
                <a:ln>
                  <a:noFill/>
                </a:ln>
                <a:solidFill>
                  <a:srgbClr val="222426"/>
                </a:solidFill>
                <a:effectLst/>
                <a:latin typeface="Corbel" panose="020B0503020204020204" pitchFamily="34" charset="0"/>
              </a:rPr>
              <a:t> holds either true of false.</a:t>
            </a:r>
            <a:endParaRPr kumimoji="0" lang="en-US" altLang="en-US" b="0" i="0" u="none" strike="noStrike" cap="none" normalizeH="0" baseline="0" dirty="0">
              <a:ln>
                <a:noFill/>
              </a:ln>
              <a:solidFill>
                <a:srgbClr val="00008B"/>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rbel" panose="020B0503020204020204" pitchFamily="34" charset="0"/>
              </a:rPr>
              <a:t>class</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2B91AF"/>
                </a:solidFill>
                <a:effectLst/>
                <a:latin typeface="Corbel" panose="020B0503020204020204" pitchFamily="34" charset="0"/>
              </a:rPr>
              <a:t>JavaExample</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a:ln>
                  <a:noFill/>
                </a:ln>
                <a:solidFill>
                  <a:srgbClr val="00008B"/>
                </a:solidFill>
                <a:effectLst/>
                <a:latin typeface="Corbel" panose="020B0503020204020204" pitchFamily="34" charset="0"/>
              </a:rPr>
              <a:t>public</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008B"/>
                </a:solidFill>
                <a:effectLst/>
                <a:latin typeface="Corbel" panose="020B0503020204020204" pitchFamily="34" charset="0"/>
              </a:rPr>
              <a:t>static</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008B"/>
                </a:solidFill>
                <a:effectLst/>
                <a:latin typeface="Corbel" panose="020B0503020204020204" pitchFamily="34" charset="0"/>
              </a:rPr>
              <a:t>void</a:t>
            </a:r>
            <a:r>
              <a:rPr kumimoji="0" lang="en-US" altLang="en-US" b="0" i="0" u="none" strike="noStrike" cap="none" normalizeH="0" baseline="0" dirty="0">
                <a:ln>
                  <a:noFill/>
                </a:ln>
                <a:solidFill>
                  <a:srgbClr val="000000"/>
                </a:solidFill>
                <a:effectLst/>
                <a:latin typeface="Corbel" panose="020B0503020204020204" pitchFamily="34" charset="0"/>
              </a:rPr>
              <a:t> main(</a:t>
            </a:r>
            <a:r>
              <a:rPr kumimoji="0" lang="en-US" altLang="en-US" b="0" i="0" u="none" strike="noStrike" cap="none" normalizeH="0" baseline="0" dirty="0">
                <a:ln>
                  <a:noFill/>
                </a:ln>
                <a:solidFill>
                  <a:srgbClr val="2B91AF"/>
                </a:solidFill>
                <a:effectLst/>
                <a:latin typeface="Corbel" panose="020B0503020204020204" pitchFamily="34" charset="0"/>
              </a:rPr>
              <a:t>String</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args</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err="1">
                <a:ln>
                  <a:noFill/>
                </a:ln>
                <a:solidFill>
                  <a:srgbClr val="00008B"/>
                </a:solidFill>
                <a:effectLst/>
                <a:latin typeface="Corbel" panose="020B0503020204020204" pitchFamily="34" charset="0"/>
              </a:rPr>
              <a:t>boolean</a:t>
            </a:r>
            <a:r>
              <a:rPr kumimoji="0" lang="en-US" altLang="en-US" b="0" i="0" u="none" strike="noStrike" cap="none" normalizeH="0" baseline="0" dirty="0">
                <a:ln>
                  <a:noFill/>
                </a:ln>
                <a:solidFill>
                  <a:srgbClr val="000000"/>
                </a:solidFill>
                <a:effectLst/>
                <a:latin typeface="Corbel" panose="020B0503020204020204" pitchFamily="34" charset="0"/>
              </a:rPr>
              <a:t> b = </a:t>
            </a:r>
            <a:r>
              <a:rPr kumimoji="0" lang="en-US" altLang="en-US" b="0" i="0" u="none" strike="noStrike" cap="none" normalizeH="0" baseline="0" dirty="0">
                <a:ln>
                  <a:noFill/>
                </a:ln>
                <a:solidFill>
                  <a:srgbClr val="00008B"/>
                </a:solidFill>
                <a:effectLst/>
                <a:latin typeface="Corbel" panose="020B0503020204020204" pitchFamily="34" charset="0"/>
              </a:rPr>
              <a:t>false</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err="1">
                <a:ln>
                  <a:noFill/>
                </a:ln>
                <a:solidFill>
                  <a:srgbClr val="2B91AF"/>
                </a:solidFill>
                <a:effectLst/>
                <a:latin typeface="Corbel" panose="020B0503020204020204" pitchFamily="34" charset="0"/>
              </a:rPr>
              <a:t>System</a:t>
            </a:r>
            <a:r>
              <a:rPr kumimoji="0" lang="en-US" altLang="en-US" b="0" i="0" u="none" strike="noStrike" cap="none" normalizeH="0" baseline="0" dirty="0" err="1">
                <a:ln>
                  <a:noFill/>
                </a:ln>
                <a:solidFill>
                  <a:srgbClr val="000000"/>
                </a:solidFill>
                <a:effectLst/>
                <a:latin typeface="Corbel" panose="020B0503020204020204" pitchFamily="34" charset="0"/>
              </a:rPr>
              <a:t>.</a:t>
            </a:r>
            <a:r>
              <a:rPr kumimoji="0" lang="en-US" altLang="en-US" b="0" i="0" u="none" strike="noStrike" cap="none" normalizeH="0" baseline="0" dirty="0" err="1">
                <a:ln>
                  <a:noFill/>
                </a:ln>
                <a:solidFill>
                  <a:srgbClr val="00008B"/>
                </a:solidFill>
                <a:effectLst/>
                <a:latin typeface="Corbel" panose="020B0503020204020204" pitchFamily="34" charset="0"/>
              </a:rPr>
              <a:t>out</a:t>
            </a:r>
            <a:r>
              <a:rPr kumimoji="0" lang="en-US" altLang="en-US" b="0" i="0" u="none" strike="noStrike" cap="none" normalizeH="0" baseline="0" dirty="0" err="1">
                <a:ln>
                  <a:noFill/>
                </a:ln>
                <a:solidFill>
                  <a:srgbClr val="000000"/>
                </a:solidFill>
                <a:effectLst/>
                <a:latin typeface="Corbel" panose="020B0503020204020204" pitchFamily="34" charset="0"/>
              </a:rPr>
              <a:t>.println</a:t>
            </a:r>
            <a:r>
              <a:rPr kumimoji="0" lang="en-US" altLang="en-US" b="0" i="0" u="none" strike="noStrike" cap="none" normalizeH="0" baseline="0" dirty="0">
                <a:ln>
                  <a:noFill/>
                </a:ln>
                <a:solidFill>
                  <a:srgbClr val="000000"/>
                </a:solidFill>
                <a:effectLst/>
                <a:latin typeface="Corbel" panose="020B0503020204020204" pitchFamily="34" charset="0"/>
              </a:rPr>
              <a:t>(b);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 }</a:t>
            </a:r>
            <a:endParaRPr kumimoji="0" lang="en-US" altLang="en-US"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426"/>
                </a:solidFill>
                <a:effectLst/>
                <a:latin typeface="Corbel" panose="020B0503020204020204" pitchFamily="34" charset="0"/>
              </a:rPr>
              <a:t>Output:</a:t>
            </a:r>
            <a:endParaRPr kumimoji="0" lang="en-US" altLang="en-US" b="0" i="0" u="none" strike="noStrike" cap="none" normalizeH="0" baseline="0" dirty="0">
              <a:ln>
                <a:noFill/>
              </a:ln>
              <a:solidFill>
                <a:srgbClr val="00008B"/>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rbel" panose="020B0503020204020204" pitchFamily="34" charset="0"/>
              </a:rPr>
              <a:t>false</a:t>
            </a:r>
            <a:r>
              <a:rPr kumimoji="0" lang="en-US" altLang="en-US" b="0" i="0" u="none" strike="noStrike" cap="none" normalizeH="0" baseline="0" dirty="0">
                <a:ln>
                  <a:noFill/>
                </a:ln>
                <a:solidFill>
                  <a:schemeClr val="tx1"/>
                </a:solidFill>
                <a:effectLst/>
                <a:latin typeface="Corbel" panose="020B0503020204020204" pitchFamily="34" charset="0"/>
              </a:rPr>
              <a:t> </a:t>
            </a:r>
          </a:p>
        </p:txBody>
      </p:sp>
      <p:sp>
        <p:nvSpPr>
          <p:cNvPr id="5" name="Rectangle 2">
            <a:extLst>
              <a:ext uri="{FF2B5EF4-FFF2-40B4-BE49-F238E27FC236}">
                <a16:creationId xmlns:a16="http://schemas.microsoft.com/office/drawing/2014/main" id="{4F73BDBB-A042-4975-B1BA-C9E26F02EA78}"/>
              </a:ext>
            </a:extLst>
          </p:cNvPr>
          <p:cNvSpPr>
            <a:spLocks noChangeArrowheads="1"/>
          </p:cNvSpPr>
          <p:nvPr/>
        </p:nvSpPr>
        <p:spPr bwMode="auto">
          <a:xfrm>
            <a:off x="5285433" y="801845"/>
            <a:ext cx="6906567" cy="48423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44542"/>
                </a:solidFill>
                <a:effectLst/>
                <a:latin typeface="Corbel" panose="020B0503020204020204" pitchFamily="34" charset="0"/>
              </a:rPr>
              <a:t>Literals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426"/>
                </a:solidFill>
                <a:effectLst/>
                <a:latin typeface="Corbel" panose="020B0503020204020204" pitchFamily="34" charset="0"/>
              </a:rPr>
              <a:t>A literal is a fixed value that we assign to a variable in a Program.</a:t>
            </a:r>
            <a:endParaRPr kumimoji="0" lang="en-US" altLang="en-US" sz="2000" b="0" i="0" u="none" strike="noStrike" cap="none" normalizeH="0" baseline="0" dirty="0">
              <a:ln>
                <a:noFill/>
              </a:ln>
              <a:solidFill>
                <a:srgbClr val="00008B"/>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Corbel" panose="020B0503020204020204" pitchFamily="34" charset="0"/>
              </a:rPr>
              <a:t>int</a:t>
            </a:r>
            <a:r>
              <a:rPr kumimoji="0" lang="en-US" altLang="en-US" sz="2000" b="0" i="0" u="none" strike="noStrike" cap="none" normalizeH="0" baseline="0" dirty="0">
                <a:ln>
                  <a:noFill/>
                </a:ln>
                <a:solidFill>
                  <a:srgbClr val="000000"/>
                </a:solidFill>
                <a:effectLst/>
                <a:latin typeface="Corbel" panose="020B0503020204020204" pitchFamily="34" charset="0"/>
              </a:rPr>
              <a:t> num=</a:t>
            </a:r>
            <a:r>
              <a:rPr kumimoji="0" lang="en-US" altLang="en-US" sz="2000" b="0" i="0" u="none" strike="noStrike" cap="none" normalizeH="0" baseline="0" dirty="0">
                <a:ln>
                  <a:noFill/>
                </a:ln>
                <a:solidFill>
                  <a:srgbClr val="800000"/>
                </a:solidFill>
                <a:effectLst/>
                <a:latin typeface="Corbel" panose="020B0503020204020204" pitchFamily="34" charset="0"/>
              </a:rPr>
              <a:t>10</a:t>
            </a:r>
            <a:r>
              <a:rPr kumimoji="0" lang="en-US" altLang="en-US" sz="2000" b="0" i="0" u="none" strike="noStrike" cap="none" normalizeH="0" baseline="0" dirty="0">
                <a:ln>
                  <a:noFill/>
                </a:ln>
                <a:solidFill>
                  <a:srgbClr val="000000"/>
                </a:solidFill>
                <a:effectLst/>
                <a:latin typeface="Corbel" panose="020B0503020204020204" pitchFamily="34" charset="0"/>
              </a:rPr>
              <a:t>;</a:t>
            </a:r>
            <a:endParaRPr kumimoji="0" lang="en-US" altLang="en-US" sz="20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Corbel" panose="020B0503020204020204" pitchFamily="34" charset="0"/>
              </a:rPr>
              <a:t>char</a:t>
            </a:r>
            <a:r>
              <a:rPr kumimoji="0" lang="en-US" altLang="en-US" sz="2000" b="0" i="0" u="none" strike="noStrike" cap="none" normalizeH="0" baseline="0" dirty="0">
                <a:ln>
                  <a:noFill/>
                </a:ln>
                <a:solidFill>
                  <a:srgbClr val="000000"/>
                </a:solidFill>
                <a:effectLst/>
                <a:latin typeface="Corbel" panose="020B0503020204020204" pitchFamily="34" charset="0"/>
              </a:rPr>
              <a:t> </a:t>
            </a:r>
            <a:r>
              <a:rPr kumimoji="0" lang="en-US" altLang="en-US" sz="2000" b="0" i="0" u="none" strike="noStrike" cap="none" normalizeH="0" baseline="0" dirty="0" err="1">
                <a:ln>
                  <a:noFill/>
                </a:ln>
                <a:solidFill>
                  <a:srgbClr val="000000"/>
                </a:solidFill>
                <a:effectLst/>
                <a:latin typeface="Corbel" panose="020B0503020204020204" pitchFamily="34" charset="0"/>
              </a:rPr>
              <a:t>ch</a:t>
            </a:r>
            <a:r>
              <a:rPr kumimoji="0" lang="en-US" altLang="en-US" sz="2000" b="0" i="0" u="none" strike="noStrike" cap="none" normalizeH="0" baseline="0" dirty="0">
                <a:ln>
                  <a:noFill/>
                </a:ln>
                <a:solidFill>
                  <a:srgbClr val="000000"/>
                </a:solidFill>
                <a:effectLst/>
                <a:latin typeface="Corbel" panose="020B0503020204020204" pitchFamily="34" charset="0"/>
              </a:rPr>
              <a:t> = </a:t>
            </a:r>
            <a:r>
              <a:rPr kumimoji="0" lang="en-US" altLang="en-US" sz="2000" b="0" i="0" u="none" strike="noStrike" cap="none" normalizeH="0" baseline="0" dirty="0">
                <a:ln>
                  <a:noFill/>
                </a:ln>
                <a:solidFill>
                  <a:srgbClr val="800000"/>
                </a:solidFill>
                <a:effectLst/>
                <a:latin typeface="Corbel" panose="020B0503020204020204" pitchFamily="34" charset="0"/>
              </a:rPr>
              <a:t>'A'</a:t>
            </a:r>
            <a:r>
              <a:rPr kumimoji="0" lang="en-US" altLang="en-US" sz="2000" b="0" i="0" u="none" strike="noStrike" cap="none" normalizeH="0" baseline="0" dirty="0">
                <a:ln>
                  <a:noFill/>
                </a:ln>
                <a:solidFill>
                  <a:srgbClr val="000000"/>
                </a:solidFill>
                <a:effectLst/>
                <a:latin typeface="Corbel" panose="020B0503020204020204" pitchFamily="34" charset="0"/>
              </a:rPr>
              <a:t>;</a:t>
            </a:r>
            <a:endParaRPr kumimoji="0" lang="en-US" altLang="en-US" sz="20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426"/>
                </a:solidFill>
                <a:effectLst/>
                <a:latin typeface="Corbel" panose="020B0503020204020204" pitchFamily="34" charset="0"/>
              </a:rPr>
              <a:t>Here A is a char literal</a:t>
            </a:r>
            <a:endParaRPr kumimoji="0" lang="en-US" altLang="en-US" sz="2000" b="1" i="0" u="none" strike="noStrike" cap="none" normalizeH="0" baseline="0" dirty="0">
              <a:ln>
                <a:noFill/>
              </a:ln>
              <a:solidFill>
                <a:srgbClr val="444542"/>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Corbel" panose="020B0503020204020204" pitchFamily="34" charset="0"/>
              </a:rPr>
              <a:t>byte</a:t>
            </a:r>
            <a:r>
              <a:rPr kumimoji="0" lang="en-US" altLang="en-US" sz="2000" b="0" i="0" u="none" strike="noStrike" cap="none" normalizeH="0" baseline="0" dirty="0">
                <a:ln>
                  <a:noFill/>
                </a:ln>
                <a:solidFill>
                  <a:srgbClr val="000000"/>
                </a:solidFill>
                <a:effectLst/>
                <a:latin typeface="Corbel" panose="020B0503020204020204" pitchFamily="34" charset="0"/>
              </a:rPr>
              <a:t> b = </a:t>
            </a:r>
            <a:r>
              <a:rPr kumimoji="0" lang="en-US" altLang="en-US" sz="2000" b="0" i="0" u="none" strike="noStrike" cap="none" normalizeH="0" baseline="0" dirty="0">
                <a:ln>
                  <a:noFill/>
                </a:ln>
                <a:solidFill>
                  <a:srgbClr val="800000"/>
                </a:solidFill>
                <a:effectLst/>
                <a:latin typeface="Corbel" panose="020B0503020204020204" pitchFamily="34" charset="0"/>
              </a:rPr>
              <a:t>100</a:t>
            </a:r>
            <a:r>
              <a:rPr kumimoji="0" lang="en-US" altLang="en-US" sz="20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Corbel" panose="020B0503020204020204" pitchFamily="34" charset="0"/>
              </a:rPr>
              <a:t>short</a:t>
            </a:r>
            <a:r>
              <a:rPr kumimoji="0" lang="en-US" altLang="en-US" sz="2000" b="0" i="0" u="none" strike="noStrike" cap="none" normalizeH="0" baseline="0" dirty="0">
                <a:ln>
                  <a:noFill/>
                </a:ln>
                <a:solidFill>
                  <a:srgbClr val="000000"/>
                </a:solidFill>
                <a:effectLst/>
                <a:latin typeface="Corbel" panose="020B0503020204020204" pitchFamily="34" charset="0"/>
              </a:rPr>
              <a:t> s = </a:t>
            </a:r>
            <a:r>
              <a:rPr kumimoji="0" lang="en-US" altLang="en-US" sz="2000" b="0" i="0" u="none" strike="noStrike" cap="none" normalizeH="0" baseline="0" dirty="0">
                <a:ln>
                  <a:noFill/>
                </a:ln>
                <a:solidFill>
                  <a:srgbClr val="800000"/>
                </a:solidFill>
                <a:effectLst/>
                <a:latin typeface="Corbel" panose="020B0503020204020204" pitchFamily="34" charset="0"/>
              </a:rPr>
              <a:t>200</a:t>
            </a:r>
            <a:r>
              <a:rPr kumimoji="0" lang="en-US" altLang="en-US" sz="20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rbel" panose="020B0503020204020204" pitchFamily="34" charset="0"/>
              </a:rPr>
              <a:t> </a:t>
            </a:r>
            <a:r>
              <a:rPr kumimoji="0" lang="en-US" altLang="en-US" sz="2000" b="0" i="0" u="none" strike="noStrike" cap="none" normalizeH="0" baseline="0" dirty="0">
                <a:ln>
                  <a:noFill/>
                </a:ln>
                <a:solidFill>
                  <a:srgbClr val="00008B"/>
                </a:solidFill>
                <a:effectLst/>
                <a:latin typeface="Corbel" panose="020B0503020204020204" pitchFamily="34" charset="0"/>
              </a:rPr>
              <a:t>int</a:t>
            </a:r>
            <a:r>
              <a:rPr kumimoji="0" lang="en-US" altLang="en-US" sz="2000" b="0" i="0" u="none" strike="noStrike" cap="none" normalizeH="0" baseline="0" dirty="0">
                <a:ln>
                  <a:noFill/>
                </a:ln>
                <a:solidFill>
                  <a:srgbClr val="000000"/>
                </a:solidFill>
                <a:effectLst/>
                <a:latin typeface="Corbel" panose="020B0503020204020204" pitchFamily="34" charset="0"/>
              </a:rPr>
              <a:t> num = </a:t>
            </a:r>
            <a:r>
              <a:rPr kumimoji="0" lang="en-US" altLang="en-US" sz="2000" b="0" i="0" u="none" strike="noStrike" cap="none" normalizeH="0" baseline="0" dirty="0">
                <a:ln>
                  <a:noFill/>
                </a:ln>
                <a:solidFill>
                  <a:srgbClr val="800000"/>
                </a:solidFill>
                <a:effectLst/>
                <a:latin typeface="Corbel" panose="020B0503020204020204" pitchFamily="34" charset="0"/>
              </a:rPr>
              <a:t>13313131</a:t>
            </a:r>
            <a:r>
              <a:rPr kumimoji="0" lang="en-US" altLang="en-US" sz="20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rbel" panose="020B0503020204020204" pitchFamily="34" charset="0"/>
              </a:rPr>
              <a:t> </a:t>
            </a:r>
            <a:r>
              <a:rPr kumimoji="0" lang="en-US" altLang="en-US" sz="2000" b="0" i="0" u="none" strike="noStrike" cap="none" normalizeH="0" baseline="0" dirty="0">
                <a:ln>
                  <a:noFill/>
                </a:ln>
                <a:solidFill>
                  <a:srgbClr val="00008B"/>
                </a:solidFill>
                <a:effectLst/>
                <a:latin typeface="Corbel" panose="020B0503020204020204" pitchFamily="34" charset="0"/>
              </a:rPr>
              <a:t>long</a:t>
            </a:r>
            <a:r>
              <a:rPr kumimoji="0" lang="en-US" altLang="en-US" sz="2000" b="0" i="0" u="none" strike="noStrike" cap="none" normalizeH="0" baseline="0" dirty="0">
                <a:ln>
                  <a:noFill/>
                </a:ln>
                <a:solidFill>
                  <a:srgbClr val="000000"/>
                </a:solidFill>
                <a:effectLst/>
                <a:latin typeface="Corbel" panose="020B0503020204020204" pitchFamily="34" charset="0"/>
              </a:rPr>
              <a:t> l = </a:t>
            </a:r>
            <a:r>
              <a:rPr kumimoji="0" lang="en-US" altLang="en-US" sz="2000" b="0" i="0" u="none" strike="noStrike" cap="none" normalizeH="0" baseline="0" dirty="0">
                <a:ln>
                  <a:noFill/>
                </a:ln>
                <a:solidFill>
                  <a:srgbClr val="800000"/>
                </a:solidFill>
                <a:effectLst/>
                <a:latin typeface="Corbel" panose="020B0503020204020204" pitchFamily="34" charset="0"/>
              </a:rPr>
              <a:t>928389283L</a:t>
            </a:r>
            <a:r>
              <a:rPr kumimoji="0" lang="en-US" altLang="en-US" sz="2000" b="0" i="0" u="none" strike="noStrike" cap="none" normalizeH="0" baseline="0" dirty="0">
                <a:ln>
                  <a:noFill/>
                </a:ln>
                <a:solidFill>
                  <a:srgbClr val="000000"/>
                </a:solidFill>
                <a:effectLst/>
                <a:latin typeface="Corbel" panose="020B0503020204020204" pitchFamily="34" charset="0"/>
              </a:rPr>
              <a:t>;</a:t>
            </a:r>
            <a:endParaRPr kumimoji="0" lang="en-US" altLang="en-US" sz="2000" b="0" i="0" u="none" strike="noStrike" cap="none" normalizeH="0" baseline="0" dirty="0">
              <a:ln>
                <a:noFill/>
              </a:ln>
              <a:solidFill>
                <a:srgbClr val="00008B"/>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Corbel" panose="020B0503020204020204" pitchFamily="34" charset="0"/>
              </a:rPr>
              <a:t>double</a:t>
            </a:r>
            <a:r>
              <a:rPr kumimoji="0" lang="en-US" altLang="en-US" sz="2000" b="0" i="0" u="none" strike="noStrike" cap="none" normalizeH="0" baseline="0" dirty="0">
                <a:ln>
                  <a:noFill/>
                </a:ln>
                <a:solidFill>
                  <a:srgbClr val="000000"/>
                </a:solidFill>
                <a:effectLst/>
                <a:latin typeface="Corbel" panose="020B0503020204020204" pitchFamily="34" charset="0"/>
              </a:rPr>
              <a:t> num1 = </a:t>
            </a:r>
            <a:r>
              <a:rPr kumimoji="0" lang="en-US" altLang="en-US" sz="2000" b="0" i="0" u="none" strike="noStrike" cap="none" normalizeH="0" baseline="0" dirty="0">
                <a:ln>
                  <a:noFill/>
                </a:ln>
                <a:solidFill>
                  <a:srgbClr val="800000"/>
                </a:solidFill>
                <a:effectLst/>
                <a:latin typeface="Corbel" panose="020B0503020204020204" pitchFamily="34" charset="0"/>
              </a:rPr>
              <a:t>22.4</a:t>
            </a:r>
            <a:r>
              <a:rPr kumimoji="0" lang="en-US" altLang="en-US" sz="20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rbel" panose="020B0503020204020204" pitchFamily="34" charset="0"/>
              </a:rPr>
              <a:t> </a:t>
            </a:r>
            <a:r>
              <a:rPr kumimoji="0" lang="en-US" altLang="en-US" sz="2000" b="0" i="0" u="none" strike="noStrike" cap="none" normalizeH="0" baseline="0" dirty="0">
                <a:ln>
                  <a:noFill/>
                </a:ln>
                <a:solidFill>
                  <a:srgbClr val="00008B"/>
                </a:solidFill>
                <a:effectLst/>
                <a:latin typeface="Corbel" panose="020B0503020204020204" pitchFamily="34" charset="0"/>
              </a:rPr>
              <a:t>float</a:t>
            </a:r>
            <a:r>
              <a:rPr kumimoji="0" lang="en-US" altLang="en-US" sz="2000" b="0" i="0" u="none" strike="noStrike" cap="none" normalizeH="0" baseline="0" dirty="0">
                <a:ln>
                  <a:noFill/>
                </a:ln>
                <a:solidFill>
                  <a:srgbClr val="000000"/>
                </a:solidFill>
                <a:effectLst/>
                <a:latin typeface="Corbel" panose="020B0503020204020204" pitchFamily="34" charset="0"/>
              </a:rPr>
              <a:t> num2 = </a:t>
            </a:r>
            <a:r>
              <a:rPr kumimoji="0" lang="en-US" altLang="en-US" sz="2000" b="0" i="0" u="none" strike="noStrike" cap="none" normalizeH="0" baseline="0" dirty="0">
                <a:ln>
                  <a:noFill/>
                </a:ln>
                <a:solidFill>
                  <a:srgbClr val="800000"/>
                </a:solidFill>
                <a:effectLst/>
                <a:latin typeface="Corbel" panose="020B0503020204020204" pitchFamily="34" charset="0"/>
              </a:rPr>
              <a:t>22.4f</a:t>
            </a:r>
            <a:r>
              <a:rPr kumimoji="0" lang="en-US" altLang="en-US" sz="2000" b="0" i="0" u="none" strike="noStrike" cap="none" normalizeH="0" baseline="0" dirty="0">
                <a:ln>
                  <a:noFill/>
                </a:ln>
                <a:solidFill>
                  <a:srgbClr val="000000"/>
                </a:solidFill>
                <a:effectLst/>
                <a:latin typeface="Corbel" panose="020B0503020204020204" pitchFamily="34" charset="0"/>
              </a:rPr>
              <a:t>;</a:t>
            </a:r>
            <a:endParaRPr kumimoji="0" lang="en-US" altLang="en-US" sz="20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222426"/>
                </a:solidFill>
                <a:effectLst/>
                <a:latin typeface="Corbel" panose="020B0503020204020204" pitchFamily="34" charset="0"/>
              </a:rPr>
              <a:t>Note: Always suffix float value with the “f” else compiler will consider it as double</a:t>
            </a:r>
            <a:r>
              <a:rPr kumimoji="0" lang="en-US" altLang="en-US" sz="2000" b="0" i="0" u="none" strike="noStrike" cap="none" normalizeH="0" baseline="0" dirty="0">
                <a:ln>
                  <a:noFill/>
                </a:ln>
                <a:solidFill>
                  <a:srgbClr val="222426"/>
                </a:solidFill>
                <a:effectLst/>
                <a:latin typeface="Corbel" panose="020B0503020204020204" pitchFamily="34" charset="0"/>
              </a:rPr>
              <a:t>.</a:t>
            </a:r>
            <a:endParaRPr kumimoji="0" lang="en-US" altLang="en-US" sz="2000" b="1" i="0" u="none" strike="noStrike" cap="none" normalizeH="0" baseline="0" dirty="0">
              <a:ln>
                <a:noFill/>
              </a:ln>
              <a:solidFill>
                <a:srgbClr val="444542"/>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Corbel" panose="020B0503020204020204" pitchFamily="34" charset="0"/>
              </a:rPr>
              <a:t>char</a:t>
            </a:r>
            <a:r>
              <a:rPr kumimoji="0" lang="en-US" altLang="en-US" sz="2000" b="0" i="0" u="none" strike="noStrike" cap="none" normalizeH="0" baseline="0" dirty="0">
                <a:ln>
                  <a:noFill/>
                </a:ln>
                <a:solidFill>
                  <a:srgbClr val="000000"/>
                </a:solidFill>
                <a:effectLst/>
                <a:latin typeface="Corbel" panose="020B0503020204020204" pitchFamily="34" charset="0"/>
              </a:rPr>
              <a:t> </a:t>
            </a:r>
            <a:r>
              <a:rPr kumimoji="0" lang="en-US" altLang="en-US" sz="2000" b="0" i="0" u="none" strike="noStrike" cap="none" normalizeH="0" baseline="0" dirty="0" err="1">
                <a:ln>
                  <a:noFill/>
                </a:ln>
                <a:solidFill>
                  <a:srgbClr val="000000"/>
                </a:solidFill>
                <a:effectLst/>
                <a:latin typeface="Corbel" panose="020B0503020204020204" pitchFamily="34" charset="0"/>
              </a:rPr>
              <a:t>ch</a:t>
            </a:r>
            <a:r>
              <a:rPr kumimoji="0" lang="en-US" altLang="en-US" sz="2000" b="0" i="0" u="none" strike="noStrike" cap="none" normalizeH="0" baseline="0" dirty="0">
                <a:ln>
                  <a:noFill/>
                </a:ln>
                <a:solidFill>
                  <a:srgbClr val="000000"/>
                </a:solidFill>
                <a:effectLst/>
                <a:latin typeface="Corbel" panose="020B0503020204020204" pitchFamily="34" charset="0"/>
              </a:rPr>
              <a:t> = </a:t>
            </a:r>
            <a:r>
              <a:rPr kumimoji="0" lang="en-US" altLang="en-US" sz="2000" b="0" i="0" u="none" strike="noStrike" cap="none" normalizeH="0" baseline="0" dirty="0">
                <a:ln>
                  <a:noFill/>
                </a:ln>
                <a:solidFill>
                  <a:srgbClr val="800000"/>
                </a:solidFill>
                <a:effectLst/>
                <a:latin typeface="Corbel" panose="020B0503020204020204" pitchFamily="34" charset="0"/>
              </a:rPr>
              <a:t>'Z’</a:t>
            </a:r>
            <a:r>
              <a:rPr kumimoji="0" lang="en-US" altLang="en-US" sz="20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rbel" panose="020B0503020204020204" pitchFamily="34" charset="0"/>
              </a:rPr>
              <a:t>String</a:t>
            </a:r>
            <a:r>
              <a:rPr kumimoji="0" lang="en-US" altLang="en-US" sz="2000" b="0" i="0" u="none" strike="noStrike" cap="none" normalizeH="0" baseline="0" dirty="0">
                <a:ln>
                  <a:noFill/>
                </a:ln>
                <a:solidFill>
                  <a:srgbClr val="000000"/>
                </a:solidFill>
                <a:effectLst/>
                <a:latin typeface="Corbel" panose="020B0503020204020204" pitchFamily="34" charset="0"/>
              </a:rPr>
              <a:t> str = </a:t>
            </a:r>
            <a:r>
              <a:rPr kumimoji="0" lang="en-US" altLang="en-US" sz="2000" b="0" i="0" u="none" strike="noStrike" cap="none" normalizeH="0" baseline="0" dirty="0">
                <a:ln>
                  <a:noFill/>
                </a:ln>
                <a:solidFill>
                  <a:srgbClr val="800000"/>
                </a:solidFill>
                <a:effectLst/>
                <a:latin typeface="Corbel" panose="020B0503020204020204" pitchFamily="34" charset="0"/>
              </a:rPr>
              <a:t>“Hello”</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968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041F-549A-4750-9434-1B1CBAFFBAA5}"/>
              </a:ext>
            </a:extLst>
          </p:cNvPr>
          <p:cNvSpPr>
            <a:spLocks noGrp="1"/>
          </p:cNvSpPr>
          <p:nvPr>
            <p:ph type="title"/>
          </p:nvPr>
        </p:nvSpPr>
        <p:spPr/>
        <p:txBody>
          <a:bodyPr>
            <a:normAutofit/>
          </a:bodyPr>
          <a:lstStyle/>
          <a:p>
            <a:r>
              <a:rPr lang="en-IN" sz="3200" b="1" dirty="0">
                <a:latin typeface="Corbel" panose="020B0503020204020204" pitchFamily="34" charset="0"/>
              </a:rPr>
              <a:t>String</a:t>
            </a:r>
          </a:p>
        </p:txBody>
      </p:sp>
      <p:sp>
        <p:nvSpPr>
          <p:cNvPr id="3" name="Content Placeholder 2">
            <a:extLst>
              <a:ext uri="{FF2B5EF4-FFF2-40B4-BE49-F238E27FC236}">
                <a16:creationId xmlns:a16="http://schemas.microsoft.com/office/drawing/2014/main" id="{23F65F4F-3611-4044-90B2-A59547F20FB2}"/>
              </a:ext>
            </a:extLst>
          </p:cNvPr>
          <p:cNvSpPr>
            <a:spLocks noGrp="1"/>
          </p:cNvSpPr>
          <p:nvPr>
            <p:ph idx="1"/>
          </p:nvPr>
        </p:nvSpPr>
        <p:spPr>
          <a:xfrm>
            <a:off x="1097280" y="1909742"/>
            <a:ext cx="10058400" cy="2543386"/>
          </a:xfrm>
        </p:spPr>
        <p:txBody>
          <a:bodyPr>
            <a:normAutofit/>
          </a:bodyPr>
          <a:lstStyle/>
          <a:p>
            <a:pPr algn="l"/>
            <a:r>
              <a:rPr lang="en-US" sz="2400" b="0" i="0" dirty="0">
                <a:solidFill>
                  <a:srgbClr val="000000"/>
                </a:solidFill>
                <a:effectLst/>
                <a:latin typeface="Corbel" panose="020B0503020204020204" pitchFamily="34" charset="0"/>
              </a:rPr>
              <a:t>A String in Java is actually a </a:t>
            </a:r>
            <a:r>
              <a:rPr lang="en-US" sz="2400" b="1" i="0" dirty="0">
                <a:solidFill>
                  <a:srgbClr val="000000"/>
                </a:solidFill>
                <a:effectLst/>
                <a:latin typeface="Corbel" panose="020B0503020204020204" pitchFamily="34" charset="0"/>
              </a:rPr>
              <a:t>non-primitive</a:t>
            </a:r>
            <a:r>
              <a:rPr lang="en-US" sz="2400" b="0" i="0" dirty="0">
                <a:solidFill>
                  <a:srgbClr val="000000"/>
                </a:solidFill>
                <a:effectLst/>
                <a:latin typeface="Corbel" panose="020B0503020204020204" pitchFamily="34" charset="0"/>
              </a:rPr>
              <a:t> data type, because it refers to an object.</a:t>
            </a:r>
          </a:p>
          <a:p>
            <a:pPr algn="l"/>
            <a:r>
              <a:rPr lang="en-US" sz="2400" b="0" i="0" dirty="0">
                <a:solidFill>
                  <a:srgbClr val="000000"/>
                </a:solidFill>
                <a:effectLst/>
                <a:latin typeface="Corbel" panose="020B0503020204020204" pitchFamily="34" charset="0"/>
              </a:rPr>
              <a:t> The String object has methods that are used to perform certain operations on strings. </a:t>
            </a:r>
          </a:p>
          <a:p>
            <a:pPr algn="l"/>
            <a:endParaRPr lang="en-IN" sz="2400" dirty="0"/>
          </a:p>
        </p:txBody>
      </p:sp>
      <p:sp>
        <p:nvSpPr>
          <p:cNvPr id="5" name="TextBox 4">
            <a:extLst>
              <a:ext uri="{FF2B5EF4-FFF2-40B4-BE49-F238E27FC236}">
                <a16:creationId xmlns:a16="http://schemas.microsoft.com/office/drawing/2014/main" id="{0A7C214F-7BED-4804-A082-8DBDA09C27CF}"/>
              </a:ext>
            </a:extLst>
          </p:cNvPr>
          <p:cNvSpPr txBox="1"/>
          <p:nvPr/>
        </p:nvSpPr>
        <p:spPr>
          <a:xfrm>
            <a:off x="1234440" y="4831372"/>
            <a:ext cx="9921240" cy="923330"/>
          </a:xfrm>
          <a:prstGeom prst="rect">
            <a:avLst/>
          </a:prstGeom>
          <a:solidFill>
            <a:schemeClr val="accent1">
              <a:lumMod val="20000"/>
              <a:lumOff val="80000"/>
            </a:schemeClr>
          </a:solidFill>
          <a:ln>
            <a:solidFill>
              <a:schemeClr val="accent1">
                <a:lumMod val="40000"/>
                <a:lumOff val="60000"/>
              </a:schemeClr>
            </a:solidFill>
          </a:ln>
        </p:spPr>
        <p:txBody>
          <a:bodyPr wrap="square">
            <a:spAutoFit/>
          </a:bodyPr>
          <a:lstStyle/>
          <a:p>
            <a:r>
              <a:rPr lang="en-US" sz="1800" i="1" dirty="0">
                <a:solidFill>
                  <a:srgbClr val="FF0000"/>
                </a:solidFill>
                <a:latin typeface="Corbel" panose="020B0503020204020204" pitchFamily="34" charset="0"/>
              </a:rPr>
              <a:t>Why char uses 2 byte in java and what is \u0000 ?</a:t>
            </a:r>
          </a:p>
          <a:p>
            <a:pPr algn="just"/>
            <a:r>
              <a:rPr lang="en-US" sz="1800" i="1" dirty="0">
                <a:latin typeface="Corbel" panose="020B0503020204020204" pitchFamily="34" charset="0"/>
              </a:rPr>
              <a:t>It is because java uses Unicode system not ASCII code system. The \u0000 is the lowest range of Unicode system. </a:t>
            </a:r>
          </a:p>
        </p:txBody>
      </p:sp>
    </p:spTree>
    <p:extLst>
      <p:ext uri="{BB962C8B-B14F-4D97-AF65-F5344CB8AC3E}">
        <p14:creationId xmlns:p14="http://schemas.microsoft.com/office/powerpoint/2010/main" val="317889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E8B8-1EBE-4E77-B23D-81148C345E65}"/>
              </a:ext>
            </a:extLst>
          </p:cNvPr>
          <p:cNvSpPr>
            <a:spLocks noGrp="1"/>
          </p:cNvSpPr>
          <p:nvPr>
            <p:ph type="title"/>
          </p:nvPr>
        </p:nvSpPr>
        <p:spPr/>
        <p:txBody>
          <a:bodyPr>
            <a:normAutofit/>
          </a:bodyPr>
          <a:lstStyle/>
          <a:p>
            <a:pPr algn="ctr"/>
            <a:r>
              <a:rPr kumimoji="0" lang="en-US" altLang="en-US" sz="4000" b="1" i="0" u="none" strike="noStrike" cap="none" normalizeH="0" baseline="0" dirty="0">
                <a:ln>
                  <a:noFill/>
                </a:ln>
                <a:solidFill>
                  <a:srgbClr val="000000"/>
                </a:solidFill>
                <a:effectLst/>
                <a:latin typeface="Corbel" panose="020B0503020204020204" pitchFamily="34" charset="0"/>
                <a:cs typeface="Segoe UI" panose="020B0502040204020203" pitchFamily="34" charset="0"/>
              </a:rPr>
              <a:t>Non-Primitive Data Types</a:t>
            </a:r>
            <a:endParaRPr lang="en-IN" sz="4000" b="1" dirty="0"/>
          </a:p>
        </p:txBody>
      </p:sp>
      <p:sp>
        <p:nvSpPr>
          <p:cNvPr id="4" name="Rectangle 1">
            <a:extLst>
              <a:ext uri="{FF2B5EF4-FFF2-40B4-BE49-F238E27FC236}">
                <a16:creationId xmlns:a16="http://schemas.microsoft.com/office/drawing/2014/main" id="{754A80FE-8634-4E72-BF2E-D55959625CB6}"/>
              </a:ext>
            </a:extLst>
          </p:cNvPr>
          <p:cNvSpPr>
            <a:spLocks noGrp="1" noChangeArrowheads="1"/>
          </p:cNvSpPr>
          <p:nvPr>
            <p:ph idx="1"/>
          </p:nvPr>
        </p:nvSpPr>
        <p:spPr bwMode="auto">
          <a:xfrm>
            <a:off x="1129677" y="1734111"/>
            <a:ext cx="10058400" cy="42831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rbel" panose="020B0503020204020204" pitchFamily="34" charset="0"/>
              </a:rPr>
              <a:t>Non-primitive data types are called </a:t>
            </a:r>
            <a:r>
              <a:rPr kumimoji="0" lang="en-US" altLang="en-US" sz="1800" b="1" i="0" u="none" strike="noStrike" cap="none" normalizeH="0" baseline="0" dirty="0">
                <a:ln>
                  <a:noFill/>
                </a:ln>
                <a:solidFill>
                  <a:srgbClr val="000000"/>
                </a:solidFill>
                <a:effectLst/>
                <a:latin typeface="Corbel" panose="020B0503020204020204" pitchFamily="34" charset="0"/>
              </a:rPr>
              <a:t>reference types</a:t>
            </a:r>
            <a:r>
              <a:rPr kumimoji="0" lang="en-US" altLang="en-US" sz="1800" b="0" i="0" u="none" strike="noStrike" cap="none" normalizeH="0" baseline="0" dirty="0">
                <a:ln>
                  <a:noFill/>
                </a:ln>
                <a:solidFill>
                  <a:srgbClr val="000000"/>
                </a:solidFill>
                <a:effectLst/>
                <a:latin typeface="Corbel" panose="020B0503020204020204" pitchFamily="34" charset="0"/>
              </a:rPr>
              <a:t> because they refer to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rbel" panose="020B0503020204020204" pitchFamily="34" charset="0"/>
              </a:rPr>
              <a:t>The main difference between </a:t>
            </a:r>
            <a:r>
              <a:rPr kumimoji="0" lang="en-US" altLang="en-US" sz="1800" b="1" i="0" u="none" strike="noStrike" cap="none" normalizeH="0" baseline="0" dirty="0">
                <a:ln>
                  <a:noFill/>
                </a:ln>
                <a:solidFill>
                  <a:srgbClr val="000000"/>
                </a:solidFill>
                <a:effectLst/>
                <a:latin typeface="Corbel" panose="020B0503020204020204" pitchFamily="34" charset="0"/>
              </a:rPr>
              <a:t>primitive</a:t>
            </a:r>
            <a:r>
              <a:rPr kumimoji="0" lang="en-US" altLang="en-US" sz="1800" b="0" i="0" u="none" strike="noStrike" cap="none" normalizeH="0" baseline="0" dirty="0">
                <a:ln>
                  <a:noFill/>
                </a:ln>
                <a:solidFill>
                  <a:srgbClr val="000000"/>
                </a:solidFill>
                <a:effectLst/>
                <a:latin typeface="Corbel" panose="020B0503020204020204" pitchFamily="34" charset="0"/>
              </a:rPr>
              <a:t> and </a:t>
            </a:r>
            <a:r>
              <a:rPr kumimoji="0" lang="en-US" altLang="en-US" sz="1800" b="1" i="0" u="none" strike="noStrike" cap="none" normalizeH="0" baseline="0" dirty="0">
                <a:ln>
                  <a:noFill/>
                </a:ln>
                <a:solidFill>
                  <a:srgbClr val="000000"/>
                </a:solidFill>
                <a:effectLst/>
                <a:latin typeface="Corbel" panose="020B0503020204020204" pitchFamily="34" charset="0"/>
              </a:rPr>
              <a:t>non-primitive</a:t>
            </a:r>
            <a:r>
              <a:rPr kumimoji="0" lang="en-US" altLang="en-US" sz="1800" b="0" i="0" u="none" strike="noStrike" cap="none" normalizeH="0" baseline="0" dirty="0">
                <a:ln>
                  <a:noFill/>
                </a:ln>
                <a:solidFill>
                  <a:srgbClr val="000000"/>
                </a:solidFill>
                <a:effectLst/>
                <a:latin typeface="Corbel" panose="020B0503020204020204" pitchFamily="34" charset="0"/>
              </a:rPr>
              <a:t> data types are:</a:t>
            </a:r>
            <a:endParaRPr kumimoji="0" lang="en-US" altLang="en-US" sz="1800" b="0" i="0" u="none" strike="noStrike" cap="none" normalizeH="0" baseline="0" dirty="0">
              <a:ln>
                <a:noFill/>
              </a:ln>
              <a:solidFill>
                <a:schemeClr val="tx1"/>
              </a:solidFill>
              <a:effectLst/>
              <a:latin typeface="Corbel" panose="020B0503020204020204" pitchFamily="34" charset="0"/>
            </a:endParaRPr>
          </a:p>
          <a:p>
            <a:pPr>
              <a:lnSpc>
                <a:spcPct val="100000"/>
              </a:lnSpc>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Corbel" panose="020B0503020204020204" pitchFamily="34" charset="0"/>
              </a:rPr>
              <a:t>Primitive types are predefined (already defined) in Java. Non-primitive types are created by the programmer and is not defined by Java (except for </a:t>
            </a:r>
            <a:r>
              <a:rPr kumimoji="0" lang="en-US" altLang="en-US" sz="1800" b="0" i="0" u="none" strike="noStrike" cap="none" normalizeH="0" baseline="0" dirty="0">
                <a:ln>
                  <a:noFill/>
                </a:ln>
                <a:solidFill>
                  <a:srgbClr val="DC143C"/>
                </a:solidFill>
                <a:effectLst/>
                <a:latin typeface="Corbel" panose="020B0503020204020204" pitchFamily="34" charset="0"/>
              </a:rPr>
              <a:t>String</a:t>
            </a:r>
            <a:r>
              <a:rPr kumimoji="0" lang="en-US" altLang="en-US" sz="1800" b="0" i="0" u="none" strike="noStrike" cap="none" normalizeH="0" baseline="0" dirty="0">
                <a:ln>
                  <a:noFill/>
                </a:ln>
                <a:solidFill>
                  <a:srgbClr val="000000"/>
                </a:solidFill>
                <a:effectLst/>
                <a:latin typeface="Corbel" panose="020B0503020204020204" pitchFamily="34" charset="0"/>
              </a:rPr>
              <a:t>).</a:t>
            </a:r>
          </a:p>
          <a:p>
            <a:pPr>
              <a:lnSpc>
                <a:spcPct val="100000"/>
              </a:lnSpc>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Corbel" panose="020B0503020204020204" pitchFamily="34" charset="0"/>
              </a:rPr>
              <a:t>Non-primitive types can be used to call methods to perform certain operations, while primitive types cannot.</a:t>
            </a:r>
          </a:p>
          <a:p>
            <a:pPr>
              <a:lnSpc>
                <a:spcPct val="100000"/>
              </a:lnSpc>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Corbel" panose="020B0503020204020204" pitchFamily="34" charset="0"/>
              </a:rPr>
              <a:t>A primitive type has always a value, while non-primitive types can be </a:t>
            </a:r>
            <a:r>
              <a:rPr kumimoji="0" lang="en-US" altLang="en-US" sz="1800" b="0" i="0" u="none" strike="noStrike" cap="none" normalizeH="0" baseline="0" dirty="0">
                <a:ln>
                  <a:noFill/>
                </a:ln>
                <a:solidFill>
                  <a:srgbClr val="DC143C"/>
                </a:solidFill>
                <a:effectLst/>
                <a:latin typeface="Corbel" panose="020B0503020204020204" pitchFamily="34" charset="0"/>
              </a:rPr>
              <a:t>null</a:t>
            </a:r>
            <a:r>
              <a:rPr kumimoji="0" lang="en-US" altLang="en-US" sz="1800" b="0" i="0" u="none" strike="noStrike" cap="none" normalizeH="0" baseline="0" dirty="0">
                <a:ln>
                  <a:noFill/>
                </a:ln>
                <a:solidFill>
                  <a:srgbClr val="000000"/>
                </a:solidFill>
                <a:effectLst/>
                <a:latin typeface="Corbel" panose="020B0503020204020204" pitchFamily="34" charset="0"/>
              </a:rPr>
              <a:t>.</a:t>
            </a:r>
          </a:p>
          <a:p>
            <a:pPr>
              <a:lnSpc>
                <a:spcPct val="100000"/>
              </a:lnSpc>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Corbel" panose="020B0503020204020204" pitchFamily="34" charset="0"/>
              </a:rPr>
              <a:t>A primitive type starts with a lowercase letter, while non-primitive types starts with an uppercase letter.</a:t>
            </a:r>
          </a:p>
          <a:p>
            <a:pPr>
              <a:lnSpc>
                <a:spcPct val="100000"/>
              </a:lnSpc>
              <a:buClrTx/>
              <a:buSzTx/>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Corbel" panose="020B0503020204020204" pitchFamily="34" charset="0"/>
              </a:rPr>
              <a:t>The size of a primitive type depends on the data type, while non-primitive types have all the same size.</a:t>
            </a:r>
          </a:p>
          <a:p>
            <a:pPr marL="0" indent="0">
              <a:lnSpc>
                <a:spcPct val="100000"/>
              </a:lnSpc>
              <a:buClrTx/>
              <a:buSzTx/>
              <a:buNone/>
            </a:pPr>
            <a:endParaRPr kumimoji="0" lang="en-US" altLang="en-US" sz="1800" b="0" i="0" u="none" strike="noStrike" cap="none" normalizeH="0" baseline="0" dirty="0">
              <a:ln>
                <a:noFill/>
              </a:ln>
              <a:solidFill>
                <a:srgbClr val="000000"/>
              </a:solidFill>
              <a:effectLst/>
              <a:latin typeface="Corbel" panose="020B0503020204020204" pitchFamily="34" charset="0"/>
            </a:endParaRPr>
          </a:p>
          <a:p>
            <a:pPr marL="0" indent="0">
              <a:lnSpc>
                <a:spcPct val="100000"/>
              </a:lnSpc>
              <a:buClrTx/>
              <a:buSzTx/>
              <a:buNone/>
            </a:pPr>
            <a:r>
              <a:rPr kumimoji="0" lang="en-US" altLang="en-US" sz="1800" b="0" i="0" u="none" strike="noStrike" cap="none" normalizeH="0" baseline="0" dirty="0">
                <a:ln>
                  <a:noFill/>
                </a:ln>
                <a:solidFill>
                  <a:srgbClr val="000000"/>
                </a:solidFill>
                <a:effectLst/>
                <a:latin typeface="Corbel" panose="020B0503020204020204" pitchFamily="34" charset="0"/>
              </a:rPr>
              <a:t>Examples of non-primitive types are  </a:t>
            </a:r>
            <a:r>
              <a:rPr kumimoji="0" lang="en-US" altLang="en-US" sz="1800" b="0" i="0" u="none" strike="noStrike" cap="none" normalizeH="0" baseline="0" dirty="0">
                <a:ln>
                  <a:noFill/>
                </a:ln>
                <a:solidFill>
                  <a:srgbClr val="000000"/>
                </a:solidFill>
                <a:effectLst/>
                <a:latin typeface="Corbel" panose="020B0503020204020204" pitchFamily="34" charset="0"/>
                <a:hlinkClick r:id="rId2"/>
              </a:rPr>
              <a:t>Arrays</a:t>
            </a:r>
            <a:r>
              <a:rPr kumimoji="0" lang="en-US" altLang="en-US" sz="1800" b="0" i="0" u="none" strike="noStrike" cap="none" normalizeH="0" baseline="0" dirty="0">
                <a:ln>
                  <a:noFill/>
                </a:ln>
                <a:solidFill>
                  <a:srgbClr val="000000"/>
                </a:solidFill>
                <a:effectLst/>
                <a:latin typeface="Corbel" panose="020B0503020204020204" pitchFamily="34" charset="0"/>
              </a:rPr>
              <a:t>, </a:t>
            </a:r>
            <a:r>
              <a:rPr kumimoji="0" lang="en-US" altLang="en-US" sz="1800" b="0" i="0" u="none" strike="noStrike" cap="none" normalizeH="0" baseline="0" dirty="0">
                <a:ln>
                  <a:noFill/>
                </a:ln>
                <a:solidFill>
                  <a:srgbClr val="000000"/>
                </a:solidFill>
                <a:effectLst/>
                <a:latin typeface="Corbel" panose="020B0503020204020204" pitchFamily="34" charset="0"/>
                <a:hlinkClick r:id="rId3"/>
              </a:rPr>
              <a:t>Classes, </a:t>
            </a:r>
            <a:r>
              <a:rPr kumimoji="0" lang="en-US" altLang="en-US" sz="1800" b="0" i="0" u="none" strike="noStrike" cap="none" normalizeH="0" baseline="0" dirty="0">
                <a:ln>
                  <a:noFill/>
                </a:ln>
                <a:solidFill>
                  <a:srgbClr val="000000"/>
                </a:solidFill>
                <a:effectLst/>
                <a:latin typeface="Corbel" panose="020B0503020204020204" pitchFamily="34" charset="0"/>
                <a:hlinkClick r:id="rId4"/>
              </a:rPr>
              <a:t>Interface</a:t>
            </a:r>
            <a:r>
              <a:rPr kumimoji="0" lang="en-US" altLang="en-US" sz="1800" b="0" i="0" u="none" strike="noStrike" cap="none" normalizeH="0" baseline="0" dirty="0">
                <a:ln>
                  <a:noFill/>
                </a:ln>
                <a:solidFill>
                  <a:srgbClr val="000000"/>
                </a:solidFill>
                <a:effectLst/>
                <a:latin typeface="Corbel" panose="020B0503020204020204" pitchFamily="34" charset="0"/>
              </a:rPr>
              <a:t>, etc. You will learn more about these in a later chapter.</a:t>
            </a:r>
            <a:endParaRPr kumimoji="0" lang="en-US" altLang="en-US" sz="1800" b="0" i="0" u="none" strike="noStrike" cap="none" normalizeH="0" baseline="0" dirty="0">
              <a:ln>
                <a:noFill/>
              </a:ln>
              <a:solidFill>
                <a:schemeClr val="tx1"/>
              </a:solidFill>
              <a:effectLst/>
              <a:latin typeface="Corbel" panose="020B0503020204020204" pitchFamily="34" charset="0"/>
            </a:endParaRPr>
          </a:p>
          <a:p>
            <a:pPr marL="0" indent="0">
              <a:lnSpc>
                <a:spcPct val="100000"/>
              </a:lnSpc>
              <a:buClrTx/>
              <a:buSzTx/>
              <a:buNone/>
            </a:pPr>
            <a:br>
              <a:rPr kumimoji="0" lang="en-US" altLang="en-US" sz="1800" b="0" i="0" u="none" strike="noStrike" cap="none" normalizeH="0" baseline="0" dirty="0">
                <a:ln>
                  <a:noFill/>
                </a:ln>
                <a:solidFill>
                  <a:schemeClr val="tx1"/>
                </a:solidFill>
                <a:effectLst/>
                <a:latin typeface="Corbel" panose="020B0503020204020204" pitchFamily="34" charset="0"/>
              </a:rPr>
            </a:br>
            <a:endParaRPr kumimoji="0" lang="en-US" altLang="en-US" sz="1800" b="0" i="0" u="none" strike="noStrike" cap="none" normalizeH="0" baseline="0" dirty="0">
              <a:ln>
                <a:noFill/>
              </a:ln>
              <a:solidFill>
                <a:schemeClr val="tx1"/>
              </a:solidFill>
              <a:effectLst/>
              <a:latin typeface="Corbel" panose="020B0503020204020204" pitchFamily="34" charset="0"/>
            </a:endParaRPr>
          </a:p>
        </p:txBody>
      </p:sp>
    </p:spTree>
    <p:extLst>
      <p:ext uri="{BB962C8B-B14F-4D97-AF65-F5344CB8AC3E}">
        <p14:creationId xmlns:p14="http://schemas.microsoft.com/office/powerpoint/2010/main" val="4130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E9CF-6579-4B2C-9C94-FC04A90B2A9F}"/>
              </a:ext>
            </a:extLst>
          </p:cNvPr>
          <p:cNvSpPr>
            <a:spLocks noGrp="1"/>
          </p:cNvSpPr>
          <p:nvPr>
            <p:ph type="title"/>
          </p:nvPr>
        </p:nvSpPr>
        <p:spPr/>
        <p:txBody>
          <a:bodyPr>
            <a:normAutofit/>
          </a:bodyPr>
          <a:lstStyle/>
          <a:p>
            <a:r>
              <a:rPr kumimoji="0" lang="en-US" altLang="en-US" sz="4000" b="1" i="0" u="none" strike="noStrike" cap="none" normalizeH="0" baseline="0" dirty="0">
                <a:ln>
                  <a:noFill/>
                </a:ln>
                <a:solidFill>
                  <a:srgbClr val="000000"/>
                </a:solidFill>
                <a:effectLst/>
                <a:latin typeface="Corbel" panose="020B0503020204020204" pitchFamily="34" charset="0"/>
                <a:cs typeface="Segoe UI" panose="020B0502040204020203" pitchFamily="34" charset="0"/>
              </a:rPr>
              <a:t>Java Type Casting</a:t>
            </a:r>
            <a:endParaRPr lang="en-IN" sz="4000" b="1" dirty="0">
              <a:latin typeface="Corbel" panose="020B0503020204020204" pitchFamily="34" charset="0"/>
            </a:endParaRPr>
          </a:p>
        </p:txBody>
      </p:sp>
      <p:sp>
        <p:nvSpPr>
          <p:cNvPr id="6" name="Rectangle 3">
            <a:extLst>
              <a:ext uri="{FF2B5EF4-FFF2-40B4-BE49-F238E27FC236}">
                <a16:creationId xmlns:a16="http://schemas.microsoft.com/office/drawing/2014/main" id="{B6C4AA31-555F-4A81-8519-B0477DA478E3}"/>
              </a:ext>
            </a:extLst>
          </p:cNvPr>
          <p:cNvSpPr>
            <a:spLocks noChangeArrowheads="1"/>
          </p:cNvSpPr>
          <p:nvPr/>
        </p:nvSpPr>
        <p:spPr bwMode="auto">
          <a:xfrm>
            <a:off x="1188720" y="1819884"/>
            <a:ext cx="10479024"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Source Sans Pro" panose="020B0503030403020204" pitchFamily="34" charset="0"/>
              </a:rPr>
              <a:t>A variable of one type can receive the value of another type. Here there are 2 cases -</a:t>
            </a:r>
            <a:br>
              <a:rPr kumimoji="0" lang="en-US" altLang="en-US" b="0" i="0" u="none" strike="noStrike" cap="none" normalizeH="0" baseline="0" dirty="0">
                <a:ln>
                  <a:noFill/>
                </a:ln>
                <a:solidFill>
                  <a:srgbClr val="222222"/>
                </a:solidFill>
                <a:effectLst/>
                <a:latin typeface="Source Sans Pro" panose="020B0503030403020204" pitchFamily="34" charset="0"/>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Source Sans Pro" panose="020B0503030403020204" pitchFamily="34" charset="0"/>
              </a:rPr>
              <a:t>Case 1) </a:t>
            </a:r>
            <a:r>
              <a:rPr kumimoji="0" lang="en-US" altLang="en-US" b="0" i="0" u="none" strike="noStrike" cap="none" normalizeH="0" baseline="0" dirty="0">
                <a:ln>
                  <a:noFill/>
                </a:ln>
                <a:solidFill>
                  <a:srgbClr val="222222"/>
                </a:solidFill>
                <a:effectLst/>
                <a:latin typeface="Source Sans Pro" panose="020B0503030403020204" pitchFamily="34" charset="0"/>
              </a:rPr>
              <a:t>Variable of smaller capacity is be assigned to another variable of bigger capacity.</a:t>
            </a:r>
            <a:br>
              <a:rPr kumimoji="0" lang="en-US" altLang="en-US" b="0" i="0" u="none" strike="noStrike" cap="none" normalizeH="0" baseline="0" dirty="0">
                <a:ln>
                  <a:noFill/>
                </a:ln>
                <a:solidFill>
                  <a:srgbClr val="222222"/>
                </a:solidFill>
                <a:effectLst/>
                <a:latin typeface="Source Sans Pro" panose="020B0503030403020204" pitchFamily="34" charset="0"/>
              </a:rPr>
            </a:br>
            <a:r>
              <a:rPr kumimoji="0" lang="en-US" altLang="en-US" b="0" i="0" u="none" strike="noStrike" cap="none" normalizeH="0" baseline="0" dirty="0">
                <a:ln>
                  <a:noFill/>
                </a:ln>
                <a:solidFill>
                  <a:srgbClr val="222222"/>
                </a:solidFill>
                <a:effectLst/>
                <a:latin typeface="Source Sans Pro" panose="020B0503030403020204" pitchFamily="34" charset="0"/>
              </a:rPr>
              <a:t> This process is Automatic, and non-explicit is known as </a:t>
            </a:r>
            <a:r>
              <a:rPr kumimoji="0" lang="en-US" altLang="en-US" b="1" i="1" u="none" strike="noStrike" cap="none" normalizeH="0" baseline="0" dirty="0">
                <a:ln>
                  <a:noFill/>
                </a:ln>
                <a:solidFill>
                  <a:srgbClr val="222222"/>
                </a:solidFill>
                <a:effectLst/>
                <a:latin typeface="Source Sans Pro" panose="020B0503030403020204" pitchFamily="34" charset="0"/>
              </a:rPr>
              <a:t>Conversion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1" dirty="0">
              <a:solidFill>
                <a:srgbClr val="222222"/>
              </a:solidFill>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22222"/>
                </a:solidFill>
                <a:effectLst/>
                <a:latin typeface="Source Sans Pro" panose="020B0503030403020204" pitchFamily="34" charset="0"/>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Source Sans Pro" panose="020B0503030403020204" pitchFamily="34" charset="0"/>
              </a:rPr>
              <a:t>Case 2) </a:t>
            </a:r>
            <a:r>
              <a:rPr kumimoji="0" lang="en-US" altLang="en-US" b="0" i="0" u="none" strike="noStrike" cap="none" normalizeH="0" baseline="0" dirty="0">
                <a:ln>
                  <a:noFill/>
                </a:ln>
                <a:solidFill>
                  <a:srgbClr val="222222"/>
                </a:solidFill>
                <a:effectLst/>
                <a:latin typeface="Source Sans Pro" panose="020B0503030403020204" pitchFamily="34" charset="0"/>
              </a:rPr>
              <a:t>Variable of larger capacity is be assigned to another variable of smaller capacity</a:t>
            </a:r>
            <a:r>
              <a:rPr kumimoji="0" lang="en-US" altLang="en-US" b="0" i="0" u="none" strike="noStrike" cap="none" normalizeH="0" baseline="0" dirty="0">
                <a:ln>
                  <a:noFill/>
                </a:ln>
                <a:solidFill>
                  <a:srgbClr val="04B8E6"/>
                </a:solidFill>
                <a:effectLst/>
                <a:latin typeface="Source Sans Pro" panose="020B0503030403020204" pitchFamily="34"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Source Sans Pro" panose="020B0503030403020204" pitchFamily="34" charset="0"/>
              </a:rPr>
              <a:t>In such cases, you have to explicitly specify the </a:t>
            </a:r>
            <a:r>
              <a:rPr kumimoji="0" lang="en-US" altLang="en-US" b="1" i="0" u="none" strike="noStrike" cap="none" normalizeH="0" baseline="0" dirty="0">
                <a:ln>
                  <a:noFill/>
                </a:ln>
                <a:solidFill>
                  <a:srgbClr val="222222"/>
                </a:solidFill>
                <a:effectLst/>
                <a:latin typeface="Source Sans Pro" panose="020B0503030403020204" pitchFamily="34" charset="0"/>
              </a:rPr>
              <a:t>type cast operator. This process is known as </a:t>
            </a:r>
            <a:r>
              <a:rPr kumimoji="0" lang="en-US" altLang="en-US" b="1" i="1" u="none" strike="noStrike" cap="none" normalizeH="0" baseline="0" dirty="0">
                <a:ln>
                  <a:noFill/>
                </a:ln>
                <a:solidFill>
                  <a:srgbClr val="222222"/>
                </a:solidFill>
                <a:effectLst/>
                <a:latin typeface="Source Sans Pro" panose="020B0503030403020204" pitchFamily="34" charset="0"/>
              </a:rPr>
              <a:t>Type Casting.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1" dirty="0">
              <a:solidFill>
                <a:srgbClr val="222222"/>
              </a:solidFill>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22222"/>
                </a:solidFill>
                <a:effectLst/>
                <a:latin typeface="Source Sans Pro" panose="020B0503030403020204" pitchFamily="34" charset="0"/>
              </a:rPr>
            </a:br>
            <a:br>
              <a:rPr kumimoji="0" lang="en-US" altLang="en-US" b="0" i="0" u="none" strike="noStrike" cap="none" normalizeH="0" baseline="0" dirty="0">
                <a:ln>
                  <a:noFill/>
                </a:ln>
                <a:solidFill>
                  <a:srgbClr val="222222"/>
                </a:solidFill>
                <a:effectLst/>
                <a:latin typeface="Source Sans Pro" panose="020B0503030403020204" pitchFamily="34" charset="0"/>
              </a:rPr>
            </a:br>
            <a:r>
              <a:rPr kumimoji="0" lang="en-US" altLang="en-US" b="0" i="0" u="none" strike="noStrike" cap="none" normalizeH="0" baseline="0" dirty="0">
                <a:ln>
                  <a:noFill/>
                </a:ln>
                <a:solidFill>
                  <a:srgbClr val="222222"/>
                </a:solidFill>
                <a:effectLst/>
                <a:latin typeface="Source Sans Pro" panose="020B0503030403020204" pitchFamily="34" charset="0"/>
              </a:rPr>
              <a:t>In case, you do not specify a type cast operator; the compiler gives an error. Since this rule is enforced by the compiler, it makes the programmer aware that the conversion he is about to do may cause some loss in data and prevents </a:t>
            </a:r>
            <a:r>
              <a:rPr kumimoji="0" lang="en-US" altLang="en-US" b="1" i="0" u="none" strike="noStrike" cap="none" normalizeH="0" baseline="0" dirty="0">
                <a:ln>
                  <a:noFill/>
                </a:ln>
                <a:solidFill>
                  <a:srgbClr val="222222"/>
                </a:solidFill>
                <a:effectLst/>
                <a:latin typeface="Source Sans Pro" panose="020B0503030403020204" pitchFamily="34" charset="0"/>
              </a:rPr>
              <a:t>accidental losses.</a:t>
            </a:r>
            <a:endParaRPr kumimoji="0" lang="en-US" altLang="en-US" b="0" i="0" u="none" strike="noStrike" cap="none" normalizeH="0" baseline="0" dirty="0">
              <a:ln>
                <a:noFill/>
              </a:ln>
              <a:solidFill>
                <a:schemeClr val="tx1"/>
              </a:solidFill>
              <a:effectLst/>
            </a:endParaRPr>
          </a:p>
        </p:txBody>
      </p:sp>
      <p:pic>
        <p:nvPicPr>
          <p:cNvPr id="3076" name="Picture 4" descr="Java Variables and Data Types">
            <a:hlinkClick r:id="rId2"/>
            <a:extLst>
              <a:ext uri="{FF2B5EF4-FFF2-40B4-BE49-F238E27FC236}">
                <a16:creationId xmlns:a16="http://schemas.microsoft.com/office/drawing/2014/main" id="{A0AD42A2-DA7D-4867-9CEC-C87A15E4A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14" y="3083274"/>
            <a:ext cx="811149" cy="67420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Java Variables and Data Types">
            <a:hlinkClick r:id="rId4"/>
            <a:extLst>
              <a:ext uri="{FF2B5EF4-FFF2-40B4-BE49-F238E27FC236}">
                <a16:creationId xmlns:a16="http://schemas.microsoft.com/office/drawing/2014/main" id="{36AD4633-5CF0-44C2-A282-73B053B1E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8723" y="4508043"/>
            <a:ext cx="975741" cy="79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84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DE13-B0E4-4F94-824A-E76A1A77CB3B}"/>
              </a:ext>
            </a:extLst>
          </p:cNvPr>
          <p:cNvSpPr>
            <a:spLocks noGrp="1"/>
          </p:cNvSpPr>
          <p:nvPr>
            <p:ph type="title"/>
          </p:nvPr>
        </p:nvSpPr>
        <p:spPr/>
        <p:txBody>
          <a:bodyPr>
            <a:normAutofit/>
          </a:bodyPr>
          <a:lstStyle/>
          <a:p>
            <a:r>
              <a:rPr kumimoji="0" lang="en-US" altLang="en-US" sz="4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Widening Casting</a:t>
            </a:r>
            <a:endParaRPr lang="en-IN" sz="4000" b="1" dirty="0"/>
          </a:p>
        </p:txBody>
      </p:sp>
      <p:sp>
        <p:nvSpPr>
          <p:cNvPr id="4" name="Rectangle 2">
            <a:extLst>
              <a:ext uri="{FF2B5EF4-FFF2-40B4-BE49-F238E27FC236}">
                <a16:creationId xmlns:a16="http://schemas.microsoft.com/office/drawing/2014/main" id="{8A68097F-291A-47AC-8602-2AE7CBD5DDE0}"/>
              </a:ext>
            </a:extLst>
          </p:cNvPr>
          <p:cNvSpPr>
            <a:spLocks noGrp="1" noChangeArrowheads="1"/>
          </p:cNvSpPr>
          <p:nvPr>
            <p:ph idx="1"/>
          </p:nvPr>
        </p:nvSpPr>
        <p:spPr bwMode="auto">
          <a:xfrm>
            <a:off x="1185699" y="1696618"/>
            <a:ext cx="9969981" cy="432159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Widening casting is done automatically when passing a smaller size type to a larger size type:</a:t>
            </a:r>
            <a:endParaRPr kumimoji="0" lang="en-US" altLang="en-US"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rbel" panose="020B050302020402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rbel" panose="020B0503020204020204" pitchFamily="34" charset="0"/>
              </a:rPr>
              <a:t>public</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class</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DD4A68"/>
                </a:solidFill>
                <a:effectLst/>
                <a:latin typeface="Corbel" panose="020B0503020204020204" pitchFamily="34" charset="0"/>
              </a:rPr>
              <a:t>MyClass</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public</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static</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void</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DD4A68"/>
                </a:solidFill>
                <a:effectLst/>
                <a:latin typeface="Corbel" panose="020B0503020204020204" pitchFamily="34" charset="0"/>
              </a:rPr>
              <a:t>main</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DD4A68"/>
                </a:solidFill>
                <a:effectLst/>
                <a:latin typeface="Corbel" panose="020B0503020204020204" pitchFamily="34" charset="0"/>
              </a:rPr>
              <a:t>String</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args</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int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myInt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A6E3A"/>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90055"/>
                </a:solidFill>
                <a:effectLst/>
                <a:latin typeface="Corbel" panose="020B0503020204020204" pitchFamily="34" charset="0"/>
              </a:rPr>
              <a:t>9</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double</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myDouble</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A6E3A"/>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myInt</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708090"/>
                </a:solidFill>
                <a:effectLst/>
                <a:latin typeface="Corbel" panose="020B0503020204020204" pitchFamily="34" charset="0"/>
              </a:rPr>
              <a:t>// Automatic casting: int to double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708090"/>
                </a:solidFill>
                <a:latin typeface="Corbel" panose="020B0503020204020204" pitchFamily="34" charset="0"/>
              </a:rPr>
              <a:t>      </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DD4A68"/>
                </a:solidFill>
                <a:effectLst/>
                <a:latin typeface="Corbel" panose="020B0503020204020204" pitchFamily="34" charset="0"/>
              </a:rPr>
              <a:t>System</a:t>
            </a:r>
            <a:r>
              <a:rPr kumimoji="0" lang="en-US" altLang="en-US" b="0" i="0" u="none" strike="noStrike" cap="none" normalizeH="0" baseline="0" dirty="0" err="1">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000000"/>
                </a:solidFill>
                <a:effectLst/>
                <a:latin typeface="Corbel" panose="020B0503020204020204" pitchFamily="34" charset="0"/>
              </a:rPr>
              <a:t>out</a:t>
            </a:r>
            <a:r>
              <a:rPr kumimoji="0" lang="en-US" altLang="en-US" b="0" i="0" u="none" strike="noStrike" cap="none" normalizeH="0" baseline="0" dirty="0" err="1">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DD4A68"/>
                </a:solidFill>
                <a:effectLst/>
                <a:latin typeface="Corbel" panose="020B0503020204020204" pitchFamily="34" charset="0"/>
              </a:rPr>
              <a:t>println</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000000"/>
                </a:solidFill>
                <a:effectLst/>
                <a:latin typeface="Corbel" panose="020B0503020204020204" pitchFamily="34" charset="0"/>
              </a:rPr>
              <a:t>myInt</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708090"/>
                </a:solidFill>
                <a:effectLst/>
                <a:latin typeface="Corbel" panose="020B0503020204020204" pitchFamily="34" charset="0"/>
              </a:rPr>
              <a:t>// Outputs 9</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err="1">
                <a:ln>
                  <a:noFill/>
                </a:ln>
                <a:solidFill>
                  <a:srgbClr val="DD4A68"/>
                </a:solidFill>
                <a:effectLst/>
                <a:latin typeface="Corbel" panose="020B0503020204020204" pitchFamily="34" charset="0"/>
              </a:rPr>
              <a:t>System</a:t>
            </a:r>
            <a:r>
              <a:rPr kumimoji="0" lang="en-US" altLang="en-US" b="0" i="0" u="none" strike="noStrike" cap="none" normalizeH="0" baseline="0" dirty="0" err="1">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000000"/>
                </a:solidFill>
                <a:effectLst/>
                <a:latin typeface="Corbel" panose="020B0503020204020204" pitchFamily="34" charset="0"/>
              </a:rPr>
              <a:t>out</a:t>
            </a:r>
            <a:r>
              <a:rPr kumimoji="0" lang="en-US" altLang="en-US" b="0" i="0" u="none" strike="noStrike" cap="none" normalizeH="0" baseline="0" dirty="0" err="1">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DD4A68"/>
                </a:solidFill>
                <a:effectLst/>
                <a:latin typeface="Corbel" panose="020B0503020204020204" pitchFamily="34" charset="0"/>
              </a:rPr>
              <a:t>println</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000000"/>
                </a:solidFill>
                <a:effectLst/>
                <a:latin typeface="Corbel" panose="020B0503020204020204" pitchFamily="34" charset="0"/>
              </a:rPr>
              <a:t>myDouble</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708090"/>
                </a:solidFill>
                <a:effectLst/>
                <a:latin typeface="Corbel" panose="020B0503020204020204" pitchFamily="34" charset="0"/>
              </a:rPr>
              <a:t>// Outputs 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rbel" panose="020B0503020204020204" pitchFamily="34" charset="0"/>
              </a:rPr>
              <a:t>}</a:t>
            </a:r>
            <a:endParaRPr kumimoji="0" lang="en-US" altLang="en-US" b="0" i="0" u="none" strike="noStrike" cap="none" normalizeH="0" baseline="0" dirty="0">
              <a:ln>
                <a:noFill/>
              </a:ln>
              <a:solidFill>
                <a:schemeClr val="tx1"/>
              </a:solidFill>
              <a:effectLst/>
              <a:latin typeface="Corbel" panose="020B0503020204020204" pitchFamily="34" charset="0"/>
            </a:endParaRPr>
          </a:p>
        </p:txBody>
      </p:sp>
    </p:spTree>
    <p:extLst>
      <p:ext uri="{BB962C8B-B14F-4D97-AF65-F5344CB8AC3E}">
        <p14:creationId xmlns:p14="http://schemas.microsoft.com/office/powerpoint/2010/main" val="208796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B8B6-E2F5-4629-BA66-AA59A94E14F8}"/>
              </a:ext>
            </a:extLst>
          </p:cNvPr>
          <p:cNvSpPr>
            <a:spLocks noGrp="1"/>
          </p:cNvSpPr>
          <p:nvPr>
            <p:ph type="title"/>
          </p:nvPr>
        </p:nvSpPr>
        <p:spPr/>
        <p:txBody>
          <a:bodyPr>
            <a:normAutofit/>
          </a:bodyPr>
          <a:lstStyle/>
          <a:p>
            <a:r>
              <a:rPr kumimoji="0" lang="en-US" altLang="en-US" sz="4000" b="1" i="0" u="none" strike="noStrike" cap="none" normalizeH="0" baseline="0" dirty="0">
                <a:ln>
                  <a:noFill/>
                </a:ln>
                <a:solidFill>
                  <a:srgbClr val="000000"/>
                </a:solidFill>
                <a:effectLst/>
                <a:latin typeface="Corbel" panose="020B0503020204020204" pitchFamily="34" charset="0"/>
                <a:cs typeface="Segoe UI" panose="020B0502040204020203" pitchFamily="34" charset="0"/>
              </a:rPr>
              <a:t>Narrowing Casting</a:t>
            </a:r>
            <a:endParaRPr lang="en-IN" sz="4000" b="1" dirty="0">
              <a:latin typeface="Corbel" panose="020B0503020204020204" pitchFamily="34" charset="0"/>
            </a:endParaRPr>
          </a:p>
        </p:txBody>
      </p:sp>
      <p:sp>
        <p:nvSpPr>
          <p:cNvPr id="4" name="Rectangle 2">
            <a:extLst>
              <a:ext uri="{FF2B5EF4-FFF2-40B4-BE49-F238E27FC236}">
                <a16:creationId xmlns:a16="http://schemas.microsoft.com/office/drawing/2014/main" id="{42E4B5E5-69B8-476A-ACFE-7F352654E9A7}"/>
              </a:ext>
            </a:extLst>
          </p:cNvPr>
          <p:cNvSpPr>
            <a:spLocks noGrp="1" noChangeArrowheads="1"/>
          </p:cNvSpPr>
          <p:nvPr>
            <p:ph idx="1"/>
          </p:nvPr>
        </p:nvSpPr>
        <p:spPr bwMode="auto">
          <a:xfrm>
            <a:off x="1234440" y="1780474"/>
            <a:ext cx="10058401" cy="462937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Narrowing casting must be done manually by placing the type in parentheses in front of the value:</a:t>
            </a:r>
            <a:endParaRPr kumimoji="0" lang="en-US" altLang="en-US"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rbel" panose="020B050302020402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rbel" panose="020B0503020204020204" pitchFamily="34" charset="0"/>
              </a:rPr>
              <a:t>public</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class</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DD4A68"/>
                </a:solidFill>
                <a:effectLst/>
                <a:latin typeface="Corbel" panose="020B0503020204020204" pitchFamily="34" charset="0"/>
              </a:rPr>
              <a:t>MyClass</a:t>
            </a:r>
            <a:endParaRPr kumimoji="0" lang="en-US" altLang="en-US" b="0" i="0" u="none" strike="noStrike" cap="none" normalizeH="0" baseline="0" dirty="0">
              <a:ln>
                <a:noFill/>
              </a:ln>
              <a:solidFill>
                <a:srgbClr val="DD4A68"/>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public</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static</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void</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DD4A68"/>
                </a:solidFill>
                <a:effectLst/>
                <a:latin typeface="Corbel" panose="020B0503020204020204" pitchFamily="34" charset="0"/>
              </a:rPr>
              <a:t>main</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DD4A68"/>
                </a:solidFill>
                <a:effectLst/>
                <a:latin typeface="Corbel" panose="020B0503020204020204" pitchFamily="34" charset="0"/>
              </a:rPr>
              <a:t>String</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args</a:t>
            </a:r>
            <a:r>
              <a:rPr kumimoji="0" lang="en-US" altLang="en-US" b="0" i="0" u="none" strike="noStrike" cap="none" normalizeH="0" baseline="0" dirty="0">
                <a:ln>
                  <a:noFill/>
                </a:ln>
                <a:solidFill>
                  <a:srgbClr val="999999"/>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double</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myDouble</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A6E3A"/>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90055"/>
                </a:solidFill>
                <a:effectLst/>
                <a:latin typeface="Corbel" panose="020B0503020204020204" pitchFamily="34" charset="0"/>
              </a:rPr>
              <a:t>9.78</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a:ln>
                  <a:noFill/>
                </a:ln>
                <a:solidFill>
                  <a:srgbClr val="0077AA"/>
                </a:solidFill>
                <a:effectLst/>
                <a:latin typeface="Corbel" panose="020B0503020204020204" pitchFamily="34" charset="0"/>
              </a:rPr>
              <a:t>int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myInt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A6E3A"/>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77AA"/>
                </a:solidFill>
                <a:effectLst/>
                <a:latin typeface="Corbel" panose="020B0503020204020204" pitchFamily="34" charset="0"/>
              </a:rPr>
              <a:t>int</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000000"/>
                </a:solidFill>
                <a:effectLst/>
                <a:latin typeface="Corbel" panose="020B0503020204020204" pitchFamily="34" charset="0"/>
              </a:rPr>
              <a:t>myDouble</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708090"/>
                </a:solidFill>
                <a:effectLst/>
                <a:latin typeface="Corbel" panose="020B0503020204020204" pitchFamily="34" charset="0"/>
              </a:rPr>
              <a:t>// Manual casting: double to int</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err="1">
                <a:ln>
                  <a:noFill/>
                </a:ln>
                <a:solidFill>
                  <a:srgbClr val="DD4A68"/>
                </a:solidFill>
                <a:effectLst/>
                <a:latin typeface="Corbel" panose="020B0503020204020204" pitchFamily="34" charset="0"/>
              </a:rPr>
              <a:t>System</a:t>
            </a:r>
            <a:r>
              <a:rPr kumimoji="0" lang="en-US" altLang="en-US" b="0" i="0" u="none" strike="noStrike" cap="none" normalizeH="0" baseline="0" dirty="0" err="1">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000000"/>
                </a:solidFill>
                <a:effectLst/>
                <a:latin typeface="Corbel" panose="020B0503020204020204" pitchFamily="34" charset="0"/>
              </a:rPr>
              <a:t>out</a:t>
            </a:r>
            <a:r>
              <a:rPr kumimoji="0" lang="en-US" altLang="en-US" b="0" i="0" u="none" strike="noStrike" cap="none" normalizeH="0" baseline="0" dirty="0" err="1">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DD4A68"/>
                </a:solidFill>
                <a:effectLst/>
                <a:latin typeface="Corbel" panose="020B0503020204020204" pitchFamily="34" charset="0"/>
              </a:rPr>
              <a:t>println</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000000"/>
                </a:solidFill>
                <a:effectLst/>
                <a:latin typeface="Corbel" panose="020B0503020204020204" pitchFamily="34" charset="0"/>
              </a:rPr>
              <a:t>myDouble</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708090"/>
                </a:solidFill>
                <a:effectLst/>
                <a:latin typeface="Corbel" panose="020B0503020204020204" pitchFamily="34" charset="0"/>
              </a:rPr>
              <a:t>// Outputs 9.78</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err="1">
                <a:ln>
                  <a:noFill/>
                </a:ln>
                <a:solidFill>
                  <a:srgbClr val="DD4A68"/>
                </a:solidFill>
                <a:effectLst/>
                <a:latin typeface="Corbel" panose="020B0503020204020204" pitchFamily="34" charset="0"/>
              </a:rPr>
              <a:t>System</a:t>
            </a:r>
            <a:r>
              <a:rPr kumimoji="0" lang="en-US" altLang="en-US" b="0" i="0" u="none" strike="noStrike" cap="none" normalizeH="0" baseline="0" dirty="0" err="1">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000000"/>
                </a:solidFill>
                <a:effectLst/>
                <a:latin typeface="Corbel" panose="020B0503020204020204" pitchFamily="34" charset="0"/>
              </a:rPr>
              <a:t>out</a:t>
            </a:r>
            <a:r>
              <a:rPr kumimoji="0" lang="en-US" altLang="en-US" b="0" i="0" u="none" strike="noStrike" cap="none" normalizeH="0" baseline="0" dirty="0" err="1">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DD4A68"/>
                </a:solidFill>
                <a:effectLst/>
                <a:latin typeface="Corbel" panose="020B0503020204020204" pitchFamily="34" charset="0"/>
              </a:rPr>
              <a:t>println</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err="1">
                <a:ln>
                  <a:noFill/>
                </a:ln>
                <a:solidFill>
                  <a:srgbClr val="000000"/>
                </a:solidFill>
                <a:effectLst/>
                <a:latin typeface="Corbel" panose="020B0503020204020204" pitchFamily="34" charset="0"/>
              </a:rPr>
              <a:t>myInt</a:t>
            </a:r>
            <a:r>
              <a:rPr kumimoji="0" lang="en-US" altLang="en-US" b="0" i="0" u="none" strike="noStrike" cap="none" normalizeH="0" baseline="0" dirty="0">
                <a:ln>
                  <a:noFill/>
                </a:ln>
                <a:solidFill>
                  <a:srgbClr val="999999"/>
                </a:solidFill>
                <a:effectLst/>
                <a:latin typeface="Corbel" panose="020B0503020204020204" pitchFamily="34" charset="0"/>
              </a:rPr>
              <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708090"/>
                </a:solidFill>
                <a:effectLst/>
                <a:latin typeface="Corbel" panose="020B0503020204020204" pitchFamily="34" charset="0"/>
              </a:rPr>
              <a:t>// Outputs 9</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rbel" panose="020B0503020204020204" pitchFamily="34" charset="0"/>
              </a:rPr>
              <a:t>    }</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rbel" panose="020B0503020204020204" pitchFamily="34" charset="0"/>
              </a:rPr>
              <a:t>}</a:t>
            </a:r>
            <a:endParaRPr kumimoji="0" lang="en-US" altLang="en-US" b="0" i="0" u="none" strike="noStrike" cap="none" normalizeH="0" baseline="0" dirty="0">
              <a:ln>
                <a:noFill/>
              </a:ln>
              <a:solidFill>
                <a:schemeClr val="tx1"/>
              </a:solidFill>
              <a:effectLst/>
              <a:latin typeface="Corbel" panose="020B0503020204020204" pitchFamily="34" charset="0"/>
            </a:endParaRPr>
          </a:p>
        </p:txBody>
      </p:sp>
    </p:spTree>
    <p:extLst>
      <p:ext uri="{BB962C8B-B14F-4D97-AF65-F5344CB8AC3E}">
        <p14:creationId xmlns:p14="http://schemas.microsoft.com/office/powerpoint/2010/main" val="211697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CC028-FDAB-4294-8D75-8970708D4B81}"/>
              </a:ext>
            </a:extLst>
          </p:cNvPr>
          <p:cNvSpPr>
            <a:spLocks noGrp="1"/>
          </p:cNvSpPr>
          <p:nvPr>
            <p:ph idx="1"/>
          </p:nvPr>
        </p:nvSpPr>
        <p:spPr>
          <a:xfrm>
            <a:off x="514906" y="168676"/>
            <a:ext cx="6454066" cy="6116714"/>
          </a:xfrm>
        </p:spPr>
        <p:txBody>
          <a:bodyPr>
            <a:normAutofit fontScale="55000" lnSpcReduction="20000"/>
          </a:bodyPr>
          <a:lstStyle/>
          <a:p>
            <a:r>
              <a:rPr lang="en-IN" dirty="0"/>
              <a:t>class Demo</a:t>
            </a:r>
          </a:p>
          <a:p>
            <a:r>
              <a:rPr lang="en-IN" dirty="0"/>
              <a:t> {</a:t>
            </a:r>
          </a:p>
          <a:p>
            <a:r>
              <a:rPr lang="en-IN" dirty="0"/>
              <a:t> 	public static void main(String </a:t>
            </a:r>
            <a:r>
              <a:rPr lang="en-IN" dirty="0" err="1"/>
              <a:t>args</a:t>
            </a:r>
            <a:r>
              <a:rPr lang="en-IN" dirty="0"/>
              <a:t>[]) </a:t>
            </a:r>
          </a:p>
          <a:p>
            <a:pPr lvl="4"/>
            <a:r>
              <a:rPr lang="en-IN" dirty="0"/>
              <a:t>{</a:t>
            </a:r>
          </a:p>
          <a:p>
            <a:r>
              <a:rPr lang="en-IN" dirty="0"/>
              <a:t>  		byte x;</a:t>
            </a:r>
          </a:p>
          <a:p>
            <a:r>
              <a:rPr lang="en-IN" dirty="0"/>
              <a:t>  		int a = 270;</a:t>
            </a:r>
          </a:p>
          <a:p>
            <a:r>
              <a:rPr lang="en-IN" dirty="0"/>
              <a:t>  		double b = 128.128;</a:t>
            </a:r>
          </a:p>
          <a:p>
            <a:r>
              <a:rPr lang="en-IN" dirty="0"/>
              <a:t>  		</a:t>
            </a:r>
          </a:p>
          <a:p>
            <a:r>
              <a:rPr lang="en-IN" dirty="0"/>
              <a:t>                                                       </a:t>
            </a:r>
            <a:r>
              <a:rPr lang="en-IN" dirty="0" err="1"/>
              <a:t>System.out.println</a:t>
            </a:r>
            <a:r>
              <a:rPr lang="en-IN" dirty="0"/>
              <a:t>("int converted to byte");</a:t>
            </a:r>
          </a:p>
          <a:p>
            <a:r>
              <a:rPr lang="en-IN" dirty="0"/>
              <a:t>  		x = (byte) a;</a:t>
            </a:r>
          </a:p>
          <a:p>
            <a:r>
              <a:rPr lang="en-IN" dirty="0"/>
              <a:t>  		</a:t>
            </a:r>
            <a:r>
              <a:rPr lang="en-IN" dirty="0" err="1"/>
              <a:t>System.out.println</a:t>
            </a:r>
            <a:r>
              <a:rPr lang="en-IN" dirty="0"/>
              <a:t>("a and x " + a + " " + x);</a:t>
            </a:r>
          </a:p>
          <a:p>
            <a:r>
              <a:rPr lang="en-IN" dirty="0"/>
              <a:t>  		</a:t>
            </a:r>
          </a:p>
          <a:p>
            <a:r>
              <a:rPr lang="en-IN" dirty="0"/>
              <a:t>                                                       </a:t>
            </a:r>
            <a:r>
              <a:rPr lang="en-IN" dirty="0" err="1"/>
              <a:t>System.out.println</a:t>
            </a:r>
            <a:r>
              <a:rPr lang="en-IN" dirty="0"/>
              <a:t>("double converted to int");</a:t>
            </a:r>
          </a:p>
          <a:p>
            <a:r>
              <a:rPr lang="en-IN" dirty="0"/>
              <a:t>  		a = (int) b;</a:t>
            </a:r>
          </a:p>
          <a:p>
            <a:r>
              <a:rPr lang="en-IN" dirty="0"/>
              <a:t>  		</a:t>
            </a:r>
            <a:r>
              <a:rPr lang="en-IN" dirty="0" err="1"/>
              <a:t>System.out.println</a:t>
            </a:r>
            <a:r>
              <a:rPr lang="en-IN" dirty="0"/>
              <a:t>("b and a " + b + " " + a);</a:t>
            </a:r>
          </a:p>
          <a:p>
            <a:r>
              <a:rPr lang="en-IN" dirty="0"/>
              <a:t>  		</a:t>
            </a:r>
          </a:p>
          <a:p>
            <a:r>
              <a:rPr lang="en-IN" dirty="0"/>
              <a:t>                                                      </a:t>
            </a:r>
            <a:r>
              <a:rPr lang="en-IN" dirty="0" err="1"/>
              <a:t>System.out.println</a:t>
            </a:r>
            <a:r>
              <a:rPr lang="en-IN" dirty="0"/>
              <a:t>("\</a:t>
            </a:r>
            <a:r>
              <a:rPr lang="en-IN" dirty="0" err="1"/>
              <a:t>ndouble</a:t>
            </a:r>
            <a:r>
              <a:rPr lang="en-IN" dirty="0"/>
              <a:t> converted to byte");</a:t>
            </a:r>
          </a:p>
          <a:p>
            <a:r>
              <a:rPr lang="en-IN" dirty="0"/>
              <a:t>  		x = (byte)b;</a:t>
            </a:r>
          </a:p>
          <a:p>
            <a:r>
              <a:rPr lang="en-IN" dirty="0"/>
              <a:t>  		</a:t>
            </a:r>
            <a:r>
              <a:rPr lang="en-IN" dirty="0" err="1"/>
              <a:t>System.out.println</a:t>
            </a:r>
            <a:r>
              <a:rPr lang="en-IN" dirty="0"/>
              <a:t>("b and x " + b + " " + x);</a:t>
            </a:r>
          </a:p>
          <a:p>
            <a:pPr lvl="2"/>
            <a:r>
              <a:rPr lang="en-IN" dirty="0"/>
              <a:t>      }</a:t>
            </a:r>
          </a:p>
          <a:p>
            <a:r>
              <a:rPr lang="en-IN" dirty="0"/>
              <a:t>}</a:t>
            </a:r>
          </a:p>
        </p:txBody>
      </p:sp>
      <p:sp>
        <p:nvSpPr>
          <p:cNvPr id="7" name="TextBox 6">
            <a:extLst>
              <a:ext uri="{FF2B5EF4-FFF2-40B4-BE49-F238E27FC236}">
                <a16:creationId xmlns:a16="http://schemas.microsoft.com/office/drawing/2014/main" id="{D3B2B9A3-416D-4AF5-99C4-02E4476BA45E}"/>
              </a:ext>
            </a:extLst>
          </p:cNvPr>
          <p:cNvSpPr txBox="1"/>
          <p:nvPr/>
        </p:nvSpPr>
        <p:spPr>
          <a:xfrm>
            <a:off x="7194207" y="2415557"/>
            <a:ext cx="6094520" cy="2031325"/>
          </a:xfrm>
          <a:prstGeom prst="rect">
            <a:avLst/>
          </a:prstGeom>
          <a:noFill/>
        </p:spPr>
        <p:txBody>
          <a:bodyPr wrap="square">
            <a:spAutoFit/>
          </a:bodyPr>
          <a:lstStyle/>
          <a:p>
            <a:r>
              <a:rPr lang="en-US" dirty="0"/>
              <a:t>int converted to byte</a:t>
            </a:r>
          </a:p>
          <a:p>
            <a:r>
              <a:rPr lang="en-US" dirty="0"/>
              <a:t>a and x       270     14</a:t>
            </a:r>
          </a:p>
          <a:p>
            <a:r>
              <a:rPr lang="en-US" dirty="0"/>
              <a:t>double converted to int</a:t>
            </a:r>
          </a:p>
          <a:p>
            <a:r>
              <a:rPr lang="en-US" dirty="0"/>
              <a:t>b and a      128.128    128</a:t>
            </a:r>
          </a:p>
          <a:p>
            <a:endParaRPr lang="en-US" dirty="0"/>
          </a:p>
          <a:p>
            <a:r>
              <a:rPr lang="en-US" dirty="0"/>
              <a:t>double converted to byte</a:t>
            </a:r>
          </a:p>
          <a:p>
            <a:r>
              <a:rPr lang="en-US" dirty="0"/>
              <a:t>b and x        128.128    -128</a:t>
            </a:r>
            <a:endParaRPr lang="en-IN" dirty="0"/>
          </a:p>
        </p:txBody>
      </p:sp>
      <p:sp>
        <p:nvSpPr>
          <p:cNvPr id="5" name="TextBox 4">
            <a:extLst>
              <a:ext uri="{FF2B5EF4-FFF2-40B4-BE49-F238E27FC236}">
                <a16:creationId xmlns:a16="http://schemas.microsoft.com/office/drawing/2014/main" id="{DF759DE9-192C-499C-8DFB-69F9A6FAAAC0}"/>
              </a:ext>
            </a:extLst>
          </p:cNvPr>
          <p:cNvSpPr txBox="1"/>
          <p:nvPr/>
        </p:nvSpPr>
        <p:spPr>
          <a:xfrm>
            <a:off x="3162649" y="5842746"/>
            <a:ext cx="6644080" cy="261610"/>
          </a:xfrm>
          <a:prstGeom prst="rect">
            <a:avLst/>
          </a:prstGeom>
          <a:noFill/>
        </p:spPr>
        <p:txBody>
          <a:bodyPr wrap="square">
            <a:spAutoFit/>
          </a:bodyPr>
          <a:lstStyle/>
          <a:p>
            <a:r>
              <a:rPr lang="en-US" sz="1100" b="0" i="0" dirty="0">
                <a:solidFill>
                  <a:srgbClr val="333333"/>
                </a:solidFill>
                <a:effectLst/>
                <a:latin typeface="Open Sans"/>
              </a:rPr>
              <a:t>When an integer value is converted into a byte, Java cuts-off the left-most 24 bits.</a:t>
            </a:r>
            <a:endParaRPr lang="en-IN" sz="1100" dirty="0"/>
          </a:p>
        </p:txBody>
      </p:sp>
    </p:spTree>
    <p:extLst>
      <p:ext uri="{BB962C8B-B14F-4D97-AF65-F5344CB8AC3E}">
        <p14:creationId xmlns:p14="http://schemas.microsoft.com/office/powerpoint/2010/main" val="26476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500"/>
                                        <p:tgtEl>
                                          <p:spTgt spid="3">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500"/>
                                        <p:tgtEl>
                                          <p:spTgt spid="3">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fade">
                                      <p:cBhvr>
                                        <p:cTn id="75" dur="500"/>
                                        <p:tgtEl>
                                          <p:spTgt spid="3">
                                            <p:txEl>
                                              <p:pRg st="14" end="1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Effect transition="in" filter="fade">
                                      <p:cBhvr>
                                        <p:cTn id="80" dur="500"/>
                                        <p:tgtEl>
                                          <p:spTgt spid="3">
                                            <p:txEl>
                                              <p:pRg st="15" end="1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Effect transition="in" filter="fade">
                                      <p:cBhvr>
                                        <p:cTn id="85" dur="500"/>
                                        <p:tgtEl>
                                          <p:spTgt spid="3">
                                            <p:txEl>
                                              <p:pRg st="16" end="1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xEl>
                                              <p:pRg st="17" end="17"/>
                                            </p:txEl>
                                          </p:spTgt>
                                        </p:tgtEl>
                                        <p:attrNameLst>
                                          <p:attrName>style.visibility</p:attrName>
                                        </p:attrNameLst>
                                      </p:cBhvr>
                                      <p:to>
                                        <p:strVal val="visible"/>
                                      </p:to>
                                    </p:set>
                                    <p:animEffect transition="in" filter="fade">
                                      <p:cBhvr>
                                        <p:cTn id="90" dur="500"/>
                                        <p:tgtEl>
                                          <p:spTgt spid="3">
                                            <p:txEl>
                                              <p:pRg st="17" end="1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Effect transition="in" filter="fade">
                                      <p:cBhvr>
                                        <p:cTn id="95" dur="500"/>
                                        <p:tgtEl>
                                          <p:spTgt spid="3">
                                            <p:txEl>
                                              <p:pRg st="18" end="18"/>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
                                            <p:txEl>
                                              <p:pRg st="19" end="19"/>
                                            </p:txEl>
                                          </p:spTgt>
                                        </p:tgtEl>
                                        <p:attrNameLst>
                                          <p:attrName>style.visibility</p:attrName>
                                        </p:attrNameLst>
                                      </p:cBhvr>
                                      <p:to>
                                        <p:strVal val="visible"/>
                                      </p:to>
                                    </p:set>
                                    <p:animEffect transition="in" filter="fade">
                                      <p:cBhvr>
                                        <p:cTn id="98" dur="500"/>
                                        <p:tgtEl>
                                          <p:spTgt spid="3">
                                            <p:txEl>
                                              <p:pRg st="19" end="19"/>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
                                            <p:txEl>
                                              <p:pRg st="20" end="20"/>
                                            </p:txEl>
                                          </p:spTgt>
                                        </p:tgtEl>
                                        <p:attrNameLst>
                                          <p:attrName>style.visibility</p:attrName>
                                        </p:attrNameLst>
                                      </p:cBhvr>
                                      <p:to>
                                        <p:strVal val="visible"/>
                                      </p:to>
                                    </p:set>
                                    <p:animEffect transition="in" filter="fade">
                                      <p:cBhvr>
                                        <p:cTn id="103" dur="500"/>
                                        <p:tgtEl>
                                          <p:spTgt spid="3">
                                            <p:txEl>
                                              <p:pRg st="20" end="2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
                                        </p:tgtEl>
                                        <p:attrNameLst>
                                          <p:attrName>style.visibility</p:attrName>
                                        </p:attrNameLst>
                                      </p:cBhvr>
                                      <p:to>
                                        <p:strVal val="visible"/>
                                      </p:to>
                                    </p:set>
                                    <p:animEffect transition="in" filter="fade">
                                      <p:cBhvr>
                                        <p:cTn id="108" dur="500"/>
                                        <p:tgtEl>
                                          <p:spTgt spid="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fade">
                                      <p:cBhvr>
                                        <p:cTn id="1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F44C-A4B9-4BC4-8D11-339DA849B4AC}"/>
              </a:ext>
            </a:extLst>
          </p:cNvPr>
          <p:cNvSpPr>
            <a:spLocks noGrp="1"/>
          </p:cNvSpPr>
          <p:nvPr>
            <p:ph type="title"/>
          </p:nvPr>
        </p:nvSpPr>
        <p:spPr/>
        <p:txBody>
          <a:bodyPr>
            <a:normAutofit/>
          </a:bodyPr>
          <a:lstStyle/>
          <a:p>
            <a:r>
              <a:rPr lang="en-US" sz="3600" b="1" i="0" dirty="0">
                <a:solidFill>
                  <a:srgbClr val="000000"/>
                </a:solidFill>
                <a:effectLst/>
                <a:latin typeface="Segoe UI" panose="020B0502040204020203" pitchFamily="34" charset="0"/>
              </a:rPr>
              <a:t>Java User Input (Scanner)</a:t>
            </a:r>
            <a:endParaRPr lang="en-IN" sz="3600" b="1" dirty="0"/>
          </a:p>
        </p:txBody>
      </p:sp>
      <p:sp>
        <p:nvSpPr>
          <p:cNvPr id="3" name="Content Placeholder 2">
            <a:extLst>
              <a:ext uri="{FF2B5EF4-FFF2-40B4-BE49-F238E27FC236}">
                <a16:creationId xmlns:a16="http://schemas.microsoft.com/office/drawing/2014/main" id="{2E69D278-3911-4F1D-99DD-DFD1AC4E6752}"/>
              </a:ext>
            </a:extLst>
          </p:cNvPr>
          <p:cNvSpPr>
            <a:spLocks noGrp="1"/>
          </p:cNvSpPr>
          <p:nvPr>
            <p:ph idx="1"/>
          </p:nvPr>
        </p:nvSpPr>
        <p:spPr>
          <a:xfrm>
            <a:off x="1097280" y="1845733"/>
            <a:ext cx="10058400" cy="4474679"/>
          </a:xfrm>
        </p:spPr>
        <p:txBody>
          <a:bodyPr>
            <a:normAutofit fontScale="62500" lnSpcReduction="20000"/>
          </a:bodyPr>
          <a:lstStyle/>
          <a:p>
            <a:pPr algn="just"/>
            <a:r>
              <a:rPr lang="en-US" dirty="0"/>
              <a:t>The Scanner class is used to get user input, and it is found in the </a:t>
            </a:r>
            <a:r>
              <a:rPr lang="en-US" dirty="0" err="1"/>
              <a:t>java.util</a:t>
            </a:r>
            <a:r>
              <a:rPr lang="en-US" dirty="0"/>
              <a:t> package.</a:t>
            </a:r>
          </a:p>
          <a:p>
            <a:pPr algn="just"/>
            <a:endParaRPr lang="en-US" dirty="0"/>
          </a:p>
          <a:p>
            <a:pPr algn="just"/>
            <a:r>
              <a:rPr lang="en-US" b="1" dirty="0">
                <a:latin typeface="Consolas" panose="020B0609020204030204" pitchFamily="49" charset="0"/>
              </a:rPr>
              <a:t>import </a:t>
            </a:r>
            <a:r>
              <a:rPr lang="en-US" b="1" dirty="0" err="1">
                <a:latin typeface="Consolas" panose="020B0609020204030204" pitchFamily="49" charset="0"/>
              </a:rPr>
              <a:t>java.util.Scanner</a:t>
            </a:r>
            <a:r>
              <a:rPr lang="en-US" b="1" dirty="0">
                <a:latin typeface="Consolas" panose="020B0609020204030204" pitchFamily="49" charset="0"/>
              </a:rPr>
              <a:t>;  // Import the Scanner class</a:t>
            </a:r>
          </a:p>
          <a:p>
            <a:pPr algn="just"/>
            <a:r>
              <a:rPr lang="en-US" b="1" dirty="0">
                <a:latin typeface="Consolas" panose="020B0609020204030204" pitchFamily="49" charset="0"/>
              </a:rPr>
              <a:t>class </a:t>
            </a:r>
            <a:r>
              <a:rPr lang="en-US" b="1" dirty="0" err="1">
                <a:latin typeface="Consolas" panose="020B0609020204030204" pitchFamily="49" charset="0"/>
              </a:rPr>
              <a:t>MyClass</a:t>
            </a:r>
            <a:endParaRPr lang="en-US" b="1" dirty="0">
              <a:latin typeface="Consolas" panose="020B0609020204030204" pitchFamily="49" charset="0"/>
            </a:endParaRPr>
          </a:p>
          <a:p>
            <a:pPr algn="just"/>
            <a:r>
              <a:rPr lang="en-US" b="1" dirty="0">
                <a:latin typeface="Consolas" panose="020B0609020204030204" pitchFamily="49" charset="0"/>
              </a:rPr>
              <a:t>{</a:t>
            </a:r>
          </a:p>
          <a:p>
            <a:pPr algn="just"/>
            <a:r>
              <a:rPr lang="en-US" b="1" dirty="0">
                <a:latin typeface="Consolas" panose="020B0609020204030204" pitchFamily="49" charset="0"/>
              </a:rPr>
              <a:t>    public static void main(String[] </a:t>
            </a:r>
            <a:r>
              <a:rPr lang="en-US" b="1" dirty="0" err="1">
                <a:latin typeface="Consolas" panose="020B0609020204030204" pitchFamily="49" charset="0"/>
              </a:rPr>
              <a:t>args</a:t>
            </a:r>
            <a:r>
              <a:rPr lang="en-US" b="1" dirty="0">
                <a:latin typeface="Consolas" panose="020B0609020204030204" pitchFamily="49" charset="0"/>
              </a:rPr>
              <a:t>) </a:t>
            </a:r>
          </a:p>
          <a:p>
            <a:pPr algn="just"/>
            <a:r>
              <a:rPr lang="en-US" b="1" dirty="0">
                <a:latin typeface="Consolas" panose="020B0609020204030204" pitchFamily="49" charset="0"/>
              </a:rPr>
              <a:t>   {</a:t>
            </a:r>
          </a:p>
          <a:p>
            <a:pPr algn="just"/>
            <a:r>
              <a:rPr lang="en-US" b="1" dirty="0">
                <a:latin typeface="Consolas" panose="020B0609020204030204" pitchFamily="49" charset="0"/>
              </a:rPr>
              <a:t>    Scanner </a:t>
            </a:r>
            <a:r>
              <a:rPr lang="en-US" b="1" dirty="0" err="1">
                <a:latin typeface="Consolas" panose="020B0609020204030204" pitchFamily="49" charset="0"/>
              </a:rPr>
              <a:t>myObj</a:t>
            </a:r>
            <a:r>
              <a:rPr lang="en-US" b="1" dirty="0">
                <a:latin typeface="Consolas" panose="020B0609020204030204" pitchFamily="49" charset="0"/>
              </a:rPr>
              <a:t> = new Scanner(System.in);  // Create a Scanner object</a:t>
            </a:r>
          </a:p>
          <a:p>
            <a:pPr algn="just"/>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("Enter username");</a:t>
            </a:r>
          </a:p>
          <a:p>
            <a:pPr algn="just"/>
            <a:endParaRPr lang="en-US" b="1" dirty="0">
              <a:latin typeface="Consolas" panose="020B0609020204030204" pitchFamily="49" charset="0"/>
            </a:endParaRPr>
          </a:p>
          <a:p>
            <a:pPr algn="just"/>
            <a:r>
              <a:rPr lang="en-US" b="1" dirty="0">
                <a:latin typeface="Consolas" panose="020B0609020204030204" pitchFamily="49" charset="0"/>
              </a:rPr>
              <a:t>    String </a:t>
            </a:r>
            <a:r>
              <a:rPr lang="en-US" b="1" dirty="0" err="1">
                <a:latin typeface="Consolas" panose="020B0609020204030204" pitchFamily="49" charset="0"/>
              </a:rPr>
              <a:t>userName</a:t>
            </a:r>
            <a:r>
              <a:rPr lang="en-US" b="1" dirty="0">
                <a:latin typeface="Consolas" panose="020B0609020204030204" pitchFamily="49" charset="0"/>
              </a:rPr>
              <a:t> = </a:t>
            </a:r>
            <a:r>
              <a:rPr lang="en-US" b="1" dirty="0" err="1">
                <a:latin typeface="Consolas" panose="020B0609020204030204" pitchFamily="49" charset="0"/>
              </a:rPr>
              <a:t>myObj.nextLine</a:t>
            </a:r>
            <a:r>
              <a:rPr lang="en-US" b="1" dirty="0">
                <a:latin typeface="Consolas" panose="020B0609020204030204" pitchFamily="49" charset="0"/>
              </a:rPr>
              <a:t>();  // Read user input</a:t>
            </a:r>
          </a:p>
          <a:p>
            <a:pPr algn="just"/>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("Username is: " + </a:t>
            </a:r>
            <a:r>
              <a:rPr lang="en-US" b="1" dirty="0" err="1">
                <a:latin typeface="Consolas" panose="020B0609020204030204" pitchFamily="49" charset="0"/>
              </a:rPr>
              <a:t>userName</a:t>
            </a:r>
            <a:r>
              <a:rPr lang="en-US" b="1" dirty="0">
                <a:latin typeface="Consolas" panose="020B0609020204030204" pitchFamily="49" charset="0"/>
              </a:rPr>
              <a:t>);  // Output user input</a:t>
            </a:r>
          </a:p>
          <a:p>
            <a:pPr algn="just"/>
            <a:r>
              <a:rPr lang="en-US" b="1" dirty="0">
                <a:latin typeface="Consolas" panose="020B0609020204030204" pitchFamily="49" charset="0"/>
              </a:rPr>
              <a:t>  }</a:t>
            </a:r>
          </a:p>
          <a:p>
            <a:pPr algn="just"/>
            <a:r>
              <a:rPr lang="en-US" b="1" dirty="0">
                <a:latin typeface="Consolas" panose="020B0609020204030204" pitchFamily="49" charset="0"/>
              </a:rPr>
              <a:t>}</a:t>
            </a:r>
          </a:p>
        </p:txBody>
      </p:sp>
    </p:spTree>
    <p:extLst>
      <p:ext uri="{BB962C8B-B14F-4D97-AF65-F5344CB8AC3E}">
        <p14:creationId xmlns:p14="http://schemas.microsoft.com/office/powerpoint/2010/main" val="10941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290B9FD7-E48B-4C09-A3A9-3B8F013FB4B8}"/>
              </a:ext>
            </a:extLst>
          </p:cNvPr>
          <p:cNvGraphicFramePr>
            <a:graphicFrameLocks noGrp="1"/>
          </p:cNvGraphicFramePr>
          <p:nvPr>
            <p:extLst>
              <p:ext uri="{D42A27DB-BD31-4B8C-83A1-F6EECF244321}">
                <p14:modId xmlns:p14="http://schemas.microsoft.com/office/powerpoint/2010/main" val="3248331988"/>
              </p:ext>
            </p:extLst>
          </p:nvPr>
        </p:nvGraphicFramePr>
        <p:xfrm>
          <a:off x="838200" y="3269774"/>
          <a:ext cx="10515600" cy="365760"/>
        </p:xfrm>
        <a:graphic>
          <a:graphicData uri="http://schemas.openxmlformats.org/drawingml/2006/table">
            <a:tbl>
              <a:tblPr/>
              <a:tblGrid>
                <a:gridCol w="5257800">
                  <a:extLst>
                    <a:ext uri="{9D8B030D-6E8A-4147-A177-3AD203B41FA5}">
                      <a16:colId xmlns:a16="http://schemas.microsoft.com/office/drawing/2014/main" val="4204933164"/>
                    </a:ext>
                  </a:extLst>
                </a:gridCol>
                <a:gridCol w="5257800">
                  <a:extLst>
                    <a:ext uri="{9D8B030D-6E8A-4147-A177-3AD203B41FA5}">
                      <a16:colId xmlns:a16="http://schemas.microsoft.com/office/drawing/2014/main" val="659931273"/>
                    </a:ext>
                  </a:extLst>
                </a:gridCol>
              </a:tblGrid>
              <a:tr h="0">
                <a:tc>
                  <a:txBody>
                    <a:bodyPr/>
                    <a:lstStyle/>
                    <a:p>
                      <a:pPr>
                        <a:buFont typeface="Arial" panose="020B0604020202020204" pitchFamily="34" charset="0"/>
                        <a:buChar char="•"/>
                      </a:pPr>
                      <a:endParaRPr lang="en-US" dirty="0"/>
                    </a:p>
                  </a:txBody>
                  <a:tcPr anchor="ctr">
                    <a:lnL>
                      <a:noFill/>
                    </a:lnL>
                    <a:lnR>
                      <a:noFill/>
                    </a:lnR>
                    <a:lnT>
                      <a:noFill/>
                    </a:lnT>
                    <a:lnB>
                      <a:noFill/>
                    </a:lnB>
                  </a:tcPr>
                </a:tc>
                <a:tc>
                  <a:txBody>
                    <a:bodyPr/>
                    <a:lstStyle/>
                    <a:p>
                      <a:pPr>
                        <a:buFont typeface="Arial" panose="020B0604020202020204" pitchFamily="34" charset="0"/>
                        <a:buChar char="•"/>
                      </a:pPr>
                      <a:endParaRPr lang="en-US" dirty="0"/>
                    </a:p>
                  </a:txBody>
                  <a:tcPr anchor="ctr">
                    <a:lnL>
                      <a:noFill/>
                    </a:lnL>
                    <a:lnR>
                      <a:noFill/>
                    </a:lnR>
                    <a:lnT>
                      <a:noFill/>
                    </a:lnT>
                    <a:lnB>
                      <a:noFill/>
                    </a:lnB>
                  </a:tcPr>
                </a:tc>
                <a:extLst>
                  <a:ext uri="{0D108BD9-81ED-4DB2-BD59-A6C34878D82A}">
                    <a16:rowId xmlns:a16="http://schemas.microsoft.com/office/drawing/2014/main" val="1282170300"/>
                  </a:ext>
                </a:extLst>
              </a:tr>
            </a:tbl>
          </a:graphicData>
        </a:graphic>
      </p:graphicFrame>
      <p:sp>
        <p:nvSpPr>
          <p:cNvPr id="15" name="Rectangle 14">
            <a:extLst>
              <a:ext uri="{FF2B5EF4-FFF2-40B4-BE49-F238E27FC236}">
                <a16:creationId xmlns:a16="http://schemas.microsoft.com/office/drawing/2014/main" id="{2306D8AA-8B65-40B2-B379-681FC47D8321}"/>
              </a:ext>
            </a:extLst>
          </p:cNvPr>
          <p:cNvSpPr/>
          <p:nvPr/>
        </p:nvSpPr>
        <p:spPr>
          <a:xfrm>
            <a:off x="562051" y="938121"/>
            <a:ext cx="11092474" cy="830997"/>
          </a:xfrm>
          <a:prstGeom prst="rect">
            <a:avLst/>
          </a:prstGeom>
        </p:spPr>
        <p:txBody>
          <a:bodyPr wrap="square">
            <a:spAutoFit/>
          </a:bodyPr>
          <a:lstStyle/>
          <a:p>
            <a:pPr algn="ctr"/>
            <a:r>
              <a:rPr lang="en-US" sz="4800" b="1">
                <a:solidFill>
                  <a:srgbClr val="000000"/>
                </a:solidFill>
                <a:latin typeface="Corbel" panose="020B0503020204020204" pitchFamily="34" charset="0"/>
              </a:rPr>
              <a:t>Java Comments</a:t>
            </a:r>
            <a:endParaRPr lang="en-US" sz="4800" b="1" dirty="0">
              <a:solidFill>
                <a:srgbClr val="000000"/>
              </a:solidFill>
              <a:latin typeface="Corbel" panose="020B0503020204020204" pitchFamily="34" charset="0"/>
            </a:endParaRPr>
          </a:p>
        </p:txBody>
      </p:sp>
      <p:sp>
        <p:nvSpPr>
          <p:cNvPr id="5" name="TextBox 4">
            <a:extLst>
              <a:ext uri="{FF2B5EF4-FFF2-40B4-BE49-F238E27FC236}">
                <a16:creationId xmlns:a16="http://schemas.microsoft.com/office/drawing/2014/main" id="{D8421B5C-5F26-46C3-A9F8-A8CC6F1CC52A}"/>
              </a:ext>
            </a:extLst>
          </p:cNvPr>
          <p:cNvSpPr txBox="1"/>
          <p:nvPr/>
        </p:nvSpPr>
        <p:spPr>
          <a:xfrm>
            <a:off x="1198880" y="1763252"/>
            <a:ext cx="10154920" cy="4154984"/>
          </a:xfrm>
          <a:prstGeom prst="rect">
            <a:avLst/>
          </a:prstGeom>
          <a:noFill/>
        </p:spPr>
        <p:txBody>
          <a:bodyPr wrap="square">
            <a:spAutoFit/>
          </a:bodyPr>
          <a:lstStyle/>
          <a:p>
            <a:endParaRPr lang="en-US" sz="2400" b="0" i="0" dirty="0">
              <a:solidFill>
                <a:srgbClr val="000000"/>
              </a:solidFill>
              <a:effectLst/>
              <a:latin typeface="Corbel" panose="020B0503020204020204" pitchFamily="34" charset="0"/>
            </a:endParaRPr>
          </a:p>
          <a:p>
            <a:r>
              <a:rPr lang="en-US" sz="2400" dirty="0">
                <a:solidFill>
                  <a:srgbClr val="000000"/>
                </a:solidFill>
                <a:latin typeface="Corbel" panose="020B0503020204020204" pitchFamily="34" charset="0"/>
              </a:rPr>
              <a:t>Comments can be used to explain Java code, and to make it more readable. It can also be used to prevent execution when testing alternative code.</a:t>
            </a:r>
          </a:p>
          <a:p>
            <a:endParaRPr lang="en-US" sz="2400" dirty="0">
              <a:solidFill>
                <a:srgbClr val="000000"/>
              </a:solidFill>
              <a:latin typeface="Corbel" panose="020B0503020204020204" pitchFamily="34" charset="0"/>
            </a:endParaRPr>
          </a:p>
          <a:p>
            <a:pPr marL="342900" indent="-342900">
              <a:buFont typeface="Arial" panose="020B0604020202020204" pitchFamily="34" charset="0"/>
              <a:buChar char="•"/>
            </a:pPr>
            <a:r>
              <a:rPr lang="en-US" sz="2400" dirty="0">
                <a:solidFill>
                  <a:srgbClr val="000000"/>
                </a:solidFill>
                <a:latin typeface="Corbel" panose="020B0503020204020204" pitchFamily="34" charset="0"/>
              </a:rPr>
              <a:t>Single-line comments start with two forward slashes (</a:t>
            </a:r>
            <a:r>
              <a:rPr lang="en-US" sz="2400" dirty="0">
                <a:solidFill>
                  <a:srgbClr val="FF0000"/>
                </a:solidFill>
                <a:latin typeface="Corbel" panose="020B0503020204020204" pitchFamily="34" charset="0"/>
              </a:rPr>
              <a:t>//</a:t>
            </a:r>
            <a:r>
              <a:rPr lang="en-US" sz="2400" dirty="0">
                <a:solidFill>
                  <a:srgbClr val="000000"/>
                </a:solidFill>
                <a:latin typeface="Corbel" panose="020B0503020204020204" pitchFamily="34" charset="0"/>
              </a:rPr>
              <a:t>). </a:t>
            </a:r>
          </a:p>
          <a:p>
            <a:endParaRPr lang="en-US" sz="2400" dirty="0">
              <a:solidFill>
                <a:srgbClr val="000000"/>
              </a:solidFill>
              <a:latin typeface="Corbel" panose="020B0503020204020204" pitchFamily="34" charset="0"/>
            </a:endParaRPr>
          </a:p>
          <a:p>
            <a:pPr marL="342900" indent="-342900">
              <a:buFont typeface="Arial" panose="020B0604020202020204" pitchFamily="34" charset="0"/>
              <a:buChar char="•"/>
            </a:pPr>
            <a:r>
              <a:rPr lang="en-US" sz="2400" dirty="0">
                <a:solidFill>
                  <a:srgbClr val="000000"/>
                </a:solidFill>
                <a:latin typeface="Corbel" panose="020B0503020204020204" pitchFamily="34" charset="0"/>
              </a:rPr>
              <a:t>Multi-line comments start with </a:t>
            </a:r>
            <a:r>
              <a:rPr lang="en-US" sz="2400" dirty="0">
                <a:solidFill>
                  <a:srgbClr val="FF0000"/>
                </a:solidFill>
                <a:latin typeface="Corbel" panose="020B0503020204020204" pitchFamily="34" charset="0"/>
              </a:rPr>
              <a:t>/*</a:t>
            </a:r>
            <a:r>
              <a:rPr lang="en-US" sz="2400" dirty="0">
                <a:solidFill>
                  <a:srgbClr val="000000"/>
                </a:solidFill>
                <a:latin typeface="Corbel" panose="020B0503020204020204" pitchFamily="34" charset="0"/>
              </a:rPr>
              <a:t> and ends with </a:t>
            </a:r>
            <a:r>
              <a:rPr lang="en-US" sz="2400" dirty="0">
                <a:solidFill>
                  <a:srgbClr val="FF0000"/>
                </a:solidFill>
                <a:latin typeface="Corbel" panose="020B0503020204020204" pitchFamily="34" charset="0"/>
              </a:rPr>
              <a:t>*/</a:t>
            </a:r>
            <a:r>
              <a:rPr lang="en-US" sz="2400" dirty="0">
                <a:solidFill>
                  <a:srgbClr val="000000"/>
                </a:solidFill>
                <a:latin typeface="Corbel" panose="020B0503020204020204" pitchFamily="34" charset="0"/>
              </a:rPr>
              <a:t>.</a:t>
            </a:r>
          </a:p>
          <a:p>
            <a:r>
              <a:rPr lang="en-US" sz="2400" dirty="0">
                <a:solidFill>
                  <a:srgbClr val="000000"/>
                </a:solidFill>
                <a:latin typeface="Corbel" panose="020B0503020204020204" pitchFamily="34" charset="0"/>
              </a:rPr>
              <a:t>       Any text between /* and */ will be ignored by Java.</a:t>
            </a:r>
          </a:p>
          <a:p>
            <a:pPr marL="342900" indent="-342900">
              <a:buFont typeface="Arial" panose="020B0604020202020204" pitchFamily="34" charset="0"/>
              <a:buChar char="•"/>
            </a:pPr>
            <a:endParaRPr lang="en-US" sz="2400" dirty="0">
              <a:solidFill>
                <a:srgbClr val="000000"/>
              </a:solidFill>
              <a:latin typeface="Corbel" panose="020B0503020204020204" pitchFamily="34" charset="0"/>
            </a:endParaRPr>
          </a:p>
          <a:p>
            <a:pPr marL="342900" indent="-342900">
              <a:buFont typeface="Arial" panose="020B0604020202020204" pitchFamily="34" charset="0"/>
              <a:buChar char="•"/>
            </a:pPr>
            <a:endParaRPr lang="en-US" sz="2400" dirty="0">
              <a:solidFill>
                <a:srgbClr val="000000"/>
              </a:solidFill>
              <a:latin typeface="Corbel" panose="020B0503020204020204" pitchFamily="34" charset="0"/>
            </a:endParaRPr>
          </a:p>
          <a:p>
            <a:pPr marL="342900" indent="-342900">
              <a:buFont typeface="Arial" panose="020B0604020202020204" pitchFamily="34" charset="0"/>
              <a:buChar char="•"/>
            </a:pPr>
            <a:endParaRPr lang="en-IN" sz="2400" dirty="0">
              <a:latin typeface="Corbel" panose="020B0503020204020204" pitchFamily="34" charset="0"/>
            </a:endParaRPr>
          </a:p>
        </p:txBody>
      </p:sp>
    </p:spTree>
    <p:extLst>
      <p:ext uri="{BB962C8B-B14F-4D97-AF65-F5344CB8AC3E}">
        <p14:creationId xmlns:p14="http://schemas.microsoft.com/office/powerpoint/2010/main" val="2572916192"/>
      </p:ext>
    </p:extLst>
  </p:cSld>
  <p:clrMapOvr>
    <a:masterClrMapping/>
  </p:clrMapOvr>
  <mc:AlternateContent xmlns:mc="http://schemas.openxmlformats.org/markup-compatibility/2006" xmlns:p14="http://schemas.microsoft.com/office/powerpoint/2010/main">
    <mc:Choice Requires="p14">
      <p:transition spd="slow" p14:dur="2000" advTm="53203"/>
    </mc:Choice>
    <mc:Fallback xmlns="">
      <p:transition spd="slow" advTm="532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D268-1E5B-4529-B899-0A986EE27F9F}"/>
              </a:ext>
            </a:extLst>
          </p:cNvPr>
          <p:cNvSpPr>
            <a:spLocks noGrp="1"/>
          </p:cNvSpPr>
          <p:nvPr>
            <p:ph type="title"/>
          </p:nvPr>
        </p:nvSpPr>
        <p:spPr/>
        <p:txBody>
          <a:bodyPr>
            <a:normAutofit/>
          </a:bodyPr>
          <a:lstStyle/>
          <a:p>
            <a:r>
              <a:rPr lang="en-US" sz="3600" b="1" dirty="0"/>
              <a:t>Input Types</a:t>
            </a:r>
            <a:endParaRPr lang="en-IN" sz="3600" b="1" dirty="0"/>
          </a:p>
        </p:txBody>
      </p:sp>
      <p:sp>
        <p:nvSpPr>
          <p:cNvPr id="3" name="Content Placeholder 2">
            <a:extLst>
              <a:ext uri="{FF2B5EF4-FFF2-40B4-BE49-F238E27FC236}">
                <a16:creationId xmlns:a16="http://schemas.microsoft.com/office/drawing/2014/main" id="{31842795-1F09-439D-9E5D-C855373E6648}"/>
              </a:ext>
            </a:extLst>
          </p:cNvPr>
          <p:cNvSpPr>
            <a:spLocks noGrp="1"/>
          </p:cNvSpPr>
          <p:nvPr>
            <p:ph idx="1"/>
          </p:nvPr>
        </p:nvSpPr>
        <p:spPr/>
        <p:txBody>
          <a:bodyPr>
            <a:normAutofit/>
          </a:bodyPr>
          <a:lstStyle/>
          <a:p>
            <a:r>
              <a:rPr lang="en-US" dirty="0"/>
              <a:t>In the example above, we used the </a:t>
            </a:r>
            <a:r>
              <a:rPr lang="en-US" dirty="0" err="1"/>
              <a:t>nextLine</a:t>
            </a:r>
            <a:r>
              <a:rPr lang="en-US" dirty="0"/>
              <a:t>() method, which is used to read Strings. To read other types, look at the table below:</a:t>
            </a:r>
          </a:p>
          <a:p>
            <a:endParaRPr lang="en-US" dirty="0"/>
          </a:p>
        </p:txBody>
      </p:sp>
      <p:graphicFrame>
        <p:nvGraphicFramePr>
          <p:cNvPr id="5" name="Table 4">
            <a:extLst>
              <a:ext uri="{FF2B5EF4-FFF2-40B4-BE49-F238E27FC236}">
                <a16:creationId xmlns:a16="http://schemas.microsoft.com/office/drawing/2014/main" id="{6FA27C4E-E23F-47E0-86B4-CA7447E1AEC2}"/>
              </a:ext>
            </a:extLst>
          </p:cNvPr>
          <p:cNvGraphicFramePr>
            <a:graphicFrameLocks noGrp="1"/>
          </p:cNvGraphicFramePr>
          <p:nvPr>
            <p:extLst>
              <p:ext uri="{D42A27DB-BD31-4B8C-83A1-F6EECF244321}">
                <p14:modId xmlns:p14="http://schemas.microsoft.com/office/powerpoint/2010/main" val="1869885951"/>
              </p:ext>
            </p:extLst>
          </p:nvPr>
        </p:nvGraphicFramePr>
        <p:xfrm>
          <a:off x="2209602" y="2519916"/>
          <a:ext cx="7754112" cy="3615741"/>
        </p:xfrm>
        <a:graphic>
          <a:graphicData uri="http://schemas.openxmlformats.org/drawingml/2006/table">
            <a:tbl>
              <a:tblPr/>
              <a:tblGrid>
                <a:gridCol w="2019364">
                  <a:extLst>
                    <a:ext uri="{9D8B030D-6E8A-4147-A177-3AD203B41FA5}">
                      <a16:colId xmlns:a16="http://schemas.microsoft.com/office/drawing/2014/main" val="3420405486"/>
                    </a:ext>
                  </a:extLst>
                </a:gridCol>
                <a:gridCol w="5734748">
                  <a:extLst>
                    <a:ext uri="{9D8B030D-6E8A-4147-A177-3AD203B41FA5}">
                      <a16:colId xmlns:a16="http://schemas.microsoft.com/office/drawing/2014/main" val="286661113"/>
                    </a:ext>
                  </a:extLst>
                </a:gridCol>
              </a:tblGrid>
              <a:tr h="401749">
                <a:tc>
                  <a:txBody>
                    <a:bodyPr/>
                    <a:lstStyle/>
                    <a:p>
                      <a:pPr algn="l" fontAlgn="t"/>
                      <a:r>
                        <a:rPr lang="en-IN">
                          <a:effectLst/>
                        </a:rPr>
                        <a:t>Method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46709607"/>
                  </a:ext>
                </a:extLst>
              </a:tr>
              <a:tr h="401749">
                <a:tc>
                  <a:txBody>
                    <a:bodyPr/>
                    <a:lstStyle/>
                    <a:p>
                      <a:pPr algn="l" fontAlgn="t"/>
                      <a:r>
                        <a:rPr lang="en-IN">
                          <a:effectLst/>
                        </a:rPr>
                        <a:t>nextBoolean()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Reads a boolean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9608114"/>
                  </a:ext>
                </a:extLst>
              </a:tr>
              <a:tr h="401749">
                <a:tc>
                  <a:txBody>
                    <a:bodyPr/>
                    <a:lstStyle/>
                    <a:p>
                      <a:pPr algn="l" fontAlgn="t"/>
                      <a:r>
                        <a:rPr lang="en-IN" dirty="0" err="1">
                          <a:effectLst/>
                        </a:rPr>
                        <a:t>nextByte</a:t>
                      </a:r>
                      <a:r>
                        <a:rPr lang="en-IN" dirty="0">
                          <a:effectLst/>
                        </a:rPr>
                        <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Reads a byte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3240302"/>
                  </a:ext>
                </a:extLst>
              </a:tr>
              <a:tr h="401749">
                <a:tc>
                  <a:txBody>
                    <a:bodyPr/>
                    <a:lstStyle/>
                    <a:p>
                      <a:pPr algn="l" fontAlgn="t"/>
                      <a:r>
                        <a:rPr lang="en-IN">
                          <a:effectLst/>
                        </a:rPr>
                        <a:t>nextDouble()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Reads a double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116850521"/>
                  </a:ext>
                </a:extLst>
              </a:tr>
              <a:tr h="401749">
                <a:tc>
                  <a:txBody>
                    <a:bodyPr/>
                    <a:lstStyle/>
                    <a:p>
                      <a:pPr algn="l" fontAlgn="t"/>
                      <a:r>
                        <a:rPr lang="en-IN">
                          <a:effectLst/>
                        </a:rPr>
                        <a:t>nextFloat()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Reads a float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2833495"/>
                  </a:ext>
                </a:extLst>
              </a:tr>
              <a:tr h="401749">
                <a:tc>
                  <a:txBody>
                    <a:bodyPr/>
                    <a:lstStyle/>
                    <a:p>
                      <a:pPr algn="l" fontAlgn="t"/>
                      <a:r>
                        <a:rPr lang="en-IN">
                          <a:effectLst/>
                        </a:rPr>
                        <a:t>nextInt()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Reads a int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76319458"/>
                  </a:ext>
                </a:extLst>
              </a:tr>
              <a:tr h="401749">
                <a:tc>
                  <a:txBody>
                    <a:bodyPr/>
                    <a:lstStyle/>
                    <a:p>
                      <a:pPr algn="l" fontAlgn="t"/>
                      <a:r>
                        <a:rPr lang="en-IN" dirty="0" err="1">
                          <a:effectLst/>
                        </a:rPr>
                        <a:t>nextLine</a:t>
                      </a:r>
                      <a:r>
                        <a:rPr lang="en-IN" dirty="0">
                          <a:effectLst/>
                        </a:rPr>
                        <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Reads a String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80253255"/>
                  </a:ext>
                </a:extLst>
              </a:tr>
              <a:tr h="401749">
                <a:tc>
                  <a:txBody>
                    <a:bodyPr/>
                    <a:lstStyle/>
                    <a:p>
                      <a:pPr algn="l" fontAlgn="t"/>
                      <a:r>
                        <a:rPr lang="en-IN">
                          <a:effectLst/>
                        </a:rPr>
                        <a:t>nextLong()</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Reads a long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1572956"/>
                  </a:ext>
                </a:extLst>
              </a:tr>
              <a:tr h="401749">
                <a:tc>
                  <a:txBody>
                    <a:bodyPr/>
                    <a:lstStyle/>
                    <a:p>
                      <a:pPr algn="l" fontAlgn="t"/>
                      <a:r>
                        <a:rPr lang="en-IN">
                          <a:effectLst/>
                        </a:rPr>
                        <a:t>nextShort()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Reads a short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1106407"/>
                  </a:ext>
                </a:extLst>
              </a:tr>
            </a:tbl>
          </a:graphicData>
        </a:graphic>
      </p:graphicFrame>
    </p:spTree>
    <p:extLst>
      <p:ext uri="{BB962C8B-B14F-4D97-AF65-F5344CB8AC3E}">
        <p14:creationId xmlns:p14="http://schemas.microsoft.com/office/powerpoint/2010/main" val="330535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18309-12E5-4099-8F00-1781D7D4B6F4}"/>
              </a:ext>
            </a:extLst>
          </p:cNvPr>
          <p:cNvSpPr>
            <a:spLocks noGrp="1"/>
          </p:cNvSpPr>
          <p:nvPr>
            <p:ph idx="1"/>
          </p:nvPr>
        </p:nvSpPr>
        <p:spPr>
          <a:xfrm>
            <a:off x="182878" y="183849"/>
            <a:ext cx="7433262" cy="5996762"/>
          </a:xfrm>
        </p:spPr>
        <p:txBody>
          <a:bodyPr>
            <a:normAutofit fontScale="47500" lnSpcReduction="20000"/>
          </a:bodyPr>
          <a:lstStyle/>
          <a:p>
            <a:r>
              <a:rPr lang="en-IN" sz="3800" dirty="0">
                <a:latin typeface="Consolas" panose="020B0609020204030204" pitchFamily="49" charset="0"/>
              </a:rPr>
              <a:t>import </a:t>
            </a:r>
            <a:r>
              <a:rPr lang="en-IN" sz="3800" dirty="0" err="1">
                <a:latin typeface="Consolas" panose="020B0609020204030204" pitchFamily="49" charset="0"/>
              </a:rPr>
              <a:t>java.util.Scanner</a:t>
            </a:r>
            <a:r>
              <a:rPr lang="en-IN" sz="3800" dirty="0">
                <a:latin typeface="Consolas" panose="020B0609020204030204" pitchFamily="49" charset="0"/>
              </a:rPr>
              <a:t>;</a:t>
            </a:r>
          </a:p>
          <a:p>
            <a:r>
              <a:rPr lang="en-IN" sz="3800" dirty="0">
                <a:latin typeface="Consolas" panose="020B0609020204030204" pitchFamily="49" charset="0"/>
              </a:rPr>
              <a:t>class </a:t>
            </a:r>
            <a:r>
              <a:rPr lang="en-IN" sz="3800" dirty="0" err="1">
                <a:latin typeface="Consolas" panose="020B0609020204030204" pitchFamily="49" charset="0"/>
              </a:rPr>
              <a:t>MyClass</a:t>
            </a:r>
            <a:endParaRPr lang="en-IN" sz="3800" dirty="0">
              <a:latin typeface="Consolas" panose="020B0609020204030204" pitchFamily="49" charset="0"/>
            </a:endParaRPr>
          </a:p>
          <a:p>
            <a:pPr marL="0" indent="0">
              <a:buNone/>
            </a:pPr>
            <a:r>
              <a:rPr lang="en-IN" sz="3800" dirty="0">
                <a:latin typeface="Consolas" panose="020B0609020204030204" pitchFamily="49" charset="0"/>
              </a:rPr>
              <a:t>  {</a:t>
            </a:r>
          </a:p>
          <a:p>
            <a:r>
              <a:rPr lang="en-IN" sz="3800" dirty="0">
                <a:latin typeface="Consolas" panose="020B0609020204030204" pitchFamily="49" charset="0"/>
              </a:rPr>
              <a:t>  public static void main(String[] </a:t>
            </a:r>
            <a:r>
              <a:rPr lang="en-IN" sz="3800" dirty="0" err="1">
                <a:latin typeface="Consolas" panose="020B0609020204030204" pitchFamily="49" charset="0"/>
              </a:rPr>
              <a:t>args</a:t>
            </a:r>
            <a:r>
              <a:rPr lang="en-IN" sz="3800" dirty="0">
                <a:latin typeface="Consolas" panose="020B0609020204030204" pitchFamily="49" charset="0"/>
              </a:rPr>
              <a:t>) </a:t>
            </a:r>
          </a:p>
          <a:p>
            <a:r>
              <a:rPr lang="en-IN" sz="3800" dirty="0">
                <a:latin typeface="Consolas" panose="020B0609020204030204" pitchFamily="49" charset="0"/>
              </a:rPr>
              <a:t>  {</a:t>
            </a:r>
          </a:p>
          <a:p>
            <a:r>
              <a:rPr lang="en-IN" sz="3800" dirty="0">
                <a:latin typeface="Consolas" panose="020B0609020204030204" pitchFamily="49" charset="0"/>
              </a:rPr>
              <a:t>    Scanner </a:t>
            </a:r>
            <a:r>
              <a:rPr lang="en-IN" sz="3800" dirty="0" err="1">
                <a:latin typeface="Consolas" panose="020B0609020204030204" pitchFamily="49" charset="0"/>
              </a:rPr>
              <a:t>myObj</a:t>
            </a:r>
            <a:r>
              <a:rPr lang="en-IN" sz="3800" dirty="0">
                <a:latin typeface="Consolas" panose="020B0609020204030204" pitchFamily="49" charset="0"/>
              </a:rPr>
              <a:t> = new Scanner(System.in);</a:t>
            </a:r>
          </a:p>
          <a:p>
            <a:r>
              <a:rPr lang="en-IN" sz="3800" dirty="0">
                <a:latin typeface="Consolas" panose="020B0609020204030204" pitchFamily="49" charset="0"/>
              </a:rPr>
              <a:t>    </a:t>
            </a:r>
            <a:r>
              <a:rPr lang="en-IN" sz="3800" dirty="0" err="1">
                <a:latin typeface="Consolas" panose="020B0609020204030204" pitchFamily="49" charset="0"/>
              </a:rPr>
              <a:t>System.out.println</a:t>
            </a:r>
            <a:r>
              <a:rPr lang="en-IN" sz="3800" dirty="0">
                <a:latin typeface="Consolas" panose="020B0609020204030204" pitchFamily="49" charset="0"/>
              </a:rPr>
              <a:t>("Enter name, age and salary:");</a:t>
            </a:r>
          </a:p>
          <a:p>
            <a:pPr marL="201168" lvl="1" indent="0">
              <a:buNone/>
            </a:pPr>
            <a:r>
              <a:rPr lang="en-IN" sz="3800" dirty="0">
                <a:latin typeface="Consolas" panose="020B0609020204030204" pitchFamily="49" charset="0"/>
              </a:rPr>
              <a:t>   </a:t>
            </a:r>
          </a:p>
          <a:p>
            <a:pPr marL="201168" lvl="1" indent="0">
              <a:buNone/>
            </a:pPr>
            <a:r>
              <a:rPr lang="en-IN" sz="3800" dirty="0">
                <a:latin typeface="Consolas" panose="020B0609020204030204" pitchFamily="49" charset="0"/>
              </a:rPr>
              <a:t>	String name = </a:t>
            </a:r>
            <a:r>
              <a:rPr lang="en-IN" sz="3800" dirty="0" err="1">
                <a:latin typeface="Consolas" panose="020B0609020204030204" pitchFamily="49" charset="0"/>
              </a:rPr>
              <a:t>myObj.nextLine</a:t>
            </a:r>
            <a:r>
              <a:rPr lang="en-IN" sz="3800" dirty="0">
                <a:latin typeface="Consolas" panose="020B0609020204030204" pitchFamily="49" charset="0"/>
              </a:rPr>
              <a:t>(); </a:t>
            </a:r>
            <a:r>
              <a:rPr lang="en-IN" sz="3800" dirty="0">
                <a:solidFill>
                  <a:srgbClr val="FF0000"/>
                </a:solidFill>
                <a:latin typeface="Consolas" panose="020B0609020204030204" pitchFamily="49" charset="0"/>
              </a:rPr>
              <a:t>// String input</a:t>
            </a:r>
          </a:p>
          <a:p>
            <a:pPr marL="201168" lvl="1" indent="0">
              <a:buNone/>
            </a:pPr>
            <a:r>
              <a:rPr lang="en-IN" sz="3800" dirty="0">
                <a:latin typeface="Consolas" panose="020B0609020204030204" pitchFamily="49" charset="0"/>
              </a:rPr>
              <a:t>   	int age = </a:t>
            </a:r>
            <a:r>
              <a:rPr lang="en-IN" sz="3800" dirty="0" err="1">
                <a:latin typeface="Consolas" panose="020B0609020204030204" pitchFamily="49" charset="0"/>
              </a:rPr>
              <a:t>myObj.nextInt</a:t>
            </a:r>
            <a:r>
              <a:rPr lang="en-IN" sz="3800" dirty="0">
                <a:latin typeface="Consolas" panose="020B0609020204030204" pitchFamily="49" charset="0"/>
              </a:rPr>
              <a:t>(); </a:t>
            </a:r>
            <a:r>
              <a:rPr lang="en-IN" sz="3800" dirty="0">
                <a:solidFill>
                  <a:srgbClr val="FF0000"/>
                </a:solidFill>
                <a:latin typeface="Consolas" panose="020B0609020204030204" pitchFamily="49" charset="0"/>
              </a:rPr>
              <a:t>// Numerical input</a:t>
            </a:r>
          </a:p>
          <a:p>
            <a:pPr marL="201168" lvl="1" indent="0">
              <a:buNone/>
            </a:pPr>
            <a:r>
              <a:rPr lang="en-IN" sz="3800" dirty="0">
                <a:latin typeface="Consolas" panose="020B0609020204030204" pitchFamily="49" charset="0"/>
              </a:rPr>
              <a:t>   	double salary = </a:t>
            </a:r>
            <a:r>
              <a:rPr lang="en-IN" sz="3800" dirty="0" err="1">
                <a:latin typeface="Consolas" panose="020B0609020204030204" pitchFamily="49" charset="0"/>
              </a:rPr>
              <a:t>myObj.nextDouble</a:t>
            </a:r>
            <a:r>
              <a:rPr lang="en-IN" sz="3800" dirty="0">
                <a:latin typeface="Consolas" panose="020B0609020204030204" pitchFamily="49" charset="0"/>
              </a:rPr>
              <a:t>(); </a:t>
            </a:r>
            <a:r>
              <a:rPr lang="en-IN" sz="3800" dirty="0">
                <a:solidFill>
                  <a:srgbClr val="FF0000"/>
                </a:solidFill>
                <a:latin typeface="Consolas" panose="020B0609020204030204" pitchFamily="49" charset="0"/>
              </a:rPr>
              <a:t>//Double input</a:t>
            </a:r>
            <a:r>
              <a:rPr lang="en-IN" sz="3800" dirty="0">
                <a:latin typeface="Consolas" panose="020B0609020204030204" pitchFamily="49" charset="0"/>
              </a:rPr>
              <a:t> </a:t>
            </a:r>
          </a:p>
          <a:p>
            <a:pPr marL="0" indent="0">
              <a:buNone/>
            </a:pPr>
            <a:endParaRPr lang="en-IN" sz="3800" dirty="0">
              <a:latin typeface="Consolas" panose="020B0609020204030204" pitchFamily="49" charset="0"/>
            </a:endParaRPr>
          </a:p>
          <a:p>
            <a:r>
              <a:rPr lang="en-IN" sz="3800" dirty="0">
                <a:latin typeface="Consolas" panose="020B0609020204030204" pitchFamily="49" charset="0"/>
              </a:rPr>
              <a:t>    </a:t>
            </a:r>
            <a:r>
              <a:rPr lang="en-IN" sz="3800" dirty="0" err="1">
                <a:latin typeface="Consolas" panose="020B0609020204030204" pitchFamily="49" charset="0"/>
              </a:rPr>
              <a:t>System.out.println</a:t>
            </a:r>
            <a:r>
              <a:rPr lang="en-IN" sz="3800" dirty="0">
                <a:latin typeface="Consolas" panose="020B0609020204030204" pitchFamily="49" charset="0"/>
              </a:rPr>
              <a:t>("Name: " + name);</a:t>
            </a:r>
          </a:p>
          <a:p>
            <a:r>
              <a:rPr lang="en-IN" sz="3800" dirty="0">
                <a:latin typeface="Consolas" panose="020B0609020204030204" pitchFamily="49" charset="0"/>
              </a:rPr>
              <a:t>    </a:t>
            </a:r>
            <a:r>
              <a:rPr lang="en-IN" sz="3800" dirty="0" err="1">
                <a:latin typeface="Consolas" panose="020B0609020204030204" pitchFamily="49" charset="0"/>
              </a:rPr>
              <a:t>System.out.println</a:t>
            </a:r>
            <a:r>
              <a:rPr lang="en-IN" sz="3800" dirty="0">
                <a:latin typeface="Consolas" panose="020B0609020204030204" pitchFamily="49" charset="0"/>
              </a:rPr>
              <a:t>("Age: " + age);</a:t>
            </a:r>
          </a:p>
          <a:p>
            <a:r>
              <a:rPr lang="en-IN" sz="3800" dirty="0">
                <a:latin typeface="Consolas" panose="020B0609020204030204" pitchFamily="49" charset="0"/>
              </a:rPr>
              <a:t>    </a:t>
            </a:r>
            <a:r>
              <a:rPr lang="en-IN" sz="3800" dirty="0" err="1">
                <a:latin typeface="Consolas" panose="020B0609020204030204" pitchFamily="49" charset="0"/>
              </a:rPr>
              <a:t>System.out.println</a:t>
            </a:r>
            <a:r>
              <a:rPr lang="en-IN" sz="3800" dirty="0">
                <a:latin typeface="Consolas" panose="020B0609020204030204" pitchFamily="49" charset="0"/>
              </a:rPr>
              <a:t>("Salary: " + salary);</a:t>
            </a:r>
          </a:p>
          <a:p>
            <a:r>
              <a:rPr lang="en-IN" sz="3800" dirty="0">
                <a:latin typeface="Consolas" panose="020B0609020204030204" pitchFamily="49" charset="0"/>
              </a:rPr>
              <a:t>  }</a:t>
            </a:r>
          </a:p>
          <a:p>
            <a:r>
              <a:rPr lang="en-IN" sz="3800" dirty="0">
                <a:latin typeface="Consolas" panose="020B0609020204030204" pitchFamily="49" charset="0"/>
              </a:rPr>
              <a:t>}</a:t>
            </a:r>
          </a:p>
          <a:p>
            <a:endParaRPr lang="en-IN" sz="3800" dirty="0">
              <a:latin typeface="Consolas" panose="020B0609020204030204" pitchFamily="49" charset="0"/>
            </a:endParaRPr>
          </a:p>
          <a:p>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C6E7AC63-C717-466C-9047-5A05130C2CD3}"/>
              </a:ext>
            </a:extLst>
          </p:cNvPr>
          <p:cNvSpPr txBox="1"/>
          <p:nvPr/>
        </p:nvSpPr>
        <p:spPr>
          <a:xfrm>
            <a:off x="798650" y="5783674"/>
            <a:ext cx="13458468" cy="523220"/>
          </a:xfrm>
          <a:prstGeom prst="rect">
            <a:avLst/>
          </a:prstGeom>
          <a:noFill/>
        </p:spPr>
        <p:txBody>
          <a:bodyPr wrap="square">
            <a:spAutoFit/>
          </a:bodyPr>
          <a:lstStyle/>
          <a:p>
            <a:r>
              <a:rPr lang="en-US" sz="1400" b="1" i="1" dirty="0">
                <a:solidFill>
                  <a:srgbClr val="000000"/>
                </a:solidFill>
                <a:effectLst/>
                <a:latin typeface="Corbel" panose="020B0503020204020204" pitchFamily="34" charset="0"/>
              </a:rPr>
              <a:t>Note:</a:t>
            </a:r>
            <a:r>
              <a:rPr lang="en-US" sz="1400" b="0" i="1" dirty="0">
                <a:solidFill>
                  <a:srgbClr val="000000"/>
                </a:solidFill>
                <a:effectLst/>
                <a:latin typeface="Corbel" panose="020B0503020204020204" pitchFamily="34" charset="0"/>
              </a:rPr>
              <a:t> If you enter wrong input (e.g. text in a numerical input), you will get an exception/error message (like "</a:t>
            </a:r>
            <a:r>
              <a:rPr lang="en-US" sz="1400" b="0" i="1" dirty="0" err="1">
                <a:solidFill>
                  <a:srgbClr val="000000"/>
                </a:solidFill>
                <a:effectLst/>
                <a:latin typeface="Corbel" panose="020B0503020204020204" pitchFamily="34" charset="0"/>
              </a:rPr>
              <a:t>InputMismatchException</a:t>
            </a:r>
            <a:r>
              <a:rPr lang="en-US" sz="1400" b="0" i="1" dirty="0">
                <a:solidFill>
                  <a:srgbClr val="000000"/>
                </a:solidFill>
                <a:effectLst/>
                <a:latin typeface="Corbel" panose="020B0503020204020204" pitchFamily="34" charset="0"/>
              </a:rPr>
              <a:t>").</a:t>
            </a:r>
          </a:p>
          <a:p>
            <a:r>
              <a:rPr lang="en-US" sz="1400" b="0" i="1" dirty="0">
                <a:solidFill>
                  <a:srgbClr val="000000"/>
                </a:solidFill>
                <a:effectLst/>
                <a:latin typeface="Corbel" panose="020B0503020204020204" pitchFamily="34" charset="0"/>
              </a:rPr>
              <a:t>You </a:t>
            </a:r>
            <a:r>
              <a:rPr lang="en-US" sz="1400" i="1" dirty="0">
                <a:solidFill>
                  <a:srgbClr val="000000"/>
                </a:solidFill>
                <a:latin typeface="Corbel" panose="020B0503020204020204" pitchFamily="34" charset="0"/>
              </a:rPr>
              <a:t>will study</a:t>
            </a:r>
            <a:r>
              <a:rPr lang="en-US" sz="1400" b="0" i="1" dirty="0">
                <a:solidFill>
                  <a:srgbClr val="000000"/>
                </a:solidFill>
                <a:effectLst/>
                <a:latin typeface="Corbel" panose="020B0503020204020204" pitchFamily="34" charset="0"/>
              </a:rPr>
              <a:t> more about exceptions and how to handle errors in the </a:t>
            </a:r>
            <a:r>
              <a:rPr lang="en-US" sz="1400" b="0" i="1" dirty="0">
                <a:solidFill>
                  <a:srgbClr val="000000"/>
                </a:solidFill>
                <a:effectLst/>
                <a:latin typeface="Corbel" panose="020B0503020204020204" pitchFamily="34" charset="0"/>
                <a:hlinkClick r:id="rId2"/>
              </a:rPr>
              <a:t>Exceptions chapter</a:t>
            </a:r>
            <a:r>
              <a:rPr lang="en-US" sz="1400" b="0" i="1" dirty="0">
                <a:solidFill>
                  <a:srgbClr val="000000"/>
                </a:solidFill>
                <a:effectLst/>
                <a:latin typeface="Corbel" panose="020B0503020204020204" pitchFamily="34" charset="0"/>
              </a:rPr>
              <a:t>.</a:t>
            </a:r>
          </a:p>
        </p:txBody>
      </p:sp>
    </p:spTree>
    <p:extLst>
      <p:ext uri="{BB962C8B-B14F-4D97-AF65-F5344CB8AC3E}">
        <p14:creationId xmlns:p14="http://schemas.microsoft.com/office/powerpoint/2010/main" val="22014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5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fade">
                                      <p:cBhvr>
                                        <p:cTn id="64" dur="500"/>
                                        <p:tgtEl>
                                          <p:spTgt spid="3">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animEffect transition="in" filter="fade">
                                      <p:cBhvr>
                                        <p:cTn id="69" dur="500"/>
                                        <p:tgtEl>
                                          <p:spTgt spid="3">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6" end="16"/>
                                            </p:txEl>
                                          </p:spTgt>
                                        </p:tgtEl>
                                        <p:attrNameLst>
                                          <p:attrName>style.visibility</p:attrName>
                                        </p:attrNameLst>
                                      </p:cBhvr>
                                      <p:to>
                                        <p:strVal val="visible"/>
                                      </p:to>
                                    </p:set>
                                    <p:animEffect transition="in" filter="fade">
                                      <p:cBhvr>
                                        <p:cTn id="74" dur="500"/>
                                        <p:tgtEl>
                                          <p:spTgt spid="3">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4D88EB-A845-4343-8755-693C4BF833AD}"/>
              </a:ext>
            </a:extLst>
          </p:cNvPr>
          <p:cNvSpPr txBox="1"/>
          <p:nvPr/>
        </p:nvSpPr>
        <p:spPr>
          <a:xfrm>
            <a:off x="1662118" y="117007"/>
            <a:ext cx="7961275" cy="6186309"/>
          </a:xfrm>
          <a:prstGeom prst="rect">
            <a:avLst/>
          </a:prstGeom>
          <a:noFill/>
        </p:spPr>
        <p:txBody>
          <a:bodyPr wrap="square">
            <a:spAutoFit/>
          </a:bodyPr>
          <a:lstStyle/>
          <a:p>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 </a:t>
            </a:r>
          </a:p>
          <a:p>
            <a:r>
              <a:rPr lang="en-IN" dirty="0">
                <a:latin typeface="Consolas" panose="020B0609020204030204" pitchFamily="49" charset="0"/>
              </a:rPr>
              <a:t>class ScannerDemo1 </a:t>
            </a:r>
          </a:p>
          <a:p>
            <a:r>
              <a:rPr lang="en-IN" dirty="0">
                <a:latin typeface="Consolas" panose="020B0609020204030204" pitchFamily="49" charset="0"/>
              </a:rPr>
              <a:t>{ </a:t>
            </a:r>
          </a:p>
          <a:p>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r>
              <a:rPr lang="en-IN" dirty="0">
                <a:latin typeface="Consolas" panose="020B0609020204030204" pitchFamily="49" charset="0"/>
              </a:rPr>
              <a:t>    { </a:t>
            </a:r>
          </a:p>
          <a:p>
            <a:r>
              <a:rPr lang="en-IN" dirty="0">
                <a:latin typeface="Consolas" panose="020B0609020204030204" pitchFamily="49" charset="0"/>
              </a:rPr>
              <a:t>		Scanner </a:t>
            </a:r>
            <a:r>
              <a:rPr lang="en-IN" dirty="0" err="1">
                <a:latin typeface="Consolas" panose="020B0609020204030204" pitchFamily="49" charset="0"/>
              </a:rPr>
              <a:t>sc</a:t>
            </a:r>
            <a:r>
              <a:rPr lang="en-IN" dirty="0">
                <a:latin typeface="Consolas" panose="020B0609020204030204" pitchFamily="49" charset="0"/>
              </a:rPr>
              <a:t> = new Scanner(System.in); </a:t>
            </a:r>
          </a:p>
          <a:p>
            <a:r>
              <a:rPr lang="en-IN" dirty="0">
                <a:latin typeface="Consolas" panose="020B0609020204030204" pitchFamily="49" charset="0"/>
              </a:rPr>
              <a:t>  </a:t>
            </a:r>
          </a:p>
          <a:p>
            <a:r>
              <a:rPr lang="en-IN" dirty="0">
                <a:latin typeface="Consolas" panose="020B0609020204030204" pitchFamily="49" charset="0"/>
              </a:rPr>
              <a:t>		String name = </a:t>
            </a:r>
            <a:r>
              <a:rPr lang="en-IN" dirty="0" err="1">
                <a:latin typeface="Consolas" panose="020B0609020204030204" pitchFamily="49" charset="0"/>
              </a:rPr>
              <a:t>sc.nextLine</a:t>
            </a:r>
            <a:r>
              <a:rPr lang="en-IN" dirty="0">
                <a:latin typeface="Consolas" panose="020B0609020204030204" pitchFamily="49" charset="0"/>
              </a:rPr>
              <a:t>(); </a:t>
            </a:r>
          </a:p>
          <a:p>
            <a:r>
              <a:rPr lang="en-IN" dirty="0">
                <a:latin typeface="Consolas" panose="020B0609020204030204" pitchFamily="49" charset="0"/>
              </a:rPr>
              <a:t>  </a:t>
            </a:r>
          </a:p>
          <a:p>
            <a:r>
              <a:rPr lang="en-IN" dirty="0">
                <a:latin typeface="Consolas" panose="020B0609020204030204" pitchFamily="49" charset="0"/>
              </a:rPr>
              <a:t>		char gender = </a:t>
            </a:r>
            <a:r>
              <a:rPr lang="en-IN" dirty="0" err="1">
                <a:latin typeface="Consolas" panose="020B0609020204030204" pitchFamily="49" charset="0"/>
              </a:rPr>
              <a:t>sc.next</a:t>
            </a:r>
            <a:r>
              <a:rPr lang="en-IN" dirty="0">
                <a:latin typeface="Consolas" panose="020B0609020204030204" pitchFamily="49" charset="0"/>
              </a:rPr>
              <a:t>().</a:t>
            </a:r>
            <a:r>
              <a:rPr lang="en-IN" dirty="0" err="1">
                <a:latin typeface="Consolas" panose="020B0609020204030204" pitchFamily="49" charset="0"/>
              </a:rPr>
              <a:t>charAt</a:t>
            </a:r>
            <a:r>
              <a:rPr lang="en-IN" dirty="0">
                <a:latin typeface="Consolas" panose="020B0609020204030204" pitchFamily="49" charset="0"/>
              </a:rPr>
              <a:t>(0); </a:t>
            </a:r>
            <a:r>
              <a:rPr lang="en-IN" dirty="0">
                <a:solidFill>
                  <a:srgbClr val="FF0000"/>
                </a:solidFill>
                <a:latin typeface="Consolas" panose="020B0609020204030204" pitchFamily="49" charset="0"/>
              </a:rPr>
              <a:t>// Character input </a:t>
            </a:r>
          </a:p>
          <a:p>
            <a:r>
              <a:rPr lang="en-IN" dirty="0">
                <a:latin typeface="Consolas" panose="020B0609020204030204" pitchFamily="49" charset="0"/>
              </a:rPr>
              <a:t> </a:t>
            </a:r>
          </a:p>
          <a:p>
            <a:r>
              <a:rPr lang="en-IN" dirty="0">
                <a:latin typeface="Consolas" panose="020B0609020204030204" pitchFamily="49" charset="0"/>
              </a:rPr>
              <a:t>        int age = </a:t>
            </a:r>
            <a:r>
              <a:rPr lang="en-IN" dirty="0" err="1">
                <a:latin typeface="Consolas" panose="020B0609020204030204" pitchFamily="49" charset="0"/>
              </a:rPr>
              <a:t>sc.nextInt</a:t>
            </a:r>
            <a:r>
              <a:rPr lang="en-IN" dirty="0">
                <a:latin typeface="Consolas" panose="020B0609020204030204" pitchFamily="49" charset="0"/>
              </a:rPr>
              <a:t>(); </a:t>
            </a:r>
          </a:p>
          <a:p>
            <a:r>
              <a:rPr lang="en-IN" dirty="0">
                <a:latin typeface="Consolas" panose="020B0609020204030204" pitchFamily="49" charset="0"/>
              </a:rPr>
              <a:t>        long </a:t>
            </a:r>
            <a:r>
              <a:rPr lang="en-IN" dirty="0" err="1">
                <a:latin typeface="Consolas" panose="020B0609020204030204" pitchFamily="49" charset="0"/>
              </a:rPr>
              <a:t>mobileNo</a:t>
            </a:r>
            <a:r>
              <a:rPr lang="en-IN" dirty="0">
                <a:latin typeface="Consolas" panose="020B0609020204030204" pitchFamily="49" charset="0"/>
              </a:rPr>
              <a:t> = </a:t>
            </a:r>
            <a:r>
              <a:rPr lang="en-IN" dirty="0" err="1">
                <a:latin typeface="Consolas" panose="020B0609020204030204" pitchFamily="49" charset="0"/>
              </a:rPr>
              <a:t>sc.nextLong</a:t>
            </a:r>
            <a:r>
              <a:rPr lang="en-IN" dirty="0">
                <a:latin typeface="Consolas" panose="020B0609020204030204" pitchFamily="49" charset="0"/>
              </a:rPr>
              <a:t>(); </a:t>
            </a:r>
          </a:p>
          <a:p>
            <a:r>
              <a:rPr lang="en-IN" dirty="0">
                <a:latin typeface="Consolas" panose="020B0609020204030204" pitchFamily="49" charset="0"/>
              </a:rPr>
              <a:t>        double </a:t>
            </a:r>
            <a:r>
              <a:rPr lang="en-IN" dirty="0" err="1">
                <a:latin typeface="Consolas" panose="020B0609020204030204" pitchFamily="49" charset="0"/>
              </a:rPr>
              <a:t>cgpa</a:t>
            </a:r>
            <a:r>
              <a:rPr lang="en-IN" dirty="0">
                <a:latin typeface="Consolas" panose="020B0609020204030204" pitchFamily="49" charset="0"/>
              </a:rPr>
              <a:t> = </a:t>
            </a:r>
            <a:r>
              <a:rPr lang="en-IN" dirty="0" err="1">
                <a:latin typeface="Consolas" panose="020B0609020204030204" pitchFamily="49" charset="0"/>
              </a:rPr>
              <a:t>sc.nextDouble</a:t>
            </a:r>
            <a:r>
              <a:rPr lang="en-IN" dirty="0">
                <a:latin typeface="Consolas" panose="020B0609020204030204" pitchFamily="49" charset="0"/>
              </a:rPr>
              <a:t>(); </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("Name: "+name); </a:t>
            </a:r>
          </a:p>
          <a:p>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("Gender: "+gender); </a:t>
            </a:r>
          </a:p>
          <a:p>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("Age: "+age); </a:t>
            </a:r>
          </a:p>
          <a:p>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("Mobile Number: "+</a:t>
            </a:r>
            <a:r>
              <a:rPr lang="en-IN" dirty="0" err="1">
                <a:latin typeface="Consolas" panose="020B0609020204030204" pitchFamily="49" charset="0"/>
              </a:rPr>
              <a:t>mobileNo</a:t>
            </a:r>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("CGPA: "+</a:t>
            </a:r>
            <a:r>
              <a:rPr lang="en-IN" dirty="0" err="1">
                <a:latin typeface="Consolas" panose="020B0609020204030204" pitchFamily="49" charset="0"/>
              </a:rPr>
              <a:t>cgpa</a:t>
            </a:r>
            <a:r>
              <a:rPr lang="en-IN" dirty="0">
                <a:latin typeface="Consolas" panose="020B0609020204030204" pitchFamily="49" charset="0"/>
              </a:rPr>
              <a:t>); </a:t>
            </a:r>
          </a:p>
          <a:p>
            <a:r>
              <a:rPr lang="en-IN" dirty="0">
                <a:latin typeface="Consolas" panose="020B0609020204030204" pitchFamily="49" charset="0"/>
              </a:rPr>
              <a:t>    } </a:t>
            </a:r>
          </a:p>
          <a:p>
            <a:r>
              <a:rPr lang="en-IN" dirty="0">
                <a:latin typeface="Consolas" panose="020B0609020204030204" pitchFamily="49" charset="0"/>
              </a:rPr>
              <a:t>}</a:t>
            </a:r>
          </a:p>
        </p:txBody>
      </p:sp>
    </p:spTree>
    <p:extLst>
      <p:ext uri="{BB962C8B-B14F-4D97-AF65-F5344CB8AC3E}">
        <p14:creationId xmlns:p14="http://schemas.microsoft.com/office/powerpoint/2010/main" val="755379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1454-F9D6-429C-A711-9F44C7B828F3}"/>
              </a:ext>
            </a:extLst>
          </p:cNvPr>
          <p:cNvSpPr>
            <a:spLocks noGrp="1"/>
          </p:cNvSpPr>
          <p:nvPr>
            <p:ph type="title"/>
          </p:nvPr>
        </p:nvSpPr>
        <p:spPr/>
        <p:txBody>
          <a:bodyPr>
            <a:normAutofit/>
          </a:bodyPr>
          <a:lstStyle/>
          <a:p>
            <a:r>
              <a:rPr lang="en-IN" sz="4000" b="1" dirty="0"/>
              <a:t>Java Programs </a:t>
            </a:r>
          </a:p>
        </p:txBody>
      </p:sp>
      <p:sp>
        <p:nvSpPr>
          <p:cNvPr id="3" name="Content Placeholder 2">
            <a:extLst>
              <a:ext uri="{FF2B5EF4-FFF2-40B4-BE49-F238E27FC236}">
                <a16:creationId xmlns:a16="http://schemas.microsoft.com/office/drawing/2014/main" id="{75DF4A59-B009-43C1-A7BA-A1532303A791}"/>
              </a:ext>
            </a:extLst>
          </p:cNvPr>
          <p:cNvSpPr>
            <a:spLocks noGrp="1"/>
          </p:cNvSpPr>
          <p:nvPr>
            <p:ph idx="1"/>
          </p:nvPr>
        </p:nvSpPr>
        <p:spPr/>
        <p:txBody>
          <a:bodyPr/>
          <a:lstStyle/>
          <a:p>
            <a:pPr marL="457200" indent="-457200" algn="l">
              <a:buFont typeface="+mj-lt"/>
              <a:buAutoNum type="arabicPeriod"/>
            </a:pPr>
            <a:r>
              <a:rPr lang="en-US" b="1" i="0" u="none" strike="noStrike" dirty="0">
                <a:solidFill>
                  <a:srgbClr val="7DC246"/>
                </a:solidFill>
                <a:effectLst/>
                <a:latin typeface="PT Sans"/>
              </a:rPr>
              <a:t>Java Program to print hello message.</a:t>
            </a:r>
          </a:p>
          <a:p>
            <a:pPr marL="457200" indent="-457200" algn="l">
              <a:buFont typeface="+mj-lt"/>
              <a:buAutoNum type="arabicPeriod"/>
            </a:pPr>
            <a:r>
              <a:rPr lang="en-US" b="1" i="0" u="none" strike="noStrike" dirty="0">
                <a:solidFill>
                  <a:srgbClr val="7DC246"/>
                </a:solidFill>
                <a:effectLst/>
                <a:latin typeface="PT Sans"/>
              </a:rPr>
              <a:t>Java Program to Add two numbers. (read </a:t>
            </a:r>
            <a:r>
              <a:rPr lang="en-US" b="1" i="0" u="none" strike="noStrike" dirty="0" err="1">
                <a:solidFill>
                  <a:srgbClr val="7DC246"/>
                </a:solidFill>
                <a:effectLst/>
                <a:latin typeface="PT Sans"/>
              </a:rPr>
              <a:t>i</a:t>
            </a:r>
            <a:r>
              <a:rPr lang="en-US" b="1" i="0" u="none" strike="noStrike" dirty="0">
                <a:solidFill>
                  <a:srgbClr val="7DC246"/>
                </a:solidFill>
                <a:effectLst/>
                <a:latin typeface="PT Sans"/>
              </a:rPr>
              <a:t>/p from user)</a:t>
            </a:r>
            <a:endParaRPr lang="en-US" dirty="0">
              <a:solidFill>
                <a:srgbClr val="222426"/>
              </a:solidFill>
              <a:latin typeface="PT Sans"/>
            </a:endParaRPr>
          </a:p>
          <a:p>
            <a:pPr marL="457200" indent="-457200">
              <a:buFont typeface="+mj-lt"/>
              <a:buAutoNum type="arabicPeriod"/>
            </a:pPr>
            <a:r>
              <a:rPr lang="en-US" b="1" i="0" u="none" strike="noStrike" dirty="0">
                <a:solidFill>
                  <a:srgbClr val="7DC246"/>
                </a:solidFill>
                <a:effectLst/>
                <a:latin typeface="PT Sans"/>
              </a:rPr>
              <a:t>Java Program to Multiply two numbers (read </a:t>
            </a:r>
            <a:r>
              <a:rPr lang="en-US" b="1" i="0" u="none" strike="noStrike" dirty="0" err="1">
                <a:solidFill>
                  <a:srgbClr val="7DC246"/>
                </a:solidFill>
                <a:effectLst/>
                <a:latin typeface="PT Sans"/>
              </a:rPr>
              <a:t>i</a:t>
            </a:r>
            <a:r>
              <a:rPr lang="en-US" b="1" i="0" u="none" strike="noStrike" dirty="0">
                <a:solidFill>
                  <a:srgbClr val="7DC246"/>
                </a:solidFill>
                <a:effectLst/>
                <a:latin typeface="PT Sans"/>
              </a:rPr>
              <a:t>/p from user)</a:t>
            </a:r>
            <a:endParaRPr lang="en-US" dirty="0">
              <a:solidFill>
                <a:srgbClr val="222426"/>
              </a:solidFill>
              <a:latin typeface="PT Sans"/>
            </a:endParaRPr>
          </a:p>
          <a:p>
            <a:pPr marL="457200" indent="-457200">
              <a:buFont typeface="+mj-lt"/>
              <a:buAutoNum type="arabicPeriod"/>
            </a:pPr>
            <a:r>
              <a:rPr lang="en-US" b="1" i="0" u="none" strike="noStrike" dirty="0">
                <a:solidFill>
                  <a:srgbClr val="7DC246"/>
                </a:solidFill>
                <a:effectLst/>
                <a:latin typeface="PT Sans"/>
              </a:rPr>
              <a:t>Java Program to swap two numbers without using third variable.</a:t>
            </a:r>
          </a:p>
          <a:p>
            <a:pPr marL="457200" indent="-457200">
              <a:buFont typeface="+mj-lt"/>
              <a:buAutoNum type="arabicPeriod"/>
            </a:pPr>
            <a:r>
              <a:rPr lang="en-US" b="1" i="0" u="none" strike="noStrike" dirty="0">
                <a:solidFill>
                  <a:srgbClr val="7DC246"/>
                </a:solidFill>
                <a:effectLst/>
                <a:latin typeface="PT Sans"/>
              </a:rPr>
              <a:t>Java Program to swap two numbers with </a:t>
            </a:r>
          </a:p>
          <a:p>
            <a:pPr marL="457200" indent="-457200">
              <a:buFont typeface="+mj-lt"/>
              <a:buAutoNum type="arabicPeriod"/>
            </a:pPr>
            <a:r>
              <a:rPr lang="en-US" b="1" i="0" u="none" strike="noStrike" dirty="0">
                <a:solidFill>
                  <a:srgbClr val="7DC246"/>
                </a:solidFill>
                <a:effectLst/>
                <a:latin typeface="PT Sans"/>
              </a:rPr>
              <a:t>using third variable.</a:t>
            </a:r>
          </a:p>
          <a:p>
            <a:pPr marL="457200" indent="-457200" algn="l">
              <a:buFont typeface="+mj-lt"/>
              <a:buAutoNum type="arabicPeriod"/>
            </a:pPr>
            <a:r>
              <a:rPr lang="en-US" b="1" dirty="0">
                <a:solidFill>
                  <a:srgbClr val="7DC246"/>
                </a:solidFill>
                <a:latin typeface="PT Sans"/>
              </a:rPr>
              <a:t>Java Program to print ASCII value of </a:t>
            </a:r>
            <a:r>
              <a:rPr lang="en-US" b="1">
                <a:solidFill>
                  <a:srgbClr val="7DC246"/>
                </a:solidFill>
                <a:latin typeface="PT Sans"/>
              </a:rPr>
              <a:t>a character</a:t>
            </a:r>
            <a:r>
              <a:rPr lang="en-US" b="1" dirty="0">
                <a:solidFill>
                  <a:srgbClr val="7DC246"/>
                </a:solidFill>
                <a:latin typeface="PT Sans"/>
              </a:rPr>
              <a:t>.</a:t>
            </a:r>
            <a:endParaRPr lang="en-US" b="1" i="0" u="none" strike="noStrike" dirty="0">
              <a:solidFill>
                <a:srgbClr val="7DC246"/>
              </a:solidFill>
              <a:effectLst/>
              <a:latin typeface="PT Sans"/>
            </a:endParaRPr>
          </a:p>
          <a:p>
            <a:pPr algn="l">
              <a:buFont typeface="+mj-lt"/>
              <a:buAutoNum type="arabicPeriod"/>
            </a:pPr>
            <a:endParaRPr lang="en-US" b="1" i="0" u="none" strike="noStrike" dirty="0">
              <a:solidFill>
                <a:srgbClr val="7DC246"/>
              </a:solidFill>
              <a:effectLst/>
              <a:latin typeface="PT Sans"/>
            </a:endParaRPr>
          </a:p>
          <a:p>
            <a:pPr algn="l">
              <a:buFont typeface="+mj-lt"/>
              <a:buAutoNum type="arabicPeriod"/>
            </a:pPr>
            <a:endParaRPr lang="en-IN" dirty="0"/>
          </a:p>
        </p:txBody>
      </p:sp>
    </p:spTree>
    <p:extLst>
      <p:ext uri="{BB962C8B-B14F-4D97-AF65-F5344CB8AC3E}">
        <p14:creationId xmlns:p14="http://schemas.microsoft.com/office/powerpoint/2010/main" val="396547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206BCF-1C7D-4223-A2C4-2D6019D5FCC2}"/>
              </a:ext>
            </a:extLst>
          </p:cNvPr>
          <p:cNvSpPr/>
          <p:nvPr/>
        </p:nvSpPr>
        <p:spPr>
          <a:xfrm>
            <a:off x="562051" y="938121"/>
            <a:ext cx="11092474" cy="830997"/>
          </a:xfrm>
          <a:prstGeom prst="rect">
            <a:avLst/>
          </a:prstGeom>
        </p:spPr>
        <p:txBody>
          <a:bodyPr wrap="square">
            <a:spAutoFit/>
          </a:bodyPr>
          <a:lstStyle/>
          <a:p>
            <a:pPr algn="ctr"/>
            <a:r>
              <a:rPr lang="en-IN" sz="4800" b="1" dirty="0">
                <a:latin typeface="Corbel" panose="020B0503020204020204" pitchFamily="34" charset="0"/>
              </a:rPr>
              <a:t>Java Variables</a:t>
            </a:r>
            <a:endParaRPr lang="en-US" altLang="en-US" sz="4800" b="1" dirty="0">
              <a:latin typeface="Corbel" panose="020B0503020204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7D45FF5-7CEC-42B4-AE23-DFAE19AD33D6}"/>
              </a:ext>
            </a:extLst>
          </p:cNvPr>
          <p:cNvSpPr txBox="1"/>
          <p:nvPr/>
        </p:nvSpPr>
        <p:spPr>
          <a:xfrm>
            <a:off x="1117600" y="1951699"/>
            <a:ext cx="10414000" cy="4154984"/>
          </a:xfrm>
          <a:prstGeom prst="rect">
            <a:avLst/>
          </a:prstGeom>
          <a:noFill/>
        </p:spPr>
        <p:txBody>
          <a:bodyPr wrap="square">
            <a:spAutoFit/>
          </a:bodyPr>
          <a:lstStyle/>
          <a:p>
            <a:r>
              <a:rPr lang="en-US" sz="2400" dirty="0">
                <a:solidFill>
                  <a:srgbClr val="000000"/>
                </a:solidFill>
                <a:latin typeface="Corbel" panose="020B0503020204020204" pitchFamily="34" charset="0"/>
              </a:rPr>
              <a:t>Variables are containers for storing data values.</a:t>
            </a:r>
          </a:p>
          <a:p>
            <a:endParaRPr lang="en-US" sz="2400" dirty="0">
              <a:solidFill>
                <a:srgbClr val="000000"/>
              </a:solidFill>
              <a:latin typeface="Corbel" panose="020B0503020204020204" pitchFamily="34" charset="0"/>
            </a:endParaRPr>
          </a:p>
          <a:p>
            <a:r>
              <a:rPr lang="en-US" sz="2400" dirty="0">
                <a:solidFill>
                  <a:srgbClr val="000000"/>
                </a:solidFill>
                <a:latin typeface="Corbel" panose="020B0503020204020204" pitchFamily="34" charset="0"/>
              </a:rPr>
              <a:t>In Java, there are different types of variables, for example:</a:t>
            </a:r>
          </a:p>
          <a:p>
            <a:pPr marL="342900" indent="-342900">
              <a:buFont typeface="Arial" panose="020B0604020202020204" pitchFamily="34" charset="0"/>
              <a:buChar char="•"/>
            </a:pPr>
            <a:r>
              <a:rPr lang="en-US" sz="2400" u="sng" dirty="0">
                <a:solidFill>
                  <a:srgbClr val="000000"/>
                </a:solidFill>
                <a:latin typeface="Corbel" panose="020B0503020204020204" pitchFamily="34" charset="0"/>
              </a:rPr>
              <a:t>String</a:t>
            </a:r>
            <a:r>
              <a:rPr lang="en-US" sz="2400" dirty="0">
                <a:solidFill>
                  <a:srgbClr val="000000"/>
                </a:solidFill>
                <a:latin typeface="Corbel" panose="020B0503020204020204" pitchFamily="34" charset="0"/>
              </a:rPr>
              <a:t> - stores text, such as "Hello". String values are surrounded by double quotes</a:t>
            </a:r>
          </a:p>
          <a:p>
            <a:pPr marL="342900" indent="-342900">
              <a:buFont typeface="Arial" panose="020B0604020202020204" pitchFamily="34" charset="0"/>
              <a:buChar char="•"/>
            </a:pPr>
            <a:r>
              <a:rPr lang="en-US" sz="2400" u="sng" dirty="0">
                <a:solidFill>
                  <a:srgbClr val="000000"/>
                </a:solidFill>
                <a:latin typeface="Corbel" panose="020B0503020204020204" pitchFamily="34" charset="0"/>
              </a:rPr>
              <a:t>int </a:t>
            </a:r>
            <a:r>
              <a:rPr lang="en-US" sz="2400" dirty="0">
                <a:solidFill>
                  <a:srgbClr val="000000"/>
                </a:solidFill>
                <a:latin typeface="Corbel" panose="020B0503020204020204" pitchFamily="34" charset="0"/>
              </a:rPr>
              <a:t>- stores integers (whole numbers), without decimals, such as 123 or -123</a:t>
            </a:r>
          </a:p>
          <a:p>
            <a:pPr marL="342900" indent="-342900">
              <a:buFont typeface="Arial" panose="020B0604020202020204" pitchFamily="34" charset="0"/>
              <a:buChar char="•"/>
            </a:pPr>
            <a:r>
              <a:rPr lang="en-US" sz="2400" u="sng" dirty="0">
                <a:solidFill>
                  <a:srgbClr val="000000"/>
                </a:solidFill>
                <a:latin typeface="Corbel" panose="020B0503020204020204" pitchFamily="34" charset="0"/>
              </a:rPr>
              <a:t>float</a:t>
            </a:r>
            <a:r>
              <a:rPr lang="en-US" sz="2400" dirty="0">
                <a:solidFill>
                  <a:srgbClr val="000000"/>
                </a:solidFill>
                <a:latin typeface="Corbel" panose="020B0503020204020204" pitchFamily="34" charset="0"/>
              </a:rPr>
              <a:t> - stores floating point numbers, with decimals, such as 19.99 or -19.99</a:t>
            </a:r>
          </a:p>
          <a:p>
            <a:pPr marL="342900" indent="-342900">
              <a:buFont typeface="Arial" panose="020B0604020202020204" pitchFamily="34" charset="0"/>
              <a:buChar char="•"/>
            </a:pPr>
            <a:r>
              <a:rPr lang="en-US" sz="2400" u="sng" dirty="0">
                <a:solidFill>
                  <a:srgbClr val="000000"/>
                </a:solidFill>
                <a:latin typeface="Corbel" panose="020B0503020204020204" pitchFamily="34" charset="0"/>
              </a:rPr>
              <a:t>char</a:t>
            </a:r>
            <a:r>
              <a:rPr lang="en-US" sz="2400" dirty="0">
                <a:solidFill>
                  <a:srgbClr val="000000"/>
                </a:solidFill>
                <a:latin typeface="Corbel" panose="020B0503020204020204" pitchFamily="34" charset="0"/>
              </a:rPr>
              <a:t> - stores single characters, such as 'a' or 'B'. Char values are surrounded by single quotes</a:t>
            </a:r>
          </a:p>
          <a:p>
            <a:pPr marL="342900" indent="-342900">
              <a:buFont typeface="Arial" panose="020B0604020202020204" pitchFamily="34" charset="0"/>
              <a:buChar char="•"/>
            </a:pPr>
            <a:r>
              <a:rPr lang="en-US" sz="2400" u="sng" dirty="0" err="1">
                <a:solidFill>
                  <a:srgbClr val="000000"/>
                </a:solidFill>
                <a:latin typeface="Corbel" panose="020B0503020204020204" pitchFamily="34" charset="0"/>
              </a:rPr>
              <a:t>boolean</a:t>
            </a:r>
            <a:r>
              <a:rPr lang="en-US" sz="2400" dirty="0">
                <a:solidFill>
                  <a:srgbClr val="000000"/>
                </a:solidFill>
                <a:latin typeface="Corbel" panose="020B0503020204020204" pitchFamily="34" charset="0"/>
              </a:rPr>
              <a:t> - stores values with two states: true or false</a:t>
            </a:r>
          </a:p>
          <a:p>
            <a:pPr marL="342900" indent="-342900">
              <a:buFont typeface="Arial" panose="020B0604020202020204" pitchFamily="34" charset="0"/>
              <a:buChar char="•"/>
            </a:pPr>
            <a:endParaRPr lang="en-IN" sz="2400" dirty="0">
              <a:latin typeface="Corbel" panose="020B0503020204020204" pitchFamily="34" charset="0"/>
            </a:endParaRPr>
          </a:p>
        </p:txBody>
      </p:sp>
    </p:spTree>
    <p:extLst>
      <p:ext uri="{BB962C8B-B14F-4D97-AF65-F5344CB8AC3E}">
        <p14:creationId xmlns:p14="http://schemas.microsoft.com/office/powerpoint/2010/main" val="310552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fade">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fade">
                                      <p:cBhvr>
                                        <p:cTn id="4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27F4-42D2-48EE-9BD9-A94867CACF96}"/>
              </a:ext>
            </a:extLst>
          </p:cNvPr>
          <p:cNvSpPr>
            <a:spLocks noGrp="1"/>
          </p:cNvSpPr>
          <p:nvPr>
            <p:ph type="title"/>
          </p:nvPr>
        </p:nvSpPr>
        <p:spPr>
          <a:xfrm>
            <a:off x="1097280" y="292699"/>
            <a:ext cx="10058400" cy="1458377"/>
          </a:xfrm>
        </p:spPr>
        <p:txBody>
          <a:bodyPr>
            <a:normAutofit/>
          </a:bodyPr>
          <a:lstStyle/>
          <a:p>
            <a:pPr algn="ctr"/>
            <a:r>
              <a:rPr lang="en-IN" sz="4000" b="1" dirty="0">
                <a:latin typeface="Corbel" panose="020B0503020204020204" pitchFamily="34" charset="0"/>
              </a:rPr>
              <a:t>Java Variables</a:t>
            </a:r>
            <a:endParaRPr lang="en-US" altLang="en-US" sz="4000" b="1" dirty="0">
              <a:latin typeface="Corbel" panose="020B0503020204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FD94D3F-6E8E-40DC-A62B-35583C84329C}"/>
              </a:ext>
            </a:extLst>
          </p:cNvPr>
          <p:cNvSpPr>
            <a:spLocks noChangeArrowheads="1"/>
          </p:cNvSpPr>
          <p:nvPr/>
        </p:nvSpPr>
        <p:spPr bwMode="auto">
          <a:xfrm>
            <a:off x="2478889" y="1886485"/>
            <a:ext cx="3062796" cy="874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Consolas" panose="020B0609020204030204" pitchFamily="49" charset="0"/>
              </a:rPr>
              <a:t>type variable </a:t>
            </a:r>
            <a:r>
              <a:rPr kumimoji="0" lang="en-US" altLang="en-US" b="0" i="1" u="none" strike="noStrike" cap="none" normalizeH="0" baseline="0" dirty="0">
                <a:ln>
                  <a:noFill/>
                </a:ln>
                <a:solidFill>
                  <a:srgbClr val="9A6E3A"/>
                </a:solidFill>
                <a:effectLst/>
                <a:latin typeface="Consolas" panose="020B0609020204030204" pitchFamily="49" charset="0"/>
              </a:rPr>
              <a:t>=</a:t>
            </a:r>
            <a:r>
              <a:rPr kumimoji="0" lang="en-US" altLang="en-US" b="0" i="1" u="none" strike="noStrike" cap="none" normalizeH="0" baseline="0" dirty="0">
                <a:ln>
                  <a:noFill/>
                </a:ln>
                <a:solidFill>
                  <a:srgbClr val="000000"/>
                </a:solidFill>
                <a:effectLst/>
                <a:latin typeface="Consolas" panose="020B0609020204030204" pitchFamily="49" charset="0"/>
              </a:rPr>
              <a:t> value</a:t>
            </a:r>
            <a:r>
              <a:rPr kumimoji="0" lang="en-US" altLang="en-US" b="0" i="1"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F64EAFD5-B2B4-4AD3-941E-CB955B45406E}"/>
              </a:ext>
            </a:extLst>
          </p:cNvPr>
          <p:cNvSpPr>
            <a:spLocks noChangeArrowheads="1"/>
          </p:cNvSpPr>
          <p:nvPr/>
        </p:nvSpPr>
        <p:spPr bwMode="auto">
          <a:xfrm>
            <a:off x="5946627" y="1864818"/>
            <a:ext cx="3693109" cy="139771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rbel" panose="020B0503020204020204" pitchFamily="34" charset="0"/>
              </a:rPr>
              <a:t>int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myNum</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5</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rbel" panose="020B0503020204020204" pitchFamily="34" charset="0"/>
              </a:rPr>
              <a:t>float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myFloatNum</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5.99f</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rbel" panose="020B0503020204020204" pitchFamily="34" charset="0"/>
              </a:rPr>
              <a:t>char</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myLetter</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669900"/>
                </a:solidFill>
                <a:effectLst/>
                <a:latin typeface="Corbel" panose="020B0503020204020204" pitchFamily="34" charset="0"/>
              </a:rPr>
              <a:t>'D’</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77AA"/>
                </a:solidFill>
                <a:effectLst/>
                <a:latin typeface="Corbel" panose="020B0503020204020204" pitchFamily="34" charset="0"/>
              </a:rPr>
              <a:t>boolean</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myBool</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true</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String</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myText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669900"/>
                </a:solidFill>
                <a:effectLst/>
                <a:latin typeface="Corbel" panose="020B0503020204020204" pitchFamily="34" charset="0"/>
              </a:rPr>
              <a:t>"Hello"</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chemeClr val="tx1"/>
                </a:solidFill>
                <a:effectLst/>
                <a:latin typeface="Corbel" panose="020B0503020204020204" pitchFamily="34" charset="0"/>
              </a:rPr>
              <a:t> </a:t>
            </a:r>
          </a:p>
        </p:txBody>
      </p:sp>
      <p:sp>
        <p:nvSpPr>
          <p:cNvPr id="9" name="TextBox 8">
            <a:extLst>
              <a:ext uri="{FF2B5EF4-FFF2-40B4-BE49-F238E27FC236}">
                <a16:creationId xmlns:a16="http://schemas.microsoft.com/office/drawing/2014/main" id="{AC9BDF6C-15FB-4EB2-97DF-5053CF4C9891}"/>
              </a:ext>
            </a:extLst>
          </p:cNvPr>
          <p:cNvSpPr txBox="1"/>
          <p:nvPr/>
        </p:nvSpPr>
        <p:spPr>
          <a:xfrm>
            <a:off x="2552217" y="3230422"/>
            <a:ext cx="3062796" cy="2677656"/>
          </a:xfrm>
          <a:prstGeom prst="rect">
            <a:avLst/>
          </a:prstGeom>
          <a:solidFill>
            <a:schemeClr val="bg1">
              <a:lumMod val="9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rbel" panose="020B0503020204020204" pitchFamily="34" charset="0"/>
              </a:rPr>
              <a:t>if you assign a new value to an existing variable, it will overwrite the previous value:</a:t>
            </a:r>
            <a:endParaRPr kumimoji="0" lang="en-US" altLang="en-US" sz="14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rbel" panose="020B050302020402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rbel" panose="020B0503020204020204"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rbel" panose="020B0503020204020204" pitchFamily="34" charset="0"/>
              </a:rPr>
              <a:t>Change the value of </a:t>
            </a:r>
            <a:r>
              <a:rPr kumimoji="0" lang="en-US" altLang="en-US" sz="1400" b="0" i="0" u="none" strike="noStrike" cap="none" normalizeH="0" baseline="0" dirty="0" err="1">
                <a:ln>
                  <a:noFill/>
                </a:ln>
                <a:solidFill>
                  <a:srgbClr val="DC143C"/>
                </a:solidFill>
                <a:effectLst/>
                <a:latin typeface="Corbel" panose="020B0503020204020204" pitchFamily="34" charset="0"/>
              </a:rPr>
              <a:t>myNum</a:t>
            </a:r>
            <a:r>
              <a:rPr kumimoji="0" lang="en-US" altLang="en-US" sz="1400" b="0" i="0" u="none" strike="noStrike" cap="none" normalizeH="0" baseline="0" dirty="0">
                <a:ln>
                  <a:noFill/>
                </a:ln>
                <a:solidFill>
                  <a:srgbClr val="000000"/>
                </a:solidFill>
                <a:effectLst/>
                <a:latin typeface="Corbel" panose="020B0503020204020204" pitchFamily="34" charset="0"/>
              </a:rPr>
              <a:t> from </a:t>
            </a:r>
            <a:r>
              <a:rPr kumimoji="0" lang="en-US" altLang="en-US" sz="1400" b="0" i="0" u="none" strike="noStrike" cap="none" normalizeH="0" baseline="0" dirty="0">
                <a:ln>
                  <a:noFill/>
                </a:ln>
                <a:solidFill>
                  <a:srgbClr val="DC143C"/>
                </a:solidFill>
                <a:effectLst/>
                <a:latin typeface="Corbel" panose="020B0503020204020204" pitchFamily="34" charset="0"/>
              </a:rPr>
              <a:t>15</a:t>
            </a:r>
            <a:r>
              <a:rPr kumimoji="0" lang="en-US" altLang="en-US" sz="1400" b="0" i="0" u="none" strike="noStrike" cap="none" normalizeH="0" baseline="0" dirty="0">
                <a:ln>
                  <a:noFill/>
                </a:ln>
                <a:solidFill>
                  <a:srgbClr val="000000"/>
                </a:solidFill>
                <a:effectLst/>
                <a:latin typeface="Corbel" panose="020B0503020204020204" pitchFamily="34" charset="0"/>
              </a:rPr>
              <a:t> to </a:t>
            </a:r>
            <a:r>
              <a:rPr kumimoji="0" lang="en-US" altLang="en-US" sz="1400" b="0" i="0" u="none" strike="noStrike" cap="none" normalizeH="0" baseline="0" dirty="0">
                <a:ln>
                  <a:noFill/>
                </a:ln>
                <a:solidFill>
                  <a:srgbClr val="DC143C"/>
                </a:solidFill>
                <a:effectLst/>
                <a:latin typeface="Corbel" panose="020B0503020204020204" pitchFamily="34" charset="0"/>
              </a:rPr>
              <a:t>20</a:t>
            </a:r>
            <a:r>
              <a:rPr kumimoji="0" lang="en-US" altLang="en-US" sz="1400" b="0" i="0" u="none" strike="noStrike" cap="none" normalizeH="0" baseline="0" dirty="0">
                <a:ln>
                  <a:noFill/>
                </a:ln>
                <a:solidFill>
                  <a:srgbClr val="000000"/>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77AA"/>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rbel" panose="020B0503020204020204" pitchFamily="34" charset="0"/>
              </a:rPr>
              <a:t>int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myNum</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15</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rbel" panose="020B0503020204020204" pitchFamily="34" charset="0"/>
              </a:rPr>
              <a:t>myNum</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20</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708090"/>
                </a:solidFill>
                <a:effectLst/>
                <a:latin typeface="Corbel" panose="020B0503020204020204" pitchFamily="34" charset="0"/>
              </a:rPr>
              <a:t>// </a:t>
            </a:r>
            <a:r>
              <a:rPr kumimoji="0" lang="en-US" altLang="en-US" sz="1400" b="0" i="0" u="none" strike="noStrike" cap="none" normalizeH="0" baseline="0" dirty="0" err="1">
                <a:ln>
                  <a:noFill/>
                </a:ln>
                <a:solidFill>
                  <a:srgbClr val="708090"/>
                </a:solidFill>
                <a:effectLst/>
                <a:latin typeface="Corbel" panose="020B0503020204020204" pitchFamily="34" charset="0"/>
              </a:rPr>
              <a:t>myNum</a:t>
            </a:r>
            <a:r>
              <a:rPr kumimoji="0" lang="en-US" altLang="en-US" sz="1400" b="0" i="0" u="none" strike="noStrike" cap="none" normalizeH="0" baseline="0" dirty="0">
                <a:ln>
                  <a:noFill/>
                </a:ln>
                <a:solidFill>
                  <a:srgbClr val="708090"/>
                </a:solidFill>
                <a:effectLst/>
                <a:latin typeface="Corbel" panose="020B0503020204020204" pitchFamily="34" charset="0"/>
              </a:rPr>
              <a:t> is now 20</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DD4A68"/>
                </a:solidFill>
                <a:effectLst/>
                <a:latin typeface="Corbel" panose="020B0503020204020204" pitchFamily="34" charset="0"/>
              </a:rPr>
              <a:t>System</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out</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DD4A68"/>
                </a:solidFill>
                <a:effectLst/>
                <a:latin typeface="Corbel" panose="020B0503020204020204" pitchFamily="34" charset="0"/>
              </a:rPr>
              <a:t>println</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myNum</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r>
              <a:rPr lang="en-US" altLang="en-US" sz="1400" dirty="0">
                <a:solidFill>
                  <a:srgbClr val="FFFFFF"/>
                </a:solidFill>
                <a:latin typeface="Corbel" panose="020B0503020204020204" pitchFamily="34" charset="0"/>
              </a:rPr>
              <a:t>Run example</a:t>
            </a:r>
            <a:endParaRPr kumimoji="0" lang="en-US" altLang="en-US" sz="1400" b="0" i="0" u="none" strike="noStrike" cap="none" normalizeH="0" baseline="0" dirty="0">
              <a:ln>
                <a:noFill/>
              </a:ln>
              <a:solidFill>
                <a:schemeClr val="tx1"/>
              </a:solidFill>
              <a:effectLst/>
              <a:latin typeface="Corbel" panose="020B0503020204020204" pitchFamily="34" charset="0"/>
            </a:endParaRPr>
          </a:p>
        </p:txBody>
      </p:sp>
      <p:sp>
        <p:nvSpPr>
          <p:cNvPr id="10" name="Rectangle 6">
            <a:extLst>
              <a:ext uri="{FF2B5EF4-FFF2-40B4-BE49-F238E27FC236}">
                <a16:creationId xmlns:a16="http://schemas.microsoft.com/office/drawing/2014/main" id="{9B384B16-F3A0-40CB-9B46-C52405762A14}"/>
              </a:ext>
            </a:extLst>
          </p:cNvPr>
          <p:cNvSpPr>
            <a:spLocks noChangeArrowheads="1"/>
          </p:cNvSpPr>
          <p:nvPr/>
        </p:nvSpPr>
        <p:spPr bwMode="auto">
          <a:xfrm>
            <a:off x="5947689" y="3423546"/>
            <a:ext cx="3692047" cy="249807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FF0000"/>
                </a:solidFill>
                <a:effectLst/>
                <a:latin typeface="Corbel" panose="020B0503020204020204" pitchFamily="34" charset="0"/>
                <a:cs typeface="Segoe UI" panose="020B0502040204020203" pitchFamily="34" charset="0"/>
              </a:rPr>
              <a:t>Final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rbel" panose="020B0503020204020204" pitchFamily="34" charset="0"/>
              </a:rPr>
              <a:t>However, you can add the </a:t>
            </a:r>
            <a:r>
              <a:rPr kumimoji="0" lang="en-US" altLang="en-US" sz="1400" b="0" i="0" u="none" strike="noStrike" cap="none" normalizeH="0" baseline="0" dirty="0">
                <a:ln>
                  <a:noFill/>
                </a:ln>
                <a:solidFill>
                  <a:srgbClr val="DC143C"/>
                </a:solidFill>
                <a:effectLst/>
                <a:latin typeface="Corbel" panose="020B0503020204020204" pitchFamily="34" charset="0"/>
              </a:rPr>
              <a:t>final</a:t>
            </a:r>
            <a:r>
              <a:rPr kumimoji="0" lang="en-US" altLang="en-US" sz="1400" b="0" i="0" u="none" strike="noStrike" cap="none" normalizeH="0" baseline="0" dirty="0">
                <a:ln>
                  <a:noFill/>
                </a:ln>
                <a:solidFill>
                  <a:srgbClr val="000000"/>
                </a:solidFill>
                <a:effectLst/>
                <a:latin typeface="Corbel" panose="020B0503020204020204" pitchFamily="34" charset="0"/>
              </a:rPr>
              <a:t> keyword if you don't want others (or yourself) to overwrite existing values (this will declare the variable as "final" or "constant", which means unchangeable and read-only):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rbel" panose="020B0503020204020204" pitchFamily="34" charset="0"/>
              </a:rPr>
              <a:t>final</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0077AA"/>
                </a:solidFill>
                <a:effectLst/>
                <a:latin typeface="Corbel" panose="020B0503020204020204" pitchFamily="34" charset="0"/>
              </a:rPr>
              <a:t>int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myNum</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15</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rbel" panose="020B0503020204020204" pitchFamily="34" charset="0"/>
              </a:rPr>
              <a:t>myNum</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20</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708090"/>
                </a:solidFill>
                <a:effectLst/>
                <a:latin typeface="Corbel" panose="020B0503020204020204" pitchFamily="34" charset="0"/>
              </a:rPr>
              <a:t>// </a:t>
            </a:r>
            <a:r>
              <a:rPr kumimoji="0" lang="en-US" altLang="en-US" sz="1200" b="0" i="0" u="none" strike="noStrike" cap="none" normalizeH="0" baseline="0" dirty="0">
                <a:ln>
                  <a:noFill/>
                </a:ln>
                <a:solidFill>
                  <a:srgbClr val="708090"/>
                </a:solidFill>
                <a:effectLst/>
                <a:latin typeface="Corbel" panose="020B0503020204020204" pitchFamily="34" charset="0"/>
              </a:rPr>
              <a:t>will generate an error: cannot assign a value to a final variable</a:t>
            </a:r>
            <a:endParaRPr kumimoji="0" lang="en-US" altLang="en-US" sz="1200" b="0" i="0" u="none" strike="noStrike" cap="none" normalizeH="0" baseline="0" dirty="0">
              <a:ln>
                <a:noFill/>
              </a:ln>
              <a:solidFill>
                <a:srgbClr val="000000"/>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rbel" panose="020B0503020204020204" pitchFamily="34" charset="0"/>
            </a:endParaRPr>
          </a:p>
        </p:txBody>
      </p:sp>
      <p:pic>
        <p:nvPicPr>
          <p:cNvPr id="1026" name="Picture 2">
            <a:extLst>
              <a:ext uri="{FF2B5EF4-FFF2-40B4-BE49-F238E27FC236}">
                <a16:creationId xmlns:a16="http://schemas.microsoft.com/office/drawing/2014/main" id="{D2B0B5D6-D722-4DA1-B735-1D865C200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0417"/>
            <a:ext cx="2355218" cy="10571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Variables and Data Types">
            <a:extLst>
              <a:ext uri="{FF2B5EF4-FFF2-40B4-BE49-F238E27FC236}">
                <a16:creationId xmlns:a16="http://schemas.microsoft.com/office/drawing/2014/main" id="{49A3383E-1208-406B-B252-636B12058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2" y="3088404"/>
            <a:ext cx="2320471" cy="120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08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872C-1D47-4518-9588-2916DE33487E}"/>
              </a:ext>
            </a:extLst>
          </p:cNvPr>
          <p:cNvSpPr>
            <a:spLocks noGrp="1"/>
          </p:cNvSpPr>
          <p:nvPr>
            <p:ph type="title"/>
          </p:nvPr>
        </p:nvSpPr>
        <p:spPr>
          <a:xfrm>
            <a:off x="1097280" y="286603"/>
            <a:ext cx="10058400" cy="1450757"/>
          </a:xfrm>
        </p:spPr>
        <p:txBody>
          <a:bodyPr>
            <a:normAutofit/>
          </a:bodyPr>
          <a:lstStyle/>
          <a:p>
            <a:pPr algn="ctr"/>
            <a:r>
              <a:rPr lang="en-US" altLang="en-US" sz="4000" b="1" dirty="0">
                <a:solidFill>
                  <a:schemeClr val="tx1"/>
                </a:solidFill>
                <a:latin typeface="Corbel" panose="020B0503020204020204" pitchFamily="34" charset="0"/>
              </a:rPr>
              <a:t>Display Variables</a:t>
            </a:r>
            <a:endParaRPr lang="en-IN" sz="4000" dirty="0"/>
          </a:p>
        </p:txBody>
      </p:sp>
      <p:sp>
        <p:nvSpPr>
          <p:cNvPr id="7" name="Rectangle 2">
            <a:extLst>
              <a:ext uri="{FF2B5EF4-FFF2-40B4-BE49-F238E27FC236}">
                <a16:creationId xmlns:a16="http://schemas.microsoft.com/office/drawing/2014/main" id="{68F58C7B-5EB2-47DB-8773-703848B6593B}"/>
              </a:ext>
            </a:extLst>
          </p:cNvPr>
          <p:cNvSpPr>
            <a:spLocks noChangeArrowheads="1"/>
          </p:cNvSpPr>
          <p:nvPr/>
        </p:nvSpPr>
        <p:spPr bwMode="auto">
          <a:xfrm>
            <a:off x="1178350" y="1889096"/>
            <a:ext cx="3101418" cy="7513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DD4A68"/>
                </a:solidFill>
                <a:effectLst/>
                <a:latin typeface="Corbel" panose="020B0503020204020204" pitchFamily="34" charset="0"/>
              </a:rPr>
              <a:t>String</a:t>
            </a:r>
            <a:r>
              <a:rPr kumimoji="0" lang="en-US" altLang="en-US" sz="1400" b="0" i="0" u="none" strike="noStrike" cap="none" normalizeH="0" baseline="0">
                <a:ln>
                  <a:noFill/>
                </a:ln>
                <a:solidFill>
                  <a:srgbClr val="000000"/>
                </a:solidFill>
                <a:effectLst/>
                <a:latin typeface="Corbel" panose="020B0503020204020204" pitchFamily="34" charset="0"/>
              </a:rPr>
              <a:t> name </a:t>
            </a:r>
            <a:r>
              <a:rPr kumimoji="0" lang="en-US" altLang="en-US" sz="1400" b="0" i="0" u="none" strike="noStrike" cap="none" normalizeH="0" baseline="0">
                <a:ln>
                  <a:noFill/>
                </a:ln>
                <a:solidFill>
                  <a:srgbClr val="9A6E3A"/>
                </a:solidFill>
                <a:effectLst/>
                <a:latin typeface="Corbel" panose="020B0503020204020204" pitchFamily="34" charset="0"/>
              </a:rPr>
              <a:t>=</a:t>
            </a:r>
            <a:r>
              <a:rPr kumimoji="0" lang="en-US" altLang="en-US" sz="1400" b="0" i="0" u="none" strike="noStrike" cap="none" normalizeH="0" baseline="0">
                <a:ln>
                  <a:noFill/>
                </a:ln>
                <a:solidFill>
                  <a:srgbClr val="000000"/>
                </a:solidFill>
                <a:effectLst/>
                <a:latin typeface="Corbel" panose="020B0503020204020204" pitchFamily="34" charset="0"/>
              </a:rPr>
              <a:t> </a:t>
            </a:r>
            <a:r>
              <a:rPr kumimoji="0" lang="en-US" altLang="en-US" sz="1400" b="0" i="0" u="none" strike="noStrike" cap="none" normalizeH="0" baseline="0">
                <a:ln>
                  <a:noFill/>
                </a:ln>
                <a:solidFill>
                  <a:srgbClr val="669900"/>
                </a:solidFill>
                <a:effectLst/>
                <a:latin typeface="Corbel" panose="020B0503020204020204" pitchFamily="34" charset="0"/>
              </a:rPr>
              <a:t>"John"</a:t>
            </a:r>
            <a:r>
              <a:rPr kumimoji="0" lang="en-US" altLang="en-US" sz="1400" b="0" i="0" u="none" strike="noStrike" cap="none" normalizeH="0" baseline="0">
                <a:ln>
                  <a:noFill/>
                </a:ln>
                <a:solidFill>
                  <a:srgbClr val="999999"/>
                </a:solidFill>
                <a:effectLst/>
                <a:latin typeface="Corbel" panose="020B0503020204020204" pitchFamily="34" charset="0"/>
              </a:rPr>
              <a:t>;</a:t>
            </a:r>
            <a:r>
              <a:rPr kumimoji="0" lang="en-US" altLang="en-US" sz="1400" b="0" i="0" u="none" strike="noStrike" cap="none" normalizeH="0" baseline="0">
                <a:ln>
                  <a:noFill/>
                </a:ln>
                <a:solidFill>
                  <a:srgbClr val="000000"/>
                </a:solidFill>
                <a:effectLst/>
                <a:latin typeface="Corbel" panose="020B0503020204020204" pitchFamily="34" charset="0"/>
              </a:rPr>
              <a:t> </a:t>
            </a:r>
            <a:r>
              <a:rPr kumimoji="0" lang="en-US" altLang="en-US" sz="1400" b="0" i="0" u="none" strike="noStrike" cap="none" normalizeH="0" baseline="0">
                <a:ln>
                  <a:noFill/>
                </a:ln>
                <a:solidFill>
                  <a:srgbClr val="DD4A68"/>
                </a:solidFill>
                <a:effectLst/>
                <a:latin typeface="Corbel" panose="020B0503020204020204" pitchFamily="34" charset="0"/>
              </a:rPr>
              <a:t>System</a:t>
            </a:r>
            <a:r>
              <a:rPr kumimoji="0" lang="en-US" altLang="en-US" sz="1400" b="0" i="0" u="none" strike="noStrike" cap="none" normalizeH="0" baseline="0">
                <a:ln>
                  <a:noFill/>
                </a:ln>
                <a:solidFill>
                  <a:srgbClr val="999999"/>
                </a:solidFill>
                <a:effectLst/>
                <a:latin typeface="Corbel" panose="020B0503020204020204" pitchFamily="34" charset="0"/>
              </a:rPr>
              <a:t>.</a:t>
            </a:r>
            <a:r>
              <a:rPr kumimoji="0" lang="en-US" altLang="en-US" sz="1400" b="0" i="0" u="none" strike="noStrike" cap="none" normalizeH="0" baseline="0">
                <a:ln>
                  <a:noFill/>
                </a:ln>
                <a:solidFill>
                  <a:srgbClr val="000000"/>
                </a:solidFill>
                <a:effectLst/>
                <a:latin typeface="Corbel" panose="020B0503020204020204" pitchFamily="34" charset="0"/>
              </a:rPr>
              <a:t>out</a:t>
            </a:r>
            <a:r>
              <a:rPr kumimoji="0" lang="en-US" altLang="en-US" sz="1400" b="0" i="0" u="none" strike="noStrike" cap="none" normalizeH="0" baseline="0">
                <a:ln>
                  <a:noFill/>
                </a:ln>
                <a:solidFill>
                  <a:srgbClr val="999999"/>
                </a:solidFill>
                <a:effectLst/>
                <a:latin typeface="Corbel" panose="020B0503020204020204" pitchFamily="34" charset="0"/>
              </a:rPr>
              <a:t>.</a:t>
            </a:r>
            <a:r>
              <a:rPr kumimoji="0" lang="en-US" altLang="en-US" sz="1400" b="0" i="0" u="none" strike="noStrike" cap="none" normalizeH="0" baseline="0">
                <a:ln>
                  <a:noFill/>
                </a:ln>
                <a:solidFill>
                  <a:srgbClr val="DD4A68"/>
                </a:solidFill>
                <a:effectLst/>
                <a:latin typeface="Corbel" panose="020B0503020204020204" pitchFamily="34" charset="0"/>
              </a:rPr>
              <a:t>println</a:t>
            </a:r>
            <a:r>
              <a:rPr kumimoji="0" lang="en-US" altLang="en-US" sz="1400" b="0" i="0" u="none" strike="noStrike" cap="none" normalizeH="0" baseline="0">
                <a:ln>
                  <a:noFill/>
                </a:ln>
                <a:solidFill>
                  <a:srgbClr val="999999"/>
                </a:solidFill>
                <a:effectLst/>
                <a:latin typeface="Corbel" panose="020B0503020204020204" pitchFamily="34" charset="0"/>
              </a:rPr>
              <a:t>(</a:t>
            </a:r>
            <a:r>
              <a:rPr kumimoji="0" lang="en-US" altLang="en-US" sz="1400" b="0" i="0" u="none" strike="noStrike" cap="none" normalizeH="0" baseline="0">
                <a:ln>
                  <a:noFill/>
                </a:ln>
                <a:solidFill>
                  <a:srgbClr val="669900"/>
                </a:solidFill>
                <a:effectLst/>
                <a:latin typeface="Corbel" panose="020B0503020204020204" pitchFamily="34" charset="0"/>
              </a:rPr>
              <a:t>"Hello "</a:t>
            </a:r>
            <a:r>
              <a:rPr kumimoji="0" lang="en-US" altLang="en-US" sz="1400" b="0" i="0" u="none" strike="noStrike" cap="none" normalizeH="0" baseline="0">
                <a:ln>
                  <a:noFill/>
                </a:ln>
                <a:solidFill>
                  <a:srgbClr val="000000"/>
                </a:solidFill>
                <a:effectLst/>
                <a:latin typeface="Corbel" panose="020B0503020204020204" pitchFamily="34" charset="0"/>
              </a:rPr>
              <a:t> </a:t>
            </a:r>
            <a:r>
              <a:rPr kumimoji="0" lang="en-US" altLang="en-US" sz="1400" b="0" i="0" u="none" strike="noStrike" cap="none" normalizeH="0" baseline="0">
                <a:ln>
                  <a:noFill/>
                </a:ln>
                <a:solidFill>
                  <a:srgbClr val="9A6E3A"/>
                </a:solidFill>
                <a:effectLst/>
                <a:latin typeface="Corbel" panose="020B0503020204020204" pitchFamily="34" charset="0"/>
              </a:rPr>
              <a:t>+</a:t>
            </a:r>
            <a:r>
              <a:rPr kumimoji="0" lang="en-US" altLang="en-US" sz="1400" b="0" i="0" u="none" strike="noStrike" cap="none" normalizeH="0" baseline="0">
                <a:ln>
                  <a:noFill/>
                </a:ln>
                <a:solidFill>
                  <a:srgbClr val="000000"/>
                </a:solidFill>
                <a:effectLst/>
                <a:latin typeface="Corbel" panose="020B0503020204020204" pitchFamily="34" charset="0"/>
              </a:rPr>
              <a:t> name</a:t>
            </a:r>
            <a:r>
              <a:rPr kumimoji="0" lang="en-US" altLang="en-US" sz="1400" b="0" i="0" u="none" strike="noStrike" cap="none" normalizeH="0" baseline="0">
                <a:ln>
                  <a:noFill/>
                </a:ln>
                <a:solidFill>
                  <a:srgbClr val="999999"/>
                </a:solidFill>
                <a:effectLst/>
                <a:latin typeface="Corbel" panose="020B0503020204020204" pitchFamily="34" charset="0"/>
              </a:rPr>
              <a:t>);</a:t>
            </a:r>
            <a:r>
              <a:rPr kumimoji="0" lang="en-US" altLang="en-US" sz="1400" b="0" i="0" u="none" strike="noStrike" cap="none" normalizeH="0" baseline="0">
                <a:ln>
                  <a:noFill/>
                </a:ln>
                <a:solidFill>
                  <a:schemeClr val="tx1"/>
                </a:solidFill>
                <a:effectLst/>
                <a:latin typeface="Corbel" panose="020B0503020204020204" pitchFamily="34" charset="0"/>
              </a:rPr>
              <a:t> </a:t>
            </a:r>
          </a:p>
        </p:txBody>
      </p:sp>
      <p:sp>
        <p:nvSpPr>
          <p:cNvPr id="8" name="Rectangle 3">
            <a:extLst>
              <a:ext uri="{FF2B5EF4-FFF2-40B4-BE49-F238E27FC236}">
                <a16:creationId xmlns:a16="http://schemas.microsoft.com/office/drawing/2014/main" id="{C61A2D0B-8817-4ADB-BDD2-1823317A8BA1}"/>
              </a:ext>
            </a:extLst>
          </p:cNvPr>
          <p:cNvSpPr>
            <a:spLocks noChangeArrowheads="1"/>
          </p:cNvSpPr>
          <p:nvPr/>
        </p:nvSpPr>
        <p:spPr bwMode="auto">
          <a:xfrm>
            <a:off x="1159499" y="2889712"/>
            <a:ext cx="3101418" cy="118227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String</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firstName</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669900"/>
                </a:solidFill>
                <a:effectLst/>
                <a:latin typeface="Corbel" panose="020B0503020204020204" pitchFamily="34" charset="0"/>
              </a:rPr>
              <a:t>"John "</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String</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lastName</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669900"/>
                </a:solidFill>
                <a:effectLst/>
                <a:latin typeface="Corbel" panose="020B0503020204020204" pitchFamily="34" charset="0"/>
              </a:rPr>
              <a:t>"Doe"</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String</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fullName</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firstName</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lastName</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D4A68"/>
                </a:solidFill>
                <a:effectLst/>
                <a:latin typeface="Corbel" panose="020B0503020204020204" pitchFamily="34" charset="0"/>
              </a:rPr>
              <a:t>System</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out</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DD4A68"/>
                </a:solidFill>
                <a:effectLst/>
                <a:latin typeface="Corbel" panose="020B0503020204020204" pitchFamily="34" charset="0"/>
              </a:rPr>
              <a:t>println</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fullName</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chemeClr val="tx1"/>
                </a:solidFill>
                <a:effectLst/>
                <a:latin typeface="Corbel" panose="020B0503020204020204" pitchFamily="34" charset="0"/>
              </a:rPr>
              <a:t> </a:t>
            </a:r>
          </a:p>
        </p:txBody>
      </p:sp>
      <p:sp>
        <p:nvSpPr>
          <p:cNvPr id="10" name="Rectangle 5">
            <a:extLst>
              <a:ext uri="{FF2B5EF4-FFF2-40B4-BE49-F238E27FC236}">
                <a16:creationId xmlns:a16="http://schemas.microsoft.com/office/drawing/2014/main" id="{2545FFBA-164E-450F-A180-ED7B1C4053D0}"/>
              </a:ext>
            </a:extLst>
          </p:cNvPr>
          <p:cNvSpPr>
            <a:spLocks noChangeArrowheads="1"/>
          </p:cNvSpPr>
          <p:nvPr/>
        </p:nvSpPr>
        <p:spPr bwMode="auto">
          <a:xfrm>
            <a:off x="1150071" y="4364323"/>
            <a:ext cx="3715105" cy="9668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rbel" panose="020B0503020204020204" pitchFamily="34" charset="0"/>
              </a:rPr>
              <a:t>int</a:t>
            </a:r>
            <a:r>
              <a:rPr kumimoji="0" lang="en-US" altLang="en-US" sz="1400" b="0" i="0" u="none" strike="noStrike" cap="none" normalizeH="0" baseline="0" dirty="0">
                <a:ln>
                  <a:noFill/>
                </a:ln>
                <a:solidFill>
                  <a:srgbClr val="000000"/>
                </a:solidFill>
                <a:effectLst/>
                <a:latin typeface="Corbel" panose="020B0503020204020204" pitchFamily="34" charset="0"/>
              </a:rPr>
              <a:t> x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5</a:t>
            </a:r>
            <a:r>
              <a:rPr kumimoji="0" lang="en-US" altLang="en-US" sz="1400" b="0" i="0" u="none" strike="noStrike" cap="none" normalizeH="0" baseline="0" dirty="0">
                <a:ln>
                  <a:noFill/>
                </a:ln>
                <a:solidFill>
                  <a:srgbClr val="999999"/>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0077AA"/>
                </a:solidFill>
                <a:effectLst/>
                <a:latin typeface="Corbel" panose="020B0503020204020204" pitchFamily="34" charset="0"/>
              </a:rPr>
              <a:t>int</a:t>
            </a:r>
            <a:r>
              <a:rPr kumimoji="0" lang="en-US" altLang="en-US" sz="1400" b="0" i="0" u="none" strike="noStrike" cap="none" normalizeH="0" baseline="0" dirty="0">
                <a:ln>
                  <a:noFill/>
                </a:ln>
                <a:solidFill>
                  <a:srgbClr val="000000"/>
                </a:solidFill>
                <a:effectLst/>
                <a:latin typeface="Corbel" panose="020B0503020204020204" pitchFamily="34" charset="0"/>
              </a:rPr>
              <a:t> y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6</a:t>
            </a:r>
            <a:r>
              <a:rPr kumimoji="0" lang="en-US" altLang="en-US" sz="1400" b="0" i="0" u="none" strike="noStrike" cap="none" normalizeH="0" baseline="0" dirty="0">
                <a:ln>
                  <a:noFill/>
                </a:ln>
                <a:solidFill>
                  <a:srgbClr val="999999"/>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DD4A68"/>
                </a:solidFill>
                <a:effectLst/>
                <a:latin typeface="Corbel" panose="020B0503020204020204" pitchFamily="34" charset="0"/>
              </a:rPr>
              <a:t>System</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out</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DD4A68"/>
                </a:solidFill>
                <a:effectLst/>
                <a:latin typeface="Corbel" panose="020B0503020204020204" pitchFamily="34" charset="0"/>
              </a:rPr>
              <a:t>println</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x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y</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708090"/>
                </a:solidFill>
                <a:effectLst/>
                <a:latin typeface="Corbel" panose="020B0503020204020204" pitchFamily="34" charset="0"/>
              </a:rPr>
              <a:t>// Print the value of x + y</a:t>
            </a:r>
            <a:r>
              <a:rPr kumimoji="0" lang="en-US" altLang="en-US" sz="1400" b="0" i="0" u="none" strike="noStrike" cap="none" normalizeH="0" baseline="0" dirty="0">
                <a:ln>
                  <a:noFill/>
                </a:ln>
                <a:solidFill>
                  <a:schemeClr val="tx1"/>
                </a:solidFill>
                <a:effectLst/>
                <a:latin typeface="Corbel" panose="020B0503020204020204" pitchFamily="34" charset="0"/>
              </a:rPr>
              <a:t> </a:t>
            </a:r>
          </a:p>
        </p:txBody>
      </p:sp>
      <p:sp>
        <p:nvSpPr>
          <p:cNvPr id="11" name="Rectangle 6">
            <a:extLst>
              <a:ext uri="{FF2B5EF4-FFF2-40B4-BE49-F238E27FC236}">
                <a16:creationId xmlns:a16="http://schemas.microsoft.com/office/drawing/2014/main" id="{E47AF724-48EE-49F5-9D00-5F988BFAB546}"/>
              </a:ext>
            </a:extLst>
          </p:cNvPr>
          <p:cNvSpPr>
            <a:spLocks noChangeArrowheads="1"/>
          </p:cNvSpPr>
          <p:nvPr/>
        </p:nvSpPr>
        <p:spPr bwMode="auto">
          <a:xfrm>
            <a:off x="1131215" y="5527840"/>
            <a:ext cx="3814165" cy="7513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7AA"/>
                </a:solidFill>
                <a:effectLst/>
                <a:latin typeface="Corbel" panose="020B0503020204020204" pitchFamily="34" charset="0"/>
              </a:rPr>
              <a:t>int</a:t>
            </a:r>
            <a:r>
              <a:rPr kumimoji="0" lang="en-US" altLang="en-US" sz="1400" b="0" i="0" u="none" strike="noStrike" cap="none" normalizeH="0" baseline="0" dirty="0">
                <a:ln>
                  <a:noFill/>
                </a:ln>
                <a:solidFill>
                  <a:srgbClr val="000000"/>
                </a:solidFill>
                <a:effectLst/>
                <a:latin typeface="Corbel" panose="020B0503020204020204" pitchFamily="34" charset="0"/>
              </a:rPr>
              <a:t> x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5</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y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6</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z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90055"/>
                </a:solidFill>
                <a:effectLst/>
                <a:latin typeface="Corbel" panose="020B0503020204020204" pitchFamily="34" charset="0"/>
              </a:rPr>
              <a:t>50</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DD4A68"/>
                </a:solidFill>
                <a:effectLst/>
                <a:latin typeface="Corbel" panose="020B0503020204020204" pitchFamily="34" charset="0"/>
              </a:rPr>
              <a:t>System</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out</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DD4A68"/>
                </a:solidFill>
                <a:effectLst/>
                <a:latin typeface="Corbel" panose="020B0503020204020204" pitchFamily="34" charset="0"/>
              </a:rPr>
              <a:t>println</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x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y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z</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chemeClr val="tx1"/>
                </a:solidFill>
                <a:effectLst/>
                <a:latin typeface="Corbel" panose="020B0503020204020204" pitchFamily="34" charset="0"/>
              </a:rPr>
              <a:t> </a:t>
            </a:r>
          </a:p>
        </p:txBody>
      </p:sp>
      <p:sp>
        <p:nvSpPr>
          <p:cNvPr id="14" name="Rectangle 3">
            <a:extLst>
              <a:ext uri="{FF2B5EF4-FFF2-40B4-BE49-F238E27FC236}">
                <a16:creationId xmlns:a16="http://schemas.microsoft.com/office/drawing/2014/main" id="{ED97346C-1C21-4ABE-9EA0-2430A2AEAEB0}"/>
              </a:ext>
            </a:extLst>
          </p:cNvPr>
          <p:cNvSpPr>
            <a:spLocks noChangeArrowheads="1"/>
          </p:cNvSpPr>
          <p:nvPr/>
        </p:nvSpPr>
        <p:spPr bwMode="auto">
          <a:xfrm>
            <a:off x="5244759" y="2186119"/>
            <a:ext cx="5403130" cy="37675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//try this program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DD4A68"/>
              </a:solidFill>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DD4A68"/>
                </a:solidFill>
                <a:latin typeface="Corbel" panose="020B0503020204020204" pitchFamily="34" charset="0"/>
              </a:rPr>
              <a:t>class 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DD4A68"/>
                </a:solidFill>
                <a:latin typeface="Corbel" panose="020B0503020204020204" pitchFamily="34" charset="0"/>
              </a:rPr>
              <a:t>  public static void main(String </a:t>
            </a:r>
            <a:r>
              <a:rPr lang="en-US" altLang="en-US" sz="1400" dirty="0" err="1">
                <a:solidFill>
                  <a:srgbClr val="DD4A68"/>
                </a:solidFill>
                <a:latin typeface="Corbel" panose="020B0503020204020204" pitchFamily="34" charset="0"/>
              </a:rPr>
              <a:t>args</a:t>
            </a:r>
            <a:r>
              <a:rPr lang="en-US" altLang="en-US" sz="1400" dirty="0">
                <a:solidFill>
                  <a:srgbClr val="DD4A68"/>
                </a:solidFill>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DD4A68"/>
                </a:solidFill>
                <a:latin typeface="Corbel" panose="020B0503020204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           String</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firstName</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669900"/>
                </a:solidFill>
                <a:effectLst/>
                <a:latin typeface="Corbel" panose="020B0503020204020204" pitchFamily="34" charset="0"/>
              </a:rPr>
              <a:t>"John "</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           String</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lastName</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669900"/>
                </a:solidFill>
                <a:effectLst/>
                <a:latin typeface="Corbel" panose="020B0503020204020204" pitchFamily="34" charset="0"/>
              </a:rPr>
              <a:t>"Doe"</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DD4A68"/>
                </a:solidFill>
                <a:latin typeface="Corbel" panose="020B0503020204020204" pitchFamily="34" charset="0"/>
              </a:rPr>
              <a:t>            </a:t>
            </a:r>
            <a:r>
              <a:rPr kumimoji="0" lang="en-US" altLang="en-US" sz="1400" b="0" i="0" u="none" strike="noStrike" cap="none" normalizeH="0" baseline="0" dirty="0">
                <a:ln>
                  <a:noFill/>
                </a:ln>
                <a:solidFill>
                  <a:srgbClr val="DD4A68"/>
                </a:solidFill>
                <a:effectLst/>
                <a:latin typeface="Corbel" panose="020B0503020204020204" pitchFamily="34" charset="0"/>
              </a:rPr>
              <a:t>String</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fullName</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firstName</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a:ln>
                  <a:noFill/>
                </a:ln>
                <a:solidFill>
                  <a:srgbClr val="9A6E3A"/>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r>
              <a:rPr kumimoji="0" lang="en-US" altLang="en-US" sz="1400" b="0" i="0" u="none" strike="noStrike" cap="none" normalizeH="0" baseline="0" dirty="0" err="1">
                <a:ln>
                  <a:noFill/>
                </a:ln>
                <a:solidFill>
                  <a:srgbClr val="000000"/>
                </a:solidFill>
                <a:effectLst/>
                <a:latin typeface="Corbel" panose="020B0503020204020204" pitchFamily="34" charset="0"/>
              </a:rPr>
              <a:t>lastName</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rbel" panose="020B0503020204020204" pitchFamily="34" charset="0"/>
              </a:rPr>
              <a:t>           </a:t>
            </a:r>
            <a:r>
              <a:rPr kumimoji="0" lang="en-US" altLang="en-US" sz="1400" b="0" i="0" u="none" strike="noStrike" cap="none" normalizeH="0" baseline="0" dirty="0" err="1">
                <a:ln>
                  <a:noFill/>
                </a:ln>
                <a:solidFill>
                  <a:srgbClr val="DD4A68"/>
                </a:solidFill>
                <a:effectLst/>
                <a:latin typeface="Corbel" panose="020B0503020204020204" pitchFamily="34" charset="0"/>
              </a:rPr>
              <a:t>System</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out</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DD4A68"/>
                </a:solidFill>
                <a:effectLst/>
                <a:latin typeface="Corbel" panose="020B0503020204020204" pitchFamily="34" charset="0"/>
              </a:rPr>
              <a:t>println</a:t>
            </a:r>
            <a:r>
              <a:rPr kumimoji="0" lang="en-US" altLang="en-US" sz="1400" b="0" i="0" u="none" strike="noStrike" cap="none" normalizeH="0" baseline="0" dirty="0">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fullName</a:t>
            </a:r>
            <a:r>
              <a:rPr kumimoji="0" lang="en-US" altLang="en-US" sz="1400" b="0" i="0" u="none" strike="noStrike" cap="none" normalizeH="0" baseline="0" dirty="0">
                <a:ln>
                  <a:noFill/>
                </a:ln>
                <a:solidFill>
                  <a:srgbClr val="999999"/>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999999"/>
              </a:solidFill>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Corbel" panose="020B0503020204020204" pitchFamily="34" charset="0"/>
              </a:rPr>
              <a:t>           </a:t>
            </a:r>
            <a:r>
              <a:rPr kumimoji="0" lang="en-US" altLang="en-US" sz="1400" b="0" i="0" u="none" strike="noStrike" cap="none" normalizeH="0" baseline="0" dirty="0" err="1">
                <a:ln>
                  <a:noFill/>
                </a:ln>
                <a:solidFill>
                  <a:srgbClr val="DD4A68"/>
                </a:solidFill>
                <a:effectLst/>
                <a:latin typeface="Corbel" panose="020B0503020204020204" pitchFamily="34" charset="0"/>
              </a:rPr>
              <a:t>System</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000000"/>
                </a:solidFill>
                <a:effectLst/>
                <a:latin typeface="Corbel" panose="020B0503020204020204" pitchFamily="34" charset="0"/>
              </a:rPr>
              <a:t>out</a:t>
            </a:r>
            <a:r>
              <a:rPr kumimoji="0" lang="en-US" altLang="en-US" sz="1400" b="0" i="0" u="none" strike="noStrike" cap="none" normalizeH="0" baseline="0" dirty="0" err="1">
                <a:ln>
                  <a:noFill/>
                </a:ln>
                <a:solidFill>
                  <a:srgbClr val="999999"/>
                </a:solidFill>
                <a:effectLst/>
                <a:latin typeface="Corbel" panose="020B0503020204020204" pitchFamily="34" charset="0"/>
              </a:rPr>
              <a:t>.</a:t>
            </a:r>
            <a:r>
              <a:rPr kumimoji="0" lang="en-US" altLang="en-US" sz="1400" b="0" i="0" u="none" strike="noStrike" cap="none" normalizeH="0" baseline="0" dirty="0" err="1">
                <a:ln>
                  <a:noFill/>
                </a:ln>
                <a:solidFill>
                  <a:srgbClr val="DD4A68"/>
                </a:solidFill>
                <a:effectLst/>
                <a:latin typeface="Corbel" panose="020B0503020204020204" pitchFamily="34" charset="0"/>
              </a:rPr>
              <a:t>println</a:t>
            </a:r>
            <a:r>
              <a:rPr kumimoji="0" lang="en-US" altLang="en-US" sz="1400" b="0" i="0" u="none" strike="noStrike" cap="none" normalizeH="0" baseline="0" dirty="0">
                <a:ln>
                  <a:noFill/>
                </a:ln>
                <a:solidFill>
                  <a:srgbClr val="999999"/>
                </a:solidFill>
                <a:effectLst/>
                <a:latin typeface="Corbel" panose="020B0503020204020204" pitchFamily="34" charset="0"/>
              </a:rPr>
              <a:t>(“welcome ”+</a:t>
            </a:r>
            <a:r>
              <a:rPr lang="en-US" altLang="en-US" sz="1400" dirty="0" err="1">
                <a:solidFill>
                  <a:srgbClr val="000000"/>
                </a:solidFill>
                <a:latin typeface="Corbel" panose="020B0503020204020204" pitchFamily="34" charset="0"/>
              </a:rPr>
              <a:t>firstName</a:t>
            </a:r>
            <a:r>
              <a:rPr lang="en-US" altLang="en-US" sz="1400" dirty="0">
                <a:solidFill>
                  <a:srgbClr val="000000"/>
                </a:solidFill>
                <a:latin typeface="Corbel" panose="020B0503020204020204" pitchFamily="34" charset="0"/>
              </a:rPr>
              <a:t>+ “ “+</a:t>
            </a:r>
            <a:r>
              <a:rPr lang="en-US" altLang="en-US" sz="1400" dirty="0" err="1">
                <a:solidFill>
                  <a:srgbClr val="000000"/>
                </a:solidFill>
                <a:latin typeface="Corbel" panose="020B0503020204020204" pitchFamily="34" charset="0"/>
              </a:rPr>
              <a:t>lastName</a:t>
            </a:r>
            <a:r>
              <a:rPr kumimoji="0" lang="en-US" altLang="en-US" sz="1400" b="0" i="0" u="none" strike="noStrike" cap="none" normalizeH="0" baseline="0" dirty="0">
                <a:ln>
                  <a:noFill/>
                </a:ln>
                <a:solidFill>
                  <a:srgbClr val="999999"/>
                </a:solidFill>
                <a:effectLst/>
                <a:latin typeface="Corbel" panose="020B0503020204020204" pitchFamily="34" charset="0"/>
              </a:rPr>
              <a:t>);</a:t>
            </a:r>
            <a:endParaRPr lang="en-US" altLang="en-US" sz="1400" dirty="0">
              <a:solidFill>
                <a:srgbClr val="999999"/>
              </a:solidFill>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999999"/>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0000"/>
                </a:solidFill>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Corbel" panose="020B0503020204020204" pitchFamily="34" charset="0"/>
              </a:rPr>
              <a:t>} </a:t>
            </a:r>
          </a:p>
        </p:txBody>
      </p:sp>
    </p:spTree>
    <p:extLst>
      <p:ext uri="{BB962C8B-B14F-4D97-AF65-F5344CB8AC3E}">
        <p14:creationId xmlns:p14="http://schemas.microsoft.com/office/powerpoint/2010/main" val="230825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10" grpId="0" animBg="1"/>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887E-713D-4A0D-9CDB-0B60A80D0F55}"/>
              </a:ext>
            </a:extLst>
          </p:cNvPr>
          <p:cNvSpPr>
            <a:spLocks noGrp="1"/>
          </p:cNvSpPr>
          <p:nvPr>
            <p:ph type="title"/>
          </p:nvPr>
        </p:nvSpPr>
        <p:spPr/>
        <p:txBody>
          <a:bodyPr>
            <a:normAutofit/>
          </a:bodyPr>
          <a:lstStyle/>
          <a:p>
            <a:pPr algn="ctr"/>
            <a:r>
              <a:rPr kumimoji="0" lang="en-US" altLang="en-US" sz="3200" b="1" i="0" u="none" strike="noStrike" cap="none" normalizeH="0" baseline="0" dirty="0">
                <a:ln>
                  <a:noFill/>
                </a:ln>
                <a:solidFill>
                  <a:srgbClr val="000000"/>
                </a:solidFill>
                <a:effectLst/>
                <a:latin typeface="Corbel" panose="020B0503020204020204" pitchFamily="34" charset="0"/>
              </a:rPr>
              <a:t>The general rules for constructing names for variables (unique identifiers) are:</a:t>
            </a:r>
            <a:endParaRPr lang="en-IN" sz="3200" b="1" dirty="0"/>
          </a:p>
        </p:txBody>
      </p:sp>
      <p:sp>
        <p:nvSpPr>
          <p:cNvPr id="4" name="Rectangle 1">
            <a:extLst>
              <a:ext uri="{FF2B5EF4-FFF2-40B4-BE49-F238E27FC236}">
                <a16:creationId xmlns:a16="http://schemas.microsoft.com/office/drawing/2014/main" id="{32BAD385-B52A-402A-8581-61A46063FE05}"/>
              </a:ext>
            </a:extLst>
          </p:cNvPr>
          <p:cNvSpPr>
            <a:spLocks noGrp="1" noChangeArrowheads="1"/>
          </p:cNvSpPr>
          <p:nvPr>
            <p:ph idx="1"/>
          </p:nvPr>
        </p:nvSpPr>
        <p:spPr bwMode="auto">
          <a:xfrm>
            <a:off x="604309" y="2367511"/>
            <a:ext cx="11018209" cy="267765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Corbel" panose="020B0503020204020204" pitchFamily="34" charset="0"/>
              </a:rPr>
              <a:t>Names can contain letters, digits, underscores, and dollar signs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Corbel" panose="020B0503020204020204" pitchFamily="34" charset="0"/>
              </a:rPr>
              <a:t>Names must begin with a letter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Corbel" panose="020B0503020204020204" pitchFamily="34" charset="0"/>
              </a:rPr>
              <a:t>Names should start with a lowercase letter and it cannot contain whitespace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Corbel" panose="020B0503020204020204" pitchFamily="34" charset="0"/>
              </a:rPr>
              <a:t>Names can also begin with $ and _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Corbel" panose="020B0503020204020204" pitchFamily="34" charset="0"/>
              </a:rPr>
              <a:t>Names are case sensitive ("</a:t>
            </a:r>
            <a:r>
              <a:rPr kumimoji="0" lang="en-US" altLang="en-US" sz="2400" b="0" i="0" u="none" strike="noStrike" cap="none" normalizeH="0" baseline="0" dirty="0" err="1">
                <a:ln>
                  <a:noFill/>
                </a:ln>
                <a:solidFill>
                  <a:srgbClr val="000000"/>
                </a:solidFill>
                <a:effectLst/>
                <a:latin typeface="Corbel" panose="020B0503020204020204" pitchFamily="34" charset="0"/>
              </a:rPr>
              <a:t>myVar</a:t>
            </a:r>
            <a:r>
              <a:rPr kumimoji="0" lang="en-US" altLang="en-US" sz="2400" b="0" i="0" u="none" strike="noStrike" cap="none" normalizeH="0" baseline="0" dirty="0">
                <a:ln>
                  <a:noFill/>
                </a:ln>
                <a:solidFill>
                  <a:srgbClr val="000000"/>
                </a:solidFill>
                <a:effectLst/>
                <a:latin typeface="Corbel" panose="020B0503020204020204" pitchFamily="34" charset="0"/>
              </a:rPr>
              <a:t>" and "</a:t>
            </a:r>
            <a:r>
              <a:rPr kumimoji="0" lang="en-US" altLang="en-US" sz="2400" b="0" i="0" u="none" strike="noStrike" cap="none" normalizeH="0" baseline="0" dirty="0" err="1">
                <a:ln>
                  <a:noFill/>
                </a:ln>
                <a:solidFill>
                  <a:srgbClr val="000000"/>
                </a:solidFill>
                <a:effectLst/>
                <a:latin typeface="Corbel" panose="020B0503020204020204" pitchFamily="34" charset="0"/>
              </a:rPr>
              <a:t>myvar</a:t>
            </a:r>
            <a:r>
              <a:rPr kumimoji="0" lang="en-US" altLang="en-US" sz="2400" b="0" i="0" u="none" strike="noStrike" cap="none" normalizeH="0" baseline="0" dirty="0">
                <a:ln>
                  <a:noFill/>
                </a:ln>
                <a:solidFill>
                  <a:srgbClr val="000000"/>
                </a:solidFill>
                <a:effectLst/>
                <a:latin typeface="Corbel" panose="020B0503020204020204" pitchFamily="34" charset="0"/>
              </a:rPr>
              <a:t>" are different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Corbel" panose="020B0503020204020204" pitchFamily="34" charset="0"/>
              </a:rPr>
              <a:t>Reserved words (like Java keywords, such as </a:t>
            </a:r>
            <a:r>
              <a:rPr kumimoji="0" lang="en-US" altLang="en-US" sz="2400" b="0" i="0" u="none" strike="noStrike" cap="none" normalizeH="0" baseline="0" dirty="0">
                <a:ln>
                  <a:noFill/>
                </a:ln>
                <a:solidFill>
                  <a:srgbClr val="DC143C"/>
                </a:solidFill>
                <a:effectLst/>
                <a:latin typeface="Corbel" panose="020B0503020204020204" pitchFamily="34" charset="0"/>
              </a:rPr>
              <a:t>int</a:t>
            </a:r>
            <a:r>
              <a:rPr kumimoji="0" lang="en-US" altLang="en-US" sz="2400" b="0" i="0" u="none" strike="noStrike" cap="none" normalizeH="0" baseline="0" dirty="0">
                <a:ln>
                  <a:noFill/>
                </a:ln>
                <a:solidFill>
                  <a:srgbClr val="000000"/>
                </a:solidFill>
                <a:effectLst/>
                <a:latin typeface="Corbel" panose="020B0503020204020204" pitchFamily="34" charset="0"/>
              </a:rPr>
              <a:t> or </a:t>
            </a:r>
            <a:r>
              <a:rPr kumimoji="0" lang="en-US" altLang="en-US" sz="2400" b="0" i="0" u="none" strike="noStrike" cap="none" normalizeH="0" baseline="0" dirty="0" err="1">
                <a:ln>
                  <a:noFill/>
                </a:ln>
                <a:solidFill>
                  <a:srgbClr val="DC143C"/>
                </a:solidFill>
                <a:effectLst/>
                <a:latin typeface="Corbel" panose="020B0503020204020204" pitchFamily="34" charset="0"/>
              </a:rPr>
              <a:t>boolean</a:t>
            </a:r>
            <a:r>
              <a:rPr kumimoji="0" lang="en-US" altLang="en-US" sz="2400" b="0" i="0" u="none" strike="noStrike" cap="none" normalizeH="0" baseline="0" dirty="0">
                <a:ln>
                  <a:noFill/>
                </a:ln>
                <a:solidFill>
                  <a:srgbClr val="000000"/>
                </a:solidFill>
                <a:effectLst/>
                <a:latin typeface="Corbel" panose="020B0503020204020204" pitchFamily="34" charset="0"/>
              </a:rPr>
              <a:t>) cannot be used as names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rbel" panose="020B0503020204020204" pitchFamily="34" charset="0"/>
            </a:endParaRPr>
          </a:p>
        </p:txBody>
      </p:sp>
    </p:spTree>
    <p:extLst>
      <p:ext uri="{BB962C8B-B14F-4D97-AF65-F5344CB8AC3E}">
        <p14:creationId xmlns:p14="http://schemas.microsoft.com/office/powerpoint/2010/main" val="264686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B15C-5C2D-440E-B572-E213899CB3BF}"/>
              </a:ext>
            </a:extLst>
          </p:cNvPr>
          <p:cNvSpPr>
            <a:spLocks noGrp="1"/>
          </p:cNvSpPr>
          <p:nvPr>
            <p:ph type="title"/>
          </p:nvPr>
        </p:nvSpPr>
        <p:spPr/>
        <p:txBody>
          <a:bodyPr>
            <a:normAutofit/>
          </a:bodyPr>
          <a:lstStyle/>
          <a:p>
            <a:pPr algn="ctr"/>
            <a:r>
              <a:rPr lang="en-IN" sz="4000" b="1" dirty="0">
                <a:latin typeface="Corbel" panose="020B0503020204020204" pitchFamily="34" charset="0"/>
              </a:rPr>
              <a:t>Data Types</a:t>
            </a:r>
          </a:p>
        </p:txBody>
      </p:sp>
      <p:sp>
        <p:nvSpPr>
          <p:cNvPr id="4" name="Rectangle 1">
            <a:extLst>
              <a:ext uri="{FF2B5EF4-FFF2-40B4-BE49-F238E27FC236}">
                <a16:creationId xmlns:a16="http://schemas.microsoft.com/office/drawing/2014/main" id="{2C719133-F0DA-4858-9593-056CFA2068FB}"/>
              </a:ext>
            </a:extLst>
          </p:cNvPr>
          <p:cNvSpPr>
            <a:spLocks noGrp="1" noChangeArrowheads="1"/>
          </p:cNvSpPr>
          <p:nvPr>
            <p:ph idx="1"/>
          </p:nvPr>
        </p:nvSpPr>
        <p:spPr bwMode="auto">
          <a:xfrm>
            <a:off x="1097280" y="2397265"/>
            <a:ext cx="10225377"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rbel" panose="020B0503020204020204" pitchFamily="34" charset="0"/>
              </a:rPr>
              <a:t>Data types are divided into two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sng" strike="noStrike" cap="none" normalizeH="0" baseline="0" dirty="0">
                <a:ln>
                  <a:noFill/>
                </a:ln>
                <a:solidFill>
                  <a:srgbClr val="000000"/>
                </a:solidFill>
                <a:effectLst/>
                <a:latin typeface="Corbel" panose="020B0503020204020204" pitchFamily="34" charset="0"/>
              </a:rPr>
              <a:t>Primitive data types </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1" u="none" strike="noStrike" cap="none" normalizeH="0" baseline="0" dirty="0">
                <a:ln>
                  <a:noFill/>
                </a:ln>
                <a:solidFill>
                  <a:srgbClr val="000000"/>
                </a:solidFill>
                <a:effectLst/>
                <a:latin typeface="Corbel" panose="020B0503020204020204" pitchFamily="34" charset="0"/>
              </a:rPr>
              <a:t>(already defined)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Corbel" panose="020B0503020204020204" pitchFamily="34" charset="0"/>
              </a:rPr>
              <a:t> includes </a:t>
            </a:r>
            <a:r>
              <a:rPr kumimoji="0" lang="en-US" altLang="en-US" b="0" i="0" u="none" strike="noStrike" cap="none" normalizeH="0" baseline="0" dirty="0">
                <a:ln>
                  <a:noFill/>
                </a:ln>
                <a:solidFill>
                  <a:srgbClr val="DC143C"/>
                </a:solidFill>
                <a:effectLst/>
                <a:latin typeface="Corbel" panose="020B0503020204020204" pitchFamily="34" charset="0"/>
              </a:rPr>
              <a:t>byte</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DC143C"/>
                </a:solidFill>
                <a:effectLst/>
                <a:latin typeface="Corbel" panose="020B0503020204020204" pitchFamily="34" charset="0"/>
              </a:rPr>
              <a:t>short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DC143C"/>
                </a:solidFill>
                <a:effectLst/>
                <a:latin typeface="Corbel" panose="020B0503020204020204" pitchFamily="34" charset="0"/>
              </a:rPr>
              <a:t>int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DC143C"/>
                </a:solidFill>
                <a:effectLst/>
                <a:latin typeface="Corbel" panose="020B0503020204020204" pitchFamily="34" charset="0"/>
              </a:rPr>
              <a:t>long</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DC143C"/>
                </a:solidFill>
                <a:effectLst/>
                <a:latin typeface="Corbel" panose="020B0503020204020204" pitchFamily="34" charset="0"/>
              </a:rPr>
              <a:t>float</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DC143C"/>
                </a:solidFill>
                <a:effectLst/>
                <a:latin typeface="Corbel" panose="020B0503020204020204" pitchFamily="34" charset="0"/>
              </a:rPr>
              <a:t>double</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err="1">
                <a:ln>
                  <a:noFill/>
                </a:ln>
                <a:solidFill>
                  <a:srgbClr val="DC143C"/>
                </a:solidFill>
                <a:effectLst/>
                <a:latin typeface="Corbel" panose="020B0503020204020204" pitchFamily="34" charset="0"/>
              </a:rPr>
              <a:t>boolean</a:t>
            </a:r>
            <a:r>
              <a:rPr kumimoji="0" lang="en-US" altLang="en-US" b="0" i="0" u="none" strike="noStrike" cap="none" normalizeH="0" baseline="0" dirty="0">
                <a:ln>
                  <a:noFill/>
                </a:ln>
                <a:solidFill>
                  <a:srgbClr val="000000"/>
                </a:solidFill>
                <a:effectLst/>
                <a:latin typeface="Corbel" panose="020B0503020204020204" pitchFamily="34" charset="0"/>
              </a:rPr>
              <a:t> and </a:t>
            </a:r>
            <a:r>
              <a:rPr kumimoji="0" lang="en-US" altLang="en-US" b="0" i="0" u="none" strike="noStrike" cap="none" normalizeH="0" baseline="0" dirty="0">
                <a:ln>
                  <a:noFill/>
                </a:ln>
                <a:solidFill>
                  <a:srgbClr val="DC143C"/>
                </a:solidFill>
                <a:effectLst/>
                <a:latin typeface="Corbel" panose="020B0503020204020204" pitchFamily="34" charset="0"/>
              </a:rPr>
              <a:t>char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000000"/>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sng" strike="noStrike" cap="none" normalizeH="0" baseline="0" dirty="0">
                <a:ln>
                  <a:noFill/>
                </a:ln>
                <a:solidFill>
                  <a:srgbClr val="000000"/>
                </a:solidFill>
                <a:effectLst/>
                <a:latin typeface="Corbel" panose="020B0503020204020204" pitchFamily="34" charset="0"/>
              </a:rPr>
              <a:t>Non-primitive data types </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1" u="none" strike="noStrike" cap="none" normalizeH="0" baseline="0" dirty="0">
                <a:ln>
                  <a:noFill/>
                </a:ln>
                <a:solidFill>
                  <a:srgbClr val="000000"/>
                </a:solidFill>
                <a:effectLst/>
                <a:latin typeface="Corbel" panose="020B0503020204020204" pitchFamily="34" charset="0"/>
              </a:rPr>
              <a:t>(created by the</a:t>
            </a:r>
            <a:r>
              <a:rPr kumimoji="0" lang="en-US" altLang="en-US" b="0" i="1" u="none" strike="noStrike" cap="none" normalizeH="0" dirty="0">
                <a:ln>
                  <a:noFill/>
                </a:ln>
                <a:solidFill>
                  <a:srgbClr val="000000"/>
                </a:solidFill>
                <a:effectLst/>
                <a:latin typeface="Corbel" panose="020B0503020204020204" pitchFamily="34" charset="0"/>
              </a:rPr>
              <a:t> programmer)</a:t>
            </a:r>
            <a:endParaRPr kumimoji="0" lang="en-US" altLang="en-US" b="0" i="1" u="none" strike="noStrike" cap="none" normalizeH="0" baseline="0" dirty="0">
              <a:ln>
                <a:noFill/>
              </a:ln>
              <a:solidFill>
                <a:srgbClr val="000000"/>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rgbClr val="000000"/>
                </a:solidFill>
                <a:latin typeface="Corbel" panose="020B0503020204020204" pitchFamily="34" charset="0"/>
              </a:rPr>
              <a:t>  </a:t>
            </a:r>
            <a:r>
              <a:rPr kumimoji="0" lang="en-US" altLang="en-US" b="0" i="0" u="none" strike="noStrike" cap="none" normalizeH="0" baseline="0" dirty="0">
                <a:ln>
                  <a:noFill/>
                </a:ln>
                <a:solidFill>
                  <a:srgbClr val="000000"/>
                </a:solidFill>
                <a:effectLst/>
                <a:latin typeface="Corbel" panose="020B0503020204020204" pitchFamily="34" charset="0"/>
              </a:rPr>
              <a:t>such as </a:t>
            </a:r>
            <a:r>
              <a:rPr kumimoji="0" lang="en-US" altLang="en-US" b="0" i="0" u="none" strike="noStrike" cap="none" normalizeH="0" baseline="0" dirty="0">
                <a:ln>
                  <a:noFill/>
                </a:ln>
                <a:solidFill>
                  <a:srgbClr val="000000"/>
                </a:solidFill>
                <a:effectLst/>
                <a:latin typeface="Corbel" panose="020B0503020204020204" pitchFamily="34" charset="0"/>
                <a:hlinkClick r:id="rId2"/>
              </a:rPr>
              <a:t>String</a:t>
            </a:r>
            <a:r>
              <a:rPr kumimoji="0" lang="en-US" altLang="en-US" b="0" i="0" u="none" strike="noStrike" cap="none" normalizeH="0" baseline="0" dirty="0">
                <a:ln>
                  <a:noFill/>
                </a:ln>
                <a:solidFill>
                  <a:srgbClr val="000000"/>
                </a:solidFill>
                <a:effectLst/>
                <a:latin typeface="Corbel" panose="020B0503020204020204" pitchFamily="34" charset="0"/>
              </a:rPr>
              <a:t>, </a:t>
            </a:r>
            <a:r>
              <a:rPr kumimoji="0" lang="en-US" altLang="en-US" b="0" i="0" u="none" strike="noStrike" cap="none" normalizeH="0" baseline="0" dirty="0">
                <a:ln>
                  <a:noFill/>
                </a:ln>
                <a:solidFill>
                  <a:srgbClr val="000000"/>
                </a:solidFill>
                <a:effectLst/>
                <a:latin typeface="Corbel" panose="020B0503020204020204" pitchFamily="34" charset="0"/>
                <a:hlinkClick r:id="rId3"/>
              </a:rPr>
              <a:t>Arrays</a:t>
            </a:r>
            <a:r>
              <a:rPr kumimoji="0" lang="en-US" altLang="en-US" b="0" i="0" u="none" strike="noStrike" cap="none" normalizeH="0" baseline="0" dirty="0">
                <a:ln>
                  <a:noFill/>
                </a:ln>
                <a:solidFill>
                  <a:srgbClr val="000000"/>
                </a:solidFill>
                <a:effectLst/>
                <a:latin typeface="Corbel" panose="020B0503020204020204" pitchFamily="34" charset="0"/>
              </a:rPr>
              <a:t> and </a:t>
            </a:r>
            <a:r>
              <a:rPr kumimoji="0" lang="en-US" altLang="en-US" b="0" i="0" u="none" strike="noStrike" cap="none" normalizeH="0" baseline="0" dirty="0">
                <a:ln>
                  <a:noFill/>
                </a:ln>
                <a:solidFill>
                  <a:srgbClr val="000000"/>
                </a:solidFill>
                <a:effectLst/>
                <a:latin typeface="Corbel" panose="020B0503020204020204" pitchFamily="34" charset="0"/>
                <a:hlinkClick r:id="rId4"/>
              </a:rPr>
              <a:t>Classes</a:t>
            </a:r>
            <a:r>
              <a:rPr kumimoji="0" lang="en-US" altLang="en-US" b="0" i="0" u="none" strike="noStrike" cap="none" normalizeH="0" baseline="0" dirty="0">
                <a:ln>
                  <a:noFill/>
                </a:ln>
                <a:solidFill>
                  <a:srgbClr val="000000"/>
                </a:solidFill>
                <a:effectLst/>
                <a:latin typeface="Corbel" panose="020B05030202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Corbel" panose="020B0503020204020204" pitchFamily="34" charset="0"/>
              </a:rPr>
              <a:t>  N0n-primitive are also called reference type because they refer to object.</a:t>
            </a:r>
            <a:endParaRPr kumimoji="0" lang="en-US" altLang="en-US" b="0" i="0" u="none" strike="noStrike" cap="none" normalizeH="0" baseline="0" dirty="0">
              <a:ln>
                <a:noFill/>
              </a:ln>
              <a:solidFill>
                <a:schemeClr val="tx1"/>
              </a:solidFill>
              <a:effectLst/>
              <a:latin typeface="Corbel" panose="020B0503020204020204" pitchFamily="34" charset="0"/>
            </a:endParaRPr>
          </a:p>
        </p:txBody>
      </p:sp>
      <p:pic>
        <p:nvPicPr>
          <p:cNvPr id="2050" name="Picture 2" descr="Java Variables and Data Types">
            <a:extLst>
              <a:ext uri="{FF2B5EF4-FFF2-40B4-BE49-F238E27FC236}">
                <a16:creationId xmlns:a16="http://schemas.microsoft.com/office/drawing/2014/main" id="{FD2E9292-EA04-4107-9534-34C61EB162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6301" y="1858522"/>
            <a:ext cx="3854481" cy="189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15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636B-8BB9-4B9B-A805-B0EFD9E543CE}"/>
              </a:ext>
            </a:extLst>
          </p:cNvPr>
          <p:cNvSpPr>
            <a:spLocks noGrp="1"/>
          </p:cNvSpPr>
          <p:nvPr>
            <p:ph type="title"/>
          </p:nvPr>
        </p:nvSpPr>
        <p:spPr/>
        <p:txBody>
          <a:bodyPr>
            <a:normAutofit/>
          </a:bodyPr>
          <a:lstStyle/>
          <a:p>
            <a:pPr algn="ctr"/>
            <a:r>
              <a:rPr lang="en-US" sz="4000" b="1" i="0" dirty="0">
                <a:solidFill>
                  <a:srgbClr val="000000"/>
                </a:solidFill>
                <a:effectLst/>
                <a:latin typeface="Corbel" panose="020B0503020204020204" pitchFamily="34" charset="0"/>
              </a:rPr>
              <a:t>Primitive Data Types</a:t>
            </a:r>
            <a:endParaRPr lang="en-IN" sz="4000" b="1" dirty="0"/>
          </a:p>
        </p:txBody>
      </p:sp>
      <p:sp>
        <p:nvSpPr>
          <p:cNvPr id="3" name="Content Placeholder 2">
            <a:extLst>
              <a:ext uri="{FF2B5EF4-FFF2-40B4-BE49-F238E27FC236}">
                <a16:creationId xmlns:a16="http://schemas.microsoft.com/office/drawing/2014/main" id="{F062A597-B5E9-47C5-A96D-0BC1FC252CEC}"/>
              </a:ext>
            </a:extLst>
          </p:cNvPr>
          <p:cNvSpPr>
            <a:spLocks noGrp="1"/>
          </p:cNvSpPr>
          <p:nvPr>
            <p:ph idx="1"/>
          </p:nvPr>
        </p:nvSpPr>
        <p:spPr>
          <a:xfrm>
            <a:off x="1097280" y="1845733"/>
            <a:ext cx="10058400" cy="1295032"/>
          </a:xfrm>
        </p:spPr>
        <p:txBody>
          <a:bodyPr>
            <a:normAutofit fontScale="92500" lnSpcReduction="20000"/>
          </a:bodyPr>
          <a:lstStyle/>
          <a:p>
            <a:pPr algn="l"/>
            <a:r>
              <a:rPr lang="en-US" b="0" i="0" dirty="0">
                <a:solidFill>
                  <a:srgbClr val="000000"/>
                </a:solidFill>
                <a:effectLst/>
                <a:latin typeface="Corbel" panose="020B0503020204020204" pitchFamily="34" charset="0"/>
              </a:rPr>
              <a:t>A primitive data type specifies the size and type of variable values, and it has no additional methods.</a:t>
            </a:r>
          </a:p>
          <a:p>
            <a:pPr algn="l"/>
            <a:r>
              <a:rPr lang="en-US" b="0" i="0" dirty="0">
                <a:solidFill>
                  <a:srgbClr val="000000"/>
                </a:solidFill>
                <a:effectLst/>
                <a:latin typeface="Corbel" panose="020B0503020204020204" pitchFamily="34" charset="0"/>
              </a:rPr>
              <a:t>There are eight primitive data types in Java:</a:t>
            </a:r>
          </a:p>
          <a:p>
            <a:br>
              <a:rPr lang="en-US" dirty="0">
                <a:latin typeface="Corbel" panose="020B0503020204020204" pitchFamily="34" charset="0"/>
              </a:rPr>
            </a:br>
            <a:endParaRPr lang="en-IN" dirty="0">
              <a:latin typeface="Corbel" panose="020B0503020204020204" pitchFamily="34" charset="0"/>
            </a:endParaRPr>
          </a:p>
        </p:txBody>
      </p:sp>
      <p:graphicFrame>
        <p:nvGraphicFramePr>
          <p:cNvPr id="4" name="Table 3">
            <a:extLst>
              <a:ext uri="{FF2B5EF4-FFF2-40B4-BE49-F238E27FC236}">
                <a16:creationId xmlns:a16="http://schemas.microsoft.com/office/drawing/2014/main" id="{044C686C-8F4D-4D98-9C4D-73A612DC25EF}"/>
              </a:ext>
            </a:extLst>
          </p:cNvPr>
          <p:cNvGraphicFramePr>
            <a:graphicFrameLocks noGrp="1"/>
          </p:cNvGraphicFramePr>
          <p:nvPr>
            <p:extLst>
              <p:ext uri="{D42A27DB-BD31-4B8C-83A1-F6EECF244321}">
                <p14:modId xmlns:p14="http://schemas.microsoft.com/office/powerpoint/2010/main" val="3943375713"/>
              </p:ext>
            </p:extLst>
          </p:nvPr>
        </p:nvGraphicFramePr>
        <p:xfrm>
          <a:off x="1152938" y="2589686"/>
          <a:ext cx="10058399" cy="3673367"/>
        </p:xfrm>
        <a:graphic>
          <a:graphicData uri="http://schemas.openxmlformats.org/drawingml/2006/table">
            <a:tbl>
              <a:tblPr/>
              <a:tblGrid>
                <a:gridCol w="2018010">
                  <a:extLst>
                    <a:ext uri="{9D8B030D-6E8A-4147-A177-3AD203B41FA5}">
                      <a16:colId xmlns:a16="http://schemas.microsoft.com/office/drawing/2014/main" val="2377299566"/>
                    </a:ext>
                  </a:extLst>
                </a:gridCol>
                <a:gridCol w="1709375">
                  <a:extLst>
                    <a:ext uri="{9D8B030D-6E8A-4147-A177-3AD203B41FA5}">
                      <a16:colId xmlns:a16="http://schemas.microsoft.com/office/drawing/2014/main" val="23761020"/>
                    </a:ext>
                  </a:extLst>
                </a:gridCol>
                <a:gridCol w="6331014">
                  <a:extLst>
                    <a:ext uri="{9D8B030D-6E8A-4147-A177-3AD203B41FA5}">
                      <a16:colId xmlns:a16="http://schemas.microsoft.com/office/drawing/2014/main" val="2081124061"/>
                    </a:ext>
                  </a:extLst>
                </a:gridCol>
              </a:tblGrid>
              <a:tr h="271689">
                <a:tc>
                  <a:txBody>
                    <a:bodyPr/>
                    <a:lstStyle/>
                    <a:p>
                      <a:pPr algn="l" fontAlgn="t"/>
                      <a:r>
                        <a:rPr lang="en-IN" sz="1500">
                          <a:effectLst/>
                        </a:rPr>
                        <a:t>Data Type</a:t>
                      </a:r>
                    </a:p>
                  </a:txBody>
                  <a:tcPr marL="99327" marR="49663" marT="49663" marB="49663">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Size</a:t>
                      </a:r>
                    </a:p>
                  </a:txBody>
                  <a:tcPr marL="49663" marR="49663" marT="49663" marB="49663">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Description</a:t>
                      </a:r>
                    </a:p>
                  </a:txBody>
                  <a:tcPr marL="49663" marR="49663" marT="49663" marB="49663">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9992325"/>
                  </a:ext>
                </a:extLst>
              </a:tr>
              <a:tr h="271689">
                <a:tc>
                  <a:txBody>
                    <a:bodyPr/>
                    <a:lstStyle/>
                    <a:p>
                      <a:pPr algn="l" fontAlgn="t"/>
                      <a:r>
                        <a:rPr lang="en-IN" sz="1500">
                          <a:effectLst/>
                        </a:rPr>
                        <a:t>byte</a:t>
                      </a:r>
                    </a:p>
                  </a:txBody>
                  <a:tcPr marL="99327"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500">
                          <a:effectLst/>
                        </a:rPr>
                        <a:t>1 byte</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Stores whole numbers from -128 to 127</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00819379"/>
                  </a:ext>
                </a:extLst>
              </a:tr>
              <a:tr h="271689">
                <a:tc>
                  <a:txBody>
                    <a:bodyPr/>
                    <a:lstStyle/>
                    <a:p>
                      <a:pPr algn="l" fontAlgn="t"/>
                      <a:r>
                        <a:rPr lang="en-IN" sz="1500">
                          <a:effectLst/>
                        </a:rPr>
                        <a:t>short</a:t>
                      </a:r>
                    </a:p>
                  </a:txBody>
                  <a:tcPr marL="99327"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2 bytes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Stores whole numbers from -32,768 to 32,767</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25490262"/>
                  </a:ext>
                </a:extLst>
              </a:tr>
              <a:tr h="461085">
                <a:tc>
                  <a:txBody>
                    <a:bodyPr/>
                    <a:lstStyle/>
                    <a:p>
                      <a:pPr algn="l" fontAlgn="t"/>
                      <a:r>
                        <a:rPr lang="en-IN" sz="1500">
                          <a:effectLst/>
                        </a:rPr>
                        <a:t>int</a:t>
                      </a:r>
                    </a:p>
                  </a:txBody>
                  <a:tcPr marL="99327"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500">
                          <a:effectLst/>
                        </a:rPr>
                        <a:t>4 bytes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Stores whole numbers from -2,147,483,648 to 2,147,483,647</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758918715"/>
                  </a:ext>
                </a:extLst>
              </a:tr>
              <a:tr h="650482">
                <a:tc>
                  <a:txBody>
                    <a:bodyPr/>
                    <a:lstStyle/>
                    <a:p>
                      <a:pPr algn="l" fontAlgn="t"/>
                      <a:r>
                        <a:rPr lang="en-IN" sz="1500">
                          <a:effectLst/>
                        </a:rPr>
                        <a:t>long</a:t>
                      </a:r>
                    </a:p>
                  </a:txBody>
                  <a:tcPr marL="99327"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8 bytes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Stores whole numbers from -9,223,372,036,854,775,808 to 9,223,372,036,854,775,807</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5583639"/>
                  </a:ext>
                </a:extLst>
              </a:tr>
              <a:tr h="461085">
                <a:tc>
                  <a:txBody>
                    <a:bodyPr/>
                    <a:lstStyle/>
                    <a:p>
                      <a:pPr algn="l" fontAlgn="t"/>
                      <a:r>
                        <a:rPr lang="en-IN" sz="1500">
                          <a:effectLst/>
                        </a:rPr>
                        <a:t>float</a:t>
                      </a:r>
                    </a:p>
                  </a:txBody>
                  <a:tcPr marL="99327"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500">
                          <a:effectLst/>
                        </a:rPr>
                        <a:t>4 bytes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Stores fractional numbers. Sufficient for storing 6 to 7 decimal digits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304530821"/>
                  </a:ext>
                </a:extLst>
              </a:tr>
              <a:tr h="461085">
                <a:tc>
                  <a:txBody>
                    <a:bodyPr/>
                    <a:lstStyle/>
                    <a:p>
                      <a:pPr algn="l" fontAlgn="t"/>
                      <a:r>
                        <a:rPr lang="en-IN" sz="1500">
                          <a:effectLst/>
                        </a:rPr>
                        <a:t>double</a:t>
                      </a:r>
                    </a:p>
                  </a:txBody>
                  <a:tcPr marL="99327"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8 bytes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Stores fractional numbers. Sufficient for storing 15 decimal digits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6151174"/>
                  </a:ext>
                </a:extLst>
              </a:tr>
              <a:tr h="271689">
                <a:tc>
                  <a:txBody>
                    <a:bodyPr/>
                    <a:lstStyle/>
                    <a:p>
                      <a:pPr algn="l" fontAlgn="t"/>
                      <a:r>
                        <a:rPr lang="en-IN" sz="1500">
                          <a:effectLst/>
                        </a:rPr>
                        <a:t>boolean</a:t>
                      </a:r>
                    </a:p>
                  </a:txBody>
                  <a:tcPr marL="99327"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500">
                          <a:effectLst/>
                        </a:rPr>
                        <a:t>1 bit</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500">
                          <a:effectLst/>
                        </a:rPr>
                        <a:t>Stores true or false values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4508971"/>
                  </a:ext>
                </a:extLst>
              </a:tr>
              <a:tr h="271689">
                <a:tc>
                  <a:txBody>
                    <a:bodyPr/>
                    <a:lstStyle/>
                    <a:p>
                      <a:pPr algn="l" fontAlgn="t"/>
                      <a:r>
                        <a:rPr lang="en-IN" sz="1500">
                          <a:effectLst/>
                        </a:rPr>
                        <a:t>char</a:t>
                      </a:r>
                    </a:p>
                  </a:txBody>
                  <a:tcPr marL="99327"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rPr>
                        <a:t>2 bytes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Stores a single character/letter or ASCII values</a:t>
                      </a:r>
                    </a:p>
                  </a:txBody>
                  <a:tcPr marL="49663" marR="49663" marT="49663" marB="4966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2263032"/>
                  </a:ext>
                </a:extLst>
              </a:tr>
            </a:tbl>
          </a:graphicData>
        </a:graphic>
      </p:graphicFrame>
    </p:spTree>
    <p:extLst>
      <p:ext uri="{BB962C8B-B14F-4D97-AF65-F5344CB8AC3E}">
        <p14:creationId xmlns:p14="http://schemas.microsoft.com/office/powerpoint/2010/main" val="334510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data types in java in hindi - Learn Computer in hindi">
            <a:extLst>
              <a:ext uri="{FF2B5EF4-FFF2-40B4-BE49-F238E27FC236}">
                <a16:creationId xmlns:a16="http://schemas.microsoft.com/office/drawing/2014/main" id="{AF6013B7-C44C-442C-A881-C559D4C50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776" y="1033672"/>
            <a:ext cx="7239523" cy="51676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258C3B-1199-4C5F-BEF6-15B34088D53E}"/>
              </a:ext>
            </a:extLst>
          </p:cNvPr>
          <p:cNvSpPr txBox="1"/>
          <p:nvPr/>
        </p:nvSpPr>
        <p:spPr>
          <a:xfrm>
            <a:off x="7545788" y="3458822"/>
            <a:ext cx="914401" cy="338554"/>
          </a:xfrm>
          <a:prstGeom prst="rect">
            <a:avLst/>
          </a:prstGeom>
          <a:noFill/>
        </p:spPr>
        <p:txBody>
          <a:bodyPr wrap="square" rtlCol="0">
            <a:spAutoFit/>
          </a:bodyPr>
          <a:lstStyle/>
          <a:p>
            <a:r>
              <a:rPr lang="en-IN" sz="1600" b="1" dirty="0">
                <a:highlight>
                  <a:srgbClr val="C0C0C0"/>
                </a:highlight>
                <a:latin typeface="Arial Black" panose="020B0A04020102020204" pitchFamily="34" charset="0"/>
              </a:rPr>
              <a:t>Class</a:t>
            </a:r>
          </a:p>
        </p:txBody>
      </p:sp>
    </p:spTree>
    <p:extLst>
      <p:ext uri="{BB962C8B-B14F-4D97-AF65-F5344CB8AC3E}">
        <p14:creationId xmlns:p14="http://schemas.microsoft.com/office/powerpoint/2010/main" val="31842714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2578</TotalTime>
  <Words>2542</Words>
  <Application>Microsoft Office PowerPoint</Application>
  <PresentationFormat>Widescreen</PresentationFormat>
  <Paragraphs>350</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Arial Black</vt:lpstr>
      <vt:lpstr>Calibri</vt:lpstr>
      <vt:lpstr>Calibri Light</vt:lpstr>
      <vt:lpstr>Consolas</vt:lpstr>
      <vt:lpstr>Corbel</vt:lpstr>
      <vt:lpstr>Open Sans</vt:lpstr>
      <vt:lpstr>PT Sans</vt:lpstr>
      <vt:lpstr>Segoe UI</vt:lpstr>
      <vt:lpstr>Source Sans Pro</vt:lpstr>
      <vt:lpstr>Retrospect</vt:lpstr>
      <vt:lpstr>CHAPTER -1 JAVA DATA TYPES</vt:lpstr>
      <vt:lpstr>PowerPoint Presentation</vt:lpstr>
      <vt:lpstr>PowerPoint Presentation</vt:lpstr>
      <vt:lpstr>Java Variables</vt:lpstr>
      <vt:lpstr>Display Variables</vt:lpstr>
      <vt:lpstr>The general rules for constructing names for variables (unique identifiers) are:</vt:lpstr>
      <vt:lpstr>Data Types</vt:lpstr>
      <vt:lpstr>Primitive Data Types</vt:lpstr>
      <vt:lpstr>PowerPoint Presentation</vt:lpstr>
      <vt:lpstr>PowerPoint Presentation</vt:lpstr>
      <vt:lpstr>PowerPoint Presentation</vt:lpstr>
      <vt:lpstr>PowerPoint Presentation</vt:lpstr>
      <vt:lpstr>String</vt:lpstr>
      <vt:lpstr>Non-Primitive Data Types</vt:lpstr>
      <vt:lpstr>Java Type Casting</vt:lpstr>
      <vt:lpstr>Widening Casting</vt:lpstr>
      <vt:lpstr>Narrowing Casting</vt:lpstr>
      <vt:lpstr>PowerPoint Presentation</vt:lpstr>
      <vt:lpstr>Java User Input (Scanner)</vt:lpstr>
      <vt:lpstr>Input Types</vt:lpstr>
      <vt:lpstr>PowerPoint Presentation</vt:lpstr>
      <vt:lpstr>PowerPoint Presentation</vt:lpstr>
      <vt:lpstr>Java Programs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vinita singh</dc:creator>
  <cp:lastModifiedBy>vinita singh</cp:lastModifiedBy>
  <cp:revision>88</cp:revision>
  <dcterms:created xsi:type="dcterms:W3CDTF">2020-07-25T13:14:46Z</dcterms:created>
  <dcterms:modified xsi:type="dcterms:W3CDTF">2021-09-17T03:13:49Z</dcterms:modified>
</cp:coreProperties>
</file>