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9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8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0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8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4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5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8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4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2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7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3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0160-DF47-4D99-A5B7-75A8ABF84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558" y="2641451"/>
            <a:ext cx="8488792" cy="2268559"/>
          </a:xfrm>
        </p:spPr>
        <p:txBody>
          <a:bodyPr/>
          <a:lstStyle/>
          <a:p>
            <a:r>
              <a:rPr lang="en-IN" dirty="0"/>
              <a:t> JAVA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5E1EF-6F93-483B-AF80-648AF622F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0730" y="2472488"/>
            <a:ext cx="8767860" cy="1388165"/>
          </a:xfrm>
        </p:spPr>
        <p:txBody>
          <a:bodyPr>
            <a:normAutofit/>
          </a:bodyPr>
          <a:lstStyle/>
          <a:p>
            <a:r>
              <a:rPr lang="en-IN" sz="2400"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371526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D6F18CA-2C3A-49B4-996D-731946740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73" y="658043"/>
            <a:ext cx="5969711" cy="30162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     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OperatorExample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n-lt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{  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                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static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main(String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[])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n-lt"/>
              </a:rPr>
              <a:t>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{  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                          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a=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  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                          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b=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  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                          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c=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  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         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(a&lt;b&amp;&amp;a++&lt;c);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+mn-lt"/>
              </a:rPr>
              <a:t>//false &amp;&amp; true = 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	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(a);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+mn-lt"/>
              </a:rPr>
              <a:t>//10 because second condition is not checked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	</a:t>
            </a:r>
            <a:r>
              <a:rPr lang="en-US" altLang="en-US" sz="1400" dirty="0">
                <a:solidFill>
                  <a:srgbClr val="000000"/>
                </a:solidFill>
                <a:latin typeface="+mn-lt"/>
              </a:rPr>
              <a:t>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     }  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Output: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false 10 false 11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974F9E2-9DD1-4EF4-8F44-12FEF67FD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613" y="424857"/>
            <a:ext cx="5293244" cy="34470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   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OperatorExample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 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     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static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main(String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[]){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       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a=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       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b=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       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c=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(a&gt;b||a&lt;c);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+mn-lt"/>
              </a:rPr>
              <a:t>//true || true = 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(a&gt;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b|a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&lt;c);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+mn-lt"/>
              </a:rPr>
              <a:t>//true | true = 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(a&gt;b||a++&lt;c);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+mn-lt"/>
              </a:rPr>
              <a:t>//true || true = 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(a);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+mn-lt"/>
              </a:rPr>
              <a:t>//10 because second condition is not checked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(a&gt;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b|a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++&lt;c);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+mn-lt"/>
              </a:rPr>
              <a:t>//true | true = 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(a);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+mn-lt"/>
              </a:rPr>
              <a:t>//11 because second condition is checked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n-lt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Output: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true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10 true 11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FE38C-FBF8-48C6-88CA-26A4273C5307}"/>
              </a:ext>
            </a:extLst>
          </p:cNvPr>
          <p:cNvSpPr txBox="1"/>
          <p:nvPr/>
        </p:nvSpPr>
        <p:spPr>
          <a:xfrm>
            <a:off x="6081203" y="4354206"/>
            <a:ext cx="57172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1" dirty="0">
                <a:solidFill>
                  <a:srgbClr val="000000"/>
                </a:solidFill>
                <a:effectLst/>
                <a:latin typeface="+mj-lt"/>
              </a:rPr>
              <a:t>The logical || operator doesn't check second condition if first condition is true. It checks second condition only if first one is false.</a:t>
            </a:r>
          </a:p>
          <a:p>
            <a:pPr algn="l"/>
            <a:r>
              <a:rPr lang="en-US" sz="1400" b="0" i="1" dirty="0">
                <a:solidFill>
                  <a:srgbClr val="000000"/>
                </a:solidFill>
                <a:effectLst/>
                <a:latin typeface="+mj-lt"/>
              </a:rPr>
              <a:t>The bitwise | operator always checks both conditions whether first condition is true or false.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20327B-6C06-4063-8BD1-FC1CD753F1C4}"/>
              </a:ext>
            </a:extLst>
          </p:cNvPr>
          <p:cNvCxnSpPr>
            <a:cxnSpLocks/>
          </p:cNvCxnSpPr>
          <p:nvPr/>
        </p:nvCxnSpPr>
        <p:spPr>
          <a:xfrm flipV="1">
            <a:off x="8620218" y="3701985"/>
            <a:ext cx="0" cy="64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">
            <a:extLst>
              <a:ext uri="{FF2B5EF4-FFF2-40B4-BE49-F238E27FC236}">
                <a16:creationId xmlns:a16="http://schemas.microsoft.com/office/drawing/2014/main" id="{9849C297-7592-4DBC-A531-9A4DD6C2C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92" y="3954052"/>
            <a:ext cx="4385567" cy="2585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  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OperatorExample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   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static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main(String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n-lt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           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a=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           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b=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           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min=(a&lt;b)?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a:b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(min);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Output:2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781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CCF2-9F8E-4613-8D59-872BDC42D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80730"/>
            <a:ext cx="9872871" cy="4915270"/>
          </a:xfrm>
        </p:spPr>
        <p:txBody>
          <a:bodyPr/>
          <a:lstStyle/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class Test 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{ 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public static void main(String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[])  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{ 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(10*20 + “Test"); 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(“Test" + 10*20); 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}  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881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F088-08C7-44E7-AF4D-458AA5FC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720" y="808056"/>
            <a:ext cx="9127419" cy="1077229"/>
          </a:xfrm>
        </p:spPr>
        <p:txBody>
          <a:bodyPr>
            <a:noAutofit/>
          </a:bodyPr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Java Operators</a:t>
            </a:r>
            <a:br>
              <a:rPr lang="en-US" sz="4000" b="1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</a:br>
            <a:endParaRPr lang="en-IN" sz="4000" b="1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EB2B1-7CD9-4BE7-A878-5CB021FEF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880" y="2052116"/>
            <a:ext cx="9127419" cy="4887164"/>
          </a:xfrm>
        </p:spPr>
        <p:txBody>
          <a:bodyPr>
            <a:normAutofit fontScale="32500" lnSpcReduction="20000"/>
          </a:bodyPr>
          <a:lstStyle/>
          <a:p>
            <a:pPr marL="0" indent="0" algn="l">
              <a:buNone/>
            </a:pPr>
            <a:r>
              <a:rPr lang="en-US" sz="9600" b="0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Operators are used to perform operations on variables and values.</a:t>
            </a:r>
          </a:p>
          <a:p>
            <a:pPr marL="0" indent="0" algn="l">
              <a:buNone/>
            </a:pPr>
            <a:endParaRPr lang="en-US" sz="9600" b="0" i="0" dirty="0"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marL="0" indent="0" algn="l">
              <a:buNone/>
            </a:pPr>
            <a:r>
              <a:rPr lang="en-US" sz="9600" b="0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Java divides the operators into the following groups: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600" b="0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Arithmetic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600" b="0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Assignment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600" b="0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Comparison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600" b="0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Logical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600" b="0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Bitwise operators</a:t>
            </a:r>
          </a:p>
          <a:p>
            <a:pPr marL="0" indent="0" algn="l">
              <a:buNone/>
            </a:pPr>
            <a:endParaRPr lang="en-US" sz="9600" b="0" i="0" dirty="0"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3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DB9C-EB30-45BB-ACF2-AEF3A6F6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Arithmetic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059C7-7BD0-45C6-A6DA-9D0A1E0B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057400"/>
            <a:ext cx="9872871" cy="4038600"/>
          </a:xfrm>
        </p:spPr>
        <p:txBody>
          <a:bodyPr/>
          <a:lstStyle/>
          <a:p>
            <a:pPr marL="4572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Arithmetic operators are used to perform common mathematical operations.</a:t>
            </a:r>
          </a:p>
          <a:p>
            <a:pPr marL="45720" indent="0">
              <a:buNone/>
            </a:pPr>
            <a:br>
              <a:rPr lang="en-US" dirty="0">
                <a:latin typeface="Corbel" panose="020B0503020204020204" pitchFamily="34" charset="0"/>
              </a:rPr>
            </a:br>
            <a:endParaRPr lang="en-IN" dirty="0">
              <a:latin typeface="Corbel" panose="020B0503020204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1D2B19-DF21-42D8-890D-6814361F2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61435"/>
              </p:ext>
            </p:extLst>
          </p:nvPr>
        </p:nvGraphicFramePr>
        <p:xfrm>
          <a:off x="1867010" y="2774950"/>
          <a:ext cx="7839280" cy="2804586"/>
        </p:xfrm>
        <a:graphic>
          <a:graphicData uri="http://schemas.openxmlformats.org/drawingml/2006/table">
            <a:tbl>
              <a:tblPr/>
              <a:tblGrid>
                <a:gridCol w="1308830">
                  <a:extLst>
                    <a:ext uri="{9D8B030D-6E8A-4147-A177-3AD203B41FA5}">
                      <a16:colId xmlns:a16="http://schemas.microsoft.com/office/drawing/2014/main" val="2978282659"/>
                    </a:ext>
                  </a:extLst>
                </a:gridCol>
                <a:gridCol w="1569227">
                  <a:extLst>
                    <a:ext uri="{9D8B030D-6E8A-4147-A177-3AD203B41FA5}">
                      <a16:colId xmlns:a16="http://schemas.microsoft.com/office/drawing/2014/main" val="2528084224"/>
                    </a:ext>
                  </a:extLst>
                </a:gridCol>
                <a:gridCol w="3481078">
                  <a:extLst>
                    <a:ext uri="{9D8B030D-6E8A-4147-A177-3AD203B41FA5}">
                      <a16:colId xmlns:a16="http://schemas.microsoft.com/office/drawing/2014/main" val="3076665805"/>
                    </a:ext>
                  </a:extLst>
                </a:gridCol>
                <a:gridCol w="1480145">
                  <a:extLst>
                    <a:ext uri="{9D8B030D-6E8A-4147-A177-3AD203B41FA5}">
                      <a16:colId xmlns:a16="http://schemas.microsoft.com/office/drawing/2014/main" val="604100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L="96733" marR="48366" marT="48366" marB="483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48366" marR="48366" marT="48366" marB="483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48366" marR="48366" marT="48366" marB="483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+mn-lt"/>
                        </a:rPr>
                        <a:t>Example</a:t>
                      </a:r>
                    </a:p>
                  </a:txBody>
                  <a:tcPr marL="48366" marR="48366" marT="48366" marB="483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279320"/>
                  </a:ext>
                </a:extLst>
              </a:tr>
              <a:tr h="35200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96733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L="48366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+mn-lt"/>
                        </a:rPr>
                        <a:t>Adds together two values</a:t>
                      </a:r>
                    </a:p>
                  </a:txBody>
                  <a:tcPr marL="48366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+mn-lt"/>
                        </a:rPr>
                        <a:t>x + y</a:t>
                      </a:r>
                    </a:p>
                  </a:txBody>
                  <a:tcPr marL="48366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977069"/>
                  </a:ext>
                </a:extLst>
              </a:tr>
              <a:tr h="35200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6733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L="48366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Subtracts one value from another</a:t>
                      </a:r>
                    </a:p>
                  </a:txBody>
                  <a:tcPr marL="48366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+mn-lt"/>
                        </a:rPr>
                        <a:t>x – y</a:t>
                      </a:r>
                    </a:p>
                  </a:txBody>
                  <a:tcPr marL="48366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502810"/>
                  </a:ext>
                </a:extLst>
              </a:tr>
              <a:tr h="35200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96733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L="48366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+mn-lt"/>
                        </a:rPr>
                        <a:t>Multiplies two values</a:t>
                      </a:r>
                    </a:p>
                  </a:txBody>
                  <a:tcPr marL="48366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+mn-lt"/>
                        </a:rPr>
                        <a:t>x * y</a:t>
                      </a:r>
                    </a:p>
                  </a:txBody>
                  <a:tcPr marL="48366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194843"/>
                  </a:ext>
                </a:extLst>
              </a:tr>
              <a:tr h="35200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+mn-lt"/>
                        </a:rPr>
                        <a:t>/</a:t>
                      </a:r>
                    </a:p>
                  </a:txBody>
                  <a:tcPr marL="96733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L="48366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Divides one value by another</a:t>
                      </a:r>
                    </a:p>
                  </a:txBody>
                  <a:tcPr marL="48366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+mn-lt"/>
                        </a:rPr>
                        <a:t>x / y</a:t>
                      </a:r>
                    </a:p>
                  </a:txBody>
                  <a:tcPr marL="48366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08903"/>
                  </a:ext>
                </a:extLst>
              </a:tr>
              <a:tr h="35200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96733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+mn-lt"/>
                        </a:rPr>
                        <a:t>Modulus</a:t>
                      </a:r>
                    </a:p>
                  </a:txBody>
                  <a:tcPr marL="48366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+mn-lt"/>
                        </a:rPr>
                        <a:t>Returns the division remainder</a:t>
                      </a:r>
                    </a:p>
                  </a:txBody>
                  <a:tcPr marL="48366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+mn-lt"/>
                        </a:rPr>
                        <a:t>x % y</a:t>
                      </a:r>
                    </a:p>
                  </a:txBody>
                  <a:tcPr marL="48366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61070"/>
                  </a:ext>
                </a:extLst>
              </a:tr>
              <a:tr h="35200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+mn-lt"/>
                        </a:rPr>
                        <a:t>++</a:t>
                      </a:r>
                    </a:p>
                  </a:txBody>
                  <a:tcPr marL="96733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+mn-lt"/>
                        </a:rPr>
                        <a:t>Increment</a:t>
                      </a:r>
                    </a:p>
                  </a:txBody>
                  <a:tcPr marL="48366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Increases the value of a variable by 1</a:t>
                      </a:r>
                    </a:p>
                  </a:txBody>
                  <a:tcPr marL="48366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+mn-lt"/>
                        </a:rPr>
                        <a:t>++x</a:t>
                      </a:r>
                    </a:p>
                  </a:txBody>
                  <a:tcPr marL="48366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40821"/>
                  </a:ext>
                </a:extLst>
              </a:tr>
              <a:tr h="35200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+mn-lt"/>
                        </a:rPr>
                        <a:t>--</a:t>
                      </a:r>
                    </a:p>
                  </a:txBody>
                  <a:tcPr marL="96733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+mn-lt"/>
                        </a:rPr>
                        <a:t>Decrement</a:t>
                      </a:r>
                    </a:p>
                  </a:txBody>
                  <a:tcPr marL="48366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Decreases the value of a variable by 1</a:t>
                      </a:r>
                    </a:p>
                  </a:txBody>
                  <a:tcPr marL="48366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+mn-lt"/>
                        </a:rPr>
                        <a:t>--x</a:t>
                      </a:r>
                    </a:p>
                  </a:txBody>
                  <a:tcPr marL="48366" marR="48366" marT="48366" marB="483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04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75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A3E5-31A8-499C-B1C2-A10FF468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Java Assignment Operators</a:t>
            </a:r>
            <a:endParaRPr lang="en-IN" dirty="0">
              <a:latin typeface="Corbel" panose="020B0503020204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BAF010-DE2B-4CAF-A6B1-36D733A5D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077452"/>
              </p:ext>
            </p:extLst>
          </p:nvPr>
        </p:nvGraphicFramePr>
        <p:xfrm>
          <a:off x="2032000" y="1859280"/>
          <a:ext cx="8087360" cy="4536226"/>
        </p:xfrm>
        <a:graphic>
          <a:graphicData uri="http://schemas.openxmlformats.org/drawingml/2006/table">
            <a:tbl>
              <a:tblPr/>
              <a:tblGrid>
                <a:gridCol w="2571990">
                  <a:extLst>
                    <a:ext uri="{9D8B030D-6E8A-4147-A177-3AD203B41FA5}">
                      <a16:colId xmlns:a16="http://schemas.microsoft.com/office/drawing/2014/main" val="218135827"/>
                    </a:ext>
                  </a:extLst>
                </a:gridCol>
                <a:gridCol w="2757685">
                  <a:extLst>
                    <a:ext uri="{9D8B030D-6E8A-4147-A177-3AD203B41FA5}">
                      <a16:colId xmlns:a16="http://schemas.microsoft.com/office/drawing/2014/main" val="17024231"/>
                    </a:ext>
                  </a:extLst>
                </a:gridCol>
                <a:gridCol w="2757685">
                  <a:extLst>
                    <a:ext uri="{9D8B030D-6E8A-4147-A177-3AD203B41FA5}">
                      <a16:colId xmlns:a16="http://schemas.microsoft.com/office/drawing/2014/main" val="1325490374"/>
                    </a:ext>
                  </a:extLst>
                </a:gridCol>
              </a:tblGrid>
              <a:tr h="23283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Corbel" panose="020B0503020204020204" pitchFamily="34" charset="0"/>
                        </a:rPr>
                        <a:t>Operator</a:t>
                      </a:r>
                    </a:p>
                  </a:txBody>
                  <a:tcPr marL="65668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Example</a:t>
                      </a:r>
                    </a:p>
                  </a:txBody>
                  <a:tcPr marL="32834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Same As</a:t>
                      </a:r>
                    </a:p>
                  </a:txBody>
                  <a:tcPr marL="32834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796366"/>
                  </a:ext>
                </a:extLst>
              </a:tr>
              <a:tr h="38562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=</a:t>
                      </a:r>
                    </a:p>
                  </a:txBody>
                  <a:tcPr marL="65668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x = 5</a:t>
                      </a:r>
                    </a:p>
                  </a:txBody>
                  <a:tcPr marL="32834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x = 5</a:t>
                      </a:r>
                    </a:p>
                  </a:txBody>
                  <a:tcPr marL="32834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912294"/>
                  </a:ext>
                </a:extLst>
              </a:tr>
              <a:tr h="38562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+=</a:t>
                      </a:r>
                    </a:p>
                  </a:txBody>
                  <a:tcPr marL="65668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x += 3</a:t>
                      </a:r>
                    </a:p>
                  </a:txBody>
                  <a:tcPr marL="32834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x = x + 3</a:t>
                      </a:r>
                    </a:p>
                  </a:txBody>
                  <a:tcPr marL="32834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976224"/>
                  </a:ext>
                </a:extLst>
              </a:tr>
              <a:tr h="38562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-=</a:t>
                      </a:r>
                    </a:p>
                  </a:txBody>
                  <a:tcPr marL="65668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x -= 3</a:t>
                      </a:r>
                    </a:p>
                  </a:txBody>
                  <a:tcPr marL="32834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x = x - 3</a:t>
                      </a:r>
                    </a:p>
                  </a:txBody>
                  <a:tcPr marL="32834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757285"/>
                  </a:ext>
                </a:extLst>
              </a:tr>
              <a:tr h="38562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*=</a:t>
                      </a:r>
                    </a:p>
                  </a:txBody>
                  <a:tcPr marL="65668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x *= 3</a:t>
                      </a:r>
                    </a:p>
                  </a:txBody>
                  <a:tcPr marL="32834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x = x * 3</a:t>
                      </a:r>
                    </a:p>
                  </a:txBody>
                  <a:tcPr marL="32834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99907"/>
                  </a:ext>
                </a:extLst>
              </a:tr>
              <a:tr h="38562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/=</a:t>
                      </a:r>
                    </a:p>
                  </a:txBody>
                  <a:tcPr marL="65668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x /= 3</a:t>
                      </a:r>
                    </a:p>
                  </a:txBody>
                  <a:tcPr marL="32834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x = x / 3</a:t>
                      </a:r>
                    </a:p>
                  </a:txBody>
                  <a:tcPr marL="32834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011263"/>
                  </a:ext>
                </a:extLst>
              </a:tr>
              <a:tr h="38562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%=</a:t>
                      </a:r>
                    </a:p>
                  </a:txBody>
                  <a:tcPr marL="65668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x %= 3</a:t>
                      </a:r>
                    </a:p>
                  </a:txBody>
                  <a:tcPr marL="32834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x = x % 3</a:t>
                      </a:r>
                    </a:p>
                  </a:txBody>
                  <a:tcPr marL="32834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557477"/>
                  </a:ext>
                </a:extLst>
              </a:tr>
              <a:tr h="38562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&amp;=</a:t>
                      </a:r>
                    </a:p>
                  </a:txBody>
                  <a:tcPr marL="65668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x &amp;= 3</a:t>
                      </a:r>
                    </a:p>
                  </a:txBody>
                  <a:tcPr marL="32834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x = x &amp; 3</a:t>
                      </a:r>
                    </a:p>
                  </a:txBody>
                  <a:tcPr marL="32834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54431"/>
                  </a:ext>
                </a:extLst>
              </a:tr>
              <a:tr h="38562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|=</a:t>
                      </a:r>
                    </a:p>
                  </a:txBody>
                  <a:tcPr marL="65668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x |= 3</a:t>
                      </a:r>
                    </a:p>
                  </a:txBody>
                  <a:tcPr marL="32834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x = x | 3</a:t>
                      </a:r>
                    </a:p>
                  </a:txBody>
                  <a:tcPr marL="32834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91287"/>
                  </a:ext>
                </a:extLst>
              </a:tr>
              <a:tr h="38562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^=</a:t>
                      </a:r>
                    </a:p>
                  </a:txBody>
                  <a:tcPr marL="65668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x ^= 3</a:t>
                      </a:r>
                    </a:p>
                  </a:txBody>
                  <a:tcPr marL="32834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x = x ^ 3</a:t>
                      </a:r>
                    </a:p>
                  </a:txBody>
                  <a:tcPr marL="32834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547100"/>
                  </a:ext>
                </a:extLst>
              </a:tr>
              <a:tr h="38562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&gt;&gt;=</a:t>
                      </a:r>
                    </a:p>
                  </a:txBody>
                  <a:tcPr marL="65668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x &gt;&gt;= 3</a:t>
                      </a:r>
                    </a:p>
                  </a:txBody>
                  <a:tcPr marL="32834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Corbel" panose="020B0503020204020204" pitchFamily="34" charset="0"/>
                        </a:rPr>
                        <a:t>x = x &gt;&gt; 3</a:t>
                      </a:r>
                    </a:p>
                  </a:txBody>
                  <a:tcPr marL="32834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569181"/>
                  </a:ext>
                </a:extLst>
              </a:tr>
              <a:tr h="23283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&lt;&lt;=</a:t>
                      </a:r>
                    </a:p>
                  </a:txBody>
                  <a:tcPr marL="65668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Corbel" panose="020B0503020204020204" pitchFamily="34" charset="0"/>
                        </a:rPr>
                        <a:t>x &lt;&lt;= 3</a:t>
                      </a:r>
                    </a:p>
                  </a:txBody>
                  <a:tcPr marL="32834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Corbel" panose="020B0503020204020204" pitchFamily="34" charset="0"/>
                        </a:rPr>
                        <a:t>x = x &lt;&lt; 3</a:t>
                      </a:r>
                    </a:p>
                  </a:txBody>
                  <a:tcPr marL="32834" marR="32834" marT="32834" marB="3283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962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23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878E-87DD-4D9C-98CC-FE668689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Java Comparison Operators</a:t>
            </a:r>
            <a:endParaRPr lang="en-IN" dirty="0">
              <a:latin typeface="Corbel" panose="020B0503020204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96ABE5-854D-46CF-891B-FE8516C07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112571"/>
              </p:ext>
            </p:extLst>
          </p:nvPr>
        </p:nvGraphicFramePr>
        <p:xfrm>
          <a:off x="2850693" y="1964243"/>
          <a:ext cx="6799695" cy="4052719"/>
        </p:xfrm>
        <a:graphic>
          <a:graphicData uri="http://schemas.openxmlformats.org/drawingml/2006/table">
            <a:tbl>
              <a:tblPr/>
              <a:tblGrid>
                <a:gridCol w="1890125">
                  <a:extLst>
                    <a:ext uri="{9D8B030D-6E8A-4147-A177-3AD203B41FA5}">
                      <a16:colId xmlns:a16="http://schemas.microsoft.com/office/drawing/2014/main" val="229300384"/>
                    </a:ext>
                  </a:extLst>
                </a:gridCol>
                <a:gridCol w="2644986">
                  <a:extLst>
                    <a:ext uri="{9D8B030D-6E8A-4147-A177-3AD203B41FA5}">
                      <a16:colId xmlns:a16="http://schemas.microsoft.com/office/drawing/2014/main" val="4250207636"/>
                    </a:ext>
                  </a:extLst>
                </a:gridCol>
                <a:gridCol w="2264584">
                  <a:extLst>
                    <a:ext uri="{9D8B030D-6E8A-4147-A177-3AD203B41FA5}">
                      <a16:colId xmlns:a16="http://schemas.microsoft.com/office/drawing/2014/main" val="248149656"/>
                    </a:ext>
                  </a:extLst>
                </a:gridCol>
              </a:tblGrid>
              <a:tr h="38604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Operator</a:t>
                      </a:r>
                    </a:p>
                  </a:txBody>
                  <a:tcPr marL="118782" marR="59391" marT="59391" marB="59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Name</a:t>
                      </a:r>
                    </a:p>
                  </a:txBody>
                  <a:tcPr marL="59391" marR="59391" marT="59391" marB="59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Example</a:t>
                      </a:r>
                    </a:p>
                  </a:txBody>
                  <a:tcPr marL="59391" marR="59391" marT="59391" marB="59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707883"/>
                  </a:ext>
                </a:extLst>
              </a:tr>
              <a:tr h="6533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==</a:t>
                      </a:r>
                    </a:p>
                  </a:txBody>
                  <a:tcPr marL="118782" marR="59391" marT="59391" marB="59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Equal to</a:t>
                      </a:r>
                    </a:p>
                  </a:txBody>
                  <a:tcPr marL="59391" marR="59391" marT="59391" marB="59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== y</a:t>
                      </a:r>
                    </a:p>
                  </a:txBody>
                  <a:tcPr marL="59391" marR="59391" marT="59391" marB="59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333628"/>
                  </a:ext>
                </a:extLst>
              </a:tr>
              <a:tr h="6533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!=</a:t>
                      </a:r>
                    </a:p>
                  </a:txBody>
                  <a:tcPr marL="118782" marR="59391" marT="59391" marB="59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Not equal</a:t>
                      </a:r>
                    </a:p>
                  </a:txBody>
                  <a:tcPr marL="59391" marR="59391" marT="59391" marB="59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!= y</a:t>
                      </a:r>
                    </a:p>
                  </a:txBody>
                  <a:tcPr marL="59391" marR="59391" marT="59391" marB="59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34418"/>
                  </a:ext>
                </a:extLst>
              </a:tr>
              <a:tr h="6533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&gt;</a:t>
                      </a:r>
                    </a:p>
                  </a:txBody>
                  <a:tcPr marL="118782" marR="59391" marT="59391" marB="59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Greater than</a:t>
                      </a:r>
                    </a:p>
                  </a:txBody>
                  <a:tcPr marL="59391" marR="59391" marT="59391" marB="59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&gt; y</a:t>
                      </a:r>
                    </a:p>
                  </a:txBody>
                  <a:tcPr marL="59391" marR="59391" marT="59391" marB="59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255257"/>
                  </a:ext>
                </a:extLst>
              </a:tr>
              <a:tr h="6533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&lt;</a:t>
                      </a:r>
                    </a:p>
                  </a:txBody>
                  <a:tcPr marL="118782" marR="59391" marT="59391" marB="59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Less than</a:t>
                      </a:r>
                    </a:p>
                  </a:txBody>
                  <a:tcPr marL="59391" marR="59391" marT="59391" marB="59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&lt; y</a:t>
                      </a:r>
                    </a:p>
                  </a:txBody>
                  <a:tcPr marL="59391" marR="59391" marT="59391" marB="59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327586"/>
                  </a:ext>
                </a:extLst>
              </a:tr>
              <a:tr h="6533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&gt;=</a:t>
                      </a:r>
                    </a:p>
                  </a:txBody>
                  <a:tcPr marL="118782" marR="59391" marT="59391" marB="59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Greater than or equal to</a:t>
                      </a:r>
                    </a:p>
                  </a:txBody>
                  <a:tcPr marL="59391" marR="59391" marT="59391" marB="59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&gt;= y</a:t>
                      </a:r>
                    </a:p>
                  </a:txBody>
                  <a:tcPr marL="59391" marR="59391" marT="59391" marB="59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17526"/>
                  </a:ext>
                </a:extLst>
              </a:tr>
              <a:tr h="38604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&lt;=</a:t>
                      </a:r>
                    </a:p>
                  </a:txBody>
                  <a:tcPr marL="118782" marR="59391" marT="59391" marB="59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Less than or equal to</a:t>
                      </a:r>
                    </a:p>
                  </a:txBody>
                  <a:tcPr marL="59391" marR="59391" marT="59391" marB="59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x &lt;= y</a:t>
                      </a:r>
                    </a:p>
                  </a:txBody>
                  <a:tcPr marL="59391" marR="59391" marT="59391" marB="59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12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81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DDAD-07FF-4626-AF7F-1BC18656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Segoe UI" panose="020B0502040204020203" pitchFamily="34" charset="0"/>
              </a:rPr>
              <a:t>Java Logical Operators</a:t>
            </a:r>
            <a:endParaRPr lang="en-IN" dirty="0"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5444BF-F875-404A-AC93-5F7D4469D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007760"/>
              </p:ext>
            </p:extLst>
          </p:nvPr>
        </p:nvGraphicFramePr>
        <p:xfrm>
          <a:off x="1549400" y="2283460"/>
          <a:ext cx="9392921" cy="2407920"/>
        </p:xfrm>
        <a:graphic>
          <a:graphicData uri="http://schemas.openxmlformats.org/drawingml/2006/table">
            <a:tbl>
              <a:tblPr/>
              <a:tblGrid>
                <a:gridCol w="1568224">
                  <a:extLst>
                    <a:ext uri="{9D8B030D-6E8A-4147-A177-3AD203B41FA5}">
                      <a16:colId xmlns:a16="http://schemas.microsoft.com/office/drawing/2014/main" val="3988527097"/>
                    </a:ext>
                  </a:extLst>
                </a:gridCol>
                <a:gridCol w="2093702">
                  <a:extLst>
                    <a:ext uri="{9D8B030D-6E8A-4147-A177-3AD203B41FA5}">
                      <a16:colId xmlns:a16="http://schemas.microsoft.com/office/drawing/2014/main" val="3032443223"/>
                    </a:ext>
                  </a:extLst>
                </a:gridCol>
                <a:gridCol w="3645504">
                  <a:extLst>
                    <a:ext uri="{9D8B030D-6E8A-4147-A177-3AD203B41FA5}">
                      <a16:colId xmlns:a16="http://schemas.microsoft.com/office/drawing/2014/main" val="2470630777"/>
                    </a:ext>
                  </a:extLst>
                </a:gridCol>
                <a:gridCol w="2085491">
                  <a:extLst>
                    <a:ext uri="{9D8B030D-6E8A-4147-A177-3AD203B41FA5}">
                      <a16:colId xmlns:a16="http://schemas.microsoft.com/office/drawing/2014/main" val="2784060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55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&amp;&amp; 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Logical and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both statements are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&lt; 5 &amp;&amp;  x &lt; 10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28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|| 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Logical 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one of the statements is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&lt; 5 || x &lt; 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834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!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Logical not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!(x &lt; 5 &amp;&amp; x &lt; 10)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54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12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85AC-9C69-4EA1-9CCA-29CAFCA8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610B38"/>
                </a:solidFill>
                <a:effectLst/>
                <a:latin typeface="Corbel" panose="020B0503020204020204" pitchFamily="34" charset="0"/>
              </a:rPr>
              <a:t>Java Operator Precedence</a:t>
            </a:r>
            <a:endParaRPr lang="en-IN" dirty="0">
              <a:latin typeface="Corbel" panose="020B0503020204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197AC3-F9A7-46F7-9652-374D48960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403938"/>
              </p:ext>
            </p:extLst>
          </p:nvPr>
        </p:nvGraphicFramePr>
        <p:xfrm>
          <a:off x="1518082" y="1959157"/>
          <a:ext cx="8993079" cy="4430811"/>
        </p:xfrm>
        <a:graphic>
          <a:graphicData uri="http://schemas.openxmlformats.org/drawingml/2006/table">
            <a:tbl>
              <a:tblPr/>
              <a:tblGrid>
                <a:gridCol w="2997693">
                  <a:extLst>
                    <a:ext uri="{9D8B030D-6E8A-4147-A177-3AD203B41FA5}">
                      <a16:colId xmlns:a16="http://schemas.microsoft.com/office/drawing/2014/main" val="3016411158"/>
                    </a:ext>
                  </a:extLst>
                </a:gridCol>
                <a:gridCol w="2997693">
                  <a:extLst>
                    <a:ext uri="{9D8B030D-6E8A-4147-A177-3AD203B41FA5}">
                      <a16:colId xmlns:a16="http://schemas.microsoft.com/office/drawing/2014/main" val="3178213168"/>
                    </a:ext>
                  </a:extLst>
                </a:gridCol>
                <a:gridCol w="2997693">
                  <a:extLst>
                    <a:ext uri="{9D8B030D-6E8A-4147-A177-3AD203B41FA5}">
                      <a16:colId xmlns:a16="http://schemas.microsoft.com/office/drawing/2014/main" val="1222847903"/>
                    </a:ext>
                  </a:extLst>
                </a:gridCol>
              </a:tblGrid>
              <a:tr h="250326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Operator Type</a:t>
                      </a:r>
                    </a:p>
                  </a:txBody>
                  <a:tcPr marL="50065" marR="50065" marT="50065" marB="50065">
                    <a:lnL w="7620" cap="flat" cmpd="sng" algn="ctr">
                      <a:solidFill>
                        <a:srgbClr val="B0A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A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A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50065" marR="50065" marT="50065" marB="50065">
                    <a:lnL w="7620" cap="flat" cmpd="sng" algn="ctr">
                      <a:solidFill>
                        <a:srgbClr val="B0A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A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A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Precedence</a:t>
                      </a:r>
                    </a:p>
                  </a:txBody>
                  <a:tcPr marL="50065" marR="50065" marT="50065" marB="50065">
                    <a:lnL w="7620" cap="flat" cmpd="sng" algn="ctr">
                      <a:solidFill>
                        <a:srgbClr val="B0A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A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A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80702"/>
                  </a:ext>
                </a:extLst>
              </a:tr>
              <a:tr h="216950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Unary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Postfix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expr</a:t>
                      </a: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++ </a:t>
                      </a:r>
                      <a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expr</a:t>
                      </a: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--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795224"/>
                  </a:ext>
                </a:extLst>
              </a:tr>
              <a:tr h="5173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Prefix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++</a:t>
                      </a:r>
                      <a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expr</a:t>
                      </a: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--</a:t>
                      </a:r>
                      <a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expr</a:t>
                      </a: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+</a:t>
                      </a:r>
                      <a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expr</a:t>
                      </a: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-</a:t>
                      </a:r>
                      <a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expr</a:t>
                      </a: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~ !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960707"/>
                  </a:ext>
                </a:extLst>
              </a:tr>
              <a:tr h="216950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Arithmetic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Multiplicative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* / %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24476"/>
                  </a:ext>
                </a:extLst>
              </a:tr>
              <a:tr h="2169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Additive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 -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045580"/>
                  </a:ext>
                </a:extLst>
              </a:tr>
              <a:tr h="21695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Shift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shift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&lt;&lt; &gt;&gt; &gt;&gt;&gt;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891430"/>
                  </a:ext>
                </a:extLst>
              </a:tr>
              <a:tr h="367145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Relational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comparison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 &gt; &lt;= &gt;= instanceof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116997"/>
                  </a:ext>
                </a:extLst>
              </a:tr>
              <a:tr h="2169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equality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== !=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857325"/>
                  </a:ext>
                </a:extLst>
              </a:tr>
              <a:tr h="216950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Bitwise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bitwise AND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&amp;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983954"/>
                  </a:ext>
                </a:extLst>
              </a:tr>
              <a:tr h="2169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bitwise exclusive OR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^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196771"/>
                  </a:ext>
                </a:extLst>
              </a:tr>
              <a:tr h="2169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bitwise inclusive OR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|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290198"/>
                  </a:ext>
                </a:extLst>
              </a:tr>
              <a:tr h="216950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Logical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logical AND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&amp;&amp;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206813"/>
                  </a:ext>
                </a:extLst>
              </a:tr>
              <a:tr h="2169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logical OR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||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709497"/>
                  </a:ext>
                </a:extLst>
              </a:tr>
              <a:tr h="21695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Ternary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ternary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? :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935233"/>
                  </a:ext>
                </a:extLst>
              </a:tr>
              <a:tr h="51734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Assignment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assignment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 += -= *= /= %= &amp;= ^= |= &lt;&lt;= &gt;&gt;= &gt;&gt;&gt;=</a:t>
                      </a:r>
                    </a:p>
                  </a:txBody>
                  <a:tcPr marL="33377" marR="33377" marT="33377" marB="3337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2646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A52CCF3-56BD-4A9B-AF40-B8BE84F09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40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D5C4BC7-71AB-4BFB-88D5-C911B3A31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965" y="5104357"/>
            <a:ext cx="67005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Output: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10 12 12 10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CBC08-671D-43BE-95FE-BE513CC6164A}"/>
              </a:ext>
            </a:extLst>
          </p:cNvPr>
          <p:cNvSpPr txBox="1"/>
          <p:nvPr/>
        </p:nvSpPr>
        <p:spPr>
          <a:xfrm>
            <a:off x="639340" y="1970918"/>
            <a:ext cx="3307820" cy="3077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OperatorExample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main(String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    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x=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(x++);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rbel" panose="020B0503020204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(++x);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(x--);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(--x);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}  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5B459D-78B2-4D05-A138-A42BE13672DA}"/>
              </a:ext>
            </a:extLst>
          </p:cNvPr>
          <p:cNvCxnSpPr>
            <a:cxnSpLocks/>
          </p:cNvCxnSpPr>
          <p:nvPr/>
        </p:nvCxnSpPr>
        <p:spPr>
          <a:xfrm flipH="1">
            <a:off x="2979420" y="3657600"/>
            <a:ext cx="1120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A1BB09-E099-401C-8895-93738B3B8828}"/>
              </a:ext>
            </a:extLst>
          </p:cNvPr>
          <p:cNvSpPr txBox="1"/>
          <p:nvPr/>
        </p:nvSpPr>
        <p:spPr>
          <a:xfrm>
            <a:off x="4191000" y="3457694"/>
            <a:ext cx="1051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rbel" panose="020B0503020204020204" pitchFamily="34" charset="0"/>
              </a:rPr>
              <a:t>10 (x=11)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204FE7-3DE5-42CF-AD1E-B52E04EDDEF1}"/>
              </a:ext>
            </a:extLst>
          </p:cNvPr>
          <p:cNvCxnSpPr>
            <a:cxnSpLocks/>
          </p:cNvCxnSpPr>
          <p:nvPr/>
        </p:nvCxnSpPr>
        <p:spPr>
          <a:xfrm flipH="1">
            <a:off x="2987040" y="3878580"/>
            <a:ext cx="1120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537728-7CBB-450D-9EED-F442DBC3A1FC}"/>
              </a:ext>
            </a:extLst>
          </p:cNvPr>
          <p:cNvSpPr txBox="1"/>
          <p:nvPr/>
        </p:nvSpPr>
        <p:spPr>
          <a:xfrm>
            <a:off x="4191000" y="3663434"/>
            <a:ext cx="1051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rbel" panose="020B0503020204020204" pitchFamily="34" charset="0"/>
              </a:rPr>
              <a:t>12 (x=12)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F9527F-714A-47E6-809B-4053C43208AC}"/>
              </a:ext>
            </a:extLst>
          </p:cNvPr>
          <p:cNvCxnSpPr>
            <a:cxnSpLocks/>
          </p:cNvCxnSpPr>
          <p:nvPr/>
        </p:nvCxnSpPr>
        <p:spPr>
          <a:xfrm flipH="1">
            <a:off x="3009900" y="4130040"/>
            <a:ext cx="1120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194E28-0A26-4374-8154-E1C50D4BC76D}"/>
              </a:ext>
            </a:extLst>
          </p:cNvPr>
          <p:cNvSpPr txBox="1"/>
          <p:nvPr/>
        </p:nvSpPr>
        <p:spPr>
          <a:xfrm>
            <a:off x="4206240" y="3914894"/>
            <a:ext cx="107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rbel" panose="020B0503020204020204" pitchFamily="34" charset="0"/>
              </a:rPr>
              <a:t>12 (x=11)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42243B-A2BE-423C-BD7B-D2B6E65C0729}"/>
              </a:ext>
            </a:extLst>
          </p:cNvPr>
          <p:cNvCxnSpPr>
            <a:cxnSpLocks/>
          </p:cNvCxnSpPr>
          <p:nvPr/>
        </p:nvCxnSpPr>
        <p:spPr>
          <a:xfrm flipH="1">
            <a:off x="3017520" y="4381500"/>
            <a:ext cx="1120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2F2FB8-DA15-4938-B1F5-D945A2020477}"/>
              </a:ext>
            </a:extLst>
          </p:cNvPr>
          <p:cNvSpPr txBox="1"/>
          <p:nvPr/>
        </p:nvSpPr>
        <p:spPr>
          <a:xfrm>
            <a:off x="4198620" y="4166354"/>
            <a:ext cx="1127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rbel" panose="020B0503020204020204" pitchFamily="34" charset="0"/>
              </a:rPr>
              <a:t>10 (x=10)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475055-C268-4FD8-9F2B-BB8BAF8565AB}"/>
              </a:ext>
            </a:extLst>
          </p:cNvPr>
          <p:cNvSpPr txBox="1"/>
          <p:nvPr/>
        </p:nvSpPr>
        <p:spPr>
          <a:xfrm>
            <a:off x="6492240" y="926098"/>
            <a:ext cx="418338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1600" b="1" i="0" dirty="0">
                <a:solidFill>
                  <a:srgbClr val="006699"/>
                </a:solidFill>
                <a:effectLst/>
              </a:rPr>
              <a:t>class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</a:rPr>
              <a:t>OperatorExample</a:t>
            </a:r>
            <a:endParaRPr lang="en-IN" sz="1600" dirty="0">
              <a:solidFill>
                <a:srgbClr val="000000"/>
              </a:solidFill>
            </a:endParaRPr>
          </a:p>
          <a:p>
            <a:pPr algn="l"/>
            <a:r>
              <a:rPr lang="en-IN" sz="1600" b="0" i="0" dirty="0">
                <a:solidFill>
                  <a:srgbClr val="000000"/>
                </a:solidFill>
                <a:effectLst/>
              </a:rPr>
              <a:t>{  </a:t>
            </a:r>
          </a:p>
          <a:p>
            <a:pPr algn="l"/>
            <a:r>
              <a:rPr lang="en-IN" sz="1600" b="1" i="0" dirty="0">
                <a:solidFill>
                  <a:srgbClr val="006699"/>
                </a:solidFill>
                <a:effectLst/>
              </a:rPr>
              <a:t>   public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</a:rPr>
              <a:t>static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</a:rPr>
              <a:t>void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 main(String </a:t>
            </a:r>
            <a:r>
              <a:rPr lang="en-IN" sz="1600" b="0" i="0" dirty="0" err="1">
                <a:solidFill>
                  <a:srgbClr val="000000"/>
                </a:solidFill>
                <a:effectLst/>
              </a:rPr>
              <a:t>args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[])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</a:rPr>
              <a:t>   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{  </a:t>
            </a:r>
            <a:endParaRPr lang="en-IN" sz="1600" dirty="0">
              <a:solidFill>
                <a:srgbClr val="000000"/>
              </a:solidFill>
            </a:endParaRPr>
          </a:p>
          <a:p>
            <a:pPr algn="l"/>
            <a:r>
              <a:rPr lang="en-IN" sz="1600" b="1" i="0" dirty="0">
                <a:solidFill>
                  <a:srgbClr val="000000"/>
                </a:solidFill>
                <a:effectLst/>
              </a:rPr>
              <a:t>        </a:t>
            </a:r>
            <a:r>
              <a:rPr lang="en-IN" sz="1600" b="1" i="0" dirty="0">
                <a:solidFill>
                  <a:srgbClr val="006699"/>
                </a:solidFill>
                <a:effectLst/>
              </a:rPr>
              <a:t>int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 a=</a:t>
            </a:r>
            <a:r>
              <a:rPr lang="en-IN" sz="1600" b="0" i="0" dirty="0">
                <a:solidFill>
                  <a:srgbClr val="C00000"/>
                </a:solidFill>
                <a:effectLst/>
              </a:rPr>
              <a:t>10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;  </a:t>
            </a:r>
          </a:p>
          <a:p>
            <a:pPr algn="l"/>
            <a:r>
              <a:rPr lang="en-IN" sz="1600" b="1" i="0" dirty="0">
                <a:solidFill>
                  <a:srgbClr val="006699"/>
                </a:solidFill>
                <a:effectLst/>
              </a:rPr>
              <a:t>        int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 b=</a:t>
            </a:r>
            <a:r>
              <a:rPr lang="en-IN" sz="1600" b="0" i="0" dirty="0">
                <a:solidFill>
                  <a:srgbClr val="C00000"/>
                </a:solidFill>
                <a:effectLst/>
              </a:rPr>
              <a:t>10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;  </a:t>
            </a:r>
          </a:p>
          <a:p>
            <a:pPr algn="l"/>
            <a:r>
              <a:rPr lang="en-IN" sz="1600" b="0" i="0" dirty="0">
                <a:solidFill>
                  <a:srgbClr val="000000"/>
                </a:solidFill>
                <a:effectLst/>
              </a:rPr>
              <a:t>       </a:t>
            </a:r>
            <a:r>
              <a:rPr lang="en-IN" sz="1600" b="0" i="0" dirty="0" err="1">
                <a:solidFill>
                  <a:srgbClr val="000000"/>
                </a:solidFill>
                <a:effectLst/>
              </a:rPr>
              <a:t>System.out.println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(a++ + ++a); </a:t>
            </a:r>
          </a:p>
          <a:p>
            <a:pPr algn="l"/>
            <a:r>
              <a:rPr lang="en-IN" sz="1600" b="0" i="0" dirty="0">
                <a:solidFill>
                  <a:srgbClr val="000000"/>
                </a:solidFill>
                <a:effectLst/>
              </a:rPr>
              <a:t>       </a:t>
            </a:r>
            <a:r>
              <a:rPr lang="en-IN" sz="1600" b="0" i="0" dirty="0" err="1">
                <a:solidFill>
                  <a:srgbClr val="000000"/>
                </a:solidFill>
                <a:effectLst/>
              </a:rPr>
              <a:t>System.out.println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(b++ + b++);  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</a:rPr>
              <a:t>    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}</a:t>
            </a:r>
          </a:p>
          <a:p>
            <a:pPr algn="l"/>
            <a:r>
              <a:rPr lang="en-IN" sz="1600" b="0" i="0" dirty="0">
                <a:solidFill>
                  <a:srgbClr val="000000"/>
                </a:solidFill>
                <a:effectLst/>
              </a:rPr>
              <a:t>}  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EE46A7A4-3C68-4D03-B786-BE6F4974E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740" y="3861479"/>
            <a:ext cx="86106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Output: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22 21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375424-105D-41EB-95AE-EF445C1AA86E}"/>
              </a:ext>
            </a:extLst>
          </p:cNvPr>
          <p:cNvSpPr txBox="1"/>
          <p:nvPr/>
        </p:nvSpPr>
        <p:spPr>
          <a:xfrm>
            <a:off x="6652260" y="363607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a++ </a:t>
            </a:r>
            <a:r>
              <a:rPr lang="en-IN" dirty="0"/>
              <a:t>+ </a:t>
            </a:r>
            <a:r>
              <a:rPr lang="en-IN" u="sng" dirty="0"/>
              <a:t>++a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270EAB-6977-43CD-97FB-A82FF6B38407}"/>
              </a:ext>
            </a:extLst>
          </p:cNvPr>
          <p:cNvSpPr txBox="1"/>
          <p:nvPr/>
        </p:nvSpPr>
        <p:spPr>
          <a:xfrm flipH="1">
            <a:off x="6583680" y="3939541"/>
            <a:ext cx="78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en-IN" sz="1400" dirty="0">
                <a:solidFill>
                  <a:srgbClr val="FF0000"/>
                </a:solidFill>
              </a:rPr>
              <a:t>a=11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23D375-C11E-407A-BEE0-9A9015DE39D8}"/>
              </a:ext>
            </a:extLst>
          </p:cNvPr>
          <p:cNvSpPr txBox="1"/>
          <p:nvPr/>
        </p:nvSpPr>
        <p:spPr>
          <a:xfrm flipH="1">
            <a:off x="7124700" y="3924301"/>
            <a:ext cx="78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12</a:t>
            </a:r>
          </a:p>
          <a:p>
            <a:pPr algn="ctr"/>
            <a:r>
              <a:rPr lang="en-IN" sz="1400" dirty="0">
                <a:solidFill>
                  <a:srgbClr val="FF0000"/>
                </a:solidFill>
              </a:rPr>
              <a:t>a=12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1E9295-4BE6-4132-9AD5-E564D91243E8}"/>
              </a:ext>
            </a:extLst>
          </p:cNvPr>
          <p:cNvSpPr txBox="1"/>
          <p:nvPr/>
        </p:nvSpPr>
        <p:spPr>
          <a:xfrm>
            <a:off x="9540240" y="2368034"/>
            <a:ext cx="115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dirty="0">
                <a:solidFill>
                  <a:srgbClr val="008200"/>
                </a:solidFill>
                <a:effectLst/>
              </a:rPr>
              <a:t>10+12=22</a:t>
            </a:r>
            <a:r>
              <a:rPr lang="en-IN" sz="1800" b="0" i="0" dirty="0">
                <a:solidFill>
                  <a:srgbClr val="000000"/>
                </a:solidFill>
                <a:effectLst/>
              </a:rPr>
              <a:t> 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907AB3-51AE-463A-BA10-FADBEA7F9A70}"/>
              </a:ext>
            </a:extLst>
          </p:cNvPr>
          <p:cNvSpPr txBox="1"/>
          <p:nvPr/>
        </p:nvSpPr>
        <p:spPr>
          <a:xfrm>
            <a:off x="9532620" y="2611874"/>
            <a:ext cx="115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dirty="0">
                <a:solidFill>
                  <a:srgbClr val="008200"/>
                </a:solidFill>
                <a:effectLst/>
              </a:rPr>
              <a:t>10+11=21</a:t>
            </a:r>
            <a:r>
              <a:rPr lang="en-IN" sz="1800" b="0" i="0" dirty="0">
                <a:solidFill>
                  <a:srgbClr val="000000"/>
                </a:solidFill>
                <a:effectLst/>
              </a:rPr>
              <a:t> 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0803C9-1991-4345-BED4-2C78C82102A5}"/>
              </a:ext>
            </a:extLst>
          </p:cNvPr>
          <p:cNvSpPr txBox="1"/>
          <p:nvPr/>
        </p:nvSpPr>
        <p:spPr>
          <a:xfrm>
            <a:off x="8519160" y="360559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b++ </a:t>
            </a:r>
            <a:r>
              <a:rPr lang="en-IN" dirty="0"/>
              <a:t>+ </a:t>
            </a:r>
            <a:r>
              <a:rPr lang="en-IN" u="sng" dirty="0"/>
              <a:t>b++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F8E0B2-8B72-40A5-84C8-1157AE97E3D5}"/>
              </a:ext>
            </a:extLst>
          </p:cNvPr>
          <p:cNvSpPr txBox="1"/>
          <p:nvPr/>
        </p:nvSpPr>
        <p:spPr>
          <a:xfrm flipH="1">
            <a:off x="8450580" y="3909061"/>
            <a:ext cx="78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en-IN" sz="1400" dirty="0">
                <a:solidFill>
                  <a:srgbClr val="FF0000"/>
                </a:solidFill>
              </a:rPr>
              <a:t>b=11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4F8AAB-5350-434B-A0FA-EEC022B1372D}"/>
              </a:ext>
            </a:extLst>
          </p:cNvPr>
          <p:cNvSpPr txBox="1"/>
          <p:nvPr/>
        </p:nvSpPr>
        <p:spPr>
          <a:xfrm flipH="1">
            <a:off x="8991600" y="3893821"/>
            <a:ext cx="78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11</a:t>
            </a:r>
          </a:p>
          <a:p>
            <a:pPr algn="ctr"/>
            <a:r>
              <a:rPr lang="en-IN" sz="1400" dirty="0">
                <a:solidFill>
                  <a:srgbClr val="FF0000"/>
                </a:solidFill>
              </a:rPr>
              <a:t>b=12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7AA21E-DC6B-40D5-B3F3-E4FF0CFDE4B7}"/>
              </a:ext>
            </a:extLst>
          </p:cNvPr>
          <p:cNvSpPr txBox="1"/>
          <p:nvPr/>
        </p:nvSpPr>
        <p:spPr>
          <a:xfrm>
            <a:off x="6705600" y="4570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dirty="0" err="1">
                <a:solidFill>
                  <a:srgbClr val="000000"/>
                </a:solidFill>
                <a:effectLst/>
              </a:rPr>
              <a:t>System.out.println</a:t>
            </a:r>
            <a:r>
              <a:rPr lang="en-IN" dirty="0">
                <a:solidFill>
                  <a:srgbClr val="000000"/>
                </a:solidFill>
              </a:rPr>
              <a:t>(</a:t>
            </a:r>
            <a:r>
              <a:rPr lang="en-IN" dirty="0" err="1">
                <a:solidFill>
                  <a:srgbClr val="000000"/>
                </a:solidFill>
              </a:rPr>
              <a:t>a+b</a:t>
            </a:r>
            <a:r>
              <a:rPr lang="en-IN" sz="1800" b="0" i="0" dirty="0">
                <a:solidFill>
                  <a:srgbClr val="000000"/>
                </a:solidFill>
                <a:effectLst/>
              </a:rPr>
              <a:t>);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1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4" grpId="0"/>
      <p:bldP spid="18" grpId="0"/>
      <p:bldP spid="20" grpId="0"/>
      <p:bldP spid="22" grpId="0" animBg="1"/>
      <p:bldP spid="23" grpId="0"/>
      <p:bldP spid="24" grpId="0"/>
      <p:bldP spid="25" grpId="0"/>
      <p:bldP spid="27" grpId="0"/>
      <p:bldP spid="29" grpId="0"/>
      <p:bldP spid="31" grpId="0"/>
      <p:bldP spid="33" grpId="0"/>
      <p:bldP spid="35" grpId="0"/>
      <p:bldP spid="37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1BE858-95BA-4BBC-A5F1-ED995F62FEC9}"/>
              </a:ext>
            </a:extLst>
          </p:cNvPr>
          <p:cNvSpPr txBox="1"/>
          <p:nvPr/>
        </p:nvSpPr>
        <p:spPr>
          <a:xfrm>
            <a:off x="838200" y="393232"/>
            <a:ext cx="6096000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1400" b="1" i="0" dirty="0"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class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OperatorExample</a:t>
            </a:r>
            <a:endParaRPr lang="en-IN" sz="1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algn="l"/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{  </a:t>
            </a:r>
          </a:p>
          <a:p>
            <a:pPr algn="l"/>
            <a:r>
              <a:rPr lang="en-IN" sz="1400" b="1" i="0" dirty="0"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public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IN" sz="1400" b="1" i="0" dirty="0"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static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IN" sz="1400" b="1" i="0" dirty="0"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void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main(String 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args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[])</a:t>
            </a:r>
          </a:p>
          <a:p>
            <a:pPr algn="l"/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{  </a:t>
            </a:r>
          </a:p>
          <a:p>
            <a:pPr algn="l"/>
            <a:r>
              <a:rPr lang="en-IN" sz="1400" b="1" i="0" dirty="0"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  int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a=</a:t>
            </a:r>
            <a:r>
              <a:rPr lang="en-IN" sz="1400" b="0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10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;  </a:t>
            </a:r>
          </a:p>
          <a:p>
            <a:pPr algn="l"/>
            <a:r>
              <a:rPr lang="en-IN" sz="1400" b="1" i="0" dirty="0"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  int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b=-</a:t>
            </a:r>
            <a:r>
              <a:rPr lang="en-IN" sz="1400" b="0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10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;  </a:t>
            </a:r>
          </a:p>
          <a:p>
            <a:pPr algn="l"/>
            <a:r>
              <a:rPr lang="en-IN" sz="1400" b="1" i="0" dirty="0"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  </a:t>
            </a:r>
            <a:r>
              <a:rPr lang="en-IN" sz="1400" b="1" i="0" dirty="0" err="1"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boolean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c=</a:t>
            </a:r>
            <a:r>
              <a:rPr lang="en-IN" sz="1400" b="1" i="0" dirty="0"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true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;  </a:t>
            </a:r>
          </a:p>
          <a:p>
            <a:pPr algn="l"/>
            <a:r>
              <a:rPr lang="en-IN" sz="1400" b="1" i="0" dirty="0"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  </a:t>
            </a:r>
            <a:r>
              <a:rPr lang="en-IN" sz="1400" b="1" i="0" dirty="0" err="1"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boolean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d=</a:t>
            </a:r>
            <a:r>
              <a:rPr lang="en-IN" sz="1400" b="1" i="0" dirty="0">
                <a:solidFill>
                  <a:srgbClr val="006699"/>
                </a:solidFill>
                <a:effectLst/>
                <a:latin typeface="Corbel" panose="020B0503020204020204" pitchFamily="34" charset="0"/>
              </a:rPr>
              <a:t>false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;  </a:t>
            </a:r>
          </a:p>
          <a:p>
            <a:pPr algn="l"/>
            <a:endParaRPr lang="en-IN" sz="1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rbel" panose="020B0503020204020204" pitchFamily="34" charset="0"/>
              </a:rPr>
              <a:t> 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System.out.println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(~a);</a:t>
            </a:r>
            <a:r>
              <a:rPr lang="en-IN" sz="1400" b="0" i="0" dirty="0">
                <a:solidFill>
                  <a:srgbClr val="008200"/>
                </a:solidFill>
                <a:effectLst/>
                <a:latin typeface="Corbel" panose="020B0503020204020204" pitchFamily="34" charset="0"/>
              </a:rPr>
              <a:t>//-11 (minus of total positive value which starts from 0)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 </a:t>
            </a:r>
          </a:p>
          <a:p>
            <a:pPr algn="l"/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System.out.println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(~b);</a:t>
            </a:r>
            <a:r>
              <a:rPr lang="en-IN" sz="1400" b="0" i="0" dirty="0">
                <a:solidFill>
                  <a:srgbClr val="008200"/>
                </a:solidFill>
                <a:effectLst/>
                <a:latin typeface="Corbel" panose="020B0503020204020204" pitchFamily="34" charset="0"/>
              </a:rPr>
              <a:t>//9 (positive of total minus, positive starts from 0)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 </a:t>
            </a:r>
          </a:p>
          <a:p>
            <a:pPr algn="l"/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System.out.println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(!c);</a:t>
            </a:r>
            <a:r>
              <a:rPr lang="en-IN" sz="1400" b="0" i="0" dirty="0">
                <a:solidFill>
                  <a:srgbClr val="008200"/>
                </a:solidFill>
                <a:effectLst/>
                <a:latin typeface="Corbel" panose="020B0503020204020204" pitchFamily="34" charset="0"/>
              </a:rPr>
              <a:t>//false (opposite of </a:t>
            </a:r>
            <a:r>
              <a:rPr lang="en-IN" sz="1400" b="0" i="0" dirty="0" err="1">
                <a:solidFill>
                  <a:srgbClr val="008200"/>
                </a:solidFill>
                <a:effectLst/>
                <a:latin typeface="Corbel" panose="020B0503020204020204" pitchFamily="34" charset="0"/>
              </a:rPr>
              <a:t>boolean</a:t>
            </a:r>
            <a:r>
              <a:rPr lang="en-IN" sz="1400" b="0" i="0" dirty="0">
                <a:solidFill>
                  <a:srgbClr val="008200"/>
                </a:solidFill>
                <a:effectLst/>
                <a:latin typeface="Corbel" panose="020B0503020204020204" pitchFamily="34" charset="0"/>
              </a:rPr>
              <a:t> value)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 </a:t>
            </a:r>
          </a:p>
          <a:p>
            <a:pPr algn="l"/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System.out.println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(!d);</a:t>
            </a:r>
            <a:r>
              <a:rPr lang="en-IN" sz="1400" b="0" i="0" dirty="0">
                <a:solidFill>
                  <a:srgbClr val="008200"/>
                </a:solidFill>
                <a:effectLst/>
                <a:latin typeface="Corbel" panose="020B0503020204020204" pitchFamily="34" charset="0"/>
              </a:rPr>
              <a:t>//true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 </a:t>
            </a:r>
          </a:p>
          <a:p>
            <a:pPr algn="l"/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}</a:t>
            </a:r>
          </a:p>
          <a:p>
            <a:pPr algn="l"/>
            <a:r>
              <a:rPr lang="en-IN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}  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43B0FB9-089B-4BF4-B524-6DA5D403C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120" y="585790"/>
            <a:ext cx="3553435" cy="2077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  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OperatorExample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    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static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main(String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   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cs typeface="Arial" panose="020B0604020202020204" pitchFamily="34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cs typeface="Arial" panose="020B0604020202020204" pitchFamily="34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cs typeface="Arial" panose="020B0604020202020204" pitchFamily="34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cs typeface="Arial" panose="020B0604020202020204" pitchFamily="34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cs typeface="Arial" panose="020B0604020202020204" pitchFamily="34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cs typeface="Arial" panose="020B0604020202020204" pitchFamily="34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cs typeface="Arial" panose="020B0604020202020204" pitchFamily="34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            Output: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            21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DF429-CF85-464F-ADF7-9C02776D0E0E}"/>
              </a:ext>
            </a:extLst>
          </p:cNvPr>
          <p:cNvSpPr txBox="1"/>
          <p:nvPr/>
        </p:nvSpPr>
        <p:spPr>
          <a:xfrm>
            <a:off x="7473696" y="2781038"/>
            <a:ext cx="19629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B74DE-6DBF-471C-87FC-8AC1C1DFCD30}"/>
              </a:ext>
            </a:extLst>
          </p:cNvPr>
          <p:cNvSpPr txBox="1"/>
          <p:nvPr/>
        </p:nvSpPr>
        <p:spPr>
          <a:xfrm>
            <a:off x="7479792" y="3006590"/>
            <a:ext cx="16824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C023A-6239-4A31-A5FD-F09D4CA00933}"/>
              </a:ext>
            </a:extLst>
          </p:cNvPr>
          <p:cNvSpPr txBox="1"/>
          <p:nvPr/>
        </p:nvSpPr>
        <p:spPr>
          <a:xfrm>
            <a:off x="7491984" y="3232142"/>
            <a:ext cx="12435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DCE372-744E-4D82-80F0-8654EA7EE4D0}"/>
              </a:ext>
            </a:extLst>
          </p:cNvPr>
          <p:cNvSpPr txBox="1"/>
          <p:nvPr/>
        </p:nvSpPr>
        <p:spPr>
          <a:xfrm>
            <a:off x="7498080" y="3451598"/>
            <a:ext cx="12435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200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C770AC-6022-499C-91AD-C5B3AB4959F6}"/>
              </a:ext>
            </a:extLst>
          </p:cNvPr>
          <p:cNvSpPr txBox="1"/>
          <p:nvPr/>
        </p:nvSpPr>
        <p:spPr>
          <a:xfrm>
            <a:off x="7498080" y="3671054"/>
            <a:ext cx="938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200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12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altLang="en-US" sz="1200" b="0" i="0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32C127-3B65-4B0F-AB22-9E3301CA1A30}"/>
              </a:ext>
            </a:extLst>
          </p:cNvPr>
          <p:cNvSpPr txBox="1"/>
          <p:nvPr/>
        </p:nvSpPr>
        <p:spPr>
          <a:xfrm>
            <a:off x="7504176" y="3896606"/>
            <a:ext cx="9936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2=21 </a:t>
            </a:r>
            <a:endParaRPr lang="en-IN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FC93C6-44C8-43EF-B68F-A1F93692F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36" y="3775312"/>
            <a:ext cx="4254819" cy="2800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OperatorExample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       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static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main(String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n-lt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        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a=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        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b=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        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c=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(a&lt;b&amp;&amp;a&lt;c);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+mn-lt"/>
              </a:rPr>
              <a:t>//false &amp;&amp; true = 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(a&lt;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b&amp;a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&lt;c);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+mn-lt"/>
              </a:rPr>
              <a:t>//false &amp; true = 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Output: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false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55559-9F3F-478C-B0B9-42727D262C7C}"/>
              </a:ext>
            </a:extLst>
          </p:cNvPr>
          <p:cNvSpPr txBox="1"/>
          <p:nvPr/>
        </p:nvSpPr>
        <p:spPr>
          <a:xfrm>
            <a:off x="5248926" y="4494726"/>
            <a:ext cx="60945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1" dirty="0">
                <a:solidFill>
                  <a:srgbClr val="FF0000"/>
                </a:solidFill>
                <a:effectLst/>
                <a:latin typeface="+mj-lt"/>
              </a:rPr>
              <a:t>The logical &amp;&amp; operator doesn't check second condition if first condition is false. It checks second condition only if first one is true.</a:t>
            </a:r>
          </a:p>
          <a:p>
            <a:pPr algn="l"/>
            <a:endParaRPr lang="en-US" sz="1400" b="0" i="1" dirty="0">
              <a:solidFill>
                <a:srgbClr val="FF0000"/>
              </a:solidFill>
              <a:effectLst/>
              <a:latin typeface="+mj-lt"/>
            </a:endParaRPr>
          </a:p>
          <a:p>
            <a:pPr algn="l"/>
            <a:r>
              <a:rPr lang="en-US" sz="1400" b="0" i="1" dirty="0">
                <a:solidFill>
                  <a:srgbClr val="FF0000"/>
                </a:solidFill>
                <a:effectLst/>
                <a:latin typeface="+mj-lt"/>
              </a:rPr>
              <a:t>The bitwise &amp; operator always checks both conditions whether first condition is true or false.</a:t>
            </a:r>
          </a:p>
        </p:txBody>
      </p:sp>
    </p:spTree>
    <p:extLst>
      <p:ext uri="{BB962C8B-B14F-4D97-AF65-F5344CB8AC3E}">
        <p14:creationId xmlns:p14="http://schemas.microsoft.com/office/powerpoint/2010/main" val="84944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0" grpId="0"/>
      <p:bldP spid="12" grpId="0"/>
      <p:bldP spid="14" grpId="0"/>
      <p:bldP spid="16" grpId="0"/>
      <p:bldP spid="18" grpId="0"/>
      <p:bldP spid="2" grpId="0" animBg="1"/>
      <p:bldP spid="13" grpId="0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1046</TotalTime>
  <Words>1254</Words>
  <Application>Microsoft Office PowerPoint</Application>
  <PresentationFormat>Widescreen</PresentationFormat>
  <Paragraphs>303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Consolas</vt:lpstr>
      <vt:lpstr>Corbel</vt:lpstr>
      <vt:lpstr>times new roman</vt:lpstr>
      <vt:lpstr>verdana</vt:lpstr>
      <vt:lpstr>verdana</vt:lpstr>
      <vt:lpstr>Basis</vt:lpstr>
      <vt:lpstr> JAVA Operators</vt:lpstr>
      <vt:lpstr>Java Operators </vt:lpstr>
      <vt:lpstr>Arithmetic Operators</vt:lpstr>
      <vt:lpstr>Java Assignment Operators</vt:lpstr>
      <vt:lpstr>Java Comparison Operators</vt:lpstr>
      <vt:lpstr>Java Logical Operators</vt:lpstr>
      <vt:lpstr>Java Operator Precedence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vinita singh</dc:creator>
  <cp:lastModifiedBy>vinita singh</cp:lastModifiedBy>
  <cp:revision>45</cp:revision>
  <dcterms:created xsi:type="dcterms:W3CDTF">2020-08-27T15:56:30Z</dcterms:created>
  <dcterms:modified xsi:type="dcterms:W3CDTF">2021-09-19T14:28:29Z</dcterms:modified>
</cp:coreProperties>
</file>