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68" r:id="rId3"/>
    <p:sldId id="269" r:id="rId4"/>
    <p:sldId id="270" r:id="rId5"/>
    <p:sldId id="271" r:id="rId6"/>
    <p:sldId id="272" r:id="rId7"/>
    <p:sldId id="273" r:id="rId8"/>
    <p:sldId id="274" r:id="rId9"/>
    <p:sldId id="275" r:id="rId10"/>
    <p:sldId id="276" r:id="rId11"/>
    <p:sldId id="277" r:id="rId12"/>
    <p:sldId id="279" r:id="rId13"/>
    <p:sldId id="280" r:id="rId14"/>
    <p:sldId id="281" r:id="rId15"/>
    <p:sldId id="282" r:id="rId16"/>
    <p:sldId id="283" r:id="rId17"/>
    <p:sldId id="284" r:id="rId18"/>
    <p:sldId id="285" r:id="rId19"/>
    <p:sldId id="286" r:id="rId20"/>
    <p:sldId id="287" r:id="rId21"/>
    <p:sldId id="289" r:id="rId22"/>
    <p:sldId id="290" r:id="rId23"/>
    <p:sldId id="291" r:id="rId24"/>
    <p:sldId id="292" r:id="rId25"/>
    <p:sldId id="293" r:id="rId26"/>
    <p:sldId id="294" r:id="rId27"/>
    <p:sldId id="295" r:id="rId28"/>
    <p:sldId id="296" r:id="rId29"/>
    <p:sldId id="297" r:id="rId30"/>
    <p:sldId id="298"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smtClean="0"/>
              <a:t>9/23/2021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6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9/23/2021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273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9/23/2021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12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9/23/2021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53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9/23/2021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2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9/23/2021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72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9/23/2021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81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9/23/2021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650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9/23/2021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5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9/23/2021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029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9/23/2021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63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smtClean="0"/>
              <a:t>9/23/2021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
              </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8768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boolean-keyword-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5" Type="http://schemas.openxmlformats.org/officeDocument/2006/relationships/hyperlink" Target="https://www.javatpoint.com/java-do-while-loop" TargetMode="External"/><Relationship Id="rId4" Type="http://schemas.openxmlformats.org/officeDocument/2006/relationships/hyperlink" Target="https://www.javatpoint.com/java-while-loo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0160-DF47-4D99-A5B7-75A8ABF8424E}"/>
              </a:ext>
            </a:extLst>
          </p:cNvPr>
          <p:cNvSpPr>
            <a:spLocks noGrp="1"/>
          </p:cNvSpPr>
          <p:nvPr>
            <p:ph type="ctrTitle"/>
          </p:nvPr>
        </p:nvSpPr>
        <p:spPr>
          <a:xfrm>
            <a:off x="1795558" y="2614817"/>
            <a:ext cx="8488792" cy="2268559"/>
          </a:xfrm>
        </p:spPr>
        <p:txBody>
          <a:bodyPr/>
          <a:lstStyle/>
          <a:p>
            <a:r>
              <a:rPr lang="en-IN" dirty="0"/>
              <a:t>JAVA CONTROL STATEMENT</a:t>
            </a:r>
          </a:p>
        </p:txBody>
      </p:sp>
      <p:sp>
        <p:nvSpPr>
          <p:cNvPr id="3" name="Subtitle 2">
            <a:extLst>
              <a:ext uri="{FF2B5EF4-FFF2-40B4-BE49-F238E27FC236}">
                <a16:creationId xmlns:a16="http://schemas.microsoft.com/office/drawing/2014/main" id="{F1D5E1EF-6F93-483B-AF80-648AF622F5F2}"/>
              </a:ext>
            </a:extLst>
          </p:cNvPr>
          <p:cNvSpPr>
            <a:spLocks noGrp="1"/>
          </p:cNvSpPr>
          <p:nvPr>
            <p:ph type="subTitle" idx="1"/>
          </p:nvPr>
        </p:nvSpPr>
        <p:spPr>
          <a:xfrm>
            <a:off x="4960730" y="2472488"/>
            <a:ext cx="8767860" cy="1388165"/>
          </a:xfrm>
        </p:spPr>
        <p:txBody>
          <a:bodyPr>
            <a:normAutofit/>
          </a:bodyPr>
          <a:lstStyle/>
          <a:p>
            <a:r>
              <a:rPr lang="en-IN" sz="2400" dirty="0"/>
              <a:t>CHAPTER 1</a:t>
            </a:r>
          </a:p>
        </p:txBody>
      </p:sp>
    </p:spTree>
    <p:extLst>
      <p:ext uri="{BB962C8B-B14F-4D97-AF65-F5344CB8AC3E}">
        <p14:creationId xmlns:p14="http://schemas.microsoft.com/office/powerpoint/2010/main" val="371526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5436CD3-5687-400B-AB88-8D3EBECDC5ED}"/>
              </a:ext>
            </a:extLst>
          </p:cNvPr>
          <p:cNvSpPr>
            <a:spLocks noGrp="1" noChangeArrowheads="1"/>
          </p:cNvSpPr>
          <p:nvPr>
            <p:ph idx="1"/>
          </p:nvPr>
        </p:nvSpPr>
        <p:spPr bwMode="auto">
          <a:xfrm>
            <a:off x="662712" y="610804"/>
            <a:ext cx="416790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06699"/>
                </a:solidFill>
                <a:effectLst/>
                <a:latin typeface="+mn-lt"/>
              </a:rPr>
              <a:t>public</a:t>
            </a: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class</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err="1">
                <a:ln>
                  <a:noFill/>
                </a:ln>
                <a:solidFill>
                  <a:srgbClr val="000000"/>
                </a:solidFill>
                <a:effectLst/>
                <a:latin typeface="+mn-lt"/>
              </a:rPr>
              <a:t>SwitchExample</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06699"/>
                </a:solidFill>
                <a:effectLst/>
                <a:latin typeface="+mn-lt"/>
              </a:rPr>
              <a:t>public</a:t>
            </a: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static</a:t>
            </a: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void</a:t>
            </a:r>
            <a:r>
              <a:rPr kumimoji="0" lang="en-US" altLang="en-US" sz="1400" b="0" i="0" u="none" strike="noStrike" cap="none" normalizeH="0" baseline="0" dirty="0">
                <a:ln>
                  <a:noFill/>
                </a:ln>
                <a:solidFill>
                  <a:srgbClr val="000000"/>
                </a:solidFill>
                <a:effectLst/>
                <a:latin typeface="+mn-lt"/>
              </a:rPr>
              <a:t> main(String[] </a:t>
            </a:r>
            <a:r>
              <a:rPr kumimoji="0" lang="en-US" altLang="en-US" sz="1400" b="0" i="0" u="none" strike="noStrike" cap="none" normalizeH="0" baseline="0" dirty="0" err="1">
                <a:ln>
                  <a:noFill/>
                </a:ln>
                <a:solidFill>
                  <a:srgbClr val="000000"/>
                </a:solidFill>
                <a:effectLst/>
                <a:latin typeface="+mn-lt"/>
              </a:rPr>
              <a:t>args</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int</a:t>
            </a:r>
            <a:r>
              <a:rPr kumimoji="0" lang="en-US" altLang="en-US" sz="1400" b="0" i="0" u="none" strike="noStrike" cap="none" normalizeH="0" baseline="0" dirty="0">
                <a:ln>
                  <a:noFill/>
                </a:ln>
                <a:solidFill>
                  <a:srgbClr val="000000"/>
                </a:solidFill>
                <a:effectLst/>
                <a:latin typeface="+mn-lt"/>
              </a:rPr>
              <a:t> number=</a:t>
            </a:r>
            <a:r>
              <a:rPr kumimoji="0" lang="en-US" altLang="en-US" sz="1400" b="0" i="0" u="none" strike="noStrike" cap="none" normalizeH="0" baseline="0" dirty="0">
                <a:ln>
                  <a:noFill/>
                </a:ln>
                <a:solidFill>
                  <a:srgbClr val="C00000"/>
                </a:solidFill>
                <a:effectLst/>
                <a:latin typeface="+mn-lt"/>
              </a:rPr>
              <a:t>20</a:t>
            </a:r>
            <a:r>
              <a:rPr kumimoji="0" lang="en-US" altLang="en-US" sz="1400"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switch</a:t>
            </a:r>
            <a:r>
              <a:rPr kumimoji="0" lang="en-US" altLang="en-US" sz="1400" b="0" i="0" u="none" strike="noStrike" cap="none" normalizeH="0" baseline="0" dirty="0">
                <a:ln>
                  <a:noFill/>
                </a:ln>
                <a:solidFill>
                  <a:srgbClr val="000000"/>
                </a:solidFill>
                <a:effectLst/>
                <a:latin typeface="+mn-lt"/>
              </a:rPr>
              <a:t>(number)         </a:t>
            </a:r>
            <a:r>
              <a:rPr kumimoji="0" lang="en-US" altLang="en-US" sz="1400" b="0" i="0" u="none" strike="noStrike" cap="none" normalizeH="0" baseline="0" dirty="0">
                <a:ln>
                  <a:noFill/>
                </a:ln>
                <a:solidFill>
                  <a:srgbClr val="008200"/>
                </a:solidFill>
                <a:effectLst/>
                <a:latin typeface="+mn-lt"/>
              </a:rPr>
              <a:t>//Switch expression</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rgbClr val="000000"/>
                </a:solidFill>
                <a:latin typeface="+mn-lt"/>
              </a:rPr>
              <a:t>    </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case</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a:ln>
                  <a:noFill/>
                </a:ln>
                <a:solidFill>
                  <a:srgbClr val="C00000"/>
                </a:solidFill>
                <a:effectLst/>
                <a:latin typeface="+mn-lt"/>
              </a:rPr>
              <a:t>10</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err="1">
                <a:ln>
                  <a:noFill/>
                </a:ln>
                <a:solidFill>
                  <a:srgbClr val="000000"/>
                </a:solidFill>
                <a:effectLst/>
                <a:latin typeface="+mn-lt"/>
              </a:rPr>
              <a:t>System.out.println</a:t>
            </a:r>
            <a:r>
              <a:rPr kumimoji="0" lang="en-US" altLang="en-US" sz="1400" b="0" i="0" u="none" strike="noStrike" cap="none" normalizeH="0" baseline="0" dirty="0">
                <a:ln>
                  <a:noFill/>
                </a:ln>
                <a:solidFill>
                  <a:srgbClr val="000000"/>
                </a:solidFill>
                <a:effectLst/>
                <a:latin typeface="+mn-lt"/>
              </a:rPr>
              <a:t>(</a:t>
            </a:r>
            <a:r>
              <a:rPr kumimoji="0" lang="en-US" altLang="en-US" sz="1400" b="0" i="0" u="none" strike="noStrike" cap="none" normalizeH="0" baseline="0" dirty="0">
                <a:ln>
                  <a:noFill/>
                </a:ln>
                <a:solidFill>
                  <a:srgbClr val="0000FF"/>
                </a:solidFill>
                <a:effectLst/>
                <a:latin typeface="+mn-lt"/>
              </a:rPr>
              <a:t>"10"</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a:ln>
                  <a:noFill/>
                </a:ln>
                <a:solidFill>
                  <a:srgbClr val="008200"/>
                </a:solidFill>
                <a:effectLst/>
                <a:latin typeface="+mn-lt"/>
              </a:rPr>
              <a:t>//Case statements</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break</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case</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a:ln>
                  <a:noFill/>
                </a:ln>
                <a:solidFill>
                  <a:srgbClr val="C00000"/>
                </a:solidFill>
                <a:effectLst/>
                <a:latin typeface="+mn-lt"/>
              </a:rPr>
              <a:t>20</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err="1">
                <a:ln>
                  <a:noFill/>
                </a:ln>
                <a:solidFill>
                  <a:srgbClr val="000000"/>
                </a:solidFill>
                <a:effectLst/>
                <a:latin typeface="+mn-lt"/>
              </a:rPr>
              <a:t>System.out.println</a:t>
            </a:r>
            <a:r>
              <a:rPr kumimoji="0" lang="en-US" altLang="en-US" sz="1400" b="0" i="0" u="none" strike="noStrike" cap="none" normalizeH="0" baseline="0" dirty="0">
                <a:ln>
                  <a:noFill/>
                </a:ln>
                <a:solidFill>
                  <a:srgbClr val="000000"/>
                </a:solidFill>
                <a:effectLst/>
                <a:latin typeface="+mn-lt"/>
              </a:rPr>
              <a:t>(</a:t>
            </a:r>
            <a:r>
              <a:rPr kumimoji="0" lang="en-US" altLang="en-US" sz="1400" b="0" i="0" u="none" strike="noStrike" cap="none" normalizeH="0" baseline="0" dirty="0">
                <a:ln>
                  <a:noFill/>
                </a:ln>
                <a:solidFill>
                  <a:srgbClr val="0000FF"/>
                </a:solidFill>
                <a:effectLst/>
                <a:latin typeface="+mn-lt"/>
              </a:rPr>
              <a:t>"20"</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break</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case</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a:ln>
                  <a:noFill/>
                </a:ln>
                <a:solidFill>
                  <a:srgbClr val="C00000"/>
                </a:solidFill>
                <a:effectLst/>
                <a:latin typeface="+mn-lt"/>
              </a:rPr>
              <a:t>30</a:t>
            </a:r>
            <a:r>
              <a:rPr kumimoji="0" lang="en-US" altLang="en-US" sz="1400" b="0" i="0" u="none" strike="noStrike" cap="none" normalizeH="0" baseline="0" dirty="0">
                <a:ln>
                  <a:noFill/>
                </a:ln>
                <a:solidFill>
                  <a:srgbClr val="000000"/>
                </a:solidFill>
                <a:effectLst/>
                <a:latin typeface="+mn-lt"/>
              </a:rPr>
              <a:t>: </a:t>
            </a:r>
            <a:r>
              <a:rPr kumimoji="0" lang="en-US" altLang="en-US" sz="1400" b="0" i="0" u="none" strike="noStrike" cap="none" normalizeH="0" baseline="0" dirty="0" err="1">
                <a:ln>
                  <a:noFill/>
                </a:ln>
                <a:solidFill>
                  <a:srgbClr val="000000"/>
                </a:solidFill>
                <a:effectLst/>
                <a:latin typeface="+mn-lt"/>
              </a:rPr>
              <a:t>System.out.println</a:t>
            </a:r>
            <a:r>
              <a:rPr kumimoji="0" lang="en-US" altLang="en-US" sz="1400" b="0" i="0" u="none" strike="noStrike" cap="none" normalizeH="0" baseline="0" dirty="0">
                <a:ln>
                  <a:noFill/>
                </a:ln>
                <a:solidFill>
                  <a:srgbClr val="000000"/>
                </a:solidFill>
                <a:effectLst/>
                <a:latin typeface="+mn-lt"/>
              </a:rPr>
              <a:t>(</a:t>
            </a:r>
            <a:r>
              <a:rPr kumimoji="0" lang="en-US" altLang="en-US" sz="1400" b="0" i="0" u="none" strike="noStrike" cap="none" normalizeH="0" baseline="0" dirty="0">
                <a:ln>
                  <a:noFill/>
                </a:ln>
                <a:solidFill>
                  <a:srgbClr val="0000FF"/>
                </a:solidFill>
                <a:effectLst/>
                <a:latin typeface="+mn-lt"/>
              </a:rPr>
              <a:t>"30"</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a:ln>
                  <a:noFill/>
                </a:ln>
                <a:solidFill>
                  <a:srgbClr val="006699"/>
                </a:solidFill>
                <a:effectLst/>
                <a:latin typeface="+mn-lt"/>
              </a:rPr>
              <a:t>break</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r>
              <a:rPr kumimoji="0" lang="en-US" altLang="en-US" sz="1400" b="1" i="0" u="none" strike="noStrike" cap="none" normalizeH="0" baseline="0" dirty="0" err="1">
                <a:ln>
                  <a:noFill/>
                </a:ln>
                <a:solidFill>
                  <a:srgbClr val="006699"/>
                </a:solidFill>
                <a:effectLst/>
                <a:latin typeface="+mn-lt"/>
              </a:rPr>
              <a:t>default</a:t>
            </a:r>
            <a:r>
              <a:rPr kumimoji="0" lang="en-US" altLang="en-US" sz="1400" b="0" i="0" u="none" strike="noStrike" cap="none" normalizeH="0" baseline="0" dirty="0" err="1">
                <a:ln>
                  <a:noFill/>
                </a:ln>
                <a:solidFill>
                  <a:srgbClr val="000000"/>
                </a:solidFill>
                <a:effectLst/>
                <a:latin typeface="+mn-lt"/>
              </a:rPr>
              <a:t>:System.out.println</a:t>
            </a:r>
            <a:r>
              <a:rPr kumimoji="0" lang="en-US" altLang="en-US" sz="1400" b="0" i="0" u="none" strike="noStrike" cap="none" normalizeH="0" baseline="0" dirty="0">
                <a:ln>
                  <a:noFill/>
                </a:ln>
                <a:solidFill>
                  <a:srgbClr val="000000"/>
                </a:solidFill>
                <a:effectLst/>
                <a:latin typeface="+mn-lt"/>
              </a:rPr>
              <a:t>(</a:t>
            </a:r>
            <a:r>
              <a:rPr kumimoji="0" lang="en-US" altLang="en-US" sz="1400" b="0" i="0" u="none" strike="noStrike" cap="none" normalizeH="0" baseline="0" dirty="0">
                <a:ln>
                  <a:noFill/>
                </a:ln>
                <a:solidFill>
                  <a:srgbClr val="0000FF"/>
                </a:solidFill>
                <a:effectLst/>
                <a:latin typeface="+mn-lt"/>
              </a:rPr>
              <a:t>"Not in 10, 20 or 30"</a:t>
            </a: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Output:</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mn-lt"/>
              </a:rPr>
              <a:t>20</a:t>
            </a:r>
            <a:endParaRPr kumimoji="0" lang="en-US" altLang="en-US" sz="14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710230BD-F7D2-42BC-81B4-C43687FABF2D}"/>
              </a:ext>
            </a:extLst>
          </p:cNvPr>
          <p:cNvSpPr txBox="1"/>
          <p:nvPr/>
        </p:nvSpPr>
        <p:spPr>
          <a:xfrm>
            <a:off x="5523345" y="163499"/>
            <a:ext cx="6096000" cy="65556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public</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class</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SwitchVowelExample</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   public</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static</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void</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main(String[]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args</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char</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ch</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'O'</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switch</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ch</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'a'</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err="1">
                <a:ln>
                  <a:noFill/>
                </a:ln>
                <a:solidFill>
                  <a:srgbClr val="0000FF"/>
                </a:solidFill>
                <a:effectLst/>
                <a:uLnTx/>
                <a:uFillTx/>
                <a:latin typeface="verdana" panose="020B0604030504040204" pitchFamily="34" charset="0"/>
                <a:ea typeface="+mn-ea"/>
                <a:cs typeface="+mn-cs"/>
              </a:rPr>
              <a:t>i</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'o'</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'u'</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'A'</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'I'</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'O'</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case</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'U'</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"Vowel"</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break</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1" i="0" u="none" strike="noStrike" kern="1200" cap="none" spc="0" normalizeH="0" baseline="0" noProof="0" dirty="0">
                <a:ln>
                  <a:noFill/>
                </a:ln>
                <a:solidFill>
                  <a:srgbClr val="006699"/>
                </a:solidFill>
                <a:effectLst/>
                <a:uLnTx/>
                <a:uFillTx/>
                <a:latin typeface="verdana" panose="020B0604030504040204" pitchFamily="34" charset="0"/>
                <a:ea typeface="+mn-ea"/>
                <a:cs typeface="+mn-cs"/>
              </a:rPr>
              <a:t>default</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IN"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System.out.println</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IN" sz="1000" b="0" i="0" u="none" strike="noStrike" kern="1200" cap="none" spc="0" normalizeH="0" baseline="0" noProof="0" dirty="0">
                <a:ln>
                  <a:noFill/>
                </a:ln>
                <a:solidFill>
                  <a:srgbClr val="0000FF"/>
                </a:solidFill>
                <a:effectLst/>
                <a:uLnTx/>
                <a:uFillTx/>
                <a:latin typeface="verdana" panose="020B0604030504040204" pitchFamily="34" charset="0"/>
                <a:ea typeface="+mn-ea"/>
                <a:cs typeface="+mn-cs"/>
              </a:rPr>
              <a:t>"Consonant"</a:t>
            </a: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p:txBody>
      </p:sp>
    </p:spTree>
    <p:extLst>
      <p:ext uri="{BB962C8B-B14F-4D97-AF65-F5344CB8AC3E}">
        <p14:creationId xmlns:p14="http://schemas.microsoft.com/office/powerpoint/2010/main" val="27169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5D3D87-2CC5-4C15-AE90-6D6F68661B44}"/>
              </a:ext>
            </a:extLst>
          </p:cNvPr>
          <p:cNvSpPr txBox="1"/>
          <p:nvPr/>
        </p:nvSpPr>
        <p:spPr>
          <a:xfrm>
            <a:off x="609601" y="790463"/>
            <a:ext cx="5052290" cy="4770537"/>
          </a:xfrm>
          <a:prstGeom prst="rect">
            <a:avLst/>
          </a:prstGeom>
          <a:noFill/>
        </p:spPr>
        <p:txBody>
          <a:bodyPr wrap="square">
            <a:spAutoFit/>
          </a:bodyPr>
          <a:lstStyle/>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8200"/>
                </a:solidFill>
                <a:effectLst/>
                <a:uLnTx/>
                <a:uFillTx/>
                <a:latin typeface="Corbel" panose="020B0503020204020204"/>
                <a:ea typeface="+mn-ea"/>
                <a:cs typeface="+mn-cs"/>
              </a:rPr>
              <a:t>//Java Switch Example where we are omitting the</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8200"/>
                </a:solidFill>
                <a:effectLst/>
                <a:uLnTx/>
                <a:uFillTx/>
                <a:latin typeface="Corbel" panose="020B0503020204020204"/>
                <a:ea typeface="+mn-ea"/>
                <a:cs typeface="+mn-cs"/>
              </a:rPr>
              <a:t>//break statement</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public</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SwitchExample2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IN" sz="16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number=</a:t>
            </a:r>
            <a:r>
              <a:rPr kumimoji="0" lang="en-IN" sz="1600" b="0" i="0" u="none" strike="noStrike" kern="1200" cap="none" spc="0" normalizeH="0" baseline="0" noProof="0" dirty="0">
                <a:ln>
                  <a:noFill/>
                </a:ln>
                <a:solidFill>
                  <a:srgbClr val="C00000"/>
                </a:solidFill>
                <a:effectLst/>
                <a:uLnTx/>
                <a:uFillTx/>
                <a:latin typeface="Corbel" panose="020B0503020204020204"/>
                <a:ea typeface="+mn-ea"/>
                <a:cs typeface="+mn-cs"/>
              </a:rPr>
              <a:t>20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switch</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(number)</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a:ln>
                  <a:noFill/>
                </a:ln>
                <a:solidFill>
                  <a:srgbClr val="008200"/>
                </a:solidFill>
                <a:effectLst/>
                <a:uLnTx/>
                <a:uFillTx/>
                <a:latin typeface="Corbel" panose="020B0503020204020204"/>
                <a:ea typeface="+mn-ea"/>
                <a:cs typeface="+mn-cs"/>
              </a:rPr>
              <a:t>//switch cases without break statements</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a:ln>
                  <a:noFill/>
                </a:ln>
                <a:solidFill>
                  <a:srgbClr val="C00000"/>
                </a:solidFill>
                <a:effectLst/>
                <a:uLnTx/>
                <a:uFillTx/>
                <a:latin typeface="Corbel" panose="020B0503020204020204"/>
                <a:ea typeface="+mn-ea"/>
                <a:cs typeface="+mn-cs"/>
              </a:rPr>
              <a:t>10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600" b="0" i="0" u="none" strike="noStrike" kern="1200" cap="none" spc="0" normalizeH="0" baseline="0" noProof="0" dirty="0">
                <a:ln>
                  <a:noFill/>
                </a:ln>
                <a:solidFill>
                  <a:srgbClr val="0000FF"/>
                </a:solidFill>
                <a:effectLst/>
                <a:uLnTx/>
                <a:uFillTx/>
                <a:latin typeface="Corbel" panose="020B0503020204020204"/>
                <a:ea typeface="+mn-ea"/>
                <a:cs typeface="+mn-cs"/>
              </a:rPr>
              <a:t>"10"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a:ln>
                  <a:noFill/>
                </a:ln>
                <a:solidFill>
                  <a:srgbClr val="C00000"/>
                </a:solidFill>
                <a:effectLst/>
                <a:uLnTx/>
                <a:uFillTx/>
                <a:latin typeface="Corbel" panose="020B0503020204020204"/>
                <a:ea typeface="+mn-ea"/>
                <a:cs typeface="+mn-cs"/>
              </a:rPr>
              <a:t>20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600" b="0" i="0" u="none" strike="noStrike" kern="1200" cap="none" spc="0" normalizeH="0" baseline="0" noProof="0" dirty="0">
                <a:ln>
                  <a:noFill/>
                </a:ln>
                <a:solidFill>
                  <a:srgbClr val="0000FF"/>
                </a:solidFill>
                <a:effectLst/>
                <a:uLnTx/>
                <a:uFillTx/>
                <a:latin typeface="Corbel" panose="020B0503020204020204"/>
                <a:ea typeface="+mn-ea"/>
                <a:cs typeface="+mn-cs"/>
              </a:rPr>
              <a:t>"20"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a:ln>
                  <a:noFill/>
                </a:ln>
                <a:solidFill>
                  <a:srgbClr val="C00000"/>
                </a:solidFill>
                <a:effectLst/>
                <a:uLnTx/>
                <a:uFillTx/>
                <a:latin typeface="Corbel" panose="020B0503020204020204"/>
                <a:ea typeface="+mn-ea"/>
                <a:cs typeface="+mn-cs"/>
              </a:rPr>
              <a:t>30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600" b="0" i="0" u="none" strike="noStrike" kern="1200" cap="none" spc="0" normalizeH="0" baseline="0" noProof="0" dirty="0">
                <a:ln>
                  <a:noFill/>
                </a:ln>
                <a:solidFill>
                  <a:srgbClr val="0000FF"/>
                </a:solidFill>
                <a:effectLst/>
                <a:uLnTx/>
                <a:uFillTx/>
                <a:latin typeface="Corbel" panose="020B0503020204020204"/>
                <a:ea typeface="+mn-ea"/>
                <a:cs typeface="+mn-cs"/>
              </a:rPr>
              <a:t>"30"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600" b="1" i="0" u="none" strike="noStrike" kern="1200" cap="none" spc="0" normalizeH="0" baseline="0" noProof="0" dirty="0" err="1">
                <a:ln>
                  <a:noFill/>
                </a:ln>
                <a:solidFill>
                  <a:srgbClr val="006699"/>
                </a:solidFill>
                <a:effectLst/>
                <a:uLnTx/>
                <a:uFillTx/>
                <a:latin typeface="Corbel" panose="020B0503020204020204"/>
                <a:ea typeface="+mn-ea"/>
                <a:cs typeface="+mn-cs"/>
              </a:rPr>
              <a:t>default</a:t>
            </a:r>
            <a:r>
              <a:rPr kumimoji="0" lang="en-IN"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600" b="0" i="0" u="none" strike="noStrike" kern="1200" cap="none" spc="0" normalizeH="0" baseline="0" noProof="0" dirty="0">
                <a:ln>
                  <a:noFill/>
                </a:ln>
                <a:solidFill>
                  <a:srgbClr val="0000FF"/>
                </a:solidFill>
                <a:effectLst/>
                <a:uLnTx/>
                <a:uFillTx/>
                <a:latin typeface="Corbel" panose="020B0503020204020204"/>
                <a:ea typeface="+mn-ea"/>
                <a:cs typeface="+mn-cs"/>
              </a:rPr>
              <a:t>"Not in 10, 20 or 30"</a:t>
            </a: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4572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orbel" panose="020B0503020204020204"/>
                <a:ea typeface="+mn-ea"/>
                <a:cs typeface="+mn-cs"/>
              </a:rPr>
              <a:t>}  </a:t>
            </a:r>
          </a:p>
        </p:txBody>
      </p:sp>
      <p:sp>
        <p:nvSpPr>
          <p:cNvPr id="6" name="Rectangle 1">
            <a:extLst>
              <a:ext uri="{FF2B5EF4-FFF2-40B4-BE49-F238E27FC236}">
                <a16:creationId xmlns:a16="http://schemas.microsoft.com/office/drawing/2014/main" id="{44EE7F0D-9265-44FA-93F8-35B610066640}"/>
              </a:ext>
            </a:extLst>
          </p:cNvPr>
          <p:cNvSpPr>
            <a:spLocks noChangeArrowheads="1"/>
          </p:cNvSpPr>
          <p:nvPr/>
        </p:nvSpPr>
        <p:spPr bwMode="auto">
          <a:xfrm>
            <a:off x="480289" y="5930575"/>
            <a:ext cx="2235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Corbel" panose="020B0503020204020204"/>
                <a:ea typeface="+mn-ea"/>
                <a:cs typeface="+mn-cs"/>
              </a:rPr>
              <a:t>20 30 Not in 10, 20 or 30 </a:t>
            </a:r>
          </a:p>
        </p:txBody>
      </p:sp>
      <p:sp>
        <p:nvSpPr>
          <p:cNvPr id="8" name="TextBox 7">
            <a:extLst>
              <a:ext uri="{FF2B5EF4-FFF2-40B4-BE49-F238E27FC236}">
                <a16:creationId xmlns:a16="http://schemas.microsoft.com/office/drawing/2014/main" id="{40542711-31AF-48D4-AB3F-68B91E93DEF9}"/>
              </a:ext>
            </a:extLst>
          </p:cNvPr>
          <p:cNvSpPr txBox="1"/>
          <p:nvPr/>
        </p:nvSpPr>
        <p:spPr>
          <a:xfrm>
            <a:off x="6243788" y="679944"/>
            <a:ext cx="6096000" cy="526297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8200"/>
                </a:solidFill>
                <a:effectLst/>
                <a:uLnTx/>
                <a:uFillTx/>
                <a:latin typeface="Corbel" panose="020B0503020204020204"/>
                <a:ea typeface="+mn-ea"/>
                <a:cs typeface="+mn-cs"/>
              </a:rPr>
              <a:t>//Java Program to demonstrate the use of Java Switch</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8200"/>
                </a:solidFill>
                <a:effectLst/>
                <a:uLnTx/>
                <a:uFillTx/>
                <a:latin typeface="Corbel" panose="020B0503020204020204"/>
                <a:ea typeface="+mn-ea"/>
                <a:cs typeface="+mn-cs"/>
              </a:rPr>
              <a:t>//statement with String</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public</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0" i="0" u="none" strike="noStrike" kern="1200" cap="none" spc="0" normalizeH="0" baseline="0" noProof="0" dirty="0" err="1">
                <a:ln>
                  <a:noFill/>
                </a:ln>
                <a:solidFill>
                  <a:srgbClr val="000000"/>
                </a:solidFill>
                <a:effectLst/>
                <a:uLnTx/>
                <a:uFillTx/>
                <a:latin typeface="Corbel" panose="020B0503020204020204"/>
                <a:ea typeface="+mn-ea"/>
                <a:cs typeface="+mn-cs"/>
              </a:rPr>
              <a:t>SwitchStringExample</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IN"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String </a:t>
            </a:r>
            <a:r>
              <a:rPr kumimoji="0" lang="en-IN" sz="1400" b="0" i="0" u="none" strike="noStrike" kern="1200" cap="none" spc="0" normalizeH="0" baseline="0" noProof="0" dirty="0" err="1">
                <a:ln>
                  <a:noFill/>
                </a:ln>
                <a:solidFill>
                  <a:srgbClr val="000000"/>
                </a:solidFill>
                <a:effectLst/>
                <a:uLnTx/>
                <a:uFillTx/>
                <a:latin typeface="Corbel" panose="020B0503020204020204"/>
                <a:ea typeface="+mn-ea"/>
                <a:cs typeface="+mn-cs"/>
              </a:rPr>
              <a:t>levelString</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400" b="0" i="0" u="none" strike="noStrike" kern="1200" cap="none" spc="0" normalizeH="0" baseline="0" noProof="0" dirty="0">
                <a:ln>
                  <a:noFill/>
                </a:ln>
                <a:solidFill>
                  <a:srgbClr val="0000FF"/>
                </a:solidFill>
                <a:effectLst/>
                <a:uLnTx/>
                <a:uFillTx/>
                <a:latin typeface="Corbel" panose="020B0503020204020204"/>
                <a:ea typeface="+mn-ea"/>
                <a:cs typeface="+mn-cs"/>
              </a:rPr>
              <a:t>"Expert"</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level=</a:t>
            </a:r>
            <a:r>
              <a:rPr kumimoji="0" lang="en-IN" sz="14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switch</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400" b="0" i="0" u="none" strike="noStrike" kern="1200" cap="none" spc="0" normalizeH="0" baseline="0" noProof="0" dirty="0" err="1">
                <a:ln>
                  <a:noFill/>
                </a:ln>
                <a:solidFill>
                  <a:srgbClr val="000000"/>
                </a:solidFill>
                <a:effectLst/>
                <a:uLnTx/>
                <a:uFillTx/>
                <a:latin typeface="Corbel" panose="020B0503020204020204"/>
                <a:ea typeface="+mn-ea"/>
                <a:cs typeface="+mn-cs"/>
              </a:rPr>
              <a:t>levelString</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0" i="0" u="none" strike="noStrike" kern="1200" cap="none" spc="0" normalizeH="0" baseline="0" noProof="0" dirty="0">
                <a:ln>
                  <a:noFill/>
                </a:ln>
                <a:solidFill>
                  <a:srgbClr val="0000FF"/>
                </a:solidFill>
                <a:effectLst/>
                <a:uLnTx/>
                <a:uFillTx/>
                <a:latin typeface="Corbel" panose="020B0503020204020204"/>
                <a:ea typeface="+mn-ea"/>
                <a:cs typeface="+mn-cs"/>
              </a:rPr>
              <a:t>"Beginner"</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level=</a:t>
            </a:r>
            <a:r>
              <a:rPr kumimoji="0" lang="en-IN" sz="1400" b="0" i="0" u="none" strike="noStrike" kern="1200" cap="none" spc="0" normalizeH="0" baseline="0" noProof="0" dirty="0">
                <a:ln>
                  <a:noFill/>
                </a:ln>
                <a:solidFill>
                  <a:srgbClr val="C00000"/>
                </a:solidFill>
                <a:effectLst/>
                <a:uLnTx/>
                <a:uFillTx/>
                <a:latin typeface="Corbel" panose="020B0503020204020204"/>
                <a:ea typeface="+mn-ea"/>
                <a:cs typeface="+mn-cs"/>
              </a:rPr>
              <a:t>1</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break</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0" i="0" u="none" strike="noStrike" kern="1200" cap="none" spc="0" normalizeH="0" baseline="0" noProof="0" dirty="0">
                <a:ln>
                  <a:noFill/>
                </a:ln>
                <a:solidFill>
                  <a:srgbClr val="0000FF"/>
                </a:solidFill>
                <a:effectLst/>
                <a:uLnTx/>
                <a:uFillTx/>
                <a:latin typeface="Corbel" panose="020B0503020204020204"/>
                <a:ea typeface="+mn-ea"/>
                <a:cs typeface="+mn-cs"/>
              </a:rPr>
              <a:t>"Intermediate"</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level=</a:t>
            </a:r>
            <a:r>
              <a:rPr kumimoji="0" lang="en-IN" sz="1400" b="0" i="0" u="none" strike="noStrike" kern="1200" cap="none" spc="0" normalizeH="0" baseline="0" noProof="0" dirty="0">
                <a:ln>
                  <a:noFill/>
                </a:ln>
                <a:solidFill>
                  <a:srgbClr val="C00000"/>
                </a:solidFill>
                <a:effectLst/>
                <a:uLnTx/>
                <a:uFillTx/>
                <a:latin typeface="Corbel" panose="020B0503020204020204"/>
                <a:ea typeface="+mn-ea"/>
                <a:cs typeface="+mn-cs"/>
              </a:rPr>
              <a:t>2</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break</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case</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0" i="0" u="none" strike="noStrike" kern="1200" cap="none" spc="0" normalizeH="0" baseline="0" noProof="0" dirty="0">
                <a:ln>
                  <a:noFill/>
                </a:ln>
                <a:solidFill>
                  <a:srgbClr val="0000FF"/>
                </a:solidFill>
                <a:effectLst/>
                <a:uLnTx/>
                <a:uFillTx/>
                <a:latin typeface="Corbel" panose="020B0503020204020204"/>
                <a:ea typeface="+mn-ea"/>
                <a:cs typeface="+mn-cs"/>
              </a:rPr>
              <a:t>"Expert"</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level=</a:t>
            </a:r>
            <a:r>
              <a:rPr kumimoji="0" lang="en-IN" sz="1400" b="0" i="0" u="none" strike="noStrike" kern="1200" cap="none" spc="0" normalizeH="0" baseline="0" noProof="0" dirty="0">
                <a:ln>
                  <a:noFill/>
                </a:ln>
                <a:solidFill>
                  <a:srgbClr val="C00000"/>
                </a:solidFill>
                <a:effectLst/>
                <a:uLnTx/>
                <a:uFillTx/>
                <a:latin typeface="Corbel" panose="020B0503020204020204"/>
                <a:ea typeface="+mn-ea"/>
                <a:cs typeface="+mn-cs"/>
              </a:rPr>
              <a:t>3</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break</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default</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level=</a:t>
            </a:r>
            <a:r>
              <a:rPr kumimoji="0" lang="en-IN" sz="14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1" i="0" u="none" strike="noStrike" kern="1200" cap="none" spc="0" normalizeH="0" baseline="0" noProof="0" dirty="0">
                <a:ln>
                  <a:noFill/>
                </a:ln>
                <a:solidFill>
                  <a:srgbClr val="006699"/>
                </a:solidFill>
                <a:effectLst/>
                <a:uLnTx/>
                <a:uFillTx/>
                <a:latin typeface="Corbel" panose="020B0503020204020204"/>
                <a:ea typeface="+mn-ea"/>
                <a:cs typeface="+mn-cs"/>
              </a:rPr>
              <a:t>break</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IN"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IN" sz="1400" b="0" i="0" u="none" strike="noStrike" kern="1200" cap="none" spc="0" normalizeH="0" baseline="0" noProof="0" dirty="0">
                <a:ln>
                  <a:noFill/>
                </a:ln>
                <a:solidFill>
                  <a:srgbClr val="0000FF"/>
                </a:solidFill>
                <a:effectLst/>
                <a:uLnTx/>
                <a:uFillTx/>
                <a:latin typeface="Corbel" panose="020B0503020204020204"/>
                <a:ea typeface="+mn-ea"/>
                <a:cs typeface="+mn-cs"/>
              </a:rPr>
              <a:t>"Your Level is: "</a:t>
            </a: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+level);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Corbel" panose="020B0503020204020204"/>
                <a:ea typeface="+mn-ea"/>
                <a:cs typeface="+mn-cs"/>
              </a:rPr>
              <a:t>}   </a:t>
            </a:r>
          </a:p>
        </p:txBody>
      </p:sp>
    </p:spTree>
    <p:extLst>
      <p:ext uri="{BB962C8B-B14F-4D97-AF65-F5344CB8AC3E}">
        <p14:creationId xmlns:p14="http://schemas.microsoft.com/office/powerpoint/2010/main" val="370113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7CE0-4B7A-4353-AE71-A1DE55CD20BD}"/>
              </a:ext>
            </a:extLst>
          </p:cNvPr>
          <p:cNvSpPr>
            <a:spLocks noGrp="1"/>
          </p:cNvSpPr>
          <p:nvPr>
            <p:ph type="title"/>
          </p:nvPr>
        </p:nvSpPr>
        <p:spPr/>
        <p:txBody>
          <a:bodyPr/>
          <a:lstStyle/>
          <a:p>
            <a:pPr algn="ctr"/>
            <a:r>
              <a:rPr lang="en-IN" b="1" i="0" dirty="0">
                <a:solidFill>
                  <a:srgbClr val="610B38"/>
                </a:solidFill>
                <a:effectLst/>
                <a:latin typeface="Corbel" panose="020B0503020204020204" pitchFamily="34" charset="0"/>
              </a:rPr>
              <a:t>Loops in Java</a:t>
            </a:r>
            <a:endParaRPr lang="en-IN" b="1" dirty="0">
              <a:latin typeface="Corbel" panose="020B0503020204020204" pitchFamily="34" charset="0"/>
            </a:endParaRPr>
          </a:p>
        </p:txBody>
      </p:sp>
      <p:sp>
        <p:nvSpPr>
          <p:cNvPr id="3" name="Content Placeholder 2">
            <a:extLst>
              <a:ext uri="{FF2B5EF4-FFF2-40B4-BE49-F238E27FC236}">
                <a16:creationId xmlns:a16="http://schemas.microsoft.com/office/drawing/2014/main" id="{16DD57C8-84C5-4582-B0FE-750A2BFC63A4}"/>
              </a:ext>
            </a:extLst>
          </p:cNvPr>
          <p:cNvSpPr>
            <a:spLocks noGrp="1"/>
          </p:cNvSpPr>
          <p:nvPr>
            <p:ph idx="1"/>
          </p:nvPr>
        </p:nvSpPr>
        <p:spPr/>
        <p:txBody>
          <a:bodyPr/>
          <a:lstStyle/>
          <a:p>
            <a:pPr marL="45720" indent="0" algn="l">
              <a:buNone/>
            </a:pPr>
            <a:r>
              <a:rPr lang="en-US" b="0" i="0" dirty="0">
                <a:solidFill>
                  <a:srgbClr val="000000"/>
                </a:solidFill>
                <a:effectLst/>
                <a:latin typeface="Corbel" panose="020B0503020204020204" pitchFamily="34" charset="0"/>
              </a:rPr>
              <a:t>In programming languages, loops are used to execute a set of instructions/functions repeatedly when some conditions become true. There are three types of loops in Java.</a:t>
            </a:r>
          </a:p>
          <a:p>
            <a:pPr algn="l">
              <a:buFont typeface="Arial" panose="020B0604020202020204" pitchFamily="34" charset="0"/>
              <a:buChar char="•"/>
            </a:pPr>
            <a:r>
              <a:rPr lang="en-US" b="0" dirty="0">
                <a:solidFill>
                  <a:srgbClr val="000000"/>
                </a:solidFill>
                <a:effectLst/>
                <a:latin typeface="Corbel" panose="020B0503020204020204" pitchFamily="34" charset="0"/>
              </a:rPr>
              <a:t>for loop</a:t>
            </a:r>
          </a:p>
          <a:p>
            <a:pPr algn="l">
              <a:buFont typeface="Arial" panose="020B0604020202020204" pitchFamily="34" charset="0"/>
              <a:buChar char="•"/>
            </a:pPr>
            <a:r>
              <a:rPr lang="en-US" b="0" strike="noStrike" dirty="0">
                <a:solidFill>
                  <a:schemeClr val="tx1"/>
                </a:solidFill>
                <a:effectLst/>
                <a:latin typeface="Corbel" panose="020B0503020204020204" pitchFamily="34" charset="0"/>
              </a:rPr>
              <a:t>while loop</a:t>
            </a:r>
            <a:endParaRPr lang="en-US" b="0" dirty="0">
              <a:solidFill>
                <a:schemeClr val="tx1"/>
              </a:solidFill>
              <a:effectLst/>
              <a:latin typeface="Corbel" panose="020B0503020204020204" pitchFamily="34" charset="0"/>
            </a:endParaRPr>
          </a:p>
          <a:p>
            <a:pPr algn="l">
              <a:buFont typeface="Arial" panose="020B0604020202020204" pitchFamily="34" charset="0"/>
              <a:buChar char="•"/>
            </a:pPr>
            <a:r>
              <a:rPr lang="en-US" b="0" strike="noStrike" dirty="0">
                <a:solidFill>
                  <a:schemeClr val="tx1"/>
                </a:solidFill>
                <a:effectLst/>
                <a:latin typeface="Corbel" panose="020B0503020204020204" pitchFamily="34" charset="0"/>
              </a:rPr>
              <a:t>do-while loop</a:t>
            </a:r>
            <a:endParaRPr lang="en-US" b="0" dirty="0">
              <a:solidFill>
                <a:schemeClr val="tx1"/>
              </a:solidFill>
              <a:effectLst/>
              <a:latin typeface="Corbel" panose="020B0503020204020204" pitchFamily="34" charset="0"/>
            </a:endParaRPr>
          </a:p>
          <a:p>
            <a:endParaRPr lang="en-IN" dirty="0"/>
          </a:p>
        </p:txBody>
      </p:sp>
    </p:spTree>
    <p:extLst>
      <p:ext uri="{BB962C8B-B14F-4D97-AF65-F5344CB8AC3E}">
        <p14:creationId xmlns:p14="http://schemas.microsoft.com/office/powerpoint/2010/main" val="97584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ops in Java">
            <a:extLst>
              <a:ext uri="{FF2B5EF4-FFF2-40B4-BE49-F238E27FC236}">
                <a16:creationId xmlns:a16="http://schemas.microsoft.com/office/drawing/2014/main" id="{E39667BD-21BA-4806-A136-36717DBEE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739" y="461849"/>
            <a:ext cx="7776839" cy="612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70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936F-4F8D-4E65-B2BA-D1F54662DE9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C4D24AC1-D104-4894-9113-AEC1712681B8}"/>
              </a:ext>
            </a:extLst>
          </p:cNvPr>
          <p:cNvGraphicFramePr>
            <a:graphicFrameLocks noGrp="1"/>
          </p:cNvGraphicFramePr>
          <p:nvPr>
            <p:ph idx="1"/>
            <p:extLst>
              <p:ext uri="{D42A27DB-BD31-4B8C-83A1-F6EECF244321}">
                <p14:modId xmlns:p14="http://schemas.microsoft.com/office/powerpoint/2010/main" val="617628925"/>
              </p:ext>
            </p:extLst>
          </p:nvPr>
        </p:nvGraphicFramePr>
        <p:xfrm>
          <a:off x="763480" y="506028"/>
          <a:ext cx="10697592" cy="5732489"/>
        </p:xfrm>
        <a:graphic>
          <a:graphicData uri="http://schemas.openxmlformats.org/drawingml/2006/table">
            <a:tbl>
              <a:tblPr/>
              <a:tblGrid>
                <a:gridCol w="2674398">
                  <a:extLst>
                    <a:ext uri="{9D8B030D-6E8A-4147-A177-3AD203B41FA5}">
                      <a16:colId xmlns:a16="http://schemas.microsoft.com/office/drawing/2014/main" val="4085349715"/>
                    </a:ext>
                  </a:extLst>
                </a:gridCol>
                <a:gridCol w="2674398">
                  <a:extLst>
                    <a:ext uri="{9D8B030D-6E8A-4147-A177-3AD203B41FA5}">
                      <a16:colId xmlns:a16="http://schemas.microsoft.com/office/drawing/2014/main" val="1153860185"/>
                    </a:ext>
                  </a:extLst>
                </a:gridCol>
                <a:gridCol w="2674398">
                  <a:extLst>
                    <a:ext uri="{9D8B030D-6E8A-4147-A177-3AD203B41FA5}">
                      <a16:colId xmlns:a16="http://schemas.microsoft.com/office/drawing/2014/main" val="316910148"/>
                    </a:ext>
                  </a:extLst>
                </a:gridCol>
                <a:gridCol w="2674398">
                  <a:extLst>
                    <a:ext uri="{9D8B030D-6E8A-4147-A177-3AD203B41FA5}">
                      <a16:colId xmlns:a16="http://schemas.microsoft.com/office/drawing/2014/main" val="1842781295"/>
                    </a:ext>
                  </a:extLst>
                </a:gridCol>
              </a:tblGrid>
              <a:tr h="227852">
                <a:tc>
                  <a:txBody>
                    <a:bodyPr/>
                    <a:lstStyle/>
                    <a:p>
                      <a:pPr algn="l" fontAlgn="t"/>
                      <a:r>
                        <a:rPr lang="en-IN" sz="1600">
                          <a:solidFill>
                            <a:srgbClr val="000000"/>
                          </a:solidFill>
                          <a:effectLst/>
                          <a:latin typeface="Corbel" panose="020B0503020204020204" pitchFamily="34" charset="0"/>
                        </a:rPr>
                        <a:t>Comparison</a:t>
                      </a:r>
                    </a:p>
                  </a:txBody>
                  <a:tcPr marL="32923" marR="32923" marT="32923" marB="32923">
                    <a:lnL w="7620" cap="flat" cmpd="sng" algn="ctr">
                      <a:solidFill>
                        <a:srgbClr val="802B00"/>
                      </a:solidFill>
                      <a:prstDash val="solid"/>
                      <a:round/>
                      <a:headEnd type="none" w="med" len="med"/>
                      <a:tailEnd type="none" w="med" len="med"/>
                    </a:lnL>
                    <a:lnR w="7620" cap="flat" cmpd="sng" algn="ctr">
                      <a:solidFill>
                        <a:srgbClr val="802B00"/>
                      </a:solidFill>
                      <a:prstDash val="solid"/>
                      <a:round/>
                      <a:headEnd type="none" w="med" len="med"/>
                      <a:tailEnd type="none" w="med" len="med"/>
                    </a:lnR>
                    <a:lnT w="7620" cap="flat" cmpd="sng" algn="ctr">
                      <a:solidFill>
                        <a:srgbClr val="802B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Corbel" panose="020B0503020204020204" pitchFamily="34" charset="0"/>
                        </a:rPr>
                        <a:t>for loop</a:t>
                      </a:r>
                    </a:p>
                  </a:txBody>
                  <a:tcPr marL="32923" marR="32923" marT="32923" marB="32923">
                    <a:lnL w="7620" cap="flat" cmpd="sng" algn="ctr">
                      <a:solidFill>
                        <a:srgbClr val="802B00"/>
                      </a:solidFill>
                      <a:prstDash val="solid"/>
                      <a:round/>
                      <a:headEnd type="none" w="med" len="med"/>
                      <a:tailEnd type="none" w="med" len="med"/>
                    </a:lnL>
                    <a:lnR w="7620" cap="flat" cmpd="sng" algn="ctr">
                      <a:solidFill>
                        <a:srgbClr val="802B00"/>
                      </a:solidFill>
                      <a:prstDash val="solid"/>
                      <a:round/>
                      <a:headEnd type="none" w="med" len="med"/>
                      <a:tailEnd type="none" w="med" len="med"/>
                    </a:lnR>
                    <a:lnT w="7620" cap="flat" cmpd="sng" algn="ctr">
                      <a:solidFill>
                        <a:srgbClr val="802B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Corbel" panose="020B0503020204020204" pitchFamily="34" charset="0"/>
                        </a:rPr>
                        <a:t>while loop</a:t>
                      </a:r>
                    </a:p>
                  </a:txBody>
                  <a:tcPr marL="32923" marR="32923" marT="32923" marB="32923">
                    <a:lnL w="7620" cap="flat" cmpd="sng" algn="ctr">
                      <a:solidFill>
                        <a:srgbClr val="802B00"/>
                      </a:solidFill>
                      <a:prstDash val="solid"/>
                      <a:round/>
                      <a:headEnd type="none" w="med" len="med"/>
                      <a:tailEnd type="none" w="med" len="med"/>
                    </a:lnL>
                    <a:lnR w="7620" cap="flat" cmpd="sng" algn="ctr">
                      <a:solidFill>
                        <a:srgbClr val="802B00"/>
                      </a:solidFill>
                      <a:prstDash val="solid"/>
                      <a:round/>
                      <a:headEnd type="none" w="med" len="med"/>
                      <a:tailEnd type="none" w="med" len="med"/>
                    </a:lnR>
                    <a:lnT w="7620" cap="flat" cmpd="sng" algn="ctr">
                      <a:solidFill>
                        <a:srgbClr val="802B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Corbel" panose="020B0503020204020204" pitchFamily="34" charset="0"/>
                        </a:rPr>
                        <a:t>do while loop</a:t>
                      </a:r>
                    </a:p>
                  </a:txBody>
                  <a:tcPr marL="32923" marR="32923" marT="32923" marB="32923">
                    <a:lnL w="7620" cap="flat" cmpd="sng" algn="ctr">
                      <a:solidFill>
                        <a:srgbClr val="802B00"/>
                      </a:solidFill>
                      <a:prstDash val="solid"/>
                      <a:round/>
                      <a:headEnd type="none" w="med" len="med"/>
                      <a:tailEnd type="none" w="med" len="med"/>
                    </a:lnL>
                    <a:lnR w="7620" cap="flat" cmpd="sng" algn="ctr">
                      <a:solidFill>
                        <a:srgbClr val="802B00"/>
                      </a:solidFill>
                      <a:prstDash val="solid"/>
                      <a:round/>
                      <a:headEnd type="none" w="med" len="med"/>
                      <a:tailEnd type="none" w="med" len="med"/>
                    </a:lnR>
                    <a:lnT w="7620" cap="flat" cmpd="sng" algn="ctr">
                      <a:solidFill>
                        <a:srgbClr val="802B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62292367"/>
                  </a:ext>
                </a:extLst>
              </a:tr>
              <a:tr h="1974718">
                <a:tc>
                  <a:txBody>
                    <a:bodyPr/>
                    <a:lstStyle/>
                    <a:p>
                      <a:pPr algn="l" fontAlgn="t"/>
                      <a:r>
                        <a:rPr lang="en-IN" sz="1600">
                          <a:solidFill>
                            <a:srgbClr val="000000"/>
                          </a:solidFill>
                          <a:effectLst/>
                          <a:latin typeface="Corbel" panose="020B0503020204020204" pitchFamily="34" charset="0"/>
                        </a:rPr>
                        <a:t>Introduction</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Corbel" panose="020B0503020204020204" pitchFamily="34" charset="0"/>
                        </a:rPr>
                        <a:t>The Java for loop is a control </a:t>
                      </a:r>
                      <a:r>
                        <a:rPr lang="en-US" sz="1600" dirty="0">
                          <a:solidFill>
                            <a:schemeClr val="tx1"/>
                          </a:solidFill>
                          <a:effectLst/>
                          <a:latin typeface="Corbel" panose="020B0503020204020204" pitchFamily="34" charset="0"/>
                        </a:rPr>
                        <a:t>flow statement that iterates a part of the </a:t>
                      </a:r>
                      <a:r>
                        <a:rPr lang="en-US" sz="1600" u="none" strike="noStrike" dirty="0">
                          <a:solidFill>
                            <a:schemeClr val="tx1"/>
                          </a:solidFill>
                          <a:effectLst/>
                          <a:latin typeface="Corbel" panose="020B0503020204020204" pitchFamily="34" charset="0"/>
                        </a:rPr>
                        <a:t>programs</a:t>
                      </a:r>
                      <a:r>
                        <a:rPr lang="en-US" sz="1600" dirty="0">
                          <a:solidFill>
                            <a:schemeClr val="tx1"/>
                          </a:solidFill>
                          <a:effectLst/>
                          <a:latin typeface="Corbel" panose="020B0503020204020204" pitchFamily="34" charset="0"/>
                        </a:rPr>
                        <a:t> multiple times.</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Corbel" panose="020B0503020204020204" pitchFamily="34" charset="0"/>
                        </a:rPr>
                        <a:t>The Java while loop is a control flow statement that executes a part of the programs repeatedly on the basis of given </a:t>
                      </a:r>
                      <a:r>
                        <a:rPr lang="en-US" sz="1600" dirty="0" err="1">
                          <a:solidFill>
                            <a:srgbClr val="000000"/>
                          </a:solidFill>
                          <a:effectLst/>
                          <a:latin typeface="Corbel" panose="020B0503020204020204" pitchFamily="34" charset="0"/>
                        </a:rPr>
                        <a:t>boolean</a:t>
                      </a:r>
                      <a:r>
                        <a:rPr lang="en-US" sz="1600" dirty="0">
                          <a:solidFill>
                            <a:srgbClr val="000000"/>
                          </a:solidFill>
                          <a:effectLst/>
                          <a:latin typeface="Corbel" panose="020B0503020204020204" pitchFamily="34" charset="0"/>
                        </a:rPr>
                        <a:t> condition.</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The Java do while loop is a control flow statement that executes a part of the programs at least once and the further execution depends upon the given boolean condition.</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1506581"/>
                  </a:ext>
                </a:extLst>
              </a:tr>
              <a:tr h="1427874">
                <a:tc>
                  <a:txBody>
                    <a:bodyPr/>
                    <a:lstStyle/>
                    <a:p>
                      <a:pPr algn="l" fontAlgn="t"/>
                      <a:r>
                        <a:rPr lang="en-IN" sz="1600">
                          <a:solidFill>
                            <a:srgbClr val="000000"/>
                          </a:solidFill>
                          <a:effectLst/>
                          <a:latin typeface="Corbel" panose="020B0503020204020204" pitchFamily="34" charset="0"/>
                        </a:rPr>
                        <a:t>When to use</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Corbel" panose="020B0503020204020204" pitchFamily="34" charset="0"/>
                        </a:rPr>
                        <a:t>If the number of iteration is fixed, it is recommended to use for loop.</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Corbel" panose="020B0503020204020204" pitchFamily="34" charset="0"/>
                        </a:rPr>
                        <a:t>If the number of iteration is not fixed, it is recommended to use while loop.</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Corbel" panose="020B0503020204020204" pitchFamily="34" charset="0"/>
                        </a:rPr>
                        <a:t>If the number of iteration is not fixed and you must have to execute the loop at least once, it is recommended to use the do-while loop.</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3454569"/>
                  </a:ext>
                </a:extLst>
              </a:tr>
              <a:tr h="607605">
                <a:tc>
                  <a:txBody>
                    <a:bodyPr/>
                    <a:lstStyle/>
                    <a:p>
                      <a:pPr algn="l" fontAlgn="t"/>
                      <a:r>
                        <a:rPr lang="en-IN" sz="1600">
                          <a:solidFill>
                            <a:srgbClr val="000000"/>
                          </a:solidFill>
                          <a:effectLst/>
                          <a:latin typeface="Corbel" panose="020B0503020204020204" pitchFamily="34" charset="0"/>
                        </a:rPr>
                        <a:t>Syntax</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for(init;condition;incr/decr){ // code to be executed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while(condition){ //code to be executed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do{ //code to be executed }while(condition);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405030"/>
                  </a:ext>
                </a:extLst>
              </a:tr>
              <a:tr h="881028">
                <a:tc>
                  <a:txBody>
                    <a:bodyPr/>
                    <a:lstStyle/>
                    <a:p>
                      <a:pPr algn="l" fontAlgn="t"/>
                      <a:r>
                        <a:rPr lang="en-IN" sz="1600" dirty="0">
                          <a:solidFill>
                            <a:srgbClr val="000000"/>
                          </a:solidFill>
                          <a:effectLst/>
                          <a:latin typeface="Corbel" panose="020B0503020204020204" pitchFamily="34" charset="0"/>
                        </a:rPr>
                        <a:t>Example</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Corbel" panose="020B0503020204020204" pitchFamily="34" charset="0"/>
                        </a:rPr>
                        <a:t>//for loop for(int i=1;i&lt;=10;i++){ System.out.println(i);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Corbel" panose="020B0503020204020204" pitchFamily="34" charset="0"/>
                        </a:rPr>
                        <a:t>//while loop int i=1; while(i&lt;=10){ System.out.println(i); i++;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Corbel" panose="020B0503020204020204" pitchFamily="34" charset="0"/>
                        </a:rPr>
                        <a:t>//do-while loop int i=1; do{ System.out.println(i); i++; }while(i&lt;=10);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8268788"/>
                  </a:ext>
                </a:extLst>
              </a:tr>
              <a:tr h="470894">
                <a:tc>
                  <a:txBody>
                    <a:bodyPr/>
                    <a:lstStyle/>
                    <a:p>
                      <a:pPr algn="l" fontAlgn="t"/>
                      <a:r>
                        <a:rPr lang="en-IN" sz="1600">
                          <a:solidFill>
                            <a:srgbClr val="000000"/>
                          </a:solidFill>
                          <a:effectLst/>
                          <a:latin typeface="Corbel" panose="020B0503020204020204" pitchFamily="34" charset="0"/>
                        </a:rPr>
                        <a:t>Syntax for infinitive loop</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for(;;){ //code to be executed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Corbel" panose="020B0503020204020204" pitchFamily="34" charset="0"/>
                        </a:rPr>
                        <a:t>while(true){ //code to be executed }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Corbel" panose="020B0503020204020204" pitchFamily="34" charset="0"/>
                        </a:rPr>
                        <a:t>do{ //code to be executed }while(true); </a:t>
                      </a:r>
                    </a:p>
                  </a:txBody>
                  <a:tcPr marL="21949" marR="21949" marT="21949" marB="219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9428586"/>
                  </a:ext>
                </a:extLst>
              </a:tr>
            </a:tbl>
          </a:graphicData>
        </a:graphic>
      </p:graphicFrame>
    </p:spTree>
    <p:extLst>
      <p:ext uri="{BB962C8B-B14F-4D97-AF65-F5344CB8AC3E}">
        <p14:creationId xmlns:p14="http://schemas.microsoft.com/office/powerpoint/2010/main" val="392202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1470-46AC-4B87-8C7F-9CA52C80ABDC}"/>
              </a:ext>
            </a:extLst>
          </p:cNvPr>
          <p:cNvSpPr>
            <a:spLocks noGrp="1"/>
          </p:cNvSpPr>
          <p:nvPr>
            <p:ph type="title"/>
          </p:nvPr>
        </p:nvSpPr>
        <p:spPr/>
        <p:txBody>
          <a:bodyPr/>
          <a:lstStyle/>
          <a:p>
            <a:pPr algn="ctr"/>
            <a:r>
              <a:rPr lang="en-IN" b="1" i="0" dirty="0">
                <a:solidFill>
                  <a:srgbClr val="610B38"/>
                </a:solidFill>
                <a:effectLst/>
                <a:latin typeface="Corbel" panose="020B0503020204020204" pitchFamily="34" charset="0"/>
              </a:rPr>
              <a:t>Java For Loop</a:t>
            </a:r>
            <a:endParaRPr lang="en-IN" b="1" dirty="0">
              <a:latin typeface="Corbel" panose="020B0503020204020204" pitchFamily="34" charset="0"/>
            </a:endParaRPr>
          </a:p>
        </p:txBody>
      </p:sp>
      <p:sp>
        <p:nvSpPr>
          <p:cNvPr id="3" name="Content Placeholder 2">
            <a:extLst>
              <a:ext uri="{FF2B5EF4-FFF2-40B4-BE49-F238E27FC236}">
                <a16:creationId xmlns:a16="http://schemas.microsoft.com/office/drawing/2014/main" id="{00730818-3625-43C4-A5C2-7F9D2F145ECC}"/>
              </a:ext>
            </a:extLst>
          </p:cNvPr>
          <p:cNvSpPr>
            <a:spLocks noGrp="1"/>
          </p:cNvSpPr>
          <p:nvPr>
            <p:ph idx="1"/>
          </p:nvPr>
        </p:nvSpPr>
        <p:spPr>
          <a:xfrm>
            <a:off x="1143000" y="1677880"/>
            <a:ext cx="9872871" cy="4418120"/>
          </a:xfrm>
        </p:spPr>
        <p:txBody>
          <a:bodyPr>
            <a:normAutofit fontScale="85000" lnSpcReduction="20000"/>
          </a:bodyPr>
          <a:lstStyle/>
          <a:p>
            <a:pPr marL="45720" indent="0" algn="l">
              <a:buNone/>
            </a:pPr>
            <a:r>
              <a:rPr lang="en-US" sz="2600" b="0" i="0" dirty="0">
                <a:solidFill>
                  <a:srgbClr val="610B38"/>
                </a:solidFill>
                <a:effectLst/>
                <a:latin typeface="Corbel" panose="020B0503020204020204" pitchFamily="34" charset="0"/>
              </a:rPr>
              <a:t>Java Simple For Loop</a:t>
            </a:r>
          </a:p>
          <a:p>
            <a:pPr marL="45720" indent="0" algn="l">
              <a:buNone/>
            </a:pPr>
            <a:r>
              <a:rPr lang="en-US" sz="2600" b="0" i="0" dirty="0">
                <a:solidFill>
                  <a:schemeClr val="tx1"/>
                </a:solidFill>
                <a:effectLst/>
                <a:latin typeface="Corbel" panose="020B0503020204020204" pitchFamily="34" charset="0"/>
              </a:rPr>
              <a:t>A simple for loop is the same as </a:t>
            </a:r>
            <a:r>
              <a:rPr lang="en-US" sz="2600" b="0" i="0" u="none" strike="noStrike" dirty="0">
                <a:solidFill>
                  <a:schemeClr val="tx1"/>
                </a:solidFill>
                <a:effectLst/>
                <a:latin typeface="Corbel" panose="020B0503020204020204" pitchFamily="34" charset="0"/>
              </a:rPr>
              <a:t>C</a:t>
            </a:r>
            <a:r>
              <a:rPr lang="en-US" sz="2600" b="0" i="0" dirty="0">
                <a:solidFill>
                  <a:schemeClr val="tx1"/>
                </a:solidFill>
                <a:effectLst/>
                <a:latin typeface="Corbel" panose="020B0503020204020204" pitchFamily="34" charset="0"/>
              </a:rPr>
              <a:t>/</a:t>
            </a:r>
            <a:r>
              <a:rPr lang="en-US" sz="2600" b="0" i="0" u="none" strike="noStrike" dirty="0">
                <a:solidFill>
                  <a:schemeClr val="tx1"/>
                </a:solidFill>
                <a:effectLst/>
                <a:latin typeface="Corbel" panose="020B0503020204020204" pitchFamily="34" charset="0"/>
              </a:rPr>
              <a:t>C++</a:t>
            </a:r>
            <a:r>
              <a:rPr lang="en-US" sz="2600" b="0" i="0" dirty="0">
                <a:solidFill>
                  <a:schemeClr val="tx1"/>
                </a:solidFill>
                <a:effectLst/>
                <a:latin typeface="Corbel" panose="020B0503020204020204" pitchFamily="34" charset="0"/>
              </a:rPr>
              <a:t>. We can initialize the </a:t>
            </a:r>
            <a:r>
              <a:rPr lang="en-US" sz="2600" b="0" i="0" u="none" strike="noStrike" dirty="0">
                <a:solidFill>
                  <a:schemeClr val="tx1"/>
                </a:solidFill>
                <a:effectLst/>
                <a:latin typeface="Corbel" panose="020B0503020204020204" pitchFamily="34" charset="0"/>
              </a:rPr>
              <a:t>variable</a:t>
            </a:r>
            <a:r>
              <a:rPr lang="en-US" sz="2600" b="0" i="0" dirty="0">
                <a:solidFill>
                  <a:schemeClr val="tx1"/>
                </a:solidFill>
                <a:effectLst/>
                <a:latin typeface="Corbel" panose="020B0503020204020204" pitchFamily="34" charset="0"/>
              </a:rPr>
              <a:t>, check condition and increment/decrement value. It consists of four parts:</a:t>
            </a:r>
          </a:p>
          <a:p>
            <a:pPr algn="l">
              <a:buFont typeface="+mj-lt"/>
              <a:buAutoNum type="arabicPeriod"/>
            </a:pPr>
            <a:r>
              <a:rPr lang="en-US" sz="2600" b="1" i="0" dirty="0">
                <a:solidFill>
                  <a:schemeClr val="tx1"/>
                </a:solidFill>
                <a:effectLst/>
                <a:latin typeface="Corbel" panose="020B0503020204020204" pitchFamily="34" charset="0"/>
              </a:rPr>
              <a:t>Initialization</a:t>
            </a:r>
            <a:r>
              <a:rPr lang="en-US" sz="2600" b="0" i="0" dirty="0">
                <a:solidFill>
                  <a:srgbClr val="000000"/>
                </a:solidFill>
                <a:effectLst/>
                <a:latin typeface="Corbel" panose="020B0503020204020204" pitchFamily="34" charset="0"/>
              </a:rPr>
              <a:t>: It is the initial condition which is executed once when the loop starts. Here, we can initialize the variable, or we can use an already initialized variable. It is an optional condition.</a:t>
            </a:r>
          </a:p>
          <a:p>
            <a:pPr algn="l">
              <a:buFont typeface="+mj-lt"/>
              <a:buAutoNum type="arabicPeriod"/>
            </a:pPr>
            <a:r>
              <a:rPr lang="en-US" sz="2600" b="1" i="0" dirty="0">
                <a:solidFill>
                  <a:srgbClr val="000000"/>
                </a:solidFill>
                <a:effectLst/>
                <a:latin typeface="Corbel" panose="020B0503020204020204" pitchFamily="34" charset="0"/>
              </a:rPr>
              <a:t>Condition</a:t>
            </a:r>
            <a:r>
              <a:rPr lang="en-US" sz="2600" b="0" i="0" dirty="0">
                <a:solidFill>
                  <a:srgbClr val="000000"/>
                </a:solidFill>
                <a:effectLst/>
                <a:latin typeface="Corbel" panose="020B0503020204020204" pitchFamily="34" charset="0"/>
              </a:rPr>
              <a:t>: It is the second condition which is executed each time to test the condition of the loop. It continues execution until the condition is false. It must return </a:t>
            </a:r>
            <a:r>
              <a:rPr lang="en-US" sz="2600" b="0" i="0" dirty="0" err="1">
                <a:solidFill>
                  <a:srgbClr val="000000"/>
                </a:solidFill>
                <a:effectLst/>
                <a:latin typeface="Corbel" panose="020B0503020204020204" pitchFamily="34" charset="0"/>
              </a:rPr>
              <a:t>boolean</a:t>
            </a:r>
            <a:r>
              <a:rPr lang="en-US" sz="2600" b="0" i="0" dirty="0">
                <a:solidFill>
                  <a:srgbClr val="000000"/>
                </a:solidFill>
                <a:effectLst/>
                <a:latin typeface="Corbel" panose="020B0503020204020204" pitchFamily="34" charset="0"/>
              </a:rPr>
              <a:t> value either true or false. It is an optional condition.</a:t>
            </a:r>
          </a:p>
          <a:p>
            <a:pPr algn="l">
              <a:buFont typeface="+mj-lt"/>
              <a:buAutoNum type="arabicPeriod"/>
            </a:pPr>
            <a:r>
              <a:rPr lang="en-US" sz="2600" b="1" i="0" dirty="0">
                <a:solidFill>
                  <a:srgbClr val="000000"/>
                </a:solidFill>
                <a:effectLst/>
                <a:latin typeface="Corbel" panose="020B0503020204020204" pitchFamily="34" charset="0"/>
              </a:rPr>
              <a:t>Statement</a:t>
            </a:r>
            <a:r>
              <a:rPr lang="en-US" sz="2600" b="0" i="0" dirty="0">
                <a:solidFill>
                  <a:srgbClr val="000000"/>
                </a:solidFill>
                <a:effectLst/>
                <a:latin typeface="Corbel" panose="020B0503020204020204" pitchFamily="34" charset="0"/>
              </a:rPr>
              <a:t>: The statement of the loop is executed each time until the second condition is false.</a:t>
            </a:r>
          </a:p>
          <a:p>
            <a:pPr algn="l">
              <a:buFont typeface="+mj-lt"/>
              <a:buAutoNum type="arabicPeriod"/>
            </a:pPr>
            <a:r>
              <a:rPr lang="en-US" sz="2600" b="1" i="0" dirty="0">
                <a:solidFill>
                  <a:srgbClr val="000000"/>
                </a:solidFill>
                <a:effectLst/>
                <a:latin typeface="Corbel" panose="020B0503020204020204" pitchFamily="34" charset="0"/>
              </a:rPr>
              <a:t>Increment/Decrement</a:t>
            </a:r>
            <a:r>
              <a:rPr lang="en-US" sz="2600" b="0" i="0" dirty="0">
                <a:solidFill>
                  <a:srgbClr val="000000"/>
                </a:solidFill>
                <a:effectLst/>
                <a:latin typeface="Corbel" panose="020B0503020204020204" pitchFamily="34" charset="0"/>
              </a:rPr>
              <a:t>: It increments or decrements the variable value. It is an optional </a:t>
            </a:r>
            <a:r>
              <a:rPr lang="en-US" sz="2600" b="0" i="0" dirty="0" err="1">
                <a:solidFill>
                  <a:srgbClr val="000000"/>
                </a:solidFill>
                <a:effectLst/>
                <a:latin typeface="Corbel" panose="020B0503020204020204" pitchFamily="34" charset="0"/>
              </a:rPr>
              <a:t>conditio</a:t>
            </a:r>
            <a:endParaRPr lang="en-US" sz="2600" b="0" i="0" dirty="0">
              <a:solidFill>
                <a:srgbClr val="000000"/>
              </a:solidFill>
              <a:effectLst/>
              <a:latin typeface="Corbel" panose="020B0503020204020204" pitchFamily="34" charset="0"/>
            </a:endParaRPr>
          </a:p>
          <a:p>
            <a:endParaRPr lang="en-IN" dirty="0"/>
          </a:p>
        </p:txBody>
      </p:sp>
    </p:spTree>
    <p:extLst>
      <p:ext uri="{BB962C8B-B14F-4D97-AF65-F5344CB8AC3E}">
        <p14:creationId xmlns:p14="http://schemas.microsoft.com/office/powerpoint/2010/main" val="22060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7D22B81-80FD-4310-9DA6-4DDE4EBDF271}"/>
              </a:ext>
            </a:extLst>
          </p:cNvPr>
          <p:cNvSpPr>
            <a:spLocks noChangeArrowheads="1"/>
          </p:cNvSpPr>
          <p:nvPr/>
        </p:nvSpPr>
        <p:spPr bwMode="auto">
          <a:xfrm>
            <a:off x="443885" y="215861"/>
            <a:ext cx="4829451" cy="61555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8200"/>
                </a:solidFill>
                <a:effectLst/>
                <a:latin typeface="Corbel" panose="020B0503020204020204" pitchFamily="34" charset="0"/>
              </a:rPr>
              <a:t>//Java Program to demonstrate the example of for loop</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8200"/>
                </a:solidFill>
                <a:effectLst/>
                <a:latin typeface="Corbel" panose="020B0503020204020204" pitchFamily="34" charset="0"/>
              </a:rPr>
              <a:t>//which prints table of 1</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rgbClr val="006699"/>
                </a:solidFill>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class</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ForExample</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public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static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void</a:t>
            </a:r>
            <a:r>
              <a:rPr kumimoji="0" lang="en-US" altLang="en-US" sz="1600" b="0" i="0" u="none" strike="noStrike" cap="none" normalizeH="0" baseline="0" dirty="0">
                <a:ln>
                  <a:noFill/>
                </a:ln>
                <a:solidFill>
                  <a:srgbClr val="000000"/>
                </a:solidFill>
                <a:effectLst/>
                <a:latin typeface="Corbel" panose="020B0503020204020204" pitchFamily="34" charset="0"/>
              </a:rPr>
              <a:t> main(String[] </a:t>
            </a:r>
            <a:r>
              <a:rPr kumimoji="0" lang="en-US" altLang="en-US" sz="1600" b="0" i="0" u="none" strike="noStrike" cap="none" normalizeH="0" baseline="0" dirty="0" err="1">
                <a:ln>
                  <a:noFill/>
                </a:ln>
                <a:solidFill>
                  <a:srgbClr val="000000"/>
                </a:solidFill>
                <a:effectLst/>
                <a:latin typeface="Corbel" panose="020B0503020204020204" pitchFamily="34" charset="0"/>
              </a:rPr>
              <a:t>args</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a:ln>
                  <a:noFill/>
                </a:ln>
                <a:solidFill>
                  <a:srgbClr val="008200"/>
                </a:solidFill>
                <a:effectLst/>
                <a:latin typeface="Corbel" panose="020B0503020204020204" pitchFamily="34" charset="0"/>
              </a:rPr>
              <a:t>//Code of Java for loop</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for</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1" i="0" u="none" strike="noStrike" cap="none" normalizeH="0" baseline="0" dirty="0">
                <a:ln>
                  <a:noFill/>
                </a:ln>
                <a:solidFill>
                  <a:srgbClr val="006699"/>
                </a:solidFill>
                <a:effectLst/>
                <a:latin typeface="Corbel" panose="020B0503020204020204" pitchFamily="34" charset="0"/>
              </a:rPr>
              <a:t>int</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i</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C00000"/>
                </a:solidFill>
                <a:effectLst/>
                <a:latin typeface="Corbel" panose="020B0503020204020204" pitchFamily="34" charset="0"/>
              </a:rPr>
              <a:t>1</a:t>
            </a:r>
            <a:r>
              <a:rPr kumimoji="0" lang="en-US" altLang="en-US" sz="1600" b="0" i="0" u="none" strike="noStrike" cap="none" normalizeH="0" baseline="0" dirty="0">
                <a:ln>
                  <a:noFill/>
                </a:ln>
                <a:solidFill>
                  <a:srgbClr val="000000"/>
                </a:solidFill>
                <a:effectLst/>
                <a:latin typeface="Corbel" panose="020B0503020204020204" pitchFamily="34" charset="0"/>
              </a:rPr>
              <a:t>;i&lt;=</a:t>
            </a:r>
            <a:r>
              <a:rPr kumimoji="0" lang="en-US" altLang="en-US" sz="1600" b="0" i="0" u="none" strike="noStrike" cap="none" normalizeH="0" baseline="0" dirty="0">
                <a:ln>
                  <a:noFill/>
                </a:ln>
                <a:solidFill>
                  <a:srgbClr val="C00000"/>
                </a:solidFill>
                <a:effectLst/>
                <a:latin typeface="Corbel" panose="020B0503020204020204" pitchFamily="34" charset="0"/>
              </a:rPr>
              <a:t>10</a:t>
            </a:r>
            <a:r>
              <a:rPr kumimoji="0" lang="en-US" altLang="en-US" sz="1600" b="0" i="0" u="none" strike="noStrike" cap="none" normalizeH="0" baseline="0" dirty="0">
                <a:ln>
                  <a:noFill/>
                </a:ln>
                <a:solidFill>
                  <a:srgbClr val="000000"/>
                </a:solidFill>
                <a:effectLst/>
                <a:latin typeface="Corbel" panose="020B0503020204020204" pitchFamily="34" charset="0"/>
              </a:rPr>
              <a:t>;i++)</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System.out.println</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err="1">
                <a:ln>
                  <a:noFill/>
                </a:ln>
                <a:solidFill>
                  <a:srgbClr val="000000"/>
                </a:solidFill>
                <a:effectLst/>
                <a:latin typeface="Corbel" panose="020B0503020204020204" pitchFamily="34" charset="0"/>
              </a:rPr>
              <a:t>i</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Output:</a:t>
            </a:r>
            <a:endParaRPr kumimoji="0" lang="en-US" altLang="en-US" sz="16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1</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2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3</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4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5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6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7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8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9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10</a:t>
            </a:r>
            <a:endParaRPr kumimoji="0" lang="en-US" altLang="en-US" sz="1600" b="0" i="0" u="none" strike="noStrike" cap="none" normalizeH="0" baseline="0" dirty="0">
              <a:ln>
                <a:noFill/>
              </a:ln>
              <a:solidFill>
                <a:schemeClr val="tx1"/>
              </a:solidFill>
              <a:effectLst/>
              <a:latin typeface="Corbel" panose="020B0503020204020204" pitchFamily="34" charset="0"/>
            </a:endParaRPr>
          </a:p>
        </p:txBody>
      </p:sp>
      <p:sp>
        <p:nvSpPr>
          <p:cNvPr id="5" name="Rectangle 3">
            <a:extLst>
              <a:ext uri="{FF2B5EF4-FFF2-40B4-BE49-F238E27FC236}">
                <a16:creationId xmlns:a16="http://schemas.microsoft.com/office/drawing/2014/main" id="{FB8706FC-D6CF-47DD-A924-FC6C5661F770}"/>
              </a:ext>
            </a:extLst>
          </p:cNvPr>
          <p:cNvSpPr>
            <a:spLocks noChangeArrowheads="1"/>
          </p:cNvSpPr>
          <p:nvPr/>
        </p:nvSpPr>
        <p:spPr bwMode="auto">
          <a:xfrm>
            <a:off x="6320917" y="251365"/>
            <a:ext cx="3332835"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mn-lt"/>
              </a:rPr>
              <a:t>class</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err="1">
                <a:ln>
                  <a:noFill/>
                </a:ln>
                <a:solidFill>
                  <a:srgbClr val="000000"/>
                </a:solidFill>
                <a:effectLst/>
                <a:latin typeface="+mn-lt"/>
              </a:rPr>
              <a:t>NestedForExample</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mn-lt"/>
              </a:rPr>
              <a:t>    public</a:t>
            </a:r>
            <a:r>
              <a:rPr kumimoji="0" lang="en-US" altLang="en-US" sz="1600" b="0" i="0" u="none" strike="noStrike" cap="none" normalizeH="0" baseline="0" dirty="0">
                <a:ln>
                  <a:noFill/>
                </a:ln>
                <a:solidFill>
                  <a:srgbClr val="000000"/>
                </a:solidFill>
                <a:effectLst/>
                <a:latin typeface="+mn-lt"/>
              </a:rPr>
              <a:t> </a:t>
            </a:r>
            <a:r>
              <a:rPr kumimoji="0" lang="en-US" altLang="en-US" sz="1600" b="1" i="0" u="none" strike="noStrike" cap="none" normalizeH="0" baseline="0" dirty="0">
                <a:ln>
                  <a:noFill/>
                </a:ln>
                <a:solidFill>
                  <a:srgbClr val="006699"/>
                </a:solidFill>
                <a:effectLst/>
                <a:latin typeface="+mn-lt"/>
              </a:rPr>
              <a:t>static</a:t>
            </a:r>
            <a:r>
              <a:rPr kumimoji="0" lang="en-US" altLang="en-US" sz="1600" b="0" i="0" u="none" strike="noStrike" cap="none" normalizeH="0" baseline="0" dirty="0">
                <a:ln>
                  <a:noFill/>
                </a:ln>
                <a:solidFill>
                  <a:srgbClr val="000000"/>
                </a:solidFill>
                <a:effectLst/>
                <a:latin typeface="+mn-lt"/>
              </a:rPr>
              <a:t> </a:t>
            </a:r>
            <a:r>
              <a:rPr kumimoji="0" lang="en-US" altLang="en-US" sz="1600" b="1" i="0" u="none" strike="noStrike" cap="none" normalizeH="0" baseline="0" dirty="0">
                <a:ln>
                  <a:noFill/>
                </a:ln>
                <a:solidFill>
                  <a:srgbClr val="006699"/>
                </a:solidFill>
                <a:effectLst/>
                <a:latin typeface="+mn-lt"/>
              </a:rPr>
              <a:t>void</a:t>
            </a:r>
            <a:r>
              <a:rPr kumimoji="0" lang="en-US" altLang="en-US" sz="1600" b="0" i="0" u="none" strike="noStrike" cap="none" normalizeH="0" baseline="0" dirty="0">
                <a:ln>
                  <a:noFill/>
                </a:ln>
                <a:solidFill>
                  <a:srgbClr val="000000"/>
                </a:solidFill>
                <a:effectLst/>
                <a:latin typeface="+mn-lt"/>
              </a:rPr>
              <a:t> main(String[] </a:t>
            </a:r>
            <a:r>
              <a:rPr kumimoji="0" lang="en-US" altLang="en-US" sz="1600" b="0" i="0" u="none" strike="noStrike" cap="none" normalizeH="0" baseline="0" dirty="0" err="1">
                <a:ln>
                  <a:noFill/>
                </a:ln>
                <a:solidFill>
                  <a:srgbClr val="000000"/>
                </a:solidFill>
                <a:effectLst/>
                <a:latin typeface="+mn-lt"/>
              </a:rPr>
              <a:t>args</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8200"/>
                </a:solidFill>
                <a:effectLst/>
                <a:latin typeface="+mn-lt"/>
              </a:rPr>
              <a:t>          //loop of </a:t>
            </a:r>
            <a:r>
              <a:rPr kumimoji="0" lang="en-US" altLang="en-US" sz="1600" b="0" i="0" u="none" strike="noStrike" cap="none" normalizeH="0" baseline="0" dirty="0" err="1">
                <a:ln>
                  <a:noFill/>
                </a:ln>
                <a:solidFill>
                  <a:srgbClr val="008200"/>
                </a:solidFill>
                <a:effectLst/>
                <a:latin typeface="+mn-lt"/>
              </a:rPr>
              <a:t>i</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mn-lt"/>
              </a:rPr>
              <a:t>          for</a:t>
            </a:r>
            <a:r>
              <a:rPr kumimoji="0" lang="en-US" altLang="en-US" sz="1600" b="0" i="0" u="none" strike="noStrike" cap="none" normalizeH="0" baseline="0" dirty="0">
                <a:ln>
                  <a:noFill/>
                </a:ln>
                <a:solidFill>
                  <a:srgbClr val="000000"/>
                </a:solidFill>
                <a:effectLst/>
                <a:latin typeface="+mn-lt"/>
              </a:rPr>
              <a:t>(</a:t>
            </a:r>
            <a:r>
              <a:rPr kumimoji="0" lang="en-US" altLang="en-US" sz="1600" b="1" i="0" u="none" strike="noStrike" cap="none" normalizeH="0" baseline="0" dirty="0">
                <a:ln>
                  <a:noFill/>
                </a:ln>
                <a:solidFill>
                  <a:srgbClr val="006699"/>
                </a:solidFill>
                <a:effectLst/>
                <a:latin typeface="+mn-lt"/>
              </a:rPr>
              <a:t>int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err="1">
                <a:ln>
                  <a:noFill/>
                </a:ln>
                <a:solidFill>
                  <a:srgbClr val="000000"/>
                </a:solidFill>
                <a:effectLst/>
                <a:latin typeface="+mn-lt"/>
              </a:rPr>
              <a:t>i</a:t>
            </a:r>
            <a:r>
              <a:rPr kumimoji="0" lang="en-US" altLang="en-US" sz="1600" b="0" i="0" u="none" strike="noStrike" cap="none" normalizeH="0" baseline="0" dirty="0">
                <a:ln>
                  <a:noFill/>
                </a:ln>
                <a:solidFill>
                  <a:srgbClr val="000000"/>
                </a:solidFill>
                <a:effectLst/>
                <a:latin typeface="+mn-lt"/>
              </a:rPr>
              <a:t>=</a:t>
            </a:r>
            <a:r>
              <a:rPr kumimoji="0" lang="en-US" altLang="en-US" sz="1600" b="0" i="0" u="none" strike="noStrike" cap="none" normalizeH="0" baseline="0" dirty="0">
                <a:ln>
                  <a:noFill/>
                </a:ln>
                <a:solidFill>
                  <a:srgbClr val="C00000"/>
                </a:solidFill>
                <a:effectLst/>
                <a:latin typeface="+mn-lt"/>
              </a:rPr>
              <a:t>1</a:t>
            </a:r>
            <a:r>
              <a:rPr kumimoji="0" lang="en-US" altLang="en-US" sz="1600" b="0" i="0" u="none" strike="noStrike" cap="none" normalizeH="0" baseline="0" dirty="0">
                <a:ln>
                  <a:noFill/>
                </a:ln>
                <a:solidFill>
                  <a:srgbClr val="000000"/>
                </a:solidFill>
                <a:effectLst/>
                <a:latin typeface="+mn-lt"/>
              </a:rPr>
              <a:t>;i&lt;=</a:t>
            </a:r>
            <a:r>
              <a:rPr kumimoji="0" lang="en-US" altLang="en-US" sz="1600" b="0" i="0" u="none" strike="noStrike" cap="none" normalizeH="0" baseline="0" dirty="0">
                <a:ln>
                  <a:noFill/>
                </a:ln>
                <a:solidFill>
                  <a:srgbClr val="C00000"/>
                </a:solidFill>
                <a:effectLst/>
                <a:latin typeface="+mn-lt"/>
              </a:rPr>
              <a:t>3</a:t>
            </a:r>
            <a:r>
              <a:rPr kumimoji="0" lang="en-US" altLang="en-US" sz="1600" b="0" i="0" u="none" strike="noStrike" cap="none" normalizeH="0" baseline="0" dirty="0">
                <a:ln>
                  <a:noFill/>
                </a:ln>
                <a:solidFill>
                  <a:srgbClr val="000000"/>
                </a:solidFill>
                <a:effectLst/>
                <a:latin typeface="+mn-lt"/>
              </a:rPr>
              <a:t>;i++)</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mn-lt"/>
              </a:rPr>
              <a:t>          </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8200"/>
                </a:solidFill>
                <a:effectLst/>
                <a:latin typeface="+mn-lt"/>
              </a:rPr>
              <a:t>                //loop of j</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mn-lt"/>
              </a:rPr>
              <a:t>               for</a:t>
            </a:r>
            <a:r>
              <a:rPr kumimoji="0" lang="en-US" altLang="en-US" sz="1600" b="0" i="0" u="none" strike="noStrike" cap="none" normalizeH="0" baseline="0" dirty="0">
                <a:ln>
                  <a:noFill/>
                </a:ln>
                <a:solidFill>
                  <a:srgbClr val="000000"/>
                </a:solidFill>
                <a:effectLst/>
                <a:latin typeface="+mn-lt"/>
              </a:rPr>
              <a:t>(</a:t>
            </a:r>
            <a:r>
              <a:rPr kumimoji="0" lang="en-US" altLang="en-US" sz="1600" b="1" i="0" u="none" strike="noStrike" cap="none" normalizeH="0" baseline="0" dirty="0">
                <a:ln>
                  <a:noFill/>
                </a:ln>
                <a:solidFill>
                  <a:srgbClr val="006699"/>
                </a:solidFill>
                <a:effectLst/>
                <a:latin typeface="+mn-lt"/>
              </a:rPr>
              <a:t>int</a:t>
            </a:r>
            <a:r>
              <a:rPr kumimoji="0" lang="en-US" altLang="en-US" sz="1600" b="0" i="0" u="none" strike="noStrike" cap="none" normalizeH="0" baseline="0" dirty="0">
                <a:ln>
                  <a:noFill/>
                </a:ln>
                <a:solidFill>
                  <a:srgbClr val="000000"/>
                </a:solidFill>
                <a:effectLst/>
                <a:latin typeface="+mn-lt"/>
              </a:rPr>
              <a:t> j=</a:t>
            </a:r>
            <a:r>
              <a:rPr kumimoji="0" lang="en-US" altLang="en-US" sz="1600" b="0" i="0" u="none" strike="noStrike" cap="none" normalizeH="0" baseline="0" dirty="0">
                <a:ln>
                  <a:noFill/>
                </a:ln>
                <a:solidFill>
                  <a:srgbClr val="C00000"/>
                </a:solidFill>
                <a:effectLst/>
                <a:latin typeface="+mn-lt"/>
              </a:rPr>
              <a:t>1</a:t>
            </a:r>
            <a:r>
              <a:rPr kumimoji="0" lang="en-US" altLang="en-US" sz="1600" b="0" i="0" u="none" strike="noStrike" cap="none" normalizeH="0" baseline="0" dirty="0">
                <a:ln>
                  <a:noFill/>
                </a:ln>
                <a:solidFill>
                  <a:srgbClr val="000000"/>
                </a:solidFill>
                <a:effectLst/>
                <a:latin typeface="+mn-lt"/>
              </a:rPr>
              <a:t>;j&lt;=</a:t>
            </a:r>
            <a:r>
              <a:rPr kumimoji="0" lang="en-US" altLang="en-US" sz="1600" b="0" i="0" u="none" strike="noStrike" cap="none" normalizeH="0" baseline="0" dirty="0">
                <a:ln>
                  <a:noFill/>
                </a:ln>
                <a:solidFill>
                  <a:srgbClr val="C00000"/>
                </a:solidFill>
                <a:effectLst/>
                <a:latin typeface="+mn-lt"/>
              </a:rPr>
              <a:t>3</a:t>
            </a:r>
            <a:r>
              <a:rPr kumimoji="0" lang="en-US" altLang="en-US" sz="1600" b="0" i="0" u="none" strike="noStrike" cap="none" normalizeH="0" baseline="0" dirty="0">
                <a:ln>
                  <a:noFill/>
                </a:ln>
                <a:solidFill>
                  <a:srgbClr val="000000"/>
                </a:solidFill>
                <a:effectLst/>
                <a:latin typeface="+mn-lt"/>
              </a:rPr>
              <a:t>;j++)</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mn-lt"/>
              </a:rPr>
              <a:t>             </a:t>
            </a: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err="1">
                <a:ln>
                  <a:noFill/>
                </a:ln>
                <a:solidFill>
                  <a:srgbClr val="000000"/>
                </a:solidFill>
                <a:effectLst/>
                <a:latin typeface="+mn-lt"/>
              </a:rPr>
              <a:t>System.out.println</a:t>
            </a:r>
            <a:r>
              <a:rPr kumimoji="0" lang="en-US" altLang="en-US" sz="1600" b="0" i="0" u="none" strike="noStrike" cap="none" normalizeH="0" baseline="0" dirty="0">
                <a:ln>
                  <a:noFill/>
                </a:ln>
                <a:solidFill>
                  <a:srgbClr val="000000"/>
                </a:solidFill>
                <a:effectLst/>
                <a:latin typeface="+mn-lt"/>
              </a:rPr>
              <a:t>(</a:t>
            </a:r>
            <a:r>
              <a:rPr kumimoji="0" lang="en-US" altLang="en-US" sz="1600" b="0" i="0" u="none" strike="noStrike" cap="none" normalizeH="0" baseline="0" dirty="0" err="1">
                <a:ln>
                  <a:noFill/>
                </a:ln>
                <a:solidFill>
                  <a:srgbClr val="000000"/>
                </a:solidFill>
                <a:effectLst/>
                <a:latin typeface="+mn-lt"/>
              </a:rPr>
              <a:t>i</a:t>
            </a:r>
            <a:r>
              <a:rPr kumimoji="0" lang="en-US" altLang="en-US" sz="1600" b="0" i="0" u="none" strike="noStrike" cap="none" normalizeH="0" baseline="0" dirty="0">
                <a:ln>
                  <a:noFill/>
                </a:ln>
                <a:solidFill>
                  <a:srgbClr val="000000"/>
                </a:solidFill>
                <a:effectLst/>
                <a:latin typeface="+mn-lt"/>
              </a:rPr>
              <a:t>+</a:t>
            </a:r>
            <a:r>
              <a:rPr kumimoji="0" lang="en-US" altLang="en-US" sz="1600" b="0" i="0" u="none" strike="noStrike" cap="none" normalizeH="0" baseline="0" dirty="0">
                <a:ln>
                  <a:noFill/>
                </a:ln>
                <a:solidFill>
                  <a:srgbClr val="0000FF"/>
                </a:solidFill>
                <a:effectLst/>
                <a:latin typeface="+mn-lt"/>
              </a:rPr>
              <a:t>" "</a:t>
            </a:r>
            <a:r>
              <a:rPr kumimoji="0" lang="en-US" altLang="en-US" sz="1600" b="0" i="0" u="none" strike="noStrike" cap="none" normalizeH="0" baseline="0" dirty="0">
                <a:ln>
                  <a:noFill/>
                </a:ln>
                <a:solidFill>
                  <a:srgbClr val="000000"/>
                </a:solidFill>
                <a:effectLst/>
                <a:latin typeface="+mn-lt"/>
              </a:rPr>
              <a:t>+j);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Output:</a:t>
            </a:r>
            <a:endParaRPr kumimoji="0" lang="en-US" altLang="en-US" sz="1600" b="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1 1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1 2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1 3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2 1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2 2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2 3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3 1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3 2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3 3</a:t>
            </a: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737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5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fade">
                                      <p:cBhvr>
                                        <p:cTn id="92" dur="5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Effect transition="in" filter="fade">
                                      <p:cBhvr>
                                        <p:cTn id="97" dur="500"/>
                                        <p:tgtEl>
                                          <p:spTgt spid="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9" end="19"/>
                                            </p:txEl>
                                          </p:spTgt>
                                        </p:tgtEl>
                                        <p:attrNameLst>
                                          <p:attrName>style.visibility</p:attrName>
                                        </p:attrNameLst>
                                      </p:cBhvr>
                                      <p:to>
                                        <p:strVal val="visible"/>
                                      </p:to>
                                    </p:set>
                                    <p:animEffect transition="in" filter="fade">
                                      <p:cBhvr>
                                        <p:cTn id="102" dur="500"/>
                                        <p:tgtEl>
                                          <p:spTgt spid="4">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20" end="20"/>
                                            </p:txEl>
                                          </p:spTgt>
                                        </p:tgtEl>
                                        <p:attrNameLst>
                                          <p:attrName>style.visibility</p:attrName>
                                        </p:attrNameLst>
                                      </p:cBhvr>
                                      <p:to>
                                        <p:strVal val="visible"/>
                                      </p:to>
                                    </p:set>
                                    <p:animEffect transition="in" filter="fade">
                                      <p:cBhvr>
                                        <p:cTn id="107" dur="500"/>
                                        <p:tgtEl>
                                          <p:spTgt spid="4">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21" end="21"/>
                                            </p:txEl>
                                          </p:spTgt>
                                        </p:tgtEl>
                                        <p:attrNameLst>
                                          <p:attrName>style.visibility</p:attrName>
                                        </p:attrNameLst>
                                      </p:cBhvr>
                                      <p:to>
                                        <p:strVal val="visible"/>
                                      </p:to>
                                    </p:set>
                                    <p:animEffect transition="in" filter="fade">
                                      <p:cBhvr>
                                        <p:cTn id="112" dur="500"/>
                                        <p:tgtEl>
                                          <p:spTgt spid="4">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22" end="22"/>
                                            </p:txEl>
                                          </p:spTgt>
                                        </p:tgtEl>
                                        <p:attrNameLst>
                                          <p:attrName>style.visibility</p:attrName>
                                        </p:attrNameLst>
                                      </p:cBhvr>
                                      <p:to>
                                        <p:strVal val="visible"/>
                                      </p:to>
                                    </p:set>
                                    <p:animEffect transition="in" filter="fade">
                                      <p:cBhvr>
                                        <p:cTn id="117" dur="500"/>
                                        <p:tgtEl>
                                          <p:spTgt spid="4">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23" end="23"/>
                                            </p:txEl>
                                          </p:spTgt>
                                        </p:tgtEl>
                                        <p:attrNameLst>
                                          <p:attrName>style.visibility</p:attrName>
                                        </p:attrNameLst>
                                      </p:cBhvr>
                                      <p:to>
                                        <p:strVal val="visible"/>
                                      </p:to>
                                    </p:set>
                                    <p:animEffect transition="in" filter="fade">
                                      <p:cBhvr>
                                        <p:cTn id="122" dur="500"/>
                                        <p:tgtEl>
                                          <p:spTgt spid="4">
                                            <p:txEl>
                                              <p:pRg st="23" end="2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24" end="24"/>
                                            </p:txEl>
                                          </p:spTgt>
                                        </p:tgtEl>
                                        <p:attrNameLst>
                                          <p:attrName>style.visibility</p:attrName>
                                        </p:attrNameLst>
                                      </p:cBhvr>
                                      <p:to>
                                        <p:strVal val="visible"/>
                                      </p:to>
                                    </p:set>
                                    <p:animEffect transition="in" filter="fade">
                                      <p:cBhvr>
                                        <p:cTn id="127" dur="500"/>
                                        <p:tgtEl>
                                          <p:spTgt spid="4">
                                            <p:txEl>
                                              <p:pRg st="24" end="2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0" end="0"/>
                                            </p:txEl>
                                          </p:spTgt>
                                        </p:tgtEl>
                                        <p:attrNameLst>
                                          <p:attrName>style.visibility</p:attrName>
                                        </p:attrNameLst>
                                      </p:cBhvr>
                                      <p:to>
                                        <p:strVal val="visible"/>
                                      </p:to>
                                    </p:set>
                                    <p:animEffect transition="in" filter="fade">
                                      <p:cBhvr>
                                        <p:cTn id="132" dur="500"/>
                                        <p:tgtEl>
                                          <p:spTgt spid="5">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1" end="1"/>
                                            </p:txEl>
                                          </p:spTgt>
                                        </p:tgtEl>
                                        <p:attrNameLst>
                                          <p:attrName>style.visibility</p:attrName>
                                        </p:attrNameLst>
                                      </p:cBhvr>
                                      <p:to>
                                        <p:strVal val="visible"/>
                                      </p:to>
                                    </p:set>
                                    <p:animEffect transition="in" filter="fade">
                                      <p:cBhvr>
                                        <p:cTn id="137" dur="500"/>
                                        <p:tgtEl>
                                          <p:spTgt spid="5">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2" end="2"/>
                                            </p:txEl>
                                          </p:spTgt>
                                        </p:tgtEl>
                                        <p:attrNameLst>
                                          <p:attrName>style.visibility</p:attrName>
                                        </p:attrNameLst>
                                      </p:cBhvr>
                                      <p:to>
                                        <p:strVal val="visible"/>
                                      </p:to>
                                    </p:set>
                                    <p:animEffect transition="in" filter="fade">
                                      <p:cBhvr>
                                        <p:cTn id="142" dur="500"/>
                                        <p:tgtEl>
                                          <p:spTgt spid="5">
                                            <p:txEl>
                                              <p:pRg st="2" end="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
                                            <p:txEl>
                                              <p:pRg st="3" end="3"/>
                                            </p:txEl>
                                          </p:spTgt>
                                        </p:tgtEl>
                                        <p:attrNameLst>
                                          <p:attrName>style.visibility</p:attrName>
                                        </p:attrNameLst>
                                      </p:cBhvr>
                                      <p:to>
                                        <p:strVal val="visible"/>
                                      </p:to>
                                    </p:set>
                                    <p:animEffect transition="in" filter="fade">
                                      <p:cBhvr>
                                        <p:cTn id="147" dur="500"/>
                                        <p:tgtEl>
                                          <p:spTgt spid="5">
                                            <p:txEl>
                                              <p:pRg st="3" end="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
                                            <p:txEl>
                                              <p:pRg st="4" end="4"/>
                                            </p:txEl>
                                          </p:spTgt>
                                        </p:tgtEl>
                                        <p:attrNameLst>
                                          <p:attrName>style.visibility</p:attrName>
                                        </p:attrNameLst>
                                      </p:cBhvr>
                                      <p:to>
                                        <p:strVal val="visible"/>
                                      </p:to>
                                    </p:set>
                                    <p:animEffect transition="in" filter="fade">
                                      <p:cBhvr>
                                        <p:cTn id="152" dur="500"/>
                                        <p:tgtEl>
                                          <p:spTgt spid="5">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
                                            <p:txEl>
                                              <p:pRg st="5" end="5"/>
                                            </p:txEl>
                                          </p:spTgt>
                                        </p:tgtEl>
                                        <p:attrNameLst>
                                          <p:attrName>style.visibility</p:attrName>
                                        </p:attrNameLst>
                                      </p:cBhvr>
                                      <p:to>
                                        <p:strVal val="visible"/>
                                      </p:to>
                                    </p:set>
                                    <p:animEffect transition="in" filter="fade">
                                      <p:cBhvr>
                                        <p:cTn id="157" dur="500"/>
                                        <p:tgtEl>
                                          <p:spTgt spid="5">
                                            <p:txEl>
                                              <p:pRg st="5" end="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
                                            <p:txEl>
                                              <p:pRg st="6" end="6"/>
                                            </p:txEl>
                                          </p:spTgt>
                                        </p:tgtEl>
                                        <p:attrNameLst>
                                          <p:attrName>style.visibility</p:attrName>
                                        </p:attrNameLst>
                                      </p:cBhvr>
                                      <p:to>
                                        <p:strVal val="visible"/>
                                      </p:to>
                                    </p:set>
                                    <p:animEffect transition="in" filter="fade">
                                      <p:cBhvr>
                                        <p:cTn id="162" dur="500"/>
                                        <p:tgtEl>
                                          <p:spTgt spid="5">
                                            <p:txEl>
                                              <p:pRg st="6" end="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
                                            <p:txEl>
                                              <p:pRg st="7" end="7"/>
                                            </p:txEl>
                                          </p:spTgt>
                                        </p:tgtEl>
                                        <p:attrNameLst>
                                          <p:attrName>style.visibility</p:attrName>
                                        </p:attrNameLst>
                                      </p:cBhvr>
                                      <p:to>
                                        <p:strVal val="visible"/>
                                      </p:to>
                                    </p:set>
                                    <p:animEffect transition="in" filter="fade">
                                      <p:cBhvr>
                                        <p:cTn id="167" dur="500"/>
                                        <p:tgtEl>
                                          <p:spTgt spid="5">
                                            <p:txEl>
                                              <p:pRg st="7" end="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5">
                                            <p:txEl>
                                              <p:pRg st="8" end="8"/>
                                            </p:txEl>
                                          </p:spTgt>
                                        </p:tgtEl>
                                        <p:attrNameLst>
                                          <p:attrName>style.visibility</p:attrName>
                                        </p:attrNameLst>
                                      </p:cBhvr>
                                      <p:to>
                                        <p:strVal val="visible"/>
                                      </p:to>
                                    </p:set>
                                    <p:animEffect transition="in" filter="fade">
                                      <p:cBhvr>
                                        <p:cTn id="172" dur="500"/>
                                        <p:tgtEl>
                                          <p:spTgt spid="5">
                                            <p:txEl>
                                              <p:pRg st="8" end="8"/>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
                                            <p:txEl>
                                              <p:pRg st="9" end="9"/>
                                            </p:txEl>
                                          </p:spTgt>
                                        </p:tgtEl>
                                        <p:attrNameLst>
                                          <p:attrName>style.visibility</p:attrName>
                                        </p:attrNameLst>
                                      </p:cBhvr>
                                      <p:to>
                                        <p:strVal val="visible"/>
                                      </p:to>
                                    </p:set>
                                    <p:animEffect transition="in" filter="fade">
                                      <p:cBhvr>
                                        <p:cTn id="177" dur="500"/>
                                        <p:tgtEl>
                                          <p:spTgt spid="5">
                                            <p:txEl>
                                              <p:pRg st="9" end="9"/>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5">
                                            <p:txEl>
                                              <p:pRg st="10" end="10"/>
                                            </p:txEl>
                                          </p:spTgt>
                                        </p:tgtEl>
                                        <p:attrNameLst>
                                          <p:attrName>style.visibility</p:attrName>
                                        </p:attrNameLst>
                                      </p:cBhvr>
                                      <p:to>
                                        <p:strVal val="visible"/>
                                      </p:to>
                                    </p:set>
                                    <p:animEffect transition="in" filter="fade">
                                      <p:cBhvr>
                                        <p:cTn id="182" dur="500"/>
                                        <p:tgtEl>
                                          <p:spTgt spid="5">
                                            <p:txEl>
                                              <p:pRg st="10" end="10"/>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5">
                                            <p:txEl>
                                              <p:pRg st="11" end="11"/>
                                            </p:txEl>
                                          </p:spTgt>
                                        </p:tgtEl>
                                        <p:attrNameLst>
                                          <p:attrName>style.visibility</p:attrName>
                                        </p:attrNameLst>
                                      </p:cBhvr>
                                      <p:to>
                                        <p:strVal val="visible"/>
                                      </p:to>
                                    </p:set>
                                    <p:animEffect transition="in" filter="fade">
                                      <p:cBhvr>
                                        <p:cTn id="187" dur="500"/>
                                        <p:tgtEl>
                                          <p:spTgt spid="5">
                                            <p:txEl>
                                              <p:pRg st="11" end="1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5">
                                            <p:txEl>
                                              <p:pRg st="12" end="12"/>
                                            </p:txEl>
                                          </p:spTgt>
                                        </p:tgtEl>
                                        <p:attrNameLst>
                                          <p:attrName>style.visibility</p:attrName>
                                        </p:attrNameLst>
                                      </p:cBhvr>
                                      <p:to>
                                        <p:strVal val="visible"/>
                                      </p:to>
                                    </p:set>
                                    <p:animEffect transition="in" filter="fade">
                                      <p:cBhvr>
                                        <p:cTn id="192" dur="500"/>
                                        <p:tgtEl>
                                          <p:spTgt spid="5">
                                            <p:txEl>
                                              <p:pRg st="12" end="12"/>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5">
                                            <p:txEl>
                                              <p:pRg st="13" end="13"/>
                                            </p:txEl>
                                          </p:spTgt>
                                        </p:tgtEl>
                                        <p:attrNameLst>
                                          <p:attrName>style.visibility</p:attrName>
                                        </p:attrNameLst>
                                      </p:cBhvr>
                                      <p:to>
                                        <p:strVal val="visible"/>
                                      </p:to>
                                    </p:set>
                                    <p:animEffect transition="in" filter="fade">
                                      <p:cBhvr>
                                        <p:cTn id="197" dur="500"/>
                                        <p:tgtEl>
                                          <p:spTgt spid="5">
                                            <p:txEl>
                                              <p:pRg st="13" end="13"/>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5">
                                            <p:txEl>
                                              <p:pRg st="14" end="14"/>
                                            </p:txEl>
                                          </p:spTgt>
                                        </p:tgtEl>
                                        <p:attrNameLst>
                                          <p:attrName>style.visibility</p:attrName>
                                        </p:attrNameLst>
                                      </p:cBhvr>
                                      <p:to>
                                        <p:strVal val="visible"/>
                                      </p:to>
                                    </p:set>
                                    <p:animEffect transition="in" filter="fade">
                                      <p:cBhvr>
                                        <p:cTn id="202" dur="500"/>
                                        <p:tgtEl>
                                          <p:spTgt spid="5">
                                            <p:txEl>
                                              <p:pRg st="14" end="14"/>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5">
                                            <p:txEl>
                                              <p:pRg st="15" end="15"/>
                                            </p:txEl>
                                          </p:spTgt>
                                        </p:tgtEl>
                                        <p:attrNameLst>
                                          <p:attrName>style.visibility</p:attrName>
                                        </p:attrNameLst>
                                      </p:cBhvr>
                                      <p:to>
                                        <p:strVal val="visible"/>
                                      </p:to>
                                    </p:set>
                                    <p:animEffect transition="in" filter="fade">
                                      <p:cBhvr>
                                        <p:cTn id="207" dur="500"/>
                                        <p:tgtEl>
                                          <p:spTgt spid="5">
                                            <p:txEl>
                                              <p:pRg st="15" end="15"/>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5">
                                            <p:txEl>
                                              <p:pRg st="16" end="16"/>
                                            </p:txEl>
                                          </p:spTgt>
                                        </p:tgtEl>
                                        <p:attrNameLst>
                                          <p:attrName>style.visibility</p:attrName>
                                        </p:attrNameLst>
                                      </p:cBhvr>
                                      <p:to>
                                        <p:strVal val="visible"/>
                                      </p:to>
                                    </p:set>
                                    <p:animEffect transition="in" filter="fade">
                                      <p:cBhvr>
                                        <p:cTn id="212" dur="500"/>
                                        <p:tgtEl>
                                          <p:spTgt spid="5">
                                            <p:txEl>
                                              <p:pRg st="16" end="16"/>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
                                            <p:txEl>
                                              <p:pRg st="17" end="17"/>
                                            </p:txEl>
                                          </p:spTgt>
                                        </p:tgtEl>
                                        <p:attrNameLst>
                                          <p:attrName>style.visibility</p:attrName>
                                        </p:attrNameLst>
                                      </p:cBhvr>
                                      <p:to>
                                        <p:strVal val="visible"/>
                                      </p:to>
                                    </p:set>
                                    <p:animEffect transition="in" filter="fade">
                                      <p:cBhvr>
                                        <p:cTn id="217" dur="500"/>
                                        <p:tgtEl>
                                          <p:spTgt spid="5">
                                            <p:txEl>
                                              <p:pRg st="17" end="17"/>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5">
                                            <p:txEl>
                                              <p:pRg st="18" end="18"/>
                                            </p:txEl>
                                          </p:spTgt>
                                        </p:tgtEl>
                                        <p:attrNameLst>
                                          <p:attrName>style.visibility</p:attrName>
                                        </p:attrNameLst>
                                      </p:cBhvr>
                                      <p:to>
                                        <p:strVal val="visible"/>
                                      </p:to>
                                    </p:set>
                                    <p:animEffect transition="in" filter="fade">
                                      <p:cBhvr>
                                        <p:cTn id="222" dur="500"/>
                                        <p:tgtEl>
                                          <p:spTgt spid="5">
                                            <p:txEl>
                                              <p:pRg st="18" end="18"/>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5">
                                            <p:txEl>
                                              <p:pRg st="19" end="19"/>
                                            </p:txEl>
                                          </p:spTgt>
                                        </p:tgtEl>
                                        <p:attrNameLst>
                                          <p:attrName>style.visibility</p:attrName>
                                        </p:attrNameLst>
                                      </p:cBhvr>
                                      <p:to>
                                        <p:strVal val="visible"/>
                                      </p:to>
                                    </p:set>
                                    <p:animEffect transition="in" filter="fade">
                                      <p:cBhvr>
                                        <p:cTn id="227" dur="500"/>
                                        <p:tgtEl>
                                          <p:spTgt spid="5">
                                            <p:txEl>
                                              <p:pRg st="19" end="19"/>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5">
                                            <p:txEl>
                                              <p:pRg st="20" end="20"/>
                                            </p:txEl>
                                          </p:spTgt>
                                        </p:tgtEl>
                                        <p:attrNameLst>
                                          <p:attrName>style.visibility</p:attrName>
                                        </p:attrNameLst>
                                      </p:cBhvr>
                                      <p:to>
                                        <p:strVal val="visible"/>
                                      </p:to>
                                    </p:set>
                                    <p:animEffect transition="in" filter="fade">
                                      <p:cBhvr>
                                        <p:cTn id="232" dur="500"/>
                                        <p:tgtEl>
                                          <p:spTgt spid="5">
                                            <p:txEl>
                                              <p:pRg st="20" end="20"/>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5">
                                            <p:txEl>
                                              <p:pRg st="21" end="21"/>
                                            </p:txEl>
                                          </p:spTgt>
                                        </p:tgtEl>
                                        <p:attrNameLst>
                                          <p:attrName>style.visibility</p:attrName>
                                        </p:attrNameLst>
                                      </p:cBhvr>
                                      <p:to>
                                        <p:strVal val="visible"/>
                                      </p:to>
                                    </p:set>
                                    <p:animEffect transition="in" filter="fade">
                                      <p:cBhvr>
                                        <p:cTn id="237" dur="500"/>
                                        <p:tgtEl>
                                          <p:spTgt spid="5">
                                            <p:txEl>
                                              <p:pRg st="21" end="21"/>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5">
                                            <p:txEl>
                                              <p:pRg st="22" end="22"/>
                                            </p:txEl>
                                          </p:spTgt>
                                        </p:tgtEl>
                                        <p:attrNameLst>
                                          <p:attrName>style.visibility</p:attrName>
                                        </p:attrNameLst>
                                      </p:cBhvr>
                                      <p:to>
                                        <p:strVal val="visible"/>
                                      </p:to>
                                    </p:set>
                                    <p:animEffect transition="in" filter="fade">
                                      <p:cBhvr>
                                        <p:cTn id="242" dur="500"/>
                                        <p:tgtEl>
                                          <p:spTgt spid="5">
                                            <p:txEl>
                                              <p:pRg st="22" end="22"/>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5">
                                            <p:txEl>
                                              <p:pRg st="23" end="23"/>
                                            </p:txEl>
                                          </p:spTgt>
                                        </p:tgtEl>
                                        <p:attrNameLst>
                                          <p:attrName>style.visibility</p:attrName>
                                        </p:attrNameLst>
                                      </p:cBhvr>
                                      <p:to>
                                        <p:strVal val="visible"/>
                                      </p:to>
                                    </p:set>
                                    <p:animEffect transition="in" filter="fade">
                                      <p:cBhvr>
                                        <p:cTn id="247" dur="500"/>
                                        <p:tgtEl>
                                          <p:spTgt spid="5">
                                            <p:txEl>
                                              <p:pRg st="23" end="23"/>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5">
                                            <p:txEl>
                                              <p:pRg st="24" end="24"/>
                                            </p:txEl>
                                          </p:spTgt>
                                        </p:tgtEl>
                                        <p:attrNameLst>
                                          <p:attrName>style.visibility</p:attrName>
                                        </p:attrNameLst>
                                      </p:cBhvr>
                                      <p:to>
                                        <p:strVal val="visible"/>
                                      </p:to>
                                    </p:set>
                                    <p:animEffect transition="in" filter="fade">
                                      <p:cBhvr>
                                        <p:cTn id="252" dur="500"/>
                                        <p:tgtEl>
                                          <p:spTgt spid="5">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BE4EA6A-30B2-4CAB-B3E7-8708F1794BD1}"/>
              </a:ext>
            </a:extLst>
          </p:cNvPr>
          <p:cNvSpPr>
            <a:spLocks noChangeArrowheads="1"/>
          </p:cNvSpPr>
          <p:nvPr/>
        </p:nvSpPr>
        <p:spPr bwMode="auto">
          <a:xfrm>
            <a:off x="638174" y="2603796"/>
            <a:ext cx="444817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latin typeface="Corbel" panose="020B0503020204020204" pitchFamily="34" charset="0"/>
              </a:rPr>
              <a:t>Pyramid Example 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class</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PyramidExample</a:t>
            </a:r>
            <a:endParaRPr kumimoji="0" lang="en-US" altLang="en-US" sz="1600"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public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static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void</a:t>
            </a:r>
            <a:r>
              <a:rPr kumimoji="0" lang="en-US" altLang="en-US" sz="1600" b="0" i="0" u="none" strike="noStrike" cap="none" normalizeH="0" baseline="0" dirty="0">
                <a:ln>
                  <a:noFill/>
                </a:ln>
                <a:solidFill>
                  <a:srgbClr val="000000"/>
                </a:solidFill>
                <a:effectLst/>
                <a:latin typeface="Corbel" panose="020B0503020204020204" pitchFamily="34" charset="0"/>
              </a:rPr>
              <a:t> main(String[] </a:t>
            </a:r>
            <a:r>
              <a:rPr kumimoji="0" lang="en-US" altLang="en-US" sz="1600" b="0" i="0" u="none" strike="noStrike" cap="none" normalizeH="0" baseline="0" dirty="0" err="1">
                <a:ln>
                  <a:noFill/>
                </a:ln>
                <a:solidFill>
                  <a:srgbClr val="000000"/>
                </a:solidFill>
                <a:effectLst/>
                <a:latin typeface="Corbel" panose="020B0503020204020204" pitchFamily="34" charset="0"/>
              </a:rPr>
              <a:t>args</a:t>
            </a:r>
            <a:r>
              <a:rPr kumimoji="0" lang="en-US" altLang="en-US" sz="16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for</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1" i="0" u="none" strike="noStrike" cap="none" normalizeH="0" baseline="0" dirty="0">
                <a:ln>
                  <a:noFill/>
                </a:ln>
                <a:solidFill>
                  <a:srgbClr val="006699"/>
                </a:solidFill>
                <a:effectLst/>
                <a:latin typeface="Corbel" panose="020B0503020204020204" pitchFamily="34" charset="0"/>
              </a:rPr>
              <a:t>int</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i</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C00000"/>
                </a:solidFill>
                <a:effectLst/>
                <a:latin typeface="Corbel" panose="020B0503020204020204" pitchFamily="34" charset="0"/>
              </a:rPr>
              <a:t>1</a:t>
            </a:r>
            <a:r>
              <a:rPr kumimoji="0" lang="en-US" altLang="en-US" sz="1600" b="0" i="0" u="none" strike="noStrike" cap="none" normalizeH="0" baseline="0" dirty="0">
                <a:ln>
                  <a:noFill/>
                </a:ln>
                <a:solidFill>
                  <a:srgbClr val="000000"/>
                </a:solidFill>
                <a:effectLst/>
                <a:latin typeface="Corbel" panose="020B0503020204020204" pitchFamily="34" charset="0"/>
              </a:rPr>
              <a:t>;i&lt;=</a:t>
            </a:r>
            <a:r>
              <a:rPr kumimoji="0" lang="en-US" altLang="en-US" sz="1600" b="0" i="0" u="none" strike="noStrike" cap="none" normalizeH="0" baseline="0" dirty="0">
                <a:ln>
                  <a:noFill/>
                </a:ln>
                <a:solidFill>
                  <a:srgbClr val="C00000"/>
                </a:solidFill>
                <a:effectLst/>
                <a:latin typeface="Corbel" panose="020B0503020204020204" pitchFamily="34" charset="0"/>
              </a:rPr>
              <a:t>5</a:t>
            </a:r>
            <a:r>
              <a:rPr kumimoji="0" lang="en-US" altLang="en-US" sz="1600" b="0" i="0" u="none" strike="noStrike" cap="none" normalizeH="0" baseline="0" dirty="0">
                <a:ln>
                  <a:noFill/>
                </a:ln>
                <a:solidFill>
                  <a:srgbClr val="000000"/>
                </a:solidFill>
                <a:effectLst/>
                <a:latin typeface="Corbel" panose="020B0503020204020204" pitchFamily="34" charset="0"/>
              </a:rPr>
              <a:t>;i++)</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for</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1" i="0" u="none" strike="noStrike" cap="none" normalizeH="0" baseline="0" dirty="0">
                <a:ln>
                  <a:noFill/>
                </a:ln>
                <a:solidFill>
                  <a:srgbClr val="006699"/>
                </a:solidFill>
                <a:effectLst/>
                <a:latin typeface="Corbel" panose="020B0503020204020204" pitchFamily="34" charset="0"/>
              </a:rPr>
              <a:t>int</a:t>
            </a:r>
            <a:r>
              <a:rPr kumimoji="0" lang="en-US" altLang="en-US" sz="1600" b="0" i="0" u="none" strike="noStrike" cap="none" normalizeH="0" baseline="0" dirty="0">
                <a:ln>
                  <a:noFill/>
                </a:ln>
                <a:solidFill>
                  <a:srgbClr val="000000"/>
                </a:solidFill>
                <a:effectLst/>
                <a:latin typeface="Corbel" panose="020B0503020204020204" pitchFamily="34" charset="0"/>
              </a:rPr>
              <a:t> j=</a:t>
            </a:r>
            <a:r>
              <a:rPr kumimoji="0" lang="en-US" altLang="en-US" sz="1600" b="0" i="0" u="none" strike="noStrike" cap="none" normalizeH="0" baseline="0" dirty="0">
                <a:ln>
                  <a:noFill/>
                </a:ln>
                <a:solidFill>
                  <a:srgbClr val="C00000"/>
                </a:solidFill>
                <a:effectLst/>
                <a:latin typeface="Corbel" panose="020B0503020204020204" pitchFamily="34" charset="0"/>
              </a:rPr>
              <a:t>1</a:t>
            </a:r>
            <a:r>
              <a:rPr kumimoji="0" lang="en-US" altLang="en-US" sz="1600" b="0" i="0" u="none" strike="noStrike" cap="none" normalizeH="0" baseline="0" dirty="0">
                <a:ln>
                  <a:noFill/>
                </a:ln>
                <a:solidFill>
                  <a:srgbClr val="000000"/>
                </a:solidFill>
                <a:effectLst/>
                <a:latin typeface="Corbel" panose="020B0503020204020204" pitchFamily="34" charset="0"/>
              </a:rPr>
              <a:t>;j&lt;=</a:t>
            </a:r>
            <a:r>
              <a:rPr kumimoji="0" lang="en-US" altLang="en-US" sz="1600" b="0" i="0" u="none" strike="noStrike" cap="none" normalizeH="0" baseline="0" dirty="0" err="1">
                <a:ln>
                  <a:noFill/>
                </a:ln>
                <a:solidFill>
                  <a:srgbClr val="000000"/>
                </a:solidFill>
                <a:effectLst/>
                <a:latin typeface="Corbel" panose="020B0503020204020204" pitchFamily="34" charset="0"/>
              </a:rPr>
              <a:t>i;j</a:t>
            </a:r>
            <a:r>
              <a:rPr kumimoji="0" lang="en-US" altLang="en-US" sz="16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System.out.print</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0000FF"/>
                </a:solidFill>
                <a:effectLst/>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System.out.println</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008200"/>
                </a:solidFill>
                <a:effectLst/>
                <a:latin typeface="Corbel" panose="020B0503020204020204" pitchFamily="34" charset="0"/>
              </a:rPr>
              <a:t>//new line</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p>
        </p:txBody>
      </p:sp>
      <p:sp>
        <p:nvSpPr>
          <p:cNvPr id="5" name="Rectangle 2">
            <a:extLst>
              <a:ext uri="{FF2B5EF4-FFF2-40B4-BE49-F238E27FC236}">
                <a16:creationId xmlns:a16="http://schemas.microsoft.com/office/drawing/2014/main" id="{3BE81348-5DE4-4A80-B0DD-EDC79B5F70A9}"/>
              </a:ext>
            </a:extLst>
          </p:cNvPr>
          <p:cNvSpPr>
            <a:spLocks noChangeArrowheads="1"/>
          </p:cNvSpPr>
          <p:nvPr/>
        </p:nvSpPr>
        <p:spPr bwMode="auto">
          <a:xfrm>
            <a:off x="6229350" y="2384717"/>
            <a:ext cx="489734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latin typeface="Corbel" panose="020B0503020204020204" pitchFamily="34" charset="0"/>
              </a:rPr>
              <a:t>Pyramid Example 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class</a:t>
            </a:r>
            <a:r>
              <a:rPr kumimoji="0" lang="en-US" altLang="en-US" sz="1600" b="0" i="0" u="none" strike="noStrike" cap="none" normalizeH="0" baseline="0" dirty="0">
                <a:ln>
                  <a:noFill/>
                </a:ln>
                <a:solidFill>
                  <a:srgbClr val="000000"/>
                </a:solidFill>
                <a:effectLst/>
                <a:latin typeface="Corbel" panose="020B0503020204020204" pitchFamily="34" charset="0"/>
              </a:rPr>
              <a:t> PyramidExample2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public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static</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1" i="0" u="none" strike="noStrike" cap="none" normalizeH="0" baseline="0" dirty="0">
                <a:ln>
                  <a:noFill/>
                </a:ln>
                <a:solidFill>
                  <a:srgbClr val="006699"/>
                </a:solidFill>
                <a:effectLst/>
                <a:latin typeface="Corbel" panose="020B0503020204020204" pitchFamily="34" charset="0"/>
              </a:rPr>
              <a:t>void</a:t>
            </a:r>
            <a:r>
              <a:rPr kumimoji="0" lang="en-US" altLang="en-US" sz="1600" b="0" i="0" u="none" strike="noStrike" cap="none" normalizeH="0" baseline="0" dirty="0">
                <a:ln>
                  <a:noFill/>
                </a:ln>
                <a:solidFill>
                  <a:srgbClr val="000000"/>
                </a:solidFill>
                <a:effectLst/>
                <a:latin typeface="Corbel" panose="020B0503020204020204" pitchFamily="34" charset="0"/>
              </a:rPr>
              <a:t> main(String[] </a:t>
            </a:r>
            <a:r>
              <a:rPr kumimoji="0" lang="en-US" altLang="en-US" sz="1600" b="0" i="0" u="none" strike="noStrike" cap="none" normalizeH="0" baseline="0" dirty="0" err="1">
                <a:ln>
                  <a:noFill/>
                </a:ln>
                <a:solidFill>
                  <a:srgbClr val="000000"/>
                </a:solidFill>
                <a:effectLst/>
                <a:latin typeface="Corbel" panose="020B0503020204020204" pitchFamily="34" charset="0"/>
              </a:rPr>
              <a:t>args</a:t>
            </a:r>
            <a:r>
              <a:rPr kumimoji="0" lang="en-US" altLang="en-US" sz="16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int</a:t>
            </a:r>
            <a:r>
              <a:rPr kumimoji="0" lang="en-US" altLang="en-US" sz="1600" b="0" i="0" u="none" strike="noStrike" cap="none" normalizeH="0" baseline="0" dirty="0">
                <a:ln>
                  <a:noFill/>
                </a:ln>
                <a:solidFill>
                  <a:srgbClr val="000000"/>
                </a:solidFill>
                <a:effectLst/>
                <a:latin typeface="Corbel" panose="020B0503020204020204" pitchFamily="34" charset="0"/>
              </a:rPr>
              <a:t> term=</a:t>
            </a:r>
            <a:r>
              <a:rPr kumimoji="0" lang="en-US" altLang="en-US" sz="1600" b="0" i="0" u="none" strike="noStrike" cap="none" normalizeH="0" baseline="0" dirty="0">
                <a:ln>
                  <a:noFill/>
                </a:ln>
                <a:solidFill>
                  <a:srgbClr val="C00000"/>
                </a:solidFill>
                <a:effectLst/>
                <a:latin typeface="Corbel" panose="020B0503020204020204" pitchFamily="34" charset="0"/>
              </a:rPr>
              <a:t>6</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for</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1" i="0" u="none" strike="noStrike" cap="none" normalizeH="0" baseline="0" dirty="0">
                <a:ln>
                  <a:noFill/>
                </a:ln>
                <a:solidFill>
                  <a:srgbClr val="006699"/>
                </a:solidFill>
                <a:effectLst/>
                <a:latin typeface="Corbel" panose="020B0503020204020204" pitchFamily="34" charset="0"/>
              </a:rPr>
              <a:t>int</a:t>
            </a: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i</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C00000"/>
                </a:solidFill>
                <a:effectLst/>
                <a:latin typeface="Corbel" panose="020B0503020204020204" pitchFamily="34" charset="0"/>
              </a:rPr>
              <a:t>1</a:t>
            </a:r>
            <a:r>
              <a:rPr kumimoji="0" lang="en-US" altLang="en-US" sz="1600" b="0" i="0" u="none" strike="noStrike" cap="none" normalizeH="0" baseline="0" dirty="0">
                <a:ln>
                  <a:noFill/>
                </a:ln>
                <a:solidFill>
                  <a:srgbClr val="000000"/>
                </a:solidFill>
                <a:effectLst/>
                <a:latin typeface="Corbel" panose="020B0503020204020204" pitchFamily="34" charset="0"/>
              </a:rPr>
              <a:t>;i&lt;</a:t>
            </a:r>
            <a:r>
              <a:rPr kumimoji="0" lang="en-US" altLang="en-US" sz="1600" b="0" i="0" u="none" strike="noStrike" cap="none" normalizeH="0" baseline="0" dirty="0" err="1">
                <a:ln>
                  <a:noFill/>
                </a:ln>
                <a:solidFill>
                  <a:srgbClr val="000000"/>
                </a:solidFill>
                <a:effectLst/>
                <a:latin typeface="Corbel" panose="020B0503020204020204" pitchFamily="34" charset="0"/>
              </a:rPr>
              <a:t>term;i</a:t>
            </a:r>
            <a:r>
              <a:rPr kumimoji="0" lang="en-US" altLang="en-US" sz="16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6699"/>
                </a:solidFill>
                <a:effectLst/>
                <a:latin typeface="Corbel" panose="020B0503020204020204" pitchFamily="34" charset="0"/>
              </a:rPr>
              <a:t>               for</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1" i="0" u="none" strike="noStrike" cap="none" normalizeH="0" baseline="0" dirty="0">
                <a:ln>
                  <a:noFill/>
                </a:ln>
                <a:solidFill>
                  <a:srgbClr val="006699"/>
                </a:solidFill>
                <a:effectLst/>
                <a:latin typeface="Corbel" panose="020B0503020204020204" pitchFamily="34" charset="0"/>
              </a:rPr>
              <a:t>int</a:t>
            </a:r>
            <a:r>
              <a:rPr kumimoji="0" lang="en-US" altLang="en-US" sz="1600" b="0" i="0" u="none" strike="noStrike" cap="none" normalizeH="0" baseline="0" dirty="0">
                <a:ln>
                  <a:noFill/>
                </a:ln>
                <a:solidFill>
                  <a:srgbClr val="000000"/>
                </a:solidFill>
                <a:effectLst/>
                <a:latin typeface="Corbel" panose="020B0503020204020204" pitchFamily="34" charset="0"/>
              </a:rPr>
              <a:t> j=</a:t>
            </a:r>
            <a:r>
              <a:rPr kumimoji="0" lang="en-US" altLang="en-US" sz="1600" b="0" i="0" u="none" strike="noStrike" cap="none" normalizeH="0" baseline="0" dirty="0" err="1">
                <a:ln>
                  <a:noFill/>
                </a:ln>
                <a:solidFill>
                  <a:srgbClr val="000000"/>
                </a:solidFill>
                <a:effectLst/>
                <a:latin typeface="Corbel" panose="020B0503020204020204" pitchFamily="34" charset="0"/>
              </a:rPr>
              <a:t>term;j</a:t>
            </a:r>
            <a:r>
              <a:rPr kumimoji="0" lang="en-US" altLang="en-US" sz="1600" b="0" i="0" u="none" strike="noStrike" cap="none" normalizeH="0" baseline="0" dirty="0">
                <a:ln>
                  <a:noFill/>
                </a:ln>
                <a:solidFill>
                  <a:srgbClr val="000000"/>
                </a:solidFill>
                <a:effectLst/>
                <a:latin typeface="Corbel" panose="020B0503020204020204" pitchFamily="34" charset="0"/>
              </a:rPr>
              <a:t>&gt;</a:t>
            </a:r>
            <a:r>
              <a:rPr kumimoji="0" lang="en-US" altLang="en-US" sz="1600" b="0" i="0" u="none" strike="noStrike" cap="none" normalizeH="0" baseline="0" dirty="0" err="1">
                <a:ln>
                  <a:noFill/>
                </a:ln>
                <a:solidFill>
                  <a:srgbClr val="000000"/>
                </a:solidFill>
                <a:effectLst/>
                <a:latin typeface="Corbel" panose="020B0503020204020204" pitchFamily="34" charset="0"/>
              </a:rPr>
              <a:t>i;j</a:t>
            </a:r>
            <a:r>
              <a:rPr kumimoji="0" lang="en-US" altLang="en-US" sz="16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System.out.print</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0000FF"/>
                </a:solidFill>
                <a:effectLst/>
                <a:latin typeface="Corbel" panose="020B0503020204020204" pitchFamily="34" charset="0"/>
              </a:rPr>
              <a:t>"* "</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r>
              <a:rPr kumimoji="0" lang="en-US" altLang="en-US" sz="1600" b="0" i="0" u="none" strike="noStrike" cap="none" normalizeH="0" baseline="0" dirty="0" err="1">
                <a:ln>
                  <a:noFill/>
                </a:ln>
                <a:solidFill>
                  <a:srgbClr val="000000"/>
                </a:solidFill>
                <a:effectLst/>
                <a:latin typeface="Corbel" panose="020B0503020204020204" pitchFamily="34" charset="0"/>
              </a:rPr>
              <a:t>System.out.println</a:t>
            </a:r>
            <a:r>
              <a:rPr kumimoji="0" lang="en-US" altLang="en-US" sz="1600" b="0" i="0" u="none" strike="noStrike" cap="none" normalizeH="0" baseline="0" dirty="0">
                <a:ln>
                  <a:noFill/>
                </a:ln>
                <a:solidFill>
                  <a:srgbClr val="000000"/>
                </a:solidFill>
                <a:effectLst/>
                <a:latin typeface="Corbel" panose="020B0503020204020204" pitchFamily="34" charset="0"/>
              </a:rPr>
              <a:t>();</a:t>
            </a:r>
            <a:r>
              <a:rPr kumimoji="0" lang="en-US" altLang="en-US" sz="1600" b="0" i="0" u="none" strike="noStrike" cap="none" normalizeH="0" baseline="0" dirty="0">
                <a:ln>
                  <a:noFill/>
                </a:ln>
                <a:solidFill>
                  <a:srgbClr val="008200"/>
                </a:solidFill>
                <a:effectLst/>
                <a:latin typeface="Corbel" panose="020B0503020204020204" pitchFamily="34" charset="0"/>
              </a:rPr>
              <a:t>//new line</a:t>
            </a: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orbel" panose="020B0503020204020204" pitchFamily="34" charset="0"/>
            </a:endParaRPr>
          </a:p>
        </p:txBody>
      </p:sp>
      <p:sp>
        <p:nvSpPr>
          <p:cNvPr id="6" name="Rectangle 3">
            <a:extLst>
              <a:ext uri="{FF2B5EF4-FFF2-40B4-BE49-F238E27FC236}">
                <a16:creationId xmlns:a16="http://schemas.microsoft.com/office/drawing/2014/main" id="{86FD30D5-2583-487A-92ED-588E3AF60A4C}"/>
              </a:ext>
            </a:extLst>
          </p:cNvPr>
          <p:cNvSpPr>
            <a:spLocks noChangeArrowheads="1"/>
          </p:cNvSpPr>
          <p:nvPr/>
        </p:nvSpPr>
        <p:spPr bwMode="auto">
          <a:xfrm>
            <a:off x="0" y="-749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a:rPr>
              <a:t>* * * * * * * * * * * * * * * * * * *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2">
            <a:extLst>
              <a:ext uri="{FF2B5EF4-FFF2-40B4-BE49-F238E27FC236}">
                <a16:creationId xmlns:a16="http://schemas.microsoft.com/office/drawing/2014/main" id="{14478B01-6831-4CA5-88A8-BC4ACB2DD0B2}"/>
              </a:ext>
            </a:extLst>
          </p:cNvPr>
          <p:cNvGraphicFramePr>
            <a:graphicFrameLocks noGrp="1"/>
          </p:cNvGraphicFramePr>
          <p:nvPr>
            <p:extLst>
              <p:ext uri="{D42A27DB-BD31-4B8C-83A1-F6EECF244321}">
                <p14:modId xmlns:p14="http://schemas.microsoft.com/office/powerpoint/2010/main" val="1737463388"/>
              </p:ext>
            </p:extLst>
          </p:nvPr>
        </p:nvGraphicFramePr>
        <p:xfrm>
          <a:off x="1470026" y="513176"/>
          <a:ext cx="1635125" cy="1828800"/>
        </p:xfrm>
        <a:graphic>
          <a:graphicData uri="http://schemas.openxmlformats.org/drawingml/2006/table">
            <a:tbl>
              <a:tblPr firstRow="1" bandRow="1">
                <a:tableStyleId>{5C22544A-7EE6-4342-B048-85BDC9FD1C3A}</a:tableStyleId>
              </a:tblPr>
              <a:tblGrid>
                <a:gridCol w="327025">
                  <a:extLst>
                    <a:ext uri="{9D8B030D-6E8A-4147-A177-3AD203B41FA5}">
                      <a16:colId xmlns:a16="http://schemas.microsoft.com/office/drawing/2014/main" val="911987225"/>
                    </a:ext>
                  </a:extLst>
                </a:gridCol>
                <a:gridCol w="327025">
                  <a:extLst>
                    <a:ext uri="{9D8B030D-6E8A-4147-A177-3AD203B41FA5}">
                      <a16:colId xmlns:a16="http://schemas.microsoft.com/office/drawing/2014/main" val="2605454547"/>
                    </a:ext>
                  </a:extLst>
                </a:gridCol>
                <a:gridCol w="327025">
                  <a:extLst>
                    <a:ext uri="{9D8B030D-6E8A-4147-A177-3AD203B41FA5}">
                      <a16:colId xmlns:a16="http://schemas.microsoft.com/office/drawing/2014/main" val="1226359855"/>
                    </a:ext>
                  </a:extLst>
                </a:gridCol>
                <a:gridCol w="327025">
                  <a:extLst>
                    <a:ext uri="{9D8B030D-6E8A-4147-A177-3AD203B41FA5}">
                      <a16:colId xmlns:a16="http://schemas.microsoft.com/office/drawing/2014/main" val="3211567284"/>
                    </a:ext>
                  </a:extLst>
                </a:gridCol>
                <a:gridCol w="327025">
                  <a:extLst>
                    <a:ext uri="{9D8B030D-6E8A-4147-A177-3AD203B41FA5}">
                      <a16:colId xmlns:a16="http://schemas.microsoft.com/office/drawing/2014/main" val="2059433079"/>
                    </a:ext>
                  </a:extLst>
                </a:gridCol>
              </a:tblGrid>
              <a:tr h="282175">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9438063"/>
                  </a:ext>
                </a:extLst>
              </a:tr>
              <a:tr h="282175">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8120466"/>
                  </a:ext>
                </a:extLst>
              </a:tr>
              <a:tr h="282175">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43816"/>
                  </a:ext>
                </a:extLst>
              </a:tr>
              <a:tr h="282175">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790940"/>
                  </a:ext>
                </a:extLst>
              </a:tr>
              <a:tr h="282175">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0897604"/>
                  </a:ext>
                </a:extLst>
              </a:tr>
            </a:tbl>
          </a:graphicData>
        </a:graphic>
      </p:graphicFrame>
      <p:graphicFrame>
        <p:nvGraphicFramePr>
          <p:cNvPr id="3" name="Table 2">
            <a:extLst>
              <a:ext uri="{FF2B5EF4-FFF2-40B4-BE49-F238E27FC236}">
                <a16:creationId xmlns:a16="http://schemas.microsoft.com/office/drawing/2014/main" id="{7A834975-AED8-4F9C-A542-EAB9830CABDF}"/>
              </a:ext>
            </a:extLst>
          </p:cNvPr>
          <p:cNvGraphicFramePr>
            <a:graphicFrameLocks noGrp="1"/>
          </p:cNvGraphicFramePr>
          <p:nvPr>
            <p:extLst>
              <p:ext uri="{D42A27DB-BD31-4B8C-83A1-F6EECF244321}">
                <p14:modId xmlns:p14="http://schemas.microsoft.com/office/powerpoint/2010/main" val="3899859895"/>
              </p:ext>
            </p:extLst>
          </p:nvPr>
        </p:nvGraphicFramePr>
        <p:xfrm>
          <a:off x="7108826" y="370301"/>
          <a:ext cx="1635125" cy="1828800"/>
        </p:xfrm>
        <a:graphic>
          <a:graphicData uri="http://schemas.openxmlformats.org/drawingml/2006/table">
            <a:tbl>
              <a:tblPr firstRow="1" bandRow="1">
                <a:tableStyleId>{5C22544A-7EE6-4342-B048-85BDC9FD1C3A}</a:tableStyleId>
              </a:tblPr>
              <a:tblGrid>
                <a:gridCol w="327025">
                  <a:extLst>
                    <a:ext uri="{9D8B030D-6E8A-4147-A177-3AD203B41FA5}">
                      <a16:colId xmlns:a16="http://schemas.microsoft.com/office/drawing/2014/main" val="911987225"/>
                    </a:ext>
                  </a:extLst>
                </a:gridCol>
                <a:gridCol w="327025">
                  <a:extLst>
                    <a:ext uri="{9D8B030D-6E8A-4147-A177-3AD203B41FA5}">
                      <a16:colId xmlns:a16="http://schemas.microsoft.com/office/drawing/2014/main" val="2605454547"/>
                    </a:ext>
                  </a:extLst>
                </a:gridCol>
                <a:gridCol w="327025">
                  <a:extLst>
                    <a:ext uri="{9D8B030D-6E8A-4147-A177-3AD203B41FA5}">
                      <a16:colId xmlns:a16="http://schemas.microsoft.com/office/drawing/2014/main" val="1226359855"/>
                    </a:ext>
                  </a:extLst>
                </a:gridCol>
                <a:gridCol w="327025">
                  <a:extLst>
                    <a:ext uri="{9D8B030D-6E8A-4147-A177-3AD203B41FA5}">
                      <a16:colId xmlns:a16="http://schemas.microsoft.com/office/drawing/2014/main" val="3211567284"/>
                    </a:ext>
                  </a:extLst>
                </a:gridCol>
                <a:gridCol w="327025">
                  <a:extLst>
                    <a:ext uri="{9D8B030D-6E8A-4147-A177-3AD203B41FA5}">
                      <a16:colId xmlns:a16="http://schemas.microsoft.com/office/drawing/2014/main" val="2059433079"/>
                    </a:ext>
                  </a:extLst>
                </a:gridCol>
              </a:tblGrid>
              <a:tr h="282175">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9438063"/>
                  </a:ext>
                </a:extLst>
              </a:tr>
              <a:tr h="282175">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8120466"/>
                  </a:ext>
                </a:extLst>
              </a:tr>
              <a:tr h="282175">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43816"/>
                  </a:ext>
                </a:extLst>
              </a:tr>
              <a:tr h="282175">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790940"/>
                  </a:ext>
                </a:extLst>
              </a:tr>
              <a:tr h="282175">
                <a:tc>
                  <a:txBody>
                    <a:bodyPr/>
                    <a:lstStyle/>
                    <a:p>
                      <a:r>
                        <a:rPr lang="en-IN" dirty="0">
                          <a:solidFill>
                            <a:schemeClr val="tx1"/>
                          </a:solidFill>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0897604"/>
                  </a:ext>
                </a:extLst>
              </a:tr>
            </a:tbl>
          </a:graphicData>
        </a:graphic>
      </p:graphicFrame>
    </p:spTree>
    <p:extLst>
      <p:ext uri="{BB962C8B-B14F-4D97-AF65-F5344CB8AC3E}">
        <p14:creationId xmlns:p14="http://schemas.microsoft.com/office/powerpoint/2010/main" val="18501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500"/>
                                        <p:tgtEl>
                                          <p:spTgt spid="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animEffect transition="in" filter="fade">
                                      <p:cBhvr>
                                        <p:cTn id="92" dur="500"/>
                                        <p:tgtEl>
                                          <p:spTgt spid="5">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2" end="2"/>
                                            </p:txEl>
                                          </p:spTgt>
                                        </p:tgtEl>
                                        <p:attrNameLst>
                                          <p:attrName>style.visibility</p:attrName>
                                        </p:attrNameLst>
                                      </p:cBhvr>
                                      <p:to>
                                        <p:strVal val="visible"/>
                                      </p:to>
                                    </p:set>
                                    <p:animEffect transition="in" filter="fade">
                                      <p:cBhvr>
                                        <p:cTn id="97" dur="500"/>
                                        <p:tgtEl>
                                          <p:spTgt spid="5">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3" end="3"/>
                                            </p:txEl>
                                          </p:spTgt>
                                        </p:tgtEl>
                                        <p:attrNameLst>
                                          <p:attrName>style.visibility</p:attrName>
                                        </p:attrNameLst>
                                      </p:cBhvr>
                                      <p:to>
                                        <p:strVal val="visible"/>
                                      </p:to>
                                    </p:set>
                                    <p:animEffect transition="in" filter="fade">
                                      <p:cBhvr>
                                        <p:cTn id="102" dur="500"/>
                                        <p:tgtEl>
                                          <p:spTgt spid="5">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txEl>
                                              <p:pRg st="4" end="4"/>
                                            </p:txEl>
                                          </p:spTgt>
                                        </p:tgtEl>
                                        <p:attrNameLst>
                                          <p:attrName>style.visibility</p:attrName>
                                        </p:attrNameLst>
                                      </p:cBhvr>
                                      <p:to>
                                        <p:strVal val="visible"/>
                                      </p:to>
                                    </p:set>
                                    <p:animEffect transition="in" filter="fade">
                                      <p:cBhvr>
                                        <p:cTn id="107" dur="500"/>
                                        <p:tgtEl>
                                          <p:spTgt spid="5">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txEl>
                                              <p:pRg st="5" end="5"/>
                                            </p:txEl>
                                          </p:spTgt>
                                        </p:tgtEl>
                                        <p:attrNameLst>
                                          <p:attrName>style.visibility</p:attrName>
                                        </p:attrNameLst>
                                      </p:cBhvr>
                                      <p:to>
                                        <p:strVal val="visible"/>
                                      </p:to>
                                    </p:set>
                                    <p:animEffect transition="in" filter="fade">
                                      <p:cBhvr>
                                        <p:cTn id="112" dur="500"/>
                                        <p:tgtEl>
                                          <p:spTgt spid="5">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txEl>
                                              <p:pRg st="6" end="6"/>
                                            </p:txEl>
                                          </p:spTgt>
                                        </p:tgtEl>
                                        <p:attrNameLst>
                                          <p:attrName>style.visibility</p:attrName>
                                        </p:attrNameLst>
                                      </p:cBhvr>
                                      <p:to>
                                        <p:strVal val="visible"/>
                                      </p:to>
                                    </p:set>
                                    <p:animEffect transition="in" filter="fade">
                                      <p:cBhvr>
                                        <p:cTn id="117" dur="500"/>
                                        <p:tgtEl>
                                          <p:spTgt spid="5">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txEl>
                                              <p:pRg st="7" end="7"/>
                                            </p:txEl>
                                          </p:spTgt>
                                        </p:tgtEl>
                                        <p:attrNameLst>
                                          <p:attrName>style.visibility</p:attrName>
                                        </p:attrNameLst>
                                      </p:cBhvr>
                                      <p:to>
                                        <p:strVal val="visible"/>
                                      </p:to>
                                    </p:set>
                                    <p:animEffect transition="in" filter="fade">
                                      <p:cBhvr>
                                        <p:cTn id="122" dur="500"/>
                                        <p:tgtEl>
                                          <p:spTgt spid="5">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
                                            <p:txEl>
                                              <p:pRg st="8" end="8"/>
                                            </p:txEl>
                                          </p:spTgt>
                                        </p:tgtEl>
                                        <p:attrNameLst>
                                          <p:attrName>style.visibility</p:attrName>
                                        </p:attrNameLst>
                                      </p:cBhvr>
                                      <p:to>
                                        <p:strVal val="visible"/>
                                      </p:to>
                                    </p:set>
                                    <p:animEffect transition="in" filter="fade">
                                      <p:cBhvr>
                                        <p:cTn id="127" dur="500"/>
                                        <p:tgtEl>
                                          <p:spTgt spid="5">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9" end="9"/>
                                            </p:txEl>
                                          </p:spTgt>
                                        </p:tgtEl>
                                        <p:attrNameLst>
                                          <p:attrName>style.visibility</p:attrName>
                                        </p:attrNameLst>
                                      </p:cBhvr>
                                      <p:to>
                                        <p:strVal val="visible"/>
                                      </p:to>
                                    </p:set>
                                    <p:animEffect transition="in" filter="fade">
                                      <p:cBhvr>
                                        <p:cTn id="132" dur="500"/>
                                        <p:tgtEl>
                                          <p:spTgt spid="5">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10" end="10"/>
                                            </p:txEl>
                                          </p:spTgt>
                                        </p:tgtEl>
                                        <p:attrNameLst>
                                          <p:attrName>style.visibility</p:attrName>
                                        </p:attrNameLst>
                                      </p:cBhvr>
                                      <p:to>
                                        <p:strVal val="visible"/>
                                      </p:to>
                                    </p:set>
                                    <p:animEffect transition="in" filter="fade">
                                      <p:cBhvr>
                                        <p:cTn id="137" dur="500"/>
                                        <p:tgtEl>
                                          <p:spTgt spid="5">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11" end="11"/>
                                            </p:txEl>
                                          </p:spTgt>
                                        </p:tgtEl>
                                        <p:attrNameLst>
                                          <p:attrName>style.visibility</p:attrName>
                                        </p:attrNameLst>
                                      </p:cBhvr>
                                      <p:to>
                                        <p:strVal val="visible"/>
                                      </p:to>
                                    </p:set>
                                    <p:animEffect transition="in" filter="fade">
                                      <p:cBhvr>
                                        <p:cTn id="142" dur="500"/>
                                        <p:tgtEl>
                                          <p:spTgt spid="5">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
                                            <p:txEl>
                                              <p:pRg st="12" end="12"/>
                                            </p:txEl>
                                          </p:spTgt>
                                        </p:tgtEl>
                                        <p:attrNameLst>
                                          <p:attrName>style.visibility</p:attrName>
                                        </p:attrNameLst>
                                      </p:cBhvr>
                                      <p:to>
                                        <p:strVal val="visible"/>
                                      </p:to>
                                    </p:set>
                                    <p:animEffect transition="in" filter="fade">
                                      <p:cBhvr>
                                        <p:cTn id="147" dur="500"/>
                                        <p:tgtEl>
                                          <p:spTgt spid="5">
                                            <p:txEl>
                                              <p:pRg st="12" end="1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
                                            <p:txEl>
                                              <p:pRg st="13" end="13"/>
                                            </p:txEl>
                                          </p:spTgt>
                                        </p:tgtEl>
                                        <p:attrNameLst>
                                          <p:attrName>style.visibility</p:attrName>
                                        </p:attrNameLst>
                                      </p:cBhvr>
                                      <p:to>
                                        <p:strVal val="visible"/>
                                      </p:to>
                                    </p:set>
                                    <p:animEffect transition="in" filter="fade">
                                      <p:cBhvr>
                                        <p:cTn id="152" dur="500"/>
                                        <p:tgtEl>
                                          <p:spTgt spid="5">
                                            <p:txEl>
                                              <p:pRg st="13" end="13"/>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
                                            <p:txEl>
                                              <p:pRg st="14" end="14"/>
                                            </p:txEl>
                                          </p:spTgt>
                                        </p:tgtEl>
                                        <p:attrNameLst>
                                          <p:attrName>style.visibility</p:attrName>
                                        </p:attrNameLst>
                                      </p:cBhvr>
                                      <p:to>
                                        <p:strVal val="visible"/>
                                      </p:to>
                                    </p:set>
                                    <p:animEffect transition="in" filter="fade">
                                      <p:cBhvr>
                                        <p:cTn id="157" dur="500"/>
                                        <p:tgtEl>
                                          <p:spTgt spid="5">
                                            <p:txEl>
                                              <p:pRg st="14" end="14"/>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
                                            <p:txEl>
                                              <p:pRg st="15" end="15"/>
                                            </p:txEl>
                                          </p:spTgt>
                                        </p:tgtEl>
                                        <p:attrNameLst>
                                          <p:attrName>style.visibility</p:attrName>
                                        </p:attrNameLst>
                                      </p:cBhvr>
                                      <p:to>
                                        <p:strVal val="visible"/>
                                      </p:to>
                                    </p:set>
                                    <p:animEffect transition="in" filter="fade">
                                      <p:cBhvr>
                                        <p:cTn id="162" dur="500"/>
                                        <p:tgtEl>
                                          <p:spTgt spid="5">
                                            <p:txEl>
                                              <p:pRg st="15" end="15"/>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
                                            <p:txEl>
                                              <p:pRg st="16" end="16"/>
                                            </p:txEl>
                                          </p:spTgt>
                                        </p:tgtEl>
                                        <p:attrNameLst>
                                          <p:attrName>style.visibility</p:attrName>
                                        </p:attrNameLst>
                                      </p:cBhvr>
                                      <p:to>
                                        <p:strVal val="visible"/>
                                      </p:to>
                                    </p:set>
                                    <p:animEffect transition="in" filter="fade">
                                      <p:cBhvr>
                                        <p:cTn id="16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1808-1451-428F-879A-D264B7D47E30}"/>
              </a:ext>
            </a:extLst>
          </p:cNvPr>
          <p:cNvSpPr>
            <a:spLocks noGrp="1"/>
          </p:cNvSpPr>
          <p:nvPr>
            <p:ph type="title"/>
          </p:nvPr>
        </p:nvSpPr>
        <p:spPr/>
        <p:txBody>
          <a:bodyPr/>
          <a:lstStyle/>
          <a:p>
            <a:r>
              <a:rPr lang="en-IN" b="1" i="0" dirty="0">
                <a:solidFill>
                  <a:srgbClr val="610B38"/>
                </a:solidFill>
                <a:effectLst/>
                <a:latin typeface="Corbel" panose="020B0503020204020204" pitchFamily="34" charset="0"/>
              </a:rPr>
              <a:t>Java for-each Loop</a:t>
            </a:r>
            <a:endParaRPr lang="en-IN" b="1" dirty="0">
              <a:latin typeface="Corbel" panose="020B0503020204020204" pitchFamily="34" charset="0"/>
            </a:endParaRPr>
          </a:p>
        </p:txBody>
      </p:sp>
      <p:sp>
        <p:nvSpPr>
          <p:cNvPr id="3" name="Content Placeholder 2">
            <a:extLst>
              <a:ext uri="{FF2B5EF4-FFF2-40B4-BE49-F238E27FC236}">
                <a16:creationId xmlns:a16="http://schemas.microsoft.com/office/drawing/2014/main" id="{E3423F40-2766-41F8-9B5C-61E57380A915}"/>
              </a:ext>
            </a:extLst>
          </p:cNvPr>
          <p:cNvSpPr>
            <a:spLocks noGrp="1"/>
          </p:cNvSpPr>
          <p:nvPr>
            <p:ph idx="1"/>
          </p:nvPr>
        </p:nvSpPr>
        <p:spPr/>
        <p:txBody>
          <a:bodyPr>
            <a:normAutofit lnSpcReduction="10000"/>
          </a:bodyPr>
          <a:lstStyle/>
          <a:p>
            <a:pPr marL="45720" indent="0" algn="just">
              <a:buNone/>
            </a:pPr>
            <a:r>
              <a:rPr lang="en-US" b="0" i="0" dirty="0">
                <a:solidFill>
                  <a:srgbClr val="000000"/>
                </a:solidFill>
                <a:effectLst/>
                <a:latin typeface="Corbel" panose="020B0503020204020204" pitchFamily="34" charset="0"/>
              </a:rPr>
              <a:t>The for-each loop is used to traverse array or collection in java. It is easier to use than simple for loop because we don't need to increment value and use subscript notation.</a:t>
            </a:r>
          </a:p>
          <a:p>
            <a:pPr marL="45720" indent="0" algn="just">
              <a:buNone/>
            </a:pPr>
            <a:r>
              <a:rPr lang="en-US" b="0" i="0" dirty="0">
                <a:solidFill>
                  <a:srgbClr val="000000"/>
                </a:solidFill>
                <a:effectLst/>
                <a:latin typeface="Corbel" panose="020B0503020204020204" pitchFamily="34" charset="0"/>
              </a:rPr>
              <a:t>It works on elements basis not index. It returns element one by one in the defined variable.</a:t>
            </a:r>
          </a:p>
          <a:p>
            <a:pPr marL="45720" indent="0" algn="just">
              <a:buNone/>
            </a:pPr>
            <a:r>
              <a:rPr lang="en-US" b="1" i="0" dirty="0">
                <a:solidFill>
                  <a:srgbClr val="000000"/>
                </a:solidFill>
                <a:effectLst/>
                <a:latin typeface="Corbel" panose="020B0503020204020204" pitchFamily="34" charset="0"/>
              </a:rPr>
              <a:t>Syntax:</a:t>
            </a:r>
            <a:endParaRPr lang="en-US" b="0" i="0" dirty="0">
              <a:solidFill>
                <a:srgbClr val="000000"/>
              </a:solidFill>
              <a:effectLst/>
              <a:latin typeface="Corbel" panose="020B0503020204020204" pitchFamily="34" charset="0"/>
            </a:endParaRPr>
          </a:p>
          <a:p>
            <a:pPr marL="45720" indent="0" algn="just">
              <a:buNone/>
            </a:pPr>
            <a:r>
              <a:rPr lang="en-US" b="1" i="0" dirty="0">
                <a:solidFill>
                  <a:srgbClr val="006699"/>
                </a:solidFill>
                <a:effectLst/>
                <a:latin typeface="Corbel" panose="020B0503020204020204" pitchFamily="34" charset="0"/>
              </a:rPr>
              <a:t>for</a:t>
            </a:r>
            <a:r>
              <a:rPr lang="en-US" b="0" i="0" dirty="0">
                <a:solidFill>
                  <a:srgbClr val="000000"/>
                </a:solidFill>
                <a:effectLst/>
                <a:latin typeface="Corbel" panose="020B0503020204020204" pitchFamily="34" charset="0"/>
              </a:rPr>
              <a:t>(Type </a:t>
            </a:r>
            <a:r>
              <a:rPr lang="en-US" b="0" i="0" dirty="0" err="1">
                <a:solidFill>
                  <a:srgbClr val="000000"/>
                </a:solidFill>
                <a:effectLst/>
                <a:latin typeface="Corbel" panose="020B0503020204020204" pitchFamily="34" charset="0"/>
              </a:rPr>
              <a:t>var:array</a:t>
            </a:r>
            <a:r>
              <a:rPr lang="en-US" b="0" i="0" dirty="0">
                <a:solidFill>
                  <a:srgbClr val="000000"/>
                </a:solidFill>
                <a:effectLst/>
                <a:latin typeface="Corbel" panose="020B0503020204020204" pitchFamily="34" charset="0"/>
              </a:rPr>
              <a:t>)</a:t>
            </a:r>
          </a:p>
          <a:p>
            <a:pPr marL="45720" indent="0" algn="just">
              <a:buNone/>
            </a:pPr>
            <a:r>
              <a:rPr lang="en-US" b="0" i="0" dirty="0">
                <a:solidFill>
                  <a:srgbClr val="000000"/>
                </a:solidFill>
                <a:effectLst/>
                <a:latin typeface="Corbel" panose="020B0503020204020204" pitchFamily="34" charset="0"/>
              </a:rPr>
              <a:t>{  </a:t>
            </a:r>
          </a:p>
          <a:p>
            <a:pPr marL="45720" indent="0" algn="just">
              <a:buNone/>
            </a:pPr>
            <a:r>
              <a:rPr lang="en-US" b="0" i="0" dirty="0">
                <a:solidFill>
                  <a:srgbClr val="008200"/>
                </a:solidFill>
                <a:effectLst/>
                <a:latin typeface="Corbel" panose="020B0503020204020204" pitchFamily="34" charset="0"/>
              </a:rPr>
              <a:t>//code to be executed</a:t>
            </a:r>
            <a:r>
              <a:rPr lang="en-US" b="0" i="0" dirty="0">
                <a:solidFill>
                  <a:srgbClr val="000000"/>
                </a:solidFill>
                <a:effectLst/>
                <a:latin typeface="Corbel" panose="020B0503020204020204" pitchFamily="34" charset="0"/>
              </a:rPr>
              <a:t>  </a:t>
            </a:r>
          </a:p>
          <a:p>
            <a:pPr marL="45720" indent="0" algn="just">
              <a:buNone/>
            </a:pPr>
            <a:r>
              <a:rPr lang="en-US" b="0" i="0" dirty="0">
                <a:solidFill>
                  <a:srgbClr val="000000"/>
                </a:solidFill>
                <a:effectLst/>
                <a:latin typeface="Corbel" panose="020B0503020204020204" pitchFamily="34" charset="0"/>
              </a:rPr>
              <a:t>}  </a:t>
            </a:r>
          </a:p>
          <a:p>
            <a:pPr algn="just"/>
            <a:endParaRPr lang="en-IN" dirty="0"/>
          </a:p>
        </p:txBody>
      </p:sp>
    </p:spTree>
    <p:extLst>
      <p:ext uri="{BB962C8B-B14F-4D97-AF65-F5344CB8AC3E}">
        <p14:creationId xmlns:p14="http://schemas.microsoft.com/office/powerpoint/2010/main" val="27030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AEE49-7167-4121-8499-29B9422260AF}"/>
              </a:ext>
            </a:extLst>
          </p:cNvPr>
          <p:cNvSpPr txBox="1"/>
          <p:nvPr/>
        </p:nvSpPr>
        <p:spPr>
          <a:xfrm>
            <a:off x="773719" y="806446"/>
            <a:ext cx="4700958" cy="4801314"/>
          </a:xfrm>
          <a:prstGeom prst="rect">
            <a:avLst/>
          </a:prstGeom>
          <a:noFill/>
        </p:spPr>
        <p:txBody>
          <a:bodyPr wrap="square">
            <a:spAutoFit/>
          </a:bodyPr>
          <a:lstStyle/>
          <a:p>
            <a:pPr algn="l"/>
            <a:r>
              <a:rPr lang="en-IN" b="0" i="0" dirty="0">
                <a:solidFill>
                  <a:srgbClr val="008200"/>
                </a:solidFill>
                <a:effectLst/>
                <a:latin typeface="Corbel" panose="020B0503020204020204" pitchFamily="34" charset="0"/>
              </a:rPr>
              <a:t>//Java For-each loop example which prints the</a:t>
            </a:r>
            <a:r>
              <a:rPr lang="en-IN" b="0" i="0" dirty="0">
                <a:solidFill>
                  <a:srgbClr val="000000"/>
                </a:solidFill>
                <a:effectLst/>
                <a:latin typeface="Corbel" panose="020B0503020204020204" pitchFamily="34" charset="0"/>
              </a:rPr>
              <a:t>  </a:t>
            </a:r>
          </a:p>
          <a:p>
            <a:pPr algn="l"/>
            <a:r>
              <a:rPr lang="en-IN" b="0" i="0" dirty="0">
                <a:solidFill>
                  <a:srgbClr val="008200"/>
                </a:solidFill>
                <a:effectLst/>
                <a:latin typeface="Corbel" panose="020B0503020204020204" pitchFamily="34" charset="0"/>
              </a:rPr>
              <a:t>//elements of the array</a:t>
            </a:r>
            <a:r>
              <a:rPr lang="en-IN" b="0" i="0" dirty="0">
                <a:solidFill>
                  <a:srgbClr val="000000"/>
                </a:solidFill>
                <a:effectLst/>
                <a:latin typeface="Corbel" panose="020B0503020204020204" pitchFamily="34" charset="0"/>
              </a:rPr>
              <a:t>  </a:t>
            </a:r>
          </a:p>
          <a:p>
            <a:pPr algn="l"/>
            <a:endParaRPr lang="en-IN" b="0" i="0" dirty="0">
              <a:solidFill>
                <a:srgbClr val="000000"/>
              </a:solidFill>
              <a:effectLst/>
              <a:latin typeface="Corbel" panose="020B0503020204020204" pitchFamily="34" charset="0"/>
            </a:endParaRPr>
          </a:p>
          <a:p>
            <a:pPr algn="l"/>
            <a:r>
              <a:rPr lang="en-IN" b="1" i="0" dirty="0">
                <a:solidFill>
                  <a:srgbClr val="006699"/>
                </a:solidFill>
                <a:effectLst/>
                <a:latin typeface="Corbel" panose="020B0503020204020204" pitchFamily="34" charset="0"/>
              </a:rPr>
              <a:t>class</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ForEachExample</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p>
          <a:p>
            <a:pPr algn="l"/>
            <a:r>
              <a:rPr lang="en-IN" b="1" i="0" dirty="0">
                <a:solidFill>
                  <a:srgbClr val="006699"/>
                </a:solidFill>
                <a:effectLst/>
                <a:latin typeface="Corbel" panose="020B0503020204020204" pitchFamily="34" charset="0"/>
              </a:rPr>
              <a:t>     public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static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void</a:t>
            </a:r>
            <a:r>
              <a:rPr lang="en-IN" b="0" i="0" dirty="0">
                <a:solidFill>
                  <a:srgbClr val="000000"/>
                </a:solidFill>
                <a:effectLst/>
                <a:latin typeface="Corbel" panose="020B0503020204020204" pitchFamily="34" charset="0"/>
              </a:rPr>
              <a:t> main(String[] </a:t>
            </a:r>
            <a:r>
              <a:rPr lang="en-IN" b="0" i="0" dirty="0" err="1">
                <a:solidFill>
                  <a:srgbClr val="000000"/>
                </a:solidFill>
                <a:effectLst/>
                <a:latin typeface="Corbel" panose="020B0503020204020204" pitchFamily="34" charset="0"/>
              </a:rPr>
              <a:t>args</a:t>
            </a:r>
            <a:r>
              <a:rPr lang="en-IN" b="0" i="0" dirty="0">
                <a:solidFill>
                  <a:srgbClr val="000000"/>
                </a:solidFill>
                <a:effectLst/>
                <a:latin typeface="Corbel" panose="020B0503020204020204" pitchFamily="34" charset="0"/>
              </a:rPr>
              <a:t>) </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0" i="0" dirty="0">
                <a:solidFill>
                  <a:srgbClr val="008200"/>
                </a:solidFill>
                <a:effectLst/>
                <a:latin typeface="Corbel" panose="020B0503020204020204" pitchFamily="34" charset="0"/>
              </a:rPr>
              <a:t>//Declaring an array</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arr</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12</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23</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44</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56</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78</a:t>
            </a:r>
            <a:r>
              <a:rPr lang="en-IN" b="0" i="0" dirty="0">
                <a:solidFill>
                  <a:srgbClr val="000000"/>
                </a:solidFill>
                <a:effectLst/>
                <a:latin typeface="Corbel" panose="020B0503020204020204" pitchFamily="34" charset="0"/>
              </a:rPr>
              <a:t>};  </a:t>
            </a:r>
          </a:p>
          <a:p>
            <a:pPr algn="l"/>
            <a:endParaRPr lang="en-IN" b="0" i="0" dirty="0">
              <a:solidFill>
                <a:srgbClr val="000000"/>
              </a:solidFill>
              <a:effectLst/>
              <a:latin typeface="Corbel" panose="020B0503020204020204" pitchFamily="34" charset="0"/>
            </a:endParaRPr>
          </a:p>
          <a:p>
            <a:pPr algn="l"/>
            <a:r>
              <a:rPr lang="en-IN" b="0" i="0" dirty="0">
                <a:solidFill>
                  <a:srgbClr val="000000"/>
                </a:solidFill>
                <a:effectLst/>
                <a:latin typeface="Corbel" panose="020B0503020204020204" pitchFamily="34" charset="0"/>
              </a:rPr>
              <a:t>         </a:t>
            </a:r>
            <a:r>
              <a:rPr lang="en-IN" b="0" i="0" dirty="0">
                <a:solidFill>
                  <a:srgbClr val="008200"/>
                </a:solidFill>
                <a:effectLst/>
                <a:latin typeface="Corbel" panose="020B0503020204020204" pitchFamily="34" charset="0"/>
              </a:rPr>
              <a:t>//Printing array using for-each loop</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for</a:t>
            </a:r>
            <a:r>
              <a:rPr lang="en-IN" b="0" i="0" dirty="0">
                <a:solidFill>
                  <a:srgbClr val="000000"/>
                </a:solidFill>
                <a:effectLst/>
                <a:latin typeface="Corbel" panose="020B0503020204020204" pitchFamily="34" charset="0"/>
              </a:rPr>
              <a:t>(</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i:arr) </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System.out.println</a:t>
            </a:r>
            <a:r>
              <a:rPr lang="en-IN" b="0" i="0" dirty="0">
                <a:solidFill>
                  <a:srgbClr val="000000"/>
                </a:solidFill>
                <a:effectLst/>
                <a:latin typeface="Corbel" panose="020B0503020204020204" pitchFamily="34" charset="0"/>
              </a:rPr>
              <a:t>(</a:t>
            </a:r>
            <a:r>
              <a:rPr lang="en-IN" b="0" i="0" dirty="0" err="1">
                <a:solidFill>
                  <a:srgbClr val="000000"/>
                </a:solidFill>
                <a:effectLst/>
                <a:latin typeface="Corbel" panose="020B0503020204020204" pitchFamily="34" charset="0"/>
              </a:rPr>
              <a:t>i</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a:t>
            </a:r>
          </a:p>
        </p:txBody>
      </p:sp>
      <p:sp>
        <p:nvSpPr>
          <p:cNvPr id="6" name="Rectangle 1">
            <a:extLst>
              <a:ext uri="{FF2B5EF4-FFF2-40B4-BE49-F238E27FC236}">
                <a16:creationId xmlns:a16="http://schemas.microsoft.com/office/drawing/2014/main" id="{4144A88B-9149-476A-BD55-9252F4B1D7BD}"/>
              </a:ext>
            </a:extLst>
          </p:cNvPr>
          <p:cNvSpPr>
            <a:spLocks noChangeArrowheads="1"/>
          </p:cNvSpPr>
          <p:nvPr/>
        </p:nvSpPr>
        <p:spPr bwMode="auto">
          <a:xfrm>
            <a:off x="1957748" y="4814399"/>
            <a:ext cx="87556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78</a:t>
            </a:r>
            <a:r>
              <a:rPr kumimoji="0" lang="en-US" altLang="en-US" b="0" i="0" u="none" strike="noStrike" cap="none" normalizeH="0" baseline="0" dirty="0">
                <a:ln>
                  <a:noFill/>
                </a:ln>
                <a:solidFill>
                  <a:schemeClr val="tx1"/>
                </a:solidFill>
                <a:effectLst/>
                <a:latin typeface="Corbel" panose="020B0503020204020204" pitchFamily="34" charset="0"/>
              </a:rPr>
              <a:t> </a:t>
            </a:r>
          </a:p>
        </p:txBody>
      </p:sp>
      <p:sp>
        <p:nvSpPr>
          <p:cNvPr id="8" name="TextBox 7">
            <a:extLst>
              <a:ext uri="{FF2B5EF4-FFF2-40B4-BE49-F238E27FC236}">
                <a16:creationId xmlns:a16="http://schemas.microsoft.com/office/drawing/2014/main" id="{DE925E04-0C02-4D26-B934-AB707F0B6934}"/>
              </a:ext>
            </a:extLst>
          </p:cNvPr>
          <p:cNvSpPr txBox="1"/>
          <p:nvPr/>
        </p:nvSpPr>
        <p:spPr>
          <a:xfrm>
            <a:off x="5697417" y="1406494"/>
            <a:ext cx="6096000" cy="3970318"/>
          </a:xfrm>
          <a:prstGeom prst="rect">
            <a:avLst/>
          </a:prstGeom>
          <a:noFill/>
        </p:spPr>
        <p:txBody>
          <a:bodyPr wrap="square">
            <a:spAutoFit/>
          </a:bodyPr>
          <a:lstStyle/>
          <a:p>
            <a:pPr algn="l"/>
            <a:r>
              <a:rPr lang="en-IN" b="1" i="0" dirty="0">
                <a:solidFill>
                  <a:srgbClr val="006699"/>
                </a:solidFill>
                <a:effectLst/>
                <a:latin typeface="Corbel" panose="020B0503020204020204" pitchFamily="34" charset="0"/>
              </a:rPr>
              <a:t>class</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ForEachExample</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p>
          <a:p>
            <a:pPr algn="l"/>
            <a:r>
              <a:rPr lang="en-IN" b="1" i="0" dirty="0">
                <a:solidFill>
                  <a:srgbClr val="006699"/>
                </a:solidFill>
                <a:effectLst/>
                <a:latin typeface="Corbel" panose="020B0503020204020204" pitchFamily="34" charset="0"/>
              </a:rPr>
              <a:t>     public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static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void</a:t>
            </a:r>
            <a:r>
              <a:rPr lang="en-IN" b="0" i="0" dirty="0">
                <a:solidFill>
                  <a:srgbClr val="000000"/>
                </a:solidFill>
                <a:effectLst/>
                <a:latin typeface="Corbel" panose="020B0503020204020204" pitchFamily="34" charset="0"/>
              </a:rPr>
              <a:t> main(String[] </a:t>
            </a:r>
            <a:r>
              <a:rPr lang="en-IN" b="0" i="0" dirty="0" err="1">
                <a:solidFill>
                  <a:srgbClr val="000000"/>
                </a:solidFill>
                <a:effectLst/>
                <a:latin typeface="Corbel" panose="020B0503020204020204" pitchFamily="34" charset="0"/>
              </a:rPr>
              <a:t>args</a:t>
            </a:r>
            <a:r>
              <a:rPr lang="en-IN" b="0" i="0" dirty="0">
                <a:solidFill>
                  <a:srgbClr val="000000"/>
                </a:solidFill>
                <a:effectLst/>
                <a:latin typeface="Corbel" panose="020B0503020204020204" pitchFamily="34" charset="0"/>
              </a:rPr>
              <a:t>) </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0" i="0" dirty="0">
                <a:solidFill>
                  <a:srgbClr val="008200"/>
                </a:solidFill>
                <a:effectLst/>
                <a:latin typeface="Corbel" panose="020B0503020204020204" pitchFamily="34" charset="0"/>
              </a:rPr>
              <a:t>//Declaring an array</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arr</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12</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23</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44</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56</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78</a:t>
            </a:r>
            <a:r>
              <a:rPr lang="en-IN" b="0" i="0" dirty="0">
                <a:solidFill>
                  <a:srgbClr val="000000"/>
                </a:solidFill>
                <a:effectLst/>
                <a:latin typeface="Corbel" panose="020B0503020204020204" pitchFamily="34" charset="0"/>
              </a:rPr>
              <a:t>};  </a:t>
            </a:r>
          </a:p>
          <a:p>
            <a:pPr algn="l"/>
            <a:endParaRPr lang="en-IN" b="0" i="0" dirty="0">
              <a:solidFill>
                <a:srgbClr val="000000"/>
              </a:solidFill>
              <a:effectLst/>
              <a:latin typeface="Corbel" panose="020B0503020204020204" pitchFamily="34" charset="0"/>
            </a:endParaRPr>
          </a:p>
          <a:p>
            <a:pPr algn="l"/>
            <a:r>
              <a:rPr lang="en-IN" b="0" i="0" dirty="0">
                <a:solidFill>
                  <a:srgbClr val="000000"/>
                </a:solidFill>
                <a:effectLst/>
                <a:latin typeface="Corbel" panose="020B0503020204020204" pitchFamily="34" charset="0"/>
              </a:rPr>
              <a:t>         </a:t>
            </a:r>
            <a:r>
              <a:rPr lang="en-IN" b="0" i="0" dirty="0">
                <a:solidFill>
                  <a:srgbClr val="008200"/>
                </a:solidFill>
                <a:effectLst/>
                <a:latin typeface="Corbel" panose="020B0503020204020204" pitchFamily="34" charset="0"/>
              </a:rPr>
              <a:t>//Printing array using for-each loop</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for</a:t>
            </a:r>
            <a:r>
              <a:rPr lang="en-IN" b="0" i="0" dirty="0">
                <a:solidFill>
                  <a:srgbClr val="000000"/>
                </a:solidFill>
                <a:effectLst/>
                <a:latin typeface="Corbel" panose="020B0503020204020204" pitchFamily="34" charset="0"/>
              </a:rPr>
              <a:t>(</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i</a:t>
            </a:r>
            <a:r>
              <a:rPr lang="en-IN" dirty="0">
                <a:solidFill>
                  <a:srgbClr val="000000"/>
                </a:solidFill>
                <a:latin typeface="Corbel" panose="020B0503020204020204" pitchFamily="34" charset="0"/>
              </a:rPr>
              <a:t>=0; </a:t>
            </a:r>
            <a:r>
              <a:rPr lang="en-IN" dirty="0" err="1">
                <a:solidFill>
                  <a:srgbClr val="000000"/>
                </a:solidFill>
                <a:latin typeface="Corbel" panose="020B0503020204020204" pitchFamily="34" charset="0"/>
              </a:rPr>
              <a:t>i</a:t>
            </a:r>
            <a:r>
              <a:rPr lang="en-IN" dirty="0">
                <a:solidFill>
                  <a:srgbClr val="000000"/>
                </a:solidFill>
                <a:latin typeface="Corbel" panose="020B0503020204020204" pitchFamily="34" charset="0"/>
              </a:rPr>
              <a:t>&lt;5; </a:t>
            </a:r>
            <a:r>
              <a:rPr lang="en-IN" dirty="0" err="1">
                <a:solidFill>
                  <a:srgbClr val="000000"/>
                </a:solidFill>
                <a:latin typeface="Corbel" panose="020B0503020204020204" pitchFamily="34" charset="0"/>
              </a:rPr>
              <a:t>i</a:t>
            </a:r>
            <a:r>
              <a:rPr lang="en-IN" dirty="0">
                <a:solidFill>
                  <a:srgbClr val="000000"/>
                </a:solidFill>
                <a:latin typeface="Corbel" panose="020B0503020204020204" pitchFamily="34" charset="0"/>
              </a:rPr>
              <a:t>++</a:t>
            </a:r>
            <a:r>
              <a:rPr lang="en-IN" b="0" i="0" dirty="0">
                <a:solidFill>
                  <a:srgbClr val="000000"/>
                </a:solidFill>
                <a:effectLst/>
                <a:latin typeface="Corbel" panose="020B0503020204020204" pitchFamily="34" charset="0"/>
              </a:rPr>
              <a:t>) </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System.out.println</a:t>
            </a:r>
            <a:r>
              <a:rPr lang="en-IN" b="0" i="0" dirty="0">
                <a:solidFill>
                  <a:srgbClr val="000000"/>
                </a:solidFill>
                <a:effectLst/>
                <a:latin typeface="Corbel" panose="020B0503020204020204" pitchFamily="34" charset="0"/>
              </a:rPr>
              <a:t>(</a:t>
            </a:r>
            <a:r>
              <a:rPr lang="en-IN" dirty="0" err="1">
                <a:solidFill>
                  <a:srgbClr val="000000"/>
                </a:solidFill>
                <a:latin typeface="Corbel" panose="020B0503020204020204" pitchFamily="34" charset="0"/>
              </a:rPr>
              <a:t>arr</a:t>
            </a:r>
            <a:r>
              <a:rPr lang="en-IN" dirty="0">
                <a:solidFill>
                  <a:srgbClr val="000000"/>
                </a:solidFill>
                <a:latin typeface="Corbel" panose="020B0503020204020204" pitchFamily="34" charset="0"/>
              </a:rPr>
              <a:t>[</a:t>
            </a:r>
            <a:r>
              <a:rPr lang="en-IN" dirty="0" err="1">
                <a:solidFill>
                  <a:srgbClr val="000000"/>
                </a:solidFill>
                <a:latin typeface="Corbel" panose="020B0503020204020204" pitchFamily="34" charset="0"/>
              </a:rPr>
              <a:t>i</a:t>
            </a:r>
            <a:r>
              <a:rPr lang="en-IN" dirty="0">
                <a:solidFill>
                  <a:srgbClr val="000000"/>
                </a:solidFill>
                <a:latin typeface="Corbel" panose="020B0503020204020204" pitchFamily="34" charset="0"/>
              </a:rPr>
              <a:t>]</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a:t>
            </a:r>
            <a:endParaRPr lang="en-IN" dirty="0"/>
          </a:p>
        </p:txBody>
      </p:sp>
    </p:spTree>
    <p:extLst>
      <p:ext uri="{BB962C8B-B14F-4D97-AF65-F5344CB8AC3E}">
        <p14:creationId xmlns:p14="http://schemas.microsoft.com/office/powerpoint/2010/main" val="16330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B357-D47A-48AA-B83C-60CD3B3818E2}"/>
              </a:ext>
            </a:extLst>
          </p:cNvPr>
          <p:cNvSpPr>
            <a:spLocks noGrp="1"/>
          </p:cNvSpPr>
          <p:nvPr>
            <p:ph type="title"/>
          </p:nvPr>
        </p:nvSpPr>
        <p:spPr>
          <a:xfrm>
            <a:off x="1143000" y="609600"/>
            <a:ext cx="9875520" cy="1356360"/>
          </a:xfrm>
        </p:spPr>
        <p:txBody>
          <a:bodyPr>
            <a:normAutofit/>
          </a:bodyPr>
          <a:lstStyle/>
          <a:p>
            <a:r>
              <a:rPr lang="en-US" sz="4000" b="1" i="0" dirty="0">
                <a:solidFill>
                  <a:srgbClr val="610B38"/>
                </a:solidFill>
                <a:effectLst/>
              </a:rPr>
              <a:t>Java If-else Statement</a:t>
            </a:r>
            <a:endParaRPr lang="en-IN" sz="4000" b="1" dirty="0"/>
          </a:p>
        </p:txBody>
      </p:sp>
      <p:sp>
        <p:nvSpPr>
          <p:cNvPr id="5" name="TextBox 4">
            <a:extLst>
              <a:ext uri="{FF2B5EF4-FFF2-40B4-BE49-F238E27FC236}">
                <a16:creationId xmlns:a16="http://schemas.microsoft.com/office/drawing/2014/main" id="{3BB6A9F2-71E6-4830-9C3C-9C2944A26D3A}"/>
              </a:ext>
            </a:extLst>
          </p:cNvPr>
          <p:cNvSpPr txBox="1"/>
          <p:nvPr/>
        </p:nvSpPr>
        <p:spPr>
          <a:xfrm>
            <a:off x="1143000" y="2000058"/>
            <a:ext cx="9906000" cy="37856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The </a:t>
            </a:r>
            <a:r>
              <a:rPr kumimoji="0" lang="en-US" sz="2400" b="0" i="0" u="none" strike="noStrike" kern="1200" cap="none" spc="0" normalizeH="0" baseline="0" noProof="0" dirty="0">
                <a:ln>
                  <a:noFill/>
                </a:ln>
                <a:solidFill>
                  <a:srgbClr val="008000"/>
                </a:solidFill>
                <a:effectLst/>
                <a:uLnTx/>
                <a:uFillTx/>
                <a:latin typeface="Corbel" panose="020B0503020204020204"/>
                <a:ea typeface="+mn-ea"/>
                <a:cs typeface="+mn-cs"/>
                <a:hlinkClick r:id="rId2"/>
              </a:rPr>
              <a:t>Java</a:t>
            </a: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2400" b="0" i="1" u="none" strike="noStrike" kern="1200" cap="none" spc="0" normalizeH="0" baseline="0" noProof="0" dirty="0">
                <a:ln>
                  <a:noFill/>
                </a:ln>
                <a:solidFill>
                  <a:srgbClr val="000000"/>
                </a:solidFill>
                <a:effectLst/>
                <a:uLnTx/>
                <a:uFillTx/>
                <a:latin typeface="Corbel" panose="020B0503020204020204"/>
                <a:ea typeface="+mn-ea"/>
                <a:cs typeface="+mn-cs"/>
              </a:rPr>
              <a:t>if statement</a:t>
            </a: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is used to test the condition.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It checks </a:t>
            </a:r>
            <a:r>
              <a:rPr kumimoji="0" lang="en-US" sz="2400" b="0" i="0" u="none" strike="noStrike" kern="1200" cap="none" spc="0" normalizeH="0" baseline="0" noProof="0" dirty="0" err="1">
                <a:ln>
                  <a:noFill/>
                </a:ln>
                <a:solidFill>
                  <a:srgbClr val="008000"/>
                </a:solidFill>
                <a:effectLst/>
                <a:uLnTx/>
                <a:uFillTx/>
                <a:latin typeface="Corbel" panose="020B0503020204020204"/>
                <a:ea typeface="+mn-ea"/>
                <a:cs typeface="+mn-cs"/>
                <a:hlinkClick r:id="rId3"/>
              </a:rPr>
              <a:t>boolean</a:t>
            </a: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condition: </a:t>
            </a:r>
            <a:r>
              <a:rPr kumimoji="0" lang="en-US" sz="2400" b="0" i="1" u="none" strike="noStrike" kern="1200" cap="none" spc="0" normalizeH="0" baseline="0" noProof="0" dirty="0">
                <a:ln>
                  <a:noFill/>
                </a:ln>
                <a:solidFill>
                  <a:srgbClr val="000000"/>
                </a:solidFill>
                <a:effectLst/>
                <a:uLnTx/>
                <a:uFillTx/>
                <a:latin typeface="Corbel" panose="020B0503020204020204"/>
                <a:ea typeface="+mn-ea"/>
                <a:cs typeface="+mn-cs"/>
              </a:rPr>
              <a:t>true</a:t>
            </a: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or </a:t>
            </a:r>
            <a:r>
              <a:rPr kumimoji="0" lang="en-US" sz="2400" b="0" i="1" u="none" strike="noStrike" kern="1200" cap="none" spc="0" normalizeH="0" baseline="0" noProof="0" dirty="0">
                <a:ln>
                  <a:noFill/>
                </a:ln>
                <a:solidFill>
                  <a:srgbClr val="000000"/>
                </a:solidFill>
                <a:effectLst/>
                <a:uLnTx/>
                <a:uFillTx/>
                <a:latin typeface="Corbel" panose="020B0503020204020204"/>
                <a:ea typeface="+mn-ea"/>
                <a:cs typeface="+mn-cs"/>
              </a:rPr>
              <a:t>false</a:t>
            </a: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There are various types of if statement in Java.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if statement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if-else statement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if-else-if ladder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 nested if statement</a:t>
            </a: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br>
            <a:endParaRPr kumimoji="0" lang="en-IN" sz="24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36449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540A-CD78-4652-ACF8-CB6CC0B59375}"/>
              </a:ext>
            </a:extLst>
          </p:cNvPr>
          <p:cNvSpPr>
            <a:spLocks noGrp="1"/>
          </p:cNvSpPr>
          <p:nvPr>
            <p:ph type="title"/>
          </p:nvPr>
        </p:nvSpPr>
        <p:spPr/>
        <p:txBody>
          <a:bodyPr/>
          <a:lstStyle/>
          <a:p>
            <a:pPr algn="ctr"/>
            <a:r>
              <a:rPr lang="en-US" b="0" i="0" dirty="0">
                <a:solidFill>
                  <a:srgbClr val="610B38"/>
                </a:solidFill>
                <a:effectLst/>
                <a:latin typeface="Corbel" panose="020B0503020204020204" pitchFamily="34" charset="0"/>
              </a:rPr>
              <a:t>Java Labeled For Loop</a:t>
            </a:r>
            <a:endParaRPr lang="en-IN" dirty="0"/>
          </a:p>
        </p:txBody>
      </p:sp>
      <p:sp>
        <p:nvSpPr>
          <p:cNvPr id="3" name="Content Placeholder 2">
            <a:extLst>
              <a:ext uri="{FF2B5EF4-FFF2-40B4-BE49-F238E27FC236}">
                <a16:creationId xmlns:a16="http://schemas.microsoft.com/office/drawing/2014/main" id="{EA802880-B680-4C20-A484-30529D7370E1}"/>
              </a:ext>
            </a:extLst>
          </p:cNvPr>
          <p:cNvSpPr>
            <a:spLocks noGrp="1"/>
          </p:cNvSpPr>
          <p:nvPr>
            <p:ph idx="1"/>
          </p:nvPr>
        </p:nvSpPr>
        <p:spPr>
          <a:xfrm>
            <a:off x="1143000" y="1606062"/>
            <a:ext cx="9872871" cy="4489938"/>
          </a:xfrm>
        </p:spPr>
        <p:txBody>
          <a:bodyPr>
            <a:normAutofit lnSpcReduction="10000"/>
          </a:bodyPr>
          <a:lstStyle/>
          <a:p>
            <a:pPr algn="l"/>
            <a:endParaRPr lang="en-US" b="0" i="0" dirty="0">
              <a:solidFill>
                <a:srgbClr val="000000"/>
              </a:solidFill>
              <a:effectLst/>
              <a:latin typeface="Corbel" panose="020B0503020204020204" pitchFamily="34" charset="0"/>
            </a:endParaRPr>
          </a:p>
          <a:p>
            <a:pPr marL="45720" indent="0" algn="l">
              <a:buNone/>
            </a:pPr>
            <a:r>
              <a:rPr lang="en-US" b="0" i="0" dirty="0">
                <a:solidFill>
                  <a:srgbClr val="000000"/>
                </a:solidFill>
                <a:effectLst/>
                <a:latin typeface="Corbel" panose="020B0503020204020204" pitchFamily="34" charset="0"/>
              </a:rPr>
              <a:t>We can have a name of each Java for loop. To do so, we use label before the for loop. It is useful if we have nested for loop so that we can break/continue specific for loop.</a:t>
            </a:r>
          </a:p>
          <a:p>
            <a:pPr marL="45720" indent="0" algn="l">
              <a:buNone/>
            </a:pPr>
            <a:r>
              <a:rPr lang="en-US" b="0" i="0" dirty="0">
                <a:solidFill>
                  <a:srgbClr val="000000"/>
                </a:solidFill>
                <a:effectLst/>
                <a:latin typeface="Corbel" panose="020B0503020204020204" pitchFamily="34" charset="0"/>
              </a:rPr>
              <a:t>Usually, break and continue keywords breaks/continues the innermost for loop only.</a:t>
            </a:r>
          </a:p>
          <a:p>
            <a:pPr marL="45720" indent="0" algn="l">
              <a:buNone/>
            </a:pPr>
            <a:r>
              <a:rPr lang="en-US" b="1" i="0" dirty="0">
                <a:solidFill>
                  <a:srgbClr val="000000"/>
                </a:solidFill>
                <a:effectLst/>
                <a:latin typeface="Corbel" panose="020B0503020204020204" pitchFamily="34" charset="0"/>
              </a:rPr>
              <a:t>Syntax:</a:t>
            </a:r>
            <a:endParaRPr lang="en-US" b="0" i="0" dirty="0">
              <a:solidFill>
                <a:srgbClr val="000000"/>
              </a:solidFill>
              <a:effectLst/>
              <a:latin typeface="Corbel" panose="020B0503020204020204" pitchFamily="34" charset="0"/>
            </a:endParaRPr>
          </a:p>
          <a:p>
            <a:pPr marL="45720" indent="0" algn="l">
              <a:buNone/>
            </a:pPr>
            <a:r>
              <a:rPr lang="en-US" b="0" i="0" dirty="0" err="1">
                <a:solidFill>
                  <a:srgbClr val="000000"/>
                </a:solidFill>
                <a:effectLst/>
                <a:latin typeface="Corbel" panose="020B0503020204020204" pitchFamily="34" charset="0"/>
              </a:rPr>
              <a:t>labelname</a:t>
            </a:r>
            <a:r>
              <a:rPr lang="en-US" b="0" i="0" dirty="0">
                <a:solidFill>
                  <a:srgbClr val="000000"/>
                </a:solidFill>
                <a:effectLst/>
                <a:latin typeface="Corbel" panose="020B0503020204020204" pitchFamily="34" charset="0"/>
              </a:rPr>
              <a:t>:  </a:t>
            </a:r>
          </a:p>
          <a:p>
            <a:pPr marL="45720" indent="0" algn="l">
              <a:buNone/>
            </a:pPr>
            <a:r>
              <a:rPr lang="en-US" b="1" i="0" dirty="0">
                <a:solidFill>
                  <a:srgbClr val="006699"/>
                </a:solidFill>
                <a:effectLst/>
                <a:latin typeface="Corbel" panose="020B0503020204020204" pitchFamily="34" charset="0"/>
              </a:rPr>
              <a:t>for</a:t>
            </a:r>
            <a:r>
              <a:rPr lang="en-US" b="0" i="0" dirty="0">
                <a:solidFill>
                  <a:srgbClr val="000000"/>
                </a:solidFill>
                <a:effectLst/>
                <a:latin typeface="Corbel" panose="020B0503020204020204" pitchFamily="34" charset="0"/>
              </a:rPr>
              <a:t>(</a:t>
            </a:r>
            <a:r>
              <a:rPr lang="en-US" b="0" i="0" dirty="0" err="1">
                <a:solidFill>
                  <a:srgbClr val="000000"/>
                </a:solidFill>
                <a:effectLst/>
                <a:latin typeface="Corbel" panose="020B0503020204020204" pitchFamily="34" charset="0"/>
              </a:rPr>
              <a:t>initialization;condition;incr</a:t>
            </a:r>
            <a:r>
              <a:rPr lang="en-US" b="0" i="0" dirty="0">
                <a:solidFill>
                  <a:srgbClr val="000000"/>
                </a:solidFill>
                <a:effectLst/>
                <a:latin typeface="Corbel" panose="020B0503020204020204" pitchFamily="34" charset="0"/>
              </a:rPr>
              <a:t>/</a:t>
            </a:r>
            <a:r>
              <a:rPr lang="en-US" b="0" i="0" dirty="0" err="1">
                <a:solidFill>
                  <a:srgbClr val="000000"/>
                </a:solidFill>
                <a:effectLst/>
                <a:latin typeface="Corbel" panose="020B0503020204020204" pitchFamily="34" charset="0"/>
              </a:rPr>
              <a:t>decr</a:t>
            </a:r>
            <a:r>
              <a:rPr lang="en-US" b="0" i="0" dirty="0">
                <a:solidFill>
                  <a:srgbClr val="000000"/>
                </a:solidFill>
                <a:effectLst/>
                <a:latin typeface="Corbel" panose="020B0503020204020204" pitchFamily="34" charset="0"/>
              </a:rPr>
              <a:t>)</a:t>
            </a:r>
          </a:p>
          <a:p>
            <a:pPr marL="45720" indent="0" algn="l">
              <a:buNone/>
            </a:pPr>
            <a:r>
              <a:rPr lang="en-US" b="0" i="0" dirty="0">
                <a:solidFill>
                  <a:srgbClr val="000000"/>
                </a:solidFill>
                <a:effectLst/>
                <a:latin typeface="Corbel" panose="020B0503020204020204" pitchFamily="34" charset="0"/>
              </a:rPr>
              <a:t>{  </a:t>
            </a:r>
          </a:p>
          <a:p>
            <a:pPr marL="45720" indent="0" algn="l">
              <a:buNone/>
            </a:pPr>
            <a:r>
              <a:rPr lang="en-US" b="0" i="0" dirty="0">
                <a:solidFill>
                  <a:srgbClr val="008200"/>
                </a:solidFill>
                <a:effectLst/>
                <a:latin typeface="Corbel" panose="020B0503020204020204" pitchFamily="34" charset="0"/>
              </a:rPr>
              <a:t>//code to be executed</a:t>
            </a: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a:t>
            </a:r>
          </a:p>
          <a:p>
            <a:endParaRPr lang="en-IN" dirty="0"/>
          </a:p>
        </p:txBody>
      </p:sp>
    </p:spTree>
    <p:extLst>
      <p:ext uri="{BB962C8B-B14F-4D97-AF65-F5344CB8AC3E}">
        <p14:creationId xmlns:p14="http://schemas.microsoft.com/office/powerpoint/2010/main" val="24890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7F9AD0-0514-4CF0-84A0-59B50C024C74}"/>
              </a:ext>
            </a:extLst>
          </p:cNvPr>
          <p:cNvSpPr txBox="1"/>
          <p:nvPr/>
        </p:nvSpPr>
        <p:spPr>
          <a:xfrm>
            <a:off x="656492" y="715108"/>
            <a:ext cx="6236677" cy="5355312"/>
          </a:xfrm>
          <a:prstGeom prst="rect">
            <a:avLst/>
          </a:prstGeom>
          <a:noFill/>
        </p:spPr>
        <p:txBody>
          <a:bodyPr wrap="square">
            <a:spAutoFit/>
          </a:bodyPr>
          <a:lstStyle/>
          <a:p>
            <a:pPr algn="l"/>
            <a:r>
              <a:rPr lang="en-IN" b="1" i="0" dirty="0">
                <a:solidFill>
                  <a:srgbClr val="006699"/>
                </a:solidFill>
                <a:effectLst/>
                <a:latin typeface="Corbel" panose="020B0503020204020204" pitchFamily="34" charset="0"/>
              </a:rPr>
              <a:t>class</a:t>
            </a:r>
            <a:r>
              <a:rPr lang="en-IN" b="0" i="0" dirty="0">
                <a:solidFill>
                  <a:srgbClr val="000000"/>
                </a:solidFill>
                <a:effectLst/>
                <a:latin typeface="Corbel" panose="020B0503020204020204" pitchFamily="34" charset="0"/>
              </a:rPr>
              <a:t> LabeledForExample2</a:t>
            </a:r>
          </a:p>
          <a:p>
            <a:pPr algn="l"/>
            <a:r>
              <a:rPr lang="en-IN" b="0" i="0" dirty="0">
                <a:solidFill>
                  <a:srgbClr val="000000"/>
                </a:solidFill>
                <a:effectLst/>
                <a:latin typeface="Corbel" panose="020B0503020204020204" pitchFamily="34" charset="0"/>
              </a:rPr>
              <a:t>{  </a:t>
            </a:r>
          </a:p>
          <a:p>
            <a:pPr algn="l"/>
            <a:r>
              <a:rPr lang="en-IN" b="1" i="0" dirty="0">
                <a:solidFill>
                  <a:srgbClr val="006699"/>
                </a:solidFill>
                <a:effectLst/>
                <a:latin typeface="Corbel" panose="020B0503020204020204" pitchFamily="34" charset="0"/>
              </a:rPr>
              <a:t>      public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static</a:t>
            </a:r>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void</a:t>
            </a:r>
            <a:r>
              <a:rPr lang="en-IN" b="0" i="0" dirty="0">
                <a:solidFill>
                  <a:srgbClr val="000000"/>
                </a:solidFill>
                <a:effectLst/>
                <a:latin typeface="Corbel" panose="020B0503020204020204" pitchFamily="34" charset="0"/>
              </a:rPr>
              <a:t> main(String[] </a:t>
            </a:r>
            <a:r>
              <a:rPr lang="en-IN" b="0" i="0" dirty="0" err="1">
                <a:solidFill>
                  <a:srgbClr val="000000"/>
                </a:solidFill>
                <a:effectLst/>
                <a:latin typeface="Corbel" panose="020B0503020204020204" pitchFamily="34" charset="0"/>
              </a:rPr>
              <a:t>args</a:t>
            </a:r>
            <a:r>
              <a:rPr lang="en-IN" b="0" i="0" dirty="0">
                <a:solidFill>
                  <a:srgbClr val="000000"/>
                </a:solidFill>
                <a:effectLst/>
                <a:latin typeface="Corbel" panose="020B0503020204020204" pitchFamily="34" charset="0"/>
              </a:rPr>
              <a:t>) </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aa: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for</a:t>
            </a:r>
            <a:r>
              <a:rPr lang="en-IN" b="0" i="0" dirty="0">
                <a:solidFill>
                  <a:srgbClr val="000000"/>
                </a:solidFill>
                <a:effectLst/>
                <a:latin typeface="Corbel" panose="020B0503020204020204" pitchFamily="34" charset="0"/>
              </a:rPr>
              <a:t>(</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i</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1</a:t>
            </a:r>
            <a:r>
              <a:rPr lang="en-IN" b="0" i="0" dirty="0">
                <a:solidFill>
                  <a:srgbClr val="000000"/>
                </a:solidFill>
                <a:effectLst/>
                <a:latin typeface="Corbel" panose="020B0503020204020204" pitchFamily="34" charset="0"/>
              </a:rPr>
              <a:t>;i&lt;=</a:t>
            </a:r>
            <a:r>
              <a:rPr lang="en-IN" b="0" i="0" dirty="0">
                <a:solidFill>
                  <a:srgbClr val="C00000"/>
                </a:solidFill>
                <a:effectLst/>
                <a:latin typeface="Corbel" panose="020B0503020204020204" pitchFamily="34" charset="0"/>
              </a:rPr>
              <a:t>3</a:t>
            </a:r>
            <a:r>
              <a:rPr lang="en-IN" b="0" i="0" dirty="0">
                <a:solidFill>
                  <a:srgbClr val="000000"/>
                </a:solidFill>
                <a:effectLst/>
                <a:latin typeface="Corbel" panose="020B0503020204020204" pitchFamily="34" charset="0"/>
              </a:rPr>
              <a:t>;i++)</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bb: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for</a:t>
            </a:r>
            <a:r>
              <a:rPr lang="en-IN" b="0" i="0" dirty="0">
                <a:solidFill>
                  <a:srgbClr val="000000"/>
                </a:solidFill>
                <a:effectLst/>
                <a:latin typeface="Corbel" panose="020B0503020204020204" pitchFamily="34" charset="0"/>
              </a:rPr>
              <a:t>(</a:t>
            </a:r>
            <a:r>
              <a:rPr lang="en-IN" b="1" i="0" dirty="0">
                <a:solidFill>
                  <a:srgbClr val="006699"/>
                </a:solidFill>
                <a:effectLst/>
                <a:latin typeface="Corbel" panose="020B0503020204020204" pitchFamily="34" charset="0"/>
              </a:rPr>
              <a:t>int</a:t>
            </a:r>
            <a:r>
              <a:rPr lang="en-IN" b="0" i="0" dirty="0">
                <a:solidFill>
                  <a:srgbClr val="000000"/>
                </a:solidFill>
                <a:effectLst/>
                <a:latin typeface="Corbel" panose="020B0503020204020204" pitchFamily="34" charset="0"/>
              </a:rPr>
              <a:t> j=</a:t>
            </a:r>
            <a:r>
              <a:rPr lang="en-IN" b="0" i="0" dirty="0">
                <a:solidFill>
                  <a:srgbClr val="C00000"/>
                </a:solidFill>
                <a:effectLst/>
                <a:latin typeface="Corbel" panose="020B0503020204020204" pitchFamily="34" charset="0"/>
              </a:rPr>
              <a:t>1</a:t>
            </a:r>
            <a:r>
              <a:rPr lang="en-IN" b="0" i="0" dirty="0">
                <a:solidFill>
                  <a:srgbClr val="000000"/>
                </a:solidFill>
                <a:effectLst/>
                <a:latin typeface="Corbel" panose="020B0503020204020204" pitchFamily="34" charset="0"/>
              </a:rPr>
              <a:t>;j&lt;=</a:t>
            </a:r>
            <a:r>
              <a:rPr lang="en-IN" b="0" i="0" dirty="0">
                <a:solidFill>
                  <a:srgbClr val="C00000"/>
                </a:solidFill>
                <a:effectLst/>
                <a:latin typeface="Corbel" panose="020B0503020204020204" pitchFamily="34" charset="0"/>
              </a:rPr>
              <a:t>3</a:t>
            </a:r>
            <a:r>
              <a:rPr lang="en-IN" b="0" i="0" dirty="0">
                <a:solidFill>
                  <a:srgbClr val="000000"/>
                </a:solidFill>
                <a:effectLst/>
                <a:latin typeface="Corbel" panose="020B0503020204020204" pitchFamily="34" charset="0"/>
              </a:rPr>
              <a:t>;j++)</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if</a:t>
            </a:r>
            <a:r>
              <a:rPr lang="en-IN" b="0" i="0" dirty="0">
                <a:solidFill>
                  <a:srgbClr val="000000"/>
                </a:solidFill>
                <a:effectLst/>
                <a:latin typeface="Corbel" panose="020B0503020204020204" pitchFamily="34" charset="0"/>
              </a:rPr>
              <a:t>(</a:t>
            </a:r>
            <a:r>
              <a:rPr lang="en-IN" b="0" i="0" dirty="0" err="1">
                <a:solidFill>
                  <a:srgbClr val="000000"/>
                </a:solidFill>
                <a:effectLst/>
                <a:latin typeface="Corbel" panose="020B0503020204020204" pitchFamily="34" charset="0"/>
              </a:rPr>
              <a:t>i</a:t>
            </a:r>
            <a:r>
              <a:rPr lang="en-IN" b="0" i="0" dirty="0">
                <a:solidFill>
                  <a:srgbClr val="000000"/>
                </a:solidFill>
                <a:effectLst/>
                <a:latin typeface="Corbel" panose="020B0503020204020204" pitchFamily="34" charset="0"/>
              </a:rPr>
              <a:t>==</a:t>
            </a:r>
            <a:r>
              <a:rPr lang="en-IN" b="0" i="0" dirty="0">
                <a:solidFill>
                  <a:srgbClr val="C00000"/>
                </a:solidFill>
                <a:effectLst/>
                <a:latin typeface="Corbel" panose="020B0503020204020204" pitchFamily="34" charset="0"/>
              </a:rPr>
              <a:t>2</a:t>
            </a:r>
            <a:r>
              <a:rPr lang="en-IN" b="0" i="0" dirty="0">
                <a:solidFill>
                  <a:srgbClr val="000000"/>
                </a:solidFill>
                <a:effectLst/>
                <a:latin typeface="Corbel" panose="020B0503020204020204" pitchFamily="34" charset="0"/>
              </a:rPr>
              <a:t>&amp;&amp;j==</a:t>
            </a:r>
            <a:r>
              <a:rPr lang="en-IN" b="0" i="0" dirty="0">
                <a:solidFill>
                  <a:srgbClr val="C00000"/>
                </a:solidFill>
                <a:effectLst/>
                <a:latin typeface="Corbel" panose="020B0503020204020204" pitchFamily="34" charset="0"/>
              </a:rPr>
              <a:t>2</a:t>
            </a:r>
            <a:r>
              <a:rPr lang="en-IN" b="0" i="0" dirty="0">
                <a:solidFill>
                  <a:srgbClr val="000000"/>
                </a:solidFill>
                <a:effectLst/>
                <a:latin typeface="Corbel" panose="020B0503020204020204" pitchFamily="34" charset="0"/>
              </a:rPr>
              <a:t>)</a:t>
            </a:r>
          </a:p>
          <a:p>
            <a:pPr algn="l"/>
            <a:r>
              <a:rPr lang="en-IN" dirty="0">
                <a:solidFill>
                  <a:srgbClr val="000000"/>
                </a:solidFill>
                <a:latin typeface="Corbel" panose="020B0503020204020204" pitchFamily="34" charset="0"/>
              </a:rPr>
              <a:t>                                 </a:t>
            </a:r>
            <a:r>
              <a:rPr lang="en-IN" b="0" i="0" dirty="0">
                <a:solidFill>
                  <a:srgbClr val="000000"/>
                </a:solidFill>
                <a:effectLst/>
                <a:latin typeface="Corbel" panose="020B0503020204020204" pitchFamily="34" charset="0"/>
              </a:rPr>
              <a:t>{  </a:t>
            </a:r>
          </a:p>
          <a:p>
            <a:pPr algn="l"/>
            <a:r>
              <a:rPr lang="en-IN" b="0" i="0" dirty="0">
                <a:solidFill>
                  <a:srgbClr val="000000"/>
                </a:solidFill>
                <a:effectLst/>
                <a:latin typeface="Corbel" panose="020B0503020204020204" pitchFamily="34" charset="0"/>
              </a:rPr>
              <a:t>                                             </a:t>
            </a:r>
            <a:r>
              <a:rPr lang="en-IN" b="1" i="0" dirty="0">
                <a:solidFill>
                  <a:srgbClr val="006699"/>
                </a:solidFill>
                <a:effectLst/>
                <a:latin typeface="Corbel" panose="020B0503020204020204" pitchFamily="34" charset="0"/>
              </a:rPr>
              <a:t>break</a:t>
            </a:r>
            <a:r>
              <a:rPr lang="en-IN" b="0" i="0" dirty="0">
                <a:solidFill>
                  <a:srgbClr val="000000"/>
                </a:solidFill>
                <a:effectLst/>
                <a:latin typeface="Corbel" panose="020B0503020204020204" pitchFamily="34" charset="0"/>
              </a:rPr>
              <a:t> bb;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a:t>
            </a:r>
            <a:r>
              <a:rPr lang="en-IN" b="0" i="0" dirty="0" err="1">
                <a:solidFill>
                  <a:srgbClr val="000000"/>
                </a:solidFill>
                <a:effectLst/>
                <a:latin typeface="Corbel" panose="020B0503020204020204" pitchFamily="34" charset="0"/>
              </a:rPr>
              <a:t>System.out.println</a:t>
            </a:r>
            <a:r>
              <a:rPr lang="en-IN" b="0" i="0" dirty="0">
                <a:solidFill>
                  <a:srgbClr val="000000"/>
                </a:solidFill>
                <a:effectLst/>
                <a:latin typeface="Corbel" panose="020B0503020204020204" pitchFamily="34" charset="0"/>
              </a:rPr>
              <a:t>(</a:t>
            </a:r>
            <a:r>
              <a:rPr lang="en-IN" b="0" i="0" dirty="0" err="1">
                <a:solidFill>
                  <a:srgbClr val="000000"/>
                </a:solidFill>
                <a:effectLst/>
                <a:latin typeface="Corbel" panose="020B0503020204020204" pitchFamily="34" charset="0"/>
              </a:rPr>
              <a:t>i</a:t>
            </a:r>
            <a:r>
              <a:rPr lang="en-IN" b="0" i="0" dirty="0">
                <a:solidFill>
                  <a:srgbClr val="000000"/>
                </a:solidFill>
                <a:effectLst/>
                <a:latin typeface="Corbel" panose="020B0503020204020204" pitchFamily="34" charset="0"/>
              </a:rPr>
              <a:t>+</a:t>
            </a:r>
            <a:r>
              <a:rPr lang="en-IN" b="0" i="0" dirty="0">
                <a:solidFill>
                  <a:srgbClr val="0000FF"/>
                </a:solidFill>
                <a:effectLst/>
                <a:latin typeface="Corbel" panose="020B0503020204020204" pitchFamily="34" charset="0"/>
              </a:rPr>
              <a:t>" "</a:t>
            </a:r>
            <a:r>
              <a:rPr lang="en-IN" b="0" i="0" dirty="0">
                <a:solidFill>
                  <a:srgbClr val="000000"/>
                </a:solidFill>
                <a:effectLst/>
                <a:latin typeface="Corbel" panose="020B0503020204020204" pitchFamily="34" charset="0"/>
              </a:rPr>
              <a:t>+j);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  </a:t>
            </a:r>
          </a:p>
          <a:p>
            <a:pPr algn="l"/>
            <a:r>
              <a:rPr lang="en-IN" b="0" i="0" dirty="0">
                <a:solidFill>
                  <a:srgbClr val="000000"/>
                </a:solidFill>
                <a:effectLst/>
                <a:latin typeface="Corbel" panose="020B0503020204020204" pitchFamily="34" charset="0"/>
              </a:rPr>
              <a:t>}  </a:t>
            </a:r>
          </a:p>
        </p:txBody>
      </p:sp>
      <p:sp>
        <p:nvSpPr>
          <p:cNvPr id="6" name="Rectangle 1">
            <a:extLst>
              <a:ext uri="{FF2B5EF4-FFF2-40B4-BE49-F238E27FC236}">
                <a16:creationId xmlns:a16="http://schemas.microsoft.com/office/drawing/2014/main" id="{83934858-FB88-4CCF-A014-8F47B4F48857}"/>
              </a:ext>
            </a:extLst>
          </p:cNvPr>
          <p:cNvSpPr>
            <a:spLocks noChangeArrowheads="1"/>
          </p:cNvSpPr>
          <p:nvPr/>
        </p:nvSpPr>
        <p:spPr bwMode="auto">
          <a:xfrm>
            <a:off x="527531" y="2547362"/>
            <a:ext cx="6030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rbel" panose="020B0503020204020204" pitchFamily="34" charset="0"/>
              </a:rPr>
              <a:t>3 3</a:t>
            </a:r>
            <a:r>
              <a:rPr kumimoji="0" lang="en-US" altLang="en-US" sz="2400" b="0" i="0" u="none" strike="noStrike" cap="none" normalizeH="0" baseline="0" dirty="0">
                <a:ln>
                  <a:noFill/>
                </a:ln>
                <a:solidFill>
                  <a:schemeClr val="tx1"/>
                </a:solidFill>
                <a:effectLst/>
                <a:latin typeface="Corbel" panose="020B0503020204020204" pitchFamily="34" charset="0"/>
              </a:rPr>
              <a:t> </a:t>
            </a:r>
          </a:p>
        </p:txBody>
      </p:sp>
      <p:sp>
        <p:nvSpPr>
          <p:cNvPr id="8" name="TextBox 7">
            <a:extLst>
              <a:ext uri="{FF2B5EF4-FFF2-40B4-BE49-F238E27FC236}">
                <a16:creationId xmlns:a16="http://schemas.microsoft.com/office/drawing/2014/main" id="{6E536720-2BC3-44AC-B89C-BA5BF80AF49E}"/>
              </a:ext>
            </a:extLst>
          </p:cNvPr>
          <p:cNvSpPr txBox="1"/>
          <p:nvPr/>
        </p:nvSpPr>
        <p:spPr>
          <a:xfrm>
            <a:off x="5814647" y="2274838"/>
            <a:ext cx="4689230" cy="3139321"/>
          </a:xfrm>
          <a:prstGeom prst="rect">
            <a:avLst/>
          </a:prstGeom>
          <a:noFill/>
          <a:ln w="76200">
            <a:solidFill>
              <a:schemeClr val="accent2"/>
            </a:solidFill>
          </a:ln>
        </p:spPr>
        <p:txBody>
          <a:bodyPr wrap="square">
            <a:spAutoFit/>
          </a:bodyPr>
          <a:lstStyle/>
          <a:p>
            <a:pPr algn="l"/>
            <a:r>
              <a:rPr lang="en-IN" b="1" i="0" dirty="0">
                <a:solidFill>
                  <a:srgbClr val="006699"/>
                </a:solidFill>
                <a:effectLst/>
              </a:rPr>
              <a:t>public</a:t>
            </a:r>
            <a:r>
              <a:rPr lang="en-IN" b="0" i="0" dirty="0">
                <a:solidFill>
                  <a:srgbClr val="000000"/>
                </a:solidFill>
                <a:effectLst/>
              </a:rPr>
              <a:t> </a:t>
            </a:r>
            <a:r>
              <a:rPr lang="en-IN" b="1" i="0" dirty="0">
                <a:solidFill>
                  <a:srgbClr val="006699"/>
                </a:solidFill>
                <a:effectLst/>
              </a:rPr>
              <a:t>class</a:t>
            </a:r>
            <a:r>
              <a:rPr lang="en-IN" b="0" i="0" dirty="0">
                <a:solidFill>
                  <a:srgbClr val="000000"/>
                </a:solidFill>
                <a:effectLst/>
              </a:rPr>
              <a:t> </a:t>
            </a:r>
            <a:r>
              <a:rPr lang="en-IN" b="0" i="0" dirty="0" err="1">
                <a:solidFill>
                  <a:srgbClr val="000000"/>
                </a:solidFill>
                <a:effectLst/>
              </a:rPr>
              <a:t>ForExample</a:t>
            </a:r>
            <a:endParaRPr lang="en-IN" b="0" i="0" dirty="0">
              <a:solidFill>
                <a:srgbClr val="000000"/>
              </a:solidFill>
              <a:effectLst/>
            </a:endParaRPr>
          </a:p>
          <a:p>
            <a:pPr algn="l"/>
            <a:r>
              <a:rPr lang="en-IN" b="0" i="0" dirty="0">
                <a:solidFill>
                  <a:srgbClr val="000000"/>
                </a:solidFill>
                <a:effectLst/>
              </a:rPr>
              <a:t> {  </a:t>
            </a:r>
          </a:p>
          <a:p>
            <a:pPr algn="l"/>
            <a:r>
              <a:rPr lang="en-IN" b="1" i="0" dirty="0">
                <a:solidFill>
                  <a:srgbClr val="006699"/>
                </a:solidFill>
                <a:effectLst/>
              </a:rPr>
              <a:t>       public</a:t>
            </a:r>
            <a:r>
              <a:rPr lang="en-IN" b="0" i="0" dirty="0">
                <a:solidFill>
                  <a:srgbClr val="000000"/>
                </a:solidFill>
                <a:effectLst/>
              </a:rPr>
              <a:t> </a:t>
            </a:r>
            <a:r>
              <a:rPr lang="en-IN" b="1" i="0" dirty="0">
                <a:solidFill>
                  <a:srgbClr val="006699"/>
                </a:solidFill>
                <a:effectLst/>
              </a:rPr>
              <a:t>static</a:t>
            </a:r>
            <a:r>
              <a:rPr lang="en-IN" b="0" i="0" dirty="0">
                <a:solidFill>
                  <a:srgbClr val="000000"/>
                </a:solidFill>
                <a:effectLst/>
              </a:rPr>
              <a:t> </a:t>
            </a:r>
            <a:r>
              <a:rPr lang="en-IN" b="1" i="0" dirty="0">
                <a:solidFill>
                  <a:srgbClr val="006699"/>
                </a:solidFill>
                <a:effectLst/>
              </a:rPr>
              <a:t>void</a:t>
            </a:r>
            <a:r>
              <a:rPr lang="en-IN" b="0" i="0" dirty="0">
                <a:solidFill>
                  <a:srgbClr val="000000"/>
                </a:solidFill>
                <a:effectLst/>
              </a:rPr>
              <a:t> main(String[] </a:t>
            </a:r>
            <a:r>
              <a:rPr lang="en-IN" b="0" i="0" dirty="0" err="1">
                <a:solidFill>
                  <a:srgbClr val="000000"/>
                </a:solidFill>
                <a:effectLst/>
              </a:rPr>
              <a:t>args</a:t>
            </a:r>
            <a:r>
              <a:rPr lang="en-IN" b="0" i="0" dirty="0">
                <a:solidFill>
                  <a:srgbClr val="000000"/>
                </a:solidFill>
                <a:effectLst/>
              </a:rPr>
              <a:t>)</a:t>
            </a:r>
          </a:p>
          <a:p>
            <a:pPr algn="l"/>
            <a:r>
              <a:rPr lang="en-IN" dirty="0">
                <a:solidFill>
                  <a:srgbClr val="000000"/>
                </a:solidFill>
              </a:rPr>
              <a:t>      </a:t>
            </a:r>
            <a:r>
              <a:rPr lang="en-IN" b="0" i="0" dirty="0">
                <a:solidFill>
                  <a:srgbClr val="000000"/>
                </a:solidFill>
                <a:effectLst/>
              </a:rPr>
              <a:t> {  </a:t>
            </a:r>
          </a:p>
          <a:p>
            <a:pPr algn="l"/>
            <a:r>
              <a:rPr lang="en-IN" b="0" i="0" dirty="0">
                <a:solidFill>
                  <a:srgbClr val="000000"/>
                </a:solidFill>
                <a:effectLst/>
              </a:rPr>
              <a:t>                </a:t>
            </a:r>
            <a:r>
              <a:rPr lang="en-IN" b="0" i="0" dirty="0">
                <a:solidFill>
                  <a:srgbClr val="008200"/>
                </a:solidFill>
                <a:effectLst/>
              </a:rPr>
              <a:t>//Using no condition in for loop</a:t>
            </a:r>
            <a:r>
              <a:rPr lang="en-IN" b="0" i="0" dirty="0">
                <a:solidFill>
                  <a:srgbClr val="000000"/>
                </a:solidFill>
                <a:effectLst/>
              </a:rPr>
              <a:t>  </a:t>
            </a:r>
          </a:p>
          <a:p>
            <a:pPr algn="l"/>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a:t>
            </a:r>
          </a:p>
          <a:p>
            <a:pPr algn="l"/>
            <a:r>
              <a:rPr lang="en-IN" dirty="0">
                <a:solidFill>
                  <a:srgbClr val="000000"/>
                </a:solidFill>
              </a:rPr>
              <a:t>                </a:t>
            </a:r>
            <a:r>
              <a:rPr lang="en-IN" b="0" i="0" dirty="0">
                <a:solidFill>
                  <a:srgbClr val="000000"/>
                </a:solidFill>
                <a:effectLst/>
              </a:rPr>
              <a:t>{  </a:t>
            </a:r>
          </a:p>
          <a:p>
            <a:pPr algn="l"/>
            <a:r>
              <a:rPr lang="en-IN" b="0" i="0" dirty="0">
                <a:solidFill>
                  <a:srgbClr val="000000"/>
                </a:solidFill>
                <a:effectLst/>
              </a:rPr>
              <a:t>                     </a:t>
            </a:r>
            <a:r>
              <a:rPr lang="en-IN" b="0" i="0" dirty="0" err="1">
                <a:solidFill>
                  <a:srgbClr val="000000"/>
                </a:solidFill>
                <a:effectLst/>
              </a:rPr>
              <a:t>System.out.println</a:t>
            </a:r>
            <a:r>
              <a:rPr lang="en-IN" b="0" i="0" dirty="0">
                <a:solidFill>
                  <a:srgbClr val="000000"/>
                </a:solidFill>
                <a:effectLst/>
              </a:rPr>
              <a:t>(</a:t>
            </a:r>
            <a:r>
              <a:rPr lang="en-IN" b="0" i="0" dirty="0">
                <a:solidFill>
                  <a:srgbClr val="0000FF"/>
                </a:solidFill>
                <a:effectLst/>
              </a:rPr>
              <a:t>"infinitive loop"</a:t>
            </a:r>
            <a:r>
              <a:rPr lang="en-IN" b="0" i="0" dirty="0">
                <a:solidFill>
                  <a:srgbClr val="000000"/>
                </a:solidFill>
                <a:effectLst/>
              </a:rPr>
              <a:t>);  </a:t>
            </a:r>
          </a:p>
          <a:p>
            <a:pPr algn="l"/>
            <a:r>
              <a:rPr lang="en-IN" b="0" i="0" dirty="0">
                <a:solidFill>
                  <a:srgbClr val="000000"/>
                </a:solidFill>
                <a:effectLst/>
              </a:rPr>
              <a:t>                }  </a:t>
            </a:r>
          </a:p>
          <a:p>
            <a:pPr algn="l"/>
            <a:r>
              <a:rPr lang="en-IN" b="0" i="0" dirty="0">
                <a:solidFill>
                  <a:srgbClr val="000000"/>
                </a:solidFill>
                <a:effectLst/>
              </a:rPr>
              <a:t>        }  </a:t>
            </a:r>
          </a:p>
          <a:p>
            <a:pPr algn="l"/>
            <a:r>
              <a:rPr lang="en-IN" b="0" i="0" dirty="0">
                <a:solidFill>
                  <a:srgbClr val="000000"/>
                </a:solidFill>
                <a:effectLst/>
              </a:rPr>
              <a:t>   }  </a:t>
            </a:r>
          </a:p>
        </p:txBody>
      </p:sp>
      <p:sp>
        <p:nvSpPr>
          <p:cNvPr id="10" name="TextBox 9">
            <a:extLst>
              <a:ext uri="{FF2B5EF4-FFF2-40B4-BE49-F238E27FC236}">
                <a16:creationId xmlns:a16="http://schemas.microsoft.com/office/drawing/2014/main" id="{22D65E1C-7350-44E7-A7C5-306320AE2FA9}"/>
              </a:ext>
            </a:extLst>
          </p:cNvPr>
          <p:cNvSpPr txBox="1"/>
          <p:nvPr/>
        </p:nvSpPr>
        <p:spPr>
          <a:xfrm>
            <a:off x="5861539" y="5893750"/>
            <a:ext cx="6189784"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need to press </a:t>
            </a:r>
            <a:r>
              <a:rPr lang="en-US" b="0" i="0" dirty="0" err="1">
                <a:solidFill>
                  <a:srgbClr val="000000"/>
                </a:solidFill>
                <a:effectLst/>
                <a:latin typeface="verdana" panose="020B0604030504040204" pitchFamily="34" charset="0"/>
              </a:rPr>
              <a:t>ctrl+c</a:t>
            </a:r>
            <a:r>
              <a:rPr lang="en-US" b="0" i="0" dirty="0">
                <a:solidFill>
                  <a:srgbClr val="000000"/>
                </a:solidFill>
                <a:effectLst/>
                <a:latin typeface="verdana" panose="020B0604030504040204" pitchFamily="34" charset="0"/>
              </a:rPr>
              <a:t> to exit from the program.</a:t>
            </a:r>
            <a:endParaRPr lang="en-IN" dirty="0"/>
          </a:p>
        </p:txBody>
      </p:sp>
    </p:spTree>
    <p:extLst>
      <p:ext uri="{BB962C8B-B14F-4D97-AF65-F5344CB8AC3E}">
        <p14:creationId xmlns:p14="http://schemas.microsoft.com/office/powerpoint/2010/main" val="411729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5AE9-C944-4048-863D-4A66F22A55C5}"/>
              </a:ext>
            </a:extLst>
          </p:cNvPr>
          <p:cNvSpPr>
            <a:spLocks noGrp="1"/>
          </p:cNvSpPr>
          <p:nvPr>
            <p:ph type="title"/>
          </p:nvPr>
        </p:nvSpPr>
        <p:spPr/>
        <p:txBody>
          <a:bodyPr/>
          <a:lstStyle/>
          <a:p>
            <a:pPr algn="ctr"/>
            <a:r>
              <a:rPr lang="en-IN" b="1" dirty="0">
                <a:solidFill>
                  <a:schemeClr val="tx1"/>
                </a:solidFill>
              </a:rPr>
              <a:t>Java While Loop</a:t>
            </a:r>
          </a:p>
        </p:txBody>
      </p:sp>
      <p:sp>
        <p:nvSpPr>
          <p:cNvPr id="3" name="Content Placeholder 2">
            <a:extLst>
              <a:ext uri="{FF2B5EF4-FFF2-40B4-BE49-F238E27FC236}">
                <a16:creationId xmlns:a16="http://schemas.microsoft.com/office/drawing/2014/main" id="{FD352ED3-71A6-4728-A0FC-DDAAF03E37BC}"/>
              </a:ext>
            </a:extLst>
          </p:cNvPr>
          <p:cNvSpPr>
            <a:spLocks noGrp="1"/>
          </p:cNvSpPr>
          <p:nvPr>
            <p:ph idx="1"/>
          </p:nvPr>
        </p:nvSpPr>
        <p:spPr>
          <a:xfrm>
            <a:off x="621324" y="1547446"/>
            <a:ext cx="5029200" cy="5052646"/>
          </a:xfrm>
        </p:spPr>
        <p:txBody>
          <a:bodyPr>
            <a:normAutofit lnSpcReduction="10000"/>
          </a:bodyPr>
          <a:lstStyle/>
          <a:p>
            <a:pPr marL="45720" indent="0">
              <a:buNone/>
            </a:pPr>
            <a:r>
              <a:rPr lang="en-IN" sz="1900" b="1" dirty="0">
                <a:solidFill>
                  <a:schemeClr val="tx1"/>
                </a:solidFill>
              </a:rPr>
              <a:t>class</a:t>
            </a:r>
            <a:r>
              <a:rPr lang="en-IN" sz="1900" dirty="0">
                <a:solidFill>
                  <a:schemeClr val="tx1"/>
                </a:solidFill>
              </a:rPr>
              <a:t> </a:t>
            </a:r>
            <a:r>
              <a:rPr lang="en-IN" sz="1900" dirty="0" err="1">
                <a:solidFill>
                  <a:schemeClr val="tx1"/>
                </a:solidFill>
              </a:rPr>
              <a:t>WhileExample</a:t>
            </a:r>
            <a:r>
              <a:rPr lang="en-IN" sz="1900" dirty="0">
                <a:solidFill>
                  <a:schemeClr val="tx1"/>
                </a:solidFill>
              </a:rPr>
              <a:t> </a:t>
            </a:r>
          </a:p>
          <a:p>
            <a:pPr marL="45720" indent="0">
              <a:buNone/>
            </a:pPr>
            <a:r>
              <a:rPr lang="en-IN" sz="1900" dirty="0">
                <a:solidFill>
                  <a:schemeClr val="tx1"/>
                </a:solidFill>
              </a:rPr>
              <a:t>{  </a:t>
            </a:r>
          </a:p>
          <a:p>
            <a:pPr marL="45720" indent="0">
              <a:buNone/>
            </a:pPr>
            <a:r>
              <a:rPr lang="en-IN" sz="1900" b="1" dirty="0">
                <a:solidFill>
                  <a:schemeClr val="tx1"/>
                </a:solidFill>
              </a:rPr>
              <a:t>    public</a:t>
            </a:r>
            <a:r>
              <a:rPr lang="en-IN" sz="1900" dirty="0">
                <a:solidFill>
                  <a:schemeClr val="tx1"/>
                </a:solidFill>
              </a:rPr>
              <a:t> </a:t>
            </a:r>
            <a:r>
              <a:rPr lang="en-IN" sz="1900" b="1" dirty="0">
                <a:solidFill>
                  <a:schemeClr val="tx1"/>
                </a:solidFill>
              </a:rPr>
              <a:t>static</a:t>
            </a:r>
            <a:r>
              <a:rPr lang="en-IN" sz="1900" dirty="0">
                <a:solidFill>
                  <a:schemeClr val="tx1"/>
                </a:solidFill>
              </a:rPr>
              <a:t> </a:t>
            </a:r>
            <a:r>
              <a:rPr lang="en-IN" sz="1900" b="1" dirty="0">
                <a:solidFill>
                  <a:schemeClr val="tx1"/>
                </a:solidFill>
              </a:rPr>
              <a:t>void</a:t>
            </a:r>
            <a:r>
              <a:rPr lang="en-IN" sz="1900" dirty="0">
                <a:solidFill>
                  <a:schemeClr val="tx1"/>
                </a:solidFill>
              </a:rPr>
              <a:t> main(String[] </a:t>
            </a:r>
            <a:r>
              <a:rPr lang="en-IN" sz="1900" dirty="0" err="1">
                <a:solidFill>
                  <a:schemeClr val="tx1"/>
                </a:solidFill>
              </a:rPr>
              <a:t>args</a:t>
            </a:r>
            <a:r>
              <a:rPr lang="en-IN" sz="1900" dirty="0">
                <a:solidFill>
                  <a:schemeClr val="tx1"/>
                </a:solidFill>
              </a:rPr>
              <a:t>)</a:t>
            </a:r>
          </a:p>
          <a:p>
            <a:pPr marL="45720" indent="0">
              <a:buNone/>
            </a:pPr>
            <a:r>
              <a:rPr lang="en-IN" sz="1900" dirty="0">
                <a:solidFill>
                  <a:schemeClr val="tx1"/>
                </a:solidFill>
              </a:rPr>
              <a:t>    {  </a:t>
            </a:r>
          </a:p>
          <a:p>
            <a:pPr marL="45720" indent="0">
              <a:buNone/>
            </a:pPr>
            <a:r>
              <a:rPr lang="en-IN" sz="1900" dirty="0">
                <a:solidFill>
                  <a:schemeClr val="tx1"/>
                </a:solidFill>
              </a:rPr>
              <a:t>                </a:t>
            </a:r>
            <a:r>
              <a:rPr lang="en-IN" sz="1900" b="1" dirty="0">
                <a:solidFill>
                  <a:schemeClr val="tx1"/>
                </a:solidFill>
              </a:rPr>
              <a:t>int</a:t>
            </a:r>
            <a:r>
              <a:rPr lang="en-IN" sz="1900" dirty="0">
                <a:solidFill>
                  <a:schemeClr val="tx1"/>
                </a:solidFill>
              </a:rPr>
              <a:t> </a:t>
            </a:r>
            <a:r>
              <a:rPr lang="en-IN" sz="1900" dirty="0" err="1">
                <a:solidFill>
                  <a:schemeClr val="tx1"/>
                </a:solidFill>
              </a:rPr>
              <a:t>i</a:t>
            </a:r>
            <a:r>
              <a:rPr lang="en-IN" sz="1900" dirty="0">
                <a:solidFill>
                  <a:schemeClr val="tx1"/>
                </a:solidFill>
              </a:rPr>
              <a:t>=1;  </a:t>
            </a:r>
          </a:p>
          <a:p>
            <a:pPr marL="45720" indent="0">
              <a:buNone/>
            </a:pPr>
            <a:r>
              <a:rPr lang="en-IN" sz="1900" dirty="0">
                <a:solidFill>
                  <a:schemeClr val="tx1"/>
                </a:solidFill>
              </a:rPr>
              <a:t>               </a:t>
            </a:r>
            <a:r>
              <a:rPr lang="en-IN" sz="1900" b="1" dirty="0">
                <a:solidFill>
                  <a:schemeClr val="tx1"/>
                </a:solidFill>
              </a:rPr>
              <a:t>while</a:t>
            </a:r>
            <a:r>
              <a:rPr lang="en-IN" sz="1900" dirty="0">
                <a:solidFill>
                  <a:schemeClr val="tx1"/>
                </a:solidFill>
              </a:rPr>
              <a:t>(</a:t>
            </a:r>
            <a:r>
              <a:rPr lang="en-IN" sz="1900" dirty="0" err="1">
                <a:solidFill>
                  <a:schemeClr val="tx1"/>
                </a:solidFill>
              </a:rPr>
              <a:t>i</a:t>
            </a:r>
            <a:r>
              <a:rPr lang="en-IN" sz="1900" dirty="0">
                <a:solidFill>
                  <a:schemeClr val="tx1"/>
                </a:solidFill>
              </a:rPr>
              <a:t>&lt;=10)</a:t>
            </a:r>
          </a:p>
          <a:p>
            <a:pPr marL="45720" indent="0">
              <a:buNone/>
            </a:pPr>
            <a:r>
              <a:rPr lang="en-IN" sz="1900" dirty="0">
                <a:solidFill>
                  <a:schemeClr val="tx1"/>
                </a:solidFill>
              </a:rPr>
              <a:t>              {  </a:t>
            </a:r>
          </a:p>
          <a:p>
            <a:pPr marL="45720" indent="0">
              <a:buNone/>
            </a:pPr>
            <a:r>
              <a:rPr lang="en-IN" sz="1900" dirty="0">
                <a:solidFill>
                  <a:schemeClr val="tx1"/>
                </a:solidFill>
              </a:rPr>
              <a:t>        	</a:t>
            </a:r>
            <a:r>
              <a:rPr lang="en-IN" sz="1900" dirty="0" err="1">
                <a:solidFill>
                  <a:schemeClr val="tx1"/>
                </a:solidFill>
              </a:rPr>
              <a:t>System.out.println</a:t>
            </a:r>
            <a:r>
              <a:rPr lang="en-IN" sz="1900" dirty="0">
                <a:solidFill>
                  <a:schemeClr val="tx1"/>
                </a:solidFill>
              </a:rPr>
              <a:t>(</a:t>
            </a:r>
            <a:r>
              <a:rPr lang="en-IN" sz="1900" dirty="0" err="1">
                <a:solidFill>
                  <a:schemeClr val="tx1"/>
                </a:solidFill>
              </a:rPr>
              <a:t>i</a:t>
            </a:r>
            <a:r>
              <a:rPr lang="en-IN" sz="1900" dirty="0">
                <a:solidFill>
                  <a:schemeClr val="tx1"/>
                </a:solidFill>
              </a:rPr>
              <a:t>);  </a:t>
            </a:r>
          </a:p>
          <a:p>
            <a:pPr marL="45720" indent="0">
              <a:buNone/>
            </a:pPr>
            <a:r>
              <a:rPr lang="en-IN" sz="1900" dirty="0">
                <a:solidFill>
                  <a:schemeClr val="tx1"/>
                </a:solidFill>
              </a:rPr>
              <a:t>    	</a:t>
            </a:r>
            <a:r>
              <a:rPr lang="en-IN" sz="1900" dirty="0" err="1">
                <a:solidFill>
                  <a:schemeClr val="tx1"/>
                </a:solidFill>
              </a:rPr>
              <a:t>i</a:t>
            </a:r>
            <a:r>
              <a:rPr lang="en-IN" sz="1900" dirty="0">
                <a:solidFill>
                  <a:schemeClr val="tx1"/>
                </a:solidFill>
              </a:rPr>
              <a:t>++;  </a:t>
            </a:r>
          </a:p>
          <a:p>
            <a:pPr marL="45720" indent="0">
              <a:buNone/>
            </a:pPr>
            <a:r>
              <a:rPr lang="en-IN" sz="1900" dirty="0">
                <a:solidFill>
                  <a:schemeClr val="tx1"/>
                </a:solidFill>
              </a:rPr>
              <a:t>              }  </a:t>
            </a:r>
          </a:p>
          <a:p>
            <a:pPr marL="45720" indent="0">
              <a:buNone/>
            </a:pPr>
            <a:r>
              <a:rPr lang="en-IN" sz="1900" dirty="0">
                <a:solidFill>
                  <a:schemeClr val="tx1"/>
                </a:solidFill>
              </a:rPr>
              <a:t>       }  </a:t>
            </a:r>
          </a:p>
          <a:p>
            <a:pPr marL="45720" indent="0">
              <a:buNone/>
            </a:pPr>
            <a:r>
              <a:rPr lang="en-IN" sz="1900" dirty="0">
                <a:solidFill>
                  <a:schemeClr val="tx1"/>
                </a:solidFill>
              </a:rPr>
              <a:t>}  </a:t>
            </a:r>
          </a:p>
          <a:p>
            <a:endParaRPr lang="en-IN" dirty="0"/>
          </a:p>
        </p:txBody>
      </p:sp>
      <p:sp>
        <p:nvSpPr>
          <p:cNvPr id="5" name="TextBox 4">
            <a:extLst>
              <a:ext uri="{FF2B5EF4-FFF2-40B4-BE49-F238E27FC236}">
                <a16:creationId xmlns:a16="http://schemas.microsoft.com/office/drawing/2014/main" id="{2BF7ED6C-5D7F-4AC8-8D22-C4A02B2981B0}"/>
              </a:ext>
            </a:extLst>
          </p:cNvPr>
          <p:cNvSpPr txBox="1"/>
          <p:nvPr/>
        </p:nvSpPr>
        <p:spPr>
          <a:xfrm>
            <a:off x="6283564" y="2274838"/>
            <a:ext cx="6096000" cy="2862322"/>
          </a:xfrm>
          <a:prstGeom prst="rect">
            <a:avLst/>
          </a:prstGeom>
          <a:noFill/>
        </p:spPr>
        <p:txBody>
          <a:bodyPr wrap="square">
            <a:spAutoFit/>
          </a:bodyPr>
          <a:lstStyle/>
          <a:p>
            <a:r>
              <a:rPr lang="en-IN" b="1" dirty="0">
                <a:latin typeface="Corbel" panose="020B0503020204020204" pitchFamily="34" charset="0"/>
              </a:rPr>
              <a:t>c</a:t>
            </a:r>
            <a:r>
              <a:rPr lang="en-IN" b="1" i="0" dirty="0">
                <a:effectLst/>
                <a:latin typeface="Corbel" panose="020B0503020204020204" pitchFamily="34" charset="0"/>
              </a:rPr>
              <a:t>lass</a:t>
            </a:r>
            <a:r>
              <a:rPr lang="en-IN" b="0" i="0" dirty="0">
                <a:effectLst/>
                <a:latin typeface="Corbel" panose="020B0503020204020204" pitchFamily="34" charset="0"/>
              </a:rPr>
              <a:t> WhileExample2 </a:t>
            </a:r>
          </a:p>
          <a:p>
            <a:r>
              <a:rPr lang="en-IN" b="0" i="0" dirty="0">
                <a:effectLst/>
                <a:latin typeface="Corbel" panose="020B0503020204020204" pitchFamily="34" charset="0"/>
              </a:rPr>
              <a:t>{  </a:t>
            </a:r>
          </a:p>
          <a:p>
            <a:r>
              <a:rPr lang="en-IN" b="1" i="0" dirty="0">
                <a:effectLst/>
                <a:latin typeface="Corbel" panose="020B0503020204020204" pitchFamily="34" charset="0"/>
              </a:rPr>
              <a:t>      public</a:t>
            </a:r>
            <a:r>
              <a:rPr lang="en-IN" b="0" i="0" dirty="0">
                <a:effectLst/>
                <a:latin typeface="Corbel" panose="020B0503020204020204" pitchFamily="34" charset="0"/>
              </a:rPr>
              <a:t> </a:t>
            </a:r>
            <a:r>
              <a:rPr lang="en-IN" b="1" i="0" dirty="0">
                <a:effectLst/>
                <a:latin typeface="Corbel" panose="020B0503020204020204" pitchFamily="34" charset="0"/>
              </a:rPr>
              <a:t>static</a:t>
            </a:r>
            <a:r>
              <a:rPr lang="en-IN" b="0" i="0" dirty="0">
                <a:effectLst/>
                <a:latin typeface="Corbel" panose="020B0503020204020204" pitchFamily="34" charset="0"/>
              </a:rPr>
              <a:t> </a:t>
            </a:r>
            <a:r>
              <a:rPr lang="en-IN" b="1" i="0" dirty="0">
                <a:effectLst/>
                <a:latin typeface="Corbel" panose="020B0503020204020204" pitchFamily="34" charset="0"/>
              </a:rPr>
              <a:t>void</a:t>
            </a:r>
            <a:r>
              <a:rPr lang="en-IN" b="0" i="0" dirty="0">
                <a:effectLst/>
                <a:latin typeface="Corbel" panose="020B0503020204020204" pitchFamily="34" charset="0"/>
              </a:rPr>
              <a:t> main(String[] </a:t>
            </a:r>
            <a:r>
              <a:rPr lang="en-IN" b="0" i="0" dirty="0" err="1">
                <a:effectLst/>
                <a:latin typeface="Corbel" panose="020B0503020204020204" pitchFamily="34" charset="0"/>
              </a:rPr>
              <a:t>args</a:t>
            </a:r>
            <a:r>
              <a:rPr lang="en-IN" b="0" i="0" dirty="0">
                <a:effectLst/>
                <a:latin typeface="Corbel" panose="020B0503020204020204" pitchFamily="34" charset="0"/>
              </a:rPr>
              <a:t>)</a:t>
            </a:r>
          </a:p>
          <a:p>
            <a:r>
              <a:rPr lang="en-IN" dirty="0">
                <a:latin typeface="Corbel" panose="020B0503020204020204" pitchFamily="34" charset="0"/>
              </a:rPr>
              <a:t>     </a:t>
            </a:r>
            <a:r>
              <a:rPr lang="en-IN" b="0" i="0" dirty="0">
                <a:effectLst/>
                <a:latin typeface="Corbel" panose="020B0503020204020204" pitchFamily="34" charset="0"/>
              </a:rPr>
              <a:t> {  </a:t>
            </a:r>
          </a:p>
          <a:p>
            <a:r>
              <a:rPr lang="en-IN" b="0" i="0" dirty="0">
                <a:effectLst/>
                <a:latin typeface="Corbel" panose="020B0503020204020204" pitchFamily="34" charset="0"/>
              </a:rPr>
              <a:t>                </a:t>
            </a:r>
            <a:r>
              <a:rPr lang="en-IN" b="1" i="0" dirty="0">
                <a:effectLst/>
                <a:latin typeface="Corbel" panose="020B0503020204020204" pitchFamily="34" charset="0"/>
              </a:rPr>
              <a:t>while</a:t>
            </a:r>
            <a:r>
              <a:rPr lang="en-IN" b="0" i="0" dirty="0">
                <a:effectLst/>
                <a:latin typeface="Corbel" panose="020B0503020204020204" pitchFamily="34" charset="0"/>
              </a:rPr>
              <a:t>(</a:t>
            </a:r>
            <a:r>
              <a:rPr lang="en-IN" b="1" i="0" dirty="0">
                <a:effectLst/>
                <a:latin typeface="Corbel" panose="020B0503020204020204" pitchFamily="34" charset="0"/>
              </a:rPr>
              <a:t>true</a:t>
            </a:r>
            <a:r>
              <a:rPr lang="en-IN" b="0" i="0" dirty="0">
                <a:effectLst/>
                <a:latin typeface="Corbel" panose="020B0503020204020204" pitchFamily="34" charset="0"/>
              </a:rPr>
              <a:t>)</a:t>
            </a:r>
          </a:p>
          <a:p>
            <a:r>
              <a:rPr lang="en-IN" dirty="0">
                <a:latin typeface="Corbel" panose="020B0503020204020204" pitchFamily="34" charset="0"/>
              </a:rPr>
              <a:t>                </a:t>
            </a:r>
            <a:r>
              <a:rPr lang="en-IN" b="0" i="0" dirty="0">
                <a:effectLst/>
                <a:latin typeface="Corbel" panose="020B0503020204020204" pitchFamily="34" charset="0"/>
              </a:rPr>
              <a:t>{  </a:t>
            </a:r>
          </a:p>
          <a:p>
            <a:r>
              <a:rPr lang="en-IN" b="0" i="0" dirty="0">
                <a:effectLst/>
                <a:latin typeface="Corbel" panose="020B0503020204020204" pitchFamily="34" charset="0"/>
              </a:rPr>
              <a:t>                       </a:t>
            </a:r>
            <a:r>
              <a:rPr lang="en-IN" b="0" i="0" dirty="0" err="1">
                <a:effectLst/>
                <a:latin typeface="Corbel" panose="020B0503020204020204" pitchFamily="34" charset="0"/>
              </a:rPr>
              <a:t>System.out.println</a:t>
            </a:r>
            <a:r>
              <a:rPr lang="en-IN" b="0" i="0" dirty="0">
                <a:effectLst/>
                <a:latin typeface="Corbel" panose="020B0503020204020204" pitchFamily="34" charset="0"/>
              </a:rPr>
              <a:t>("infinitive while loop");  </a:t>
            </a:r>
          </a:p>
          <a:p>
            <a:r>
              <a:rPr lang="en-IN" b="0" i="0" dirty="0">
                <a:effectLst/>
                <a:latin typeface="Corbel" panose="020B0503020204020204" pitchFamily="34" charset="0"/>
              </a:rPr>
              <a:t>    </a:t>
            </a:r>
            <a:r>
              <a:rPr lang="en-IN" dirty="0">
                <a:latin typeface="Corbel" panose="020B0503020204020204" pitchFamily="34" charset="0"/>
              </a:rPr>
              <a:t>            </a:t>
            </a:r>
            <a:r>
              <a:rPr lang="en-IN" b="0" i="0" dirty="0">
                <a:effectLst/>
                <a:latin typeface="Corbel" panose="020B0503020204020204" pitchFamily="34" charset="0"/>
              </a:rPr>
              <a:t>}  </a:t>
            </a:r>
          </a:p>
          <a:p>
            <a:r>
              <a:rPr lang="en-IN" b="0" i="0" dirty="0">
                <a:effectLst/>
                <a:latin typeface="Corbel" panose="020B0503020204020204" pitchFamily="34" charset="0"/>
              </a:rPr>
              <a:t>       }  </a:t>
            </a:r>
          </a:p>
          <a:p>
            <a:r>
              <a:rPr lang="en-IN" b="0" i="0" dirty="0">
                <a:effectLst/>
                <a:latin typeface="Corbel" panose="020B0503020204020204" pitchFamily="34" charset="0"/>
              </a:rPr>
              <a:t>}  </a:t>
            </a:r>
          </a:p>
        </p:txBody>
      </p:sp>
    </p:spTree>
    <p:extLst>
      <p:ext uri="{BB962C8B-B14F-4D97-AF65-F5344CB8AC3E}">
        <p14:creationId xmlns:p14="http://schemas.microsoft.com/office/powerpoint/2010/main" val="131236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AB20-6F02-42F3-B1D1-E393CA13B56E}"/>
              </a:ext>
            </a:extLst>
          </p:cNvPr>
          <p:cNvSpPr>
            <a:spLocks noGrp="1"/>
          </p:cNvSpPr>
          <p:nvPr>
            <p:ph type="title"/>
          </p:nvPr>
        </p:nvSpPr>
        <p:spPr>
          <a:xfrm>
            <a:off x="1143000" y="609600"/>
            <a:ext cx="9875520" cy="1356360"/>
          </a:xfrm>
        </p:spPr>
        <p:txBody>
          <a:bodyPr/>
          <a:lstStyle/>
          <a:p>
            <a:pPr algn="ctr"/>
            <a:r>
              <a:rPr lang="en-IN" b="1" dirty="0"/>
              <a:t>Java do-while Loop</a:t>
            </a:r>
          </a:p>
        </p:txBody>
      </p:sp>
      <p:sp>
        <p:nvSpPr>
          <p:cNvPr id="3" name="Content Placeholder 2">
            <a:extLst>
              <a:ext uri="{FF2B5EF4-FFF2-40B4-BE49-F238E27FC236}">
                <a16:creationId xmlns:a16="http://schemas.microsoft.com/office/drawing/2014/main" id="{44FC9BF8-77D2-474A-BD3A-E3ED6696CAFE}"/>
              </a:ext>
            </a:extLst>
          </p:cNvPr>
          <p:cNvSpPr>
            <a:spLocks noGrp="1"/>
          </p:cNvSpPr>
          <p:nvPr>
            <p:ph idx="1"/>
          </p:nvPr>
        </p:nvSpPr>
        <p:spPr>
          <a:xfrm>
            <a:off x="1143000" y="1629508"/>
            <a:ext cx="9872871" cy="5005754"/>
          </a:xfrm>
        </p:spPr>
        <p:txBody>
          <a:bodyPr>
            <a:normAutofit fontScale="92500" lnSpcReduction="10000"/>
          </a:bodyPr>
          <a:lstStyle/>
          <a:p>
            <a:pPr marL="45720" indent="0">
              <a:buNone/>
            </a:pPr>
            <a:r>
              <a:rPr lang="en-IN" b="1" dirty="0">
                <a:solidFill>
                  <a:schemeClr val="tx1"/>
                </a:solidFill>
              </a:rPr>
              <a:t>class</a:t>
            </a:r>
            <a:r>
              <a:rPr lang="en-IN" dirty="0">
                <a:solidFill>
                  <a:schemeClr val="tx1"/>
                </a:solidFill>
              </a:rPr>
              <a:t> </a:t>
            </a:r>
            <a:r>
              <a:rPr lang="en-IN" dirty="0" err="1">
                <a:solidFill>
                  <a:schemeClr val="tx1"/>
                </a:solidFill>
              </a:rPr>
              <a:t>DoWhileExample</a:t>
            </a:r>
            <a:endParaRPr lang="en-IN" dirty="0">
              <a:solidFill>
                <a:schemeClr val="tx1"/>
              </a:solidFill>
            </a:endParaRPr>
          </a:p>
          <a:p>
            <a:pPr marL="45720" indent="0">
              <a:buNone/>
            </a:pPr>
            <a:r>
              <a:rPr lang="en-IN" dirty="0">
                <a:solidFill>
                  <a:schemeClr val="tx1"/>
                </a:solidFill>
              </a:rPr>
              <a:t> {  </a:t>
            </a:r>
          </a:p>
          <a:p>
            <a:pPr marL="45720" indent="0">
              <a:buNone/>
            </a:pPr>
            <a:r>
              <a:rPr lang="en-IN" b="1" dirty="0">
                <a:solidFill>
                  <a:schemeClr val="tx1"/>
                </a:solidFill>
              </a:rPr>
              <a:t>            public</a:t>
            </a:r>
            <a:r>
              <a:rPr lang="en-IN" dirty="0">
                <a:solidFill>
                  <a:schemeClr val="tx1"/>
                </a:solidFill>
              </a:rPr>
              <a:t> </a:t>
            </a:r>
            <a:r>
              <a:rPr lang="en-IN" b="1" dirty="0">
                <a:solidFill>
                  <a:schemeClr val="tx1"/>
                </a:solidFill>
              </a:rPr>
              <a:t>static</a:t>
            </a:r>
            <a:r>
              <a:rPr lang="en-IN" dirty="0">
                <a:solidFill>
                  <a:schemeClr val="tx1"/>
                </a:solidFill>
              </a:rPr>
              <a:t> </a:t>
            </a:r>
            <a:r>
              <a:rPr lang="en-IN" b="1" dirty="0">
                <a:solidFill>
                  <a:schemeClr val="tx1"/>
                </a:solidFill>
              </a:rPr>
              <a:t>void</a:t>
            </a:r>
            <a:r>
              <a:rPr lang="en-IN" dirty="0">
                <a:solidFill>
                  <a:schemeClr val="tx1"/>
                </a:solidFill>
              </a:rPr>
              <a:t> main(String[] </a:t>
            </a:r>
            <a:r>
              <a:rPr lang="en-IN" dirty="0" err="1">
                <a:solidFill>
                  <a:schemeClr val="tx1"/>
                </a:solidFill>
              </a:rPr>
              <a:t>args</a:t>
            </a:r>
            <a:r>
              <a:rPr lang="en-IN" dirty="0">
                <a:solidFill>
                  <a:schemeClr val="tx1"/>
                </a:solidFill>
              </a:rPr>
              <a:t>) </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int</a:t>
            </a:r>
            <a:r>
              <a:rPr lang="en-IN" dirty="0">
                <a:solidFill>
                  <a:schemeClr val="tx1"/>
                </a:solidFill>
              </a:rPr>
              <a:t> </a:t>
            </a:r>
            <a:r>
              <a:rPr lang="en-IN" dirty="0" err="1">
                <a:solidFill>
                  <a:schemeClr val="tx1"/>
                </a:solidFill>
              </a:rPr>
              <a:t>i</a:t>
            </a:r>
            <a:r>
              <a:rPr lang="en-IN" dirty="0">
                <a:solidFill>
                  <a:schemeClr val="tx1"/>
                </a:solidFill>
              </a:rPr>
              <a:t>=1;  </a:t>
            </a:r>
          </a:p>
          <a:p>
            <a:pPr marL="45720" indent="0">
              <a:buNone/>
            </a:pPr>
            <a:r>
              <a:rPr lang="en-IN" dirty="0">
                <a:solidFill>
                  <a:schemeClr val="tx1"/>
                </a:solidFill>
              </a:rPr>
              <a:t>    	</a:t>
            </a:r>
            <a:r>
              <a:rPr lang="en-IN" b="1" dirty="0">
                <a:solidFill>
                  <a:schemeClr val="tx1"/>
                </a:solidFill>
              </a:rPr>
              <a:t>do</a:t>
            </a:r>
          </a:p>
          <a:p>
            <a:pPr marL="45720" indent="0">
              <a:buNone/>
            </a:pPr>
            <a:r>
              <a:rPr lang="en-IN" dirty="0">
                <a:solidFill>
                  <a:schemeClr val="tx1"/>
                </a:solidFill>
              </a:rPr>
              <a:t>	{  </a:t>
            </a:r>
          </a:p>
          <a:p>
            <a:pPr marL="45720" indent="0">
              <a:buNone/>
            </a:pPr>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i</a:t>
            </a:r>
            <a:r>
              <a:rPr lang="en-IN" dirty="0">
                <a:solidFill>
                  <a:schemeClr val="tx1"/>
                </a:solidFill>
              </a:rPr>
              <a:t>);  </a:t>
            </a:r>
          </a:p>
          <a:p>
            <a:pPr marL="45720" indent="0">
              <a:buNone/>
            </a:pPr>
            <a:r>
              <a:rPr lang="en-IN" dirty="0">
                <a:solidFill>
                  <a:schemeClr val="tx1"/>
                </a:solidFill>
              </a:rPr>
              <a:t>    		</a:t>
            </a:r>
            <a:r>
              <a:rPr lang="en-IN" dirty="0" err="1">
                <a:solidFill>
                  <a:schemeClr val="tx1"/>
                </a:solidFill>
              </a:rPr>
              <a:t>i</a:t>
            </a:r>
            <a:r>
              <a:rPr lang="en-IN" dirty="0">
                <a:solidFill>
                  <a:schemeClr val="tx1"/>
                </a:solidFill>
              </a:rPr>
              <a:t>++;  </a:t>
            </a:r>
          </a:p>
          <a:p>
            <a:pPr marL="45720" indent="0">
              <a:buNone/>
            </a:pPr>
            <a:r>
              <a:rPr lang="en-IN" dirty="0">
                <a:solidFill>
                  <a:schemeClr val="tx1"/>
                </a:solidFill>
              </a:rPr>
              <a:t>    	}</a:t>
            </a:r>
            <a:r>
              <a:rPr lang="en-IN" b="1" dirty="0">
                <a:solidFill>
                  <a:schemeClr val="tx1"/>
                </a:solidFill>
              </a:rPr>
              <a:t>while</a:t>
            </a:r>
            <a:r>
              <a:rPr lang="en-IN" dirty="0">
                <a:solidFill>
                  <a:schemeClr val="tx1"/>
                </a:solidFill>
              </a:rPr>
              <a:t>(</a:t>
            </a:r>
            <a:r>
              <a:rPr lang="en-IN" dirty="0" err="1">
                <a:solidFill>
                  <a:schemeClr val="tx1"/>
                </a:solidFill>
              </a:rPr>
              <a:t>i</a:t>
            </a:r>
            <a:r>
              <a:rPr lang="en-IN" dirty="0">
                <a:solidFill>
                  <a:schemeClr val="tx1"/>
                </a:solidFill>
              </a:rPr>
              <a:t>&lt;=10);  </a:t>
            </a:r>
          </a:p>
          <a:p>
            <a:pPr marL="45720" indent="0">
              <a:buNone/>
            </a:pPr>
            <a:r>
              <a:rPr lang="en-IN" dirty="0">
                <a:solidFill>
                  <a:schemeClr val="tx1"/>
                </a:solidFill>
              </a:rPr>
              <a:t>             }  </a:t>
            </a:r>
          </a:p>
          <a:p>
            <a:pPr marL="45720" indent="0">
              <a:buNone/>
            </a:pPr>
            <a:r>
              <a:rPr lang="en-IN" dirty="0">
                <a:solidFill>
                  <a:schemeClr val="tx1"/>
                </a:solidFill>
              </a:rPr>
              <a:t>}  </a:t>
            </a:r>
          </a:p>
          <a:p>
            <a:endParaRPr lang="en-IN" dirty="0"/>
          </a:p>
        </p:txBody>
      </p:sp>
    </p:spTree>
    <p:extLst>
      <p:ext uri="{BB962C8B-B14F-4D97-AF65-F5344CB8AC3E}">
        <p14:creationId xmlns:p14="http://schemas.microsoft.com/office/powerpoint/2010/main" val="38589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1F7E-2627-407B-B7C3-06D7E22AAA73}"/>
              </a:ext>
            </a:extLst>
          </p:cNvPr>
          <p:cNvSpPr>
            <a:spLocks noGrp="1"/>
          </p:cNvSpPr>
          <p:nvPr>
            <p:ph type="title"/>
          </p:nvPr>
        </p:nvSpPr>
        <p:spPr/>
        <p:txBody>
          <a:bodyPr/>
          <a:lstStyle/>
          <a:p>
            <a:pPr algn="ctr"/>
            <a:r>
              <a:rPr lang="en-US" b="1" dirty="0">
                <a:solidFill>
                  <a:schemeClr val="tx1"/>
                </a:solidFill>
              </a:rPr>
              <a:t>Java Break Statement</a:t>
            </a:r>
            <a:endParaRPr lang="en-IN" b="1" dirty="0"/>
          </a:p>
        </p:txBody>
      </p:sp>
      <p:sp>
        <p:nvSpPr>
          <p:cNvPr id="3" name="Content Placeholder 2">
            <a:extLst>
              <a:ext uri="{FF2B5EF4-FFF2-40B4-BE49-F238E27FC236}">
                <a16:creationId xmlns:a16="http://schemas.microsoft.com/office/drawing/2014/main" id="{FFB58CDE-2FF7-4994-AE4B-EA9252DA9F12}"/>
              </a:ext>
            </a:extLst>
          </p:cNvPr>
          <p:cNvSpPr>
            <a:spLocks noGrp="1"/>
          </p:cNvSpPr>
          <p:nvPr>
            <p:ph idx="1"/>
          </p:nvPr>
        </p:nvSpPr>
        <p:spPr>
          <a:xfrm>
            <a:off x="1140352" y="2057400"/>
            <a:ext cx="9875519" cy="4191000"/>
          </a:xfrm>
        </p:spPr>
        <p:txBody>
          <a:bodyPr/>
          <a:lstStyle/>
          <a:p>
            <a:endParaRPr lang="en-US" dirty="0">
              <a:solidFill>
                <a:schemeClr val="tx1"/>
              </a:solidFill>
            </a:endParaRPr>
          </a:p>
          <a:p>
            <a:r>
              <a:rPr lang="en-US" dirty="0">
                <a:solidFill>
                  <a:schemeClr val="tx1"/>
                </a:solidFill>
              </a:rPr>
              <a:t>When a break statement is encountered inside a loop, the loop is immediately terminated and the program control resumes at the next statement following the loop.</a:t>
            </a:r>
          </a:p>
          <a:p>
            <a:r>
              <a:rPr lang="en-US" dirty="0">
                <a:solidFill>
                  <a:schemeClr val="tx1"/>
                </a:solidFill>
              </a:rPr>
              <a:t>The Java </a:t>
            </a:r>
            <a:r>
              <a:rPr lang="en-US" i="1" dirty="0">
                <a:solidFill>
                  <a:schemeClr val="tx1"/>
                </a:solidFill>
              </a:rPr>
              <a:t>break</a:t>
            </a:r>
            <a:r>
              <a:rPr lang="en-US" dirty="0">
                <a:solidFill>
                  <a:schemeClr val="tx1"/>
                </a:solidFill>
              </a:rPr>
              <a:t> statement is used to break loop or </a:t>
            </a:r>
            <a:r>
              <a:rPr lang="en-US" dirty="0">
                <a:solidFill>
                  <a:schemeClr val="tx1"/>
                </a:solidFill>
                <a:hlinkClick r:id="rId2">
                  <a:extLst>
                    <a:ext uri="{A12FA001-AC4F-418D-AE19-62706E023703}">
                      <ahyp:hlinkClr xmlns:ahyp="http://schemas.microsoft.com/office/drawing/2018/hyperlinkcolor" val="tx"/>
                    </a:ext>
                  </a:extLst>
                </a:hlinkClick>
              </a:rPr>
              <a:t>switch</a:t>
            </a:r>
            <a:r>
              <a:rPr lang="en-US" dirty="0">
                <a:solidFill>
                  <a:schemeClr val="tx1"/>
                </a:solidFill>
              </a:rPr>
              <a:t> statement. It breaks the current flow of the program at specified condition. In case of inner loop, it breaks only inner loop.</a:t>
            </a:r>
          </a:p>
          <a:p>
            <a:r>
              <a:rPr lang="en-US" dirty="0">
                <a:solidFill>
                  <a:schemeClr val="tx1"/>
                </a:solidFill>
              </a:rPr>
              <a:t>We can use Java break statement in all types of loops such as </a:t>
            </a:r>
            <a:r>
              <a:rPr lang="en-US" dirty="0">
                <a:solidFill>
                  <a:schemeClr val="tx1"/>
                </a:solidFill>
                <a:hlinkClick r:id="rId3">
                  <a:extLst>
                    <a:ext uri="{A12FA001-AC4F-418D-AE19-62706E023703}">
                      <ahyp:hlinkClr xmlns:ahyp="http://schemas.microsoft.com/office/drawing/2018/hyperlinkcolor" val="tx"/>
                    </a:ext>
                  </a:extLst>
                </a:hlinkClick>
              </a:rPr>
              <a:t>for loop</a:t>
            </a:r>
            <a:r>
              <a:rPr lang="en-US" dirty="0">
                <a:solidFill>
                  <a:schemeClr val="tx1"/>
                </a:solidFill>
              </a:rPr>
              <a:t>, </a:t>
            </a:r>
            <a:r>
              <a:rPr lang="en-US" dirty="0">
                <a:solidFill>
                  <a:schemeClr val="tx1"/>
                </a:solidFill>
                <a:hlinkClick r:id="rId4">
                  <a:extLst>
                    <a:ext uri="{A12FA001-AC4F-418D-AE19-62706E023703}">
                      <ahyp:hlinkClr xmlns:ahyp="http://schemas.microsoft.com/office/drawing/2018/hyperlinkcolor" val="tx"/>
                    </a:ext>
                  </a:extLst>
                </a:hlinkClick>
              </a:rPr>
              <a:t>while loop</a:t>
            </a:r>
            <a:r>
              <a:rPr lang="en-US" dirty="0">
                <a:solidFill>
                  <a:schemeClr val="tx1"/>
                </a:solidFill>
              </a:rPr>
              <a:t> and </a:t>
            </a:r>
            <a:r>
              <a:rPr lang="en-US" dirty="0">
                <a:solidFill>
                  <a:schemeClr val="tx1"/>
                </a:solidFill>
                <a:hlinkClick r:id="rId5">
                  <a:extLst>
                    <a:ext uri="{A12FA001-AC4F-418D-AE19-62706E023703}">
                      <ahyp:hlinkClr xmlns:ahyp="http://schemas.microsoft.com/office/drawing/2018/hyperlinkcolor" val="tx"/>
                    </a:ext>
                  </a:extLst>
                </a:hlinkClick>
              </a:rPr>
              <a:t>do-while loop</a:t>
            </a:r>
            <a:r>
              <a:rPr lang="en-US" dirty="0">
                <a:solidFill>
                  <a:schemeClr val="tx1"/>
                </a:solidFill>
              </a:rPr>
              <a:t>.</a:t>
            </a:r>
          </a:p>
          <a:p>
            <a:endParaRPr lang="en-IN" dirty="0"/>
          </a:p>
        </p:txBody>
      </p:sp>
    </p:spTree>
    <p:extLst>
      <p:ext uri="{BB962C8B-B14F-4D97-AF65-F5344CB8AC3E}">
        <p14:creationId xmlns:p14="http://schemas.microsoft.com/office/powerpoint/2010/main" val="383085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BD473-3247-4979-97FC-8B4DF5DFD845}"/>
              </a:ext>
            </a:extLst>
          </p:cNvPr>
          <p:cNvSpPr>
            <a:spLocks noGrp="1"/>
          </p:cNvSpPr>
          <p:nvPr>
            <p:ph idx="1"/>
          </p:nvPr>
        </p:nvSpPr>
        <p:spPr>
          <a:xfrm>
            <a:off x="710214" y="301841"/>
            <a:ext cx="9126244" cy="6276512"/>
          </a:xfrm>
        </p:spPr>
        <p:txBody>
          <a:bodyPr>
            <a:normAutofit fontScale="40000" lnSpcReduction="20000"/>
          </a:bodyPr>
          <a:lstStyle/>
          <a:p>
            <a:pPr marL="45720" indent="0">
              <a:buNone/>
            </a:pPr>
            <a:r>
              <a:rPr lang="en-IN" sz="4900" dirty="0">
                <a:solidFill>
                  <a:schemeClr val="tx1"/>
                </a:solidFill>
                <a:latin typeface="Corbel" panose="020B0503020204020204" pitchFamily="34" charset="0"/>
              </a:rPr>
              <a:t>//Java Program to demonstrate the use of break statement  inside the for loop.  </a:t>
            </a:r>
          </a:p>
          <a:p>
            <a:pPr marL="45720" indent="0">
              <a:buNone/>
            </a:pPr>
            <a:r>
              <a:rPr lang="en-IN" sz="4900" b="1" dirty="0">
                <a:solidFill>
                  <a:schemeClr val="tx1"/>
                </a:solidFill>
                <a:latin typeface="Corbel" panose="020B0503020204020204" pitchFamily="34" charset="0"/>
              </a:rPr>
              <a:t>public</a:t>
            </a: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class</a:t>
            </a:r>
            <a:r>
              <a:rPr lang="en-IN" sz="4900" dirty="0">
                <a:solidFill>
                  <a:schemeClr val="tx1"/>
                </a:solidFill>
                <a:latin typeface="Corbel" panose="020B0503020204020204" pitchFamily="34" charset="0"/>
              </a:rPr>
              <a:t> </a:t>
            </a:r>
            <a:r>
              <a:rPr lang="en-IN" sz="4900" dirty="0" err="1">
                <a:solidFill>
                  <a:schemeClr val="tx1"/>
                </a:solidFill>
                <a:latin typeface="Corbel" panose="020B0503020204020204" pitchFamily="34" charset="0"/>
              </a:rPr>
              <a:t>BreakExample</a:t>
            </a:r>
            <a:r>
              <a:rPr lang="en-IN" sz="4900" dirty="0">
                <a:solidFill>
                  <a:schemeClr val="tx1"/>
                </a:solidFill>
                <a:latin typeface="Corbel" panose="020B0503020204020204" pitchFamily="34" charset="0"/>
              </a:rPr>
              <a:t> </a:t>
            </a:r>
          </a:p>
          <a:p>
            <a:pPr marL="45720" indent="0">
              <a:buNone/>
            </a:pPr>
            <a:r>
              <a:rPr lang="en-IN" sz="4900" dirty="0">
                <a:solidFill>
                  <a:schemeClr val="tx1"/>
                </a:solidFill>
                <a:latin typeface="Corbel" panose="020B0503020204020204" pitchFamily="34" charset="0"/>
              </a:rPr>
              <a:t>{  </a:t>
            </a:r>
          </a:p>
          <a:p>
            <a:pPr marL="45720" indent="0">
              <a:buNone/>
            </a:pPr>
            <a:r>
              <a:rPr lang="en-IN" sz="4900" b="1" dirty="0">
                <a:solidFill>
                  <a:schemeClr val="tx1"/>
                </a:solidFill>
                <a:latin typeface="Corbel" panose="020B0503020204020204" pitchFamily="34" charset="0"/>
              </a:rPr>
              <a:t>          public</a:t>
            </a: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static</a:t>
            </a: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void</a:t>
            </a:r>
            <a:r>
              <a:rPr lang="en-IN" sz="4900" dirty="0">
                <a:solidFill>
                  <a:schemeClr val="tx1"/>
                </a:solidFill>
                <a:latin typeface="Corbel" panose="020B0503020204020204" pitchFamily="34" charset="0"/>
              </a:rPr>
              <a:t> main(String[] </a:t>
            </a:r>
            <a:r>
              <a:rPr lang="en-IN" sz="4900" dirty="0" err="1">
                <a:solidFill>
                  <a:schemeClr val="tx1"/>
                </a:solidFill>
                <a:latin typeface="Corbel" panose="020B0503020204020204" pitchFamily="34" charset="0"/>
              </a:rPr>
              <a:t>args</a:t>
            </a:r>
            <a:r>
              <a:rPr lang="en-IN" sz="4900" dirty="0">
                <a:solidFill>
                  <a:schemeClr val="tx1"/>
                </a:solidFill>
                <a:latin typeface="Corbel" panose="020B0503020204020204" pitchFamily="34" charset="0"/>
              </a:rPr>
              <a:t>) </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for</a:t>
            </a:r>
            <a:r>
              <a:rPr lang="en-IN" sz="4900" dirty="0">
                <a:solidFill>
                  <a:schemeClr val="tx1"/>
                </a:solidFill>
                <a:latin typeface="Corbel" panose="020B0503020204020204" pitchFamily="34" charset="0"/>
              </a:rPr>
              <a:t>(</a:t>
            </a:r>
            <a:r>
              <a:rPr lang="en-IN" sz="4900" b="1" dirty="0">
                <a:solidFill>
                  <a:schemeClr val="tx1"/>
                </a:solidFill>
                <a:latin typeface="Corbel" panose="020B0503020204020204" pitchFamily="34" charset="0"/>
              </a:rPr>
              <a:t>int</a:t>
            </a:r>
            <a:r>
              <a:rPr lang="en-IN" sz="4900" dirty="0">
                <a:solidFill>
                  <a:schemeClr val="tx1"/>
                </a:solidFill>
                <a:latin typeface="Corbel" panose="020B0503020204020204" pitchFamily="34" charset="0"/>
              </a:rPr>
              <a:t> </a:t>
            </a:r>
            <a:r>
              <a:rPr lang="en-IN" sz="4900" dirty="0" err="1">
                <a:solidFill>
                  <a:schemeClr val="tx1"/>
                </a:solidFill>
                <a:latin typeface="Corbel" panose="020B0503020204020204" pitchFamily="34" charset="0"/>
              </a:rPr>
              <a:t>i</a:t>
            </a:r>
            <a:r>
              <a:rPr lang="en-IN" sz="4900" dirty="0">
                <a:solidFill>
                  <a:schemeClr val="tx1"/>
                </a:solidFill>
                <a:latin typeface="Corbel" panose="020B0503020204020204" pitchFamily="34" charset="0"/>
              </a:rPr>
              <a:t>=1;i&lt;=10;i++)</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if</a:t>
            </a:r>
            <a:r>
              <a:rPr lang="en-IN" sz="4900" dirty="0">
                <a:solidFill>
                  <a:schemeClr val="tx1"/>
                </a:solidFill>
                <a:latin typeface="Corbel" panose="020B0503020204020204" pitchFamily="34" charset="0"/>
              </a:rPr>
              <a:t>(</a:t>
            </a:r>
            <a:r>
              <a:rPr lang="en-IN" sz="4900" dirty="0" err="1">
                <a:solidFill>
                  <a:schemeClr val="tx1"/>
                </a:solidFill>
                <a:latin typeface="Corbel" panose="020B0503020204020204" pitchFamily="34" charset="0"/>
              </a:rPr>
              <a:t>i</a:t>
            </a:r>
            <a:r>
              <a:rPr lang="en-IN" sz="4900" dirty="0">
                <a:solidFill>
                  <a:schemeClr val="tx1"/>
                </a:solidFill>
                <a:latin typeface="Corbel" panose="020B0503020204020204" pitchFamily="34" charset="0"/>
              </a:rPr>
              <a:t>==5)</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a:t>
            </a:r>
            <a:r>
              <a:rPr lang="en-IN" sz="4900" b="1" dirty="0">
                <a:solidFill>
                  <a:schemeClr val="tx1"/>
                </a:solidFill>
                <a:latin typeface="Corbel" panose="020B0503020204020204" pitchFamily="34" charset="0"/>
              </a:rPr>
              <a:t>break</a:t>
            </a:r>
            <a:r>
              <a:rPr lang="en-IN" sz="4900" dirty="0">
                <a:solidFill>
                  <a:schemeClr val="tx1"/>
                </a:solidFill>
                <a:latin typeface="Corbel" panose="020B0503020204020204" pitchFamily="34" charset="0"/>
              </a:rPr>
              <a:t>;  </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a:t>
            </a:r>
            <a:r>
              <a:rPr lang="en-IN" sz="4900" dirty="0" err="1">
                <a:solidFill>
                  <a:schemeClr val="tx1"/>
                </a:solidFill>
                <a:latin typeface="Corbel" panose="020B0503020204020204" pitchFamily="34" charset="0"/>
              </a:rPr>
              <a:t>System.out.println</a:t>
            </a:r>
            <a:r>
              <a:rPr lang="en-IN" sz="4900" dirty="0">
                <a:solidFill>
                  <a:schemeClr val="tx1"/>
                </a:solidFill>
                <a:latin typeface="Corbel" panose="020B0503020204020204" pitchFamily="34" charset="0"/>
              </a:rPr>
              <a:t>(</a:t>
            </a:r>
            <a:r>
              <a:rPr lang="en-IN" sz="4900" dirty="0" err="1">
                <a:solidFill>
                  <a:schemeClr val="tx1"/>
                </a:solidFill>
                <a:latin typeface="Corbel" panose="020B0503020204020204" pitchFamily="34" charset="0"/>
              </a:rPr>
              <a:t>i</a:t>
            </a:r>
            <a:r>
              <a:rPr lang="en-IN" sz="4900" dirty="0">
                <a:solidFill>
                  <a:schemeClr val="tx1"/>
                </a:solidFill>
                <a:latin typeface="Corbel" panose="020B0503020204020204" pitchFamily="34" charset="0"/>
              </a:rPr>
              <a:t>);  </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  </a:t>
            </a:r>
          </a:p>
          <a:p>
            <a:pPr marL="45720" indent="0">
              <a:buNone/>
            </a:pPr>
            <a:r>
              <a:rPr lang="en-IN" sz="4900" dirty="0">
                <a:solidFill>
                  <a:schemeClr val="tx1"/>
                </a:solidFill>
                <a:latin typeface="Corbel" panose="020B0503020204020204" pitchFamily="34" charset="0"/>
              </a:rPr>
              <a:t>}  </a:t>
            </a:r>
          </a:p>
          <a:p>
            <a:endParaRPr lang="en-IN" dirty="0"/>
          </a:p>
        </p:txBody>
      </p:sp>
      <p:sp>
        <p:nvSpPr>
          <p:cNvPr id="4" name="Rectangle 1">
            <a:extLst>
              <a:ext uri="{FF2B5EF4-FFF2-40B4-BE49-F238E27FC236}">
                <a16:creationId xmlns:a16="http://schemas.microsoft.com/office/drawing/2014/main" id="{A2C41CB5-5756-4634-8939-B575028C01B6}"/>
              </a:ext>
            </a:extLst>
          </p:cNvPr>
          <p:cNvSpPr>
            <a:spLocks noChangeArrowheads="1"/>
          </p:cNvSpPr>
          <p:nvPr/>
        </p:nvSpPr>
        <p:spPr bwMode="auto">
          <a:xfrm>
            <a:off x="7979664" y="2254082"/>
            <a:ext cx="30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1 2 3 4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1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A9333-2929-4C42-B387-A555CFF10C9D}"/>
              </a:ext>
            </a:extLst>
          </p:cNvPr>
          <p:cNvSpPr>
            <a:spLocks noGrp="1"/>
          </p:cNvSpPr>
          <p:nvPr>
            <p:ph idx="1"/>
          </p:nvPr>
        </p:nvSpPr>
        <p:spPr>
          <a:xfrm>
            <a:off x="488271" y="-34010"/>
            <a:ext cx="7821227" cy="6949711"/>
          </a:xfrm>
        </p:spPr>
        <p:txBody>
          <a:bodyPr>
            <a:normAutofit fontScale="77500" lnSpcReduction="20000"/>
          </a:bodyPr>
          <a:lstStyle/>
          <a:p>
            <a:pPr marL="45720" indent="0">
              <a:buNone/>
            </a:pPr>
            <a:br>
              <a:rPr lang="en-IN" dirty="0">
                <a:solidFill>
                  <a:schemeClr val="tx1"/>
                </a:solidFill>
              </a:rPr>
            </a:br>
            <a:br>
              <a:rPr lang="en-IN" dirty="0">
                <a:solidFill>
                  <a:schemeClr val="tx1"/>
                </a:solidFill>
              </a:rPr>
            </a:br>
            <a:r>
              <a:rPr lang="en-IN" dirty="0">
                <a:solidFill>
                  <a:schemeClr val="tx1"/>
                </a:solidFill>
              </a:rPr>
              <a:t>//Java Program to illustrate the use of break statement   inside an inner loop   </a:t>
            </a:r>
          </a:p>
          <a:p>
            <a:pPr marL="45720" indent="0">
              <a:buNone/>
            </a:pPr>
            <a:r>
              <a:rPr lang="en-IN" b="1" dirty="0">
                <a:solidFill>
                  <a:schemeClr val="tx1"/>
                </a:solidFill>
              </a:rPr>
              <a:t>class</a:t>
            </a:r>
            <a:r>
              <a:rPr lang="en-IN" dirty="0">
                <a:solidFill>
                  <a:schemeClr val="tx1"/>
                </a:solidFill>
              </a:rPr>
              <a:t> BreakExample2</a:t>
            </a:r>
          </a:p>
          <a:p>
            <a:pPr marL="45720" indent="0">
              <a:buNone/>
            </a:pPr>
            <a:r>
              <a:rPr lang="en-IN" dirty="0">
                <a:solidFill>
                  <a:schemeClr val="tx1"/>
                </a:solidFill>
              </a:rPr>
              <a:t> {  </a:t>
            </a:r>
          </a:p>
          <a:p>
            <a:pPr marL="45720" indent="0">
              <a:buNone/>
            </a:pPr>
            <a:r>
              <a:rPr lang="en-IN" b="1" dirty="0">
                <a:solidFill>
                  <a:schemeClr val="tx1"/>
                </a:solidFill>
              </a:rPr>
              <a:t>public</a:t>
            </a:r>
            <a:r>
              <a:rPr lang="en-IN" dirty="0">
                <a:solidFill>
                  <a:schemeClr val="tx1"/>
                </a:solidFill>
              </a:rPr>
              <a:t> </a:t>
            </a:r>
            <a:r>
              <a:rPr lang="en-IN" b="1" dirty="0">
                <a:solidFill>
                  <a:schemeClr val="tx1"/>
                </a:solidFill>
              </a:rPr>
              <a:t>static</a:t>
            </a:r>
            <a:r>
              <a:rPr lang="en-IN" dirty="0">
                <a:solidFill>
                  <a:schemeClr val="tx1"/>
                </a:solidFill>
              </a:rPr>
              <a:t> </a:t>
            </a:r>
            <a:r>
              <a:rPr lang="en-IN" b="1" dirty="0">
                <a:solidFill>
                  <a:schemeClr val="tx1"/>
                </a:solidFill>
              </a:rPr>
              <a:t>void</a:t>
            </a:r>
            <a:r>
              <a:rPr lang="en-IN" dirty="0">
                <a:solidFill>
                  <a:schemeClr val="tx1"/>
                </a:solidFill>
              </a:rPr>
              <a:t> main(String[] </a:t>
            </a:r>
            <a:r>
              <a:rPr lang="en-IN" dirty="0" err="1">
                <a:solidFill>
                  <a:schemeClr val="tx1"/>
                </a:solidFill>
              </a:rPr>
              <a:t>args</a:t>
            </a:r>
            <a:r>
              <a:rPr lang="en-IN" dirty="0">
                <a:solidFill>
                  <a:schemeClr val="tx1"/>
                </a:solidFill>
              </a:rPr>
              <a:t>) </a:t>
            </a:r>
          </a:p>
          <a:p>
            <a:pPr marL="45720" indent="0">
              <a:buNone/>
            </a:pPr>
            <a:r>
              <a:rPr lang="en-IN" dirty="0">
                <a:solidFill>
                  <a:schemeClr val="tx1"/>
                </a:solidFill>
              </a:rPr>
              <a:t>{  </a:t>
            </a:r>
          </a:p>
          <a:p>
            <a:pPr marL="45720" indent="0">
              <a:buNone/>
            </a:pPr>
            <a:r>
              <a:rPr lang="en-IN" dirty="0">
                <a:solidFill>
                  <a:schemeClr val="tx1"/>
                </a:solidFill>
              </a:rPr>
              <a:t>            </a:t>
            </a:r>
            <a:r>
              <a:rPr lang="en-IN" b="1" dirty="0">
                <a:solidFill>
                  <a:schemeClr val="tx1"/>
                </a:solidFill>
              </a:rPr>
              <a:t>for</a:t>
            </a:r>
            <a:r>
              <a:rPr lang="en-IN" dirty="0">
                <a:solidFill>
                  <a:schemeClr val="tx1"/>
                </a:solidFill>
              </a:rPr>
              <a:t>(</a:t>
            </a:r>
            <a:r>
              <a:rPr lang="en-IN" b="1" dirty="0">
                <a:solidFill>
                  <a:schemeClr val="tx1"/>
                </a:solidFill>
              </a:rPr>
              <a:t>int</a:t>
            </a:r>
            <a:r>
              <a:rPr lang="en-IN" dirty="0">
                <a:solidFill>
                  <a:schemeClr val="tx1"/>
                </a:solidFill>
              </a:rPr>
              <a:t> </a:t>
            </a:r>
            <a:r>
              <a:rPr lang="en-IN" dirty="0" err="1">
                <a:solidFill>
                  <a:schemeClr val="tx1"/>
                </a:solidFill>
              </a:rPr>
              <a:t>i</a:t>
            </a:r>
            <a:r>
              <a:rPr lang="en-IN" dirty="0">
                <a:solidFill>
                  <a:schemeClr val="tx1"/>
                </a:solidFill>
              </a:rPr>
              <a:t>=1;i&lt;=3;i++)</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for</a:t>
            </a:r>
            <a:r>
              <a:rPr lang="en-IN" dirty="0">
                <a:solidFill>
                  <a:schemeClr val="tx1"/>
                </a:solidFill>
              </a:rPr>
              <a:t>(</a:t>
            </a:r>
            <a:r>
              <a:rPr lang="en-IN" b="1" dirty="0">
                <a:solidFill>
                  <a:schemeClr val="tx1"/>
                </a:solidFill>
              </a:rPr>
              <a:t>int</a:t>
            </a:r>
            <a:r>
              <a:rPr lang="en-IN" dirty="0">
                <a:solidFill>
                  <a:schemeClr val="tx1"/>
                </a:solidFill>
              </a:rPr>
              <a:t> j=1;j&lt;=3;j++)</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if</a:t>
            </a:r>
            <a:r>
              <a:rPr lang="en-IN" dirty="0">
                <a:solidFill>
                  <a:schemeClr val="tx1"/>
                </a:solidFill>
              </a:rPr>
              <a:t>(</a:t>
            </a:r>
            <a:r>
              <a:rPr lang="en-IN" dirty="0" err="1">
                <a:solidFill>
                  <a:schemeClr val="tx1"/>
                </a:solidFill>
              </a:rPr>
              <a:t>i</a:t>
            </a:r>
            <a:r>
              <a:rPr lang="en-IN" dirty="0">
                <a:solidFill>
                  <a:schemeClr val="tx1"/>
                </a:solidFill>
              </a:rPr>
              <a:t>==2&amp;&amp;j==2)</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break</a:t>
            </a:r>
            <a:r>
              <a:rPr lang="en-IN" dirty="0">
                <a:solidFill>
                  <a:schemeClr val="tx1"/>
                </a:solidFill>
              </a:rPr>
              <a:t>;    </a:t>
            </a:r>
          </a:p>
          <a:p>
            <a:pPr marL="45720" indent="0">
              <a:buNone/>
            </a:pPr>
            <a:r>
              <a:rPr lang="en-IN" dirty="0">
                <a:solidFill>
                  <a:schemeClr val="tx1"/>
                </a:solidFill>
              </a:rPr>
              <a:t>                         }    </a:t>
            </a:r>
          </a:p>
          <a:p>
            <a:pPr marL="45720" indent="0">
              <a:buNone/>
            </a:pPr>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i</a:t>
            </a:r>
            <a:r>
              <a:rPr lang="en-IN" dirty="0">
                <a:solidFill>
                  <a:schemeClr val="tx1"/>
                </a:solidFill>
              </a:rPr>
              <a:t>+" "+j);    </a:t>
            </a:r>
          </a:p>
          <a:p>
            <a:pPr marL="45720" indent="0">
              <a:buNone/>
            </a:pPr>
            <a:r>
              <a:rPr lang="en-IN" dirty="0">
                <a:solidFill>
                  <a:schemeClr val="tx1"/>
                </a:solidFill>
              </a:rPr>
              <a:t>                    }    </a:t>
            </a:r>
          </a:p>
          <a:p>
            <a:pPr marL="45720" indent="0">
              <a:buNone/>
            </a:pPr>
            <a:r>
              <a:rPr lang="en-IN" dirty="0">
                <a:solidFill>
                  <a:schemeClr val="tx1"/>
                </a:solidFill>
              </a:rPr>
              <a:t>            }    </a:t>
            </a:r>
          </a:p>
          <a:p>
            <a:pPr marL="45720" indent="0">
              <a:buNone/>
            </a:pPr>
            <a:r>
              <a:rPr lang="en-IN" dirty="0">
                <a:solidFill>
                  <a:schemeClr val="tx1"/>
                </a:solidFill>
              </a:rPr>
              <a:t>}  </a:t>
            </a:r>
          </a:p>
          <a:p>
            <a:pPr marL="45720" indent="0">
              <a:buNone/>
            </a:pPr>
            <a:r>
              <a:rPr lang="en-IN" dirty="0">
                <a:solidFill>
                  <a:schemeClr val="tx1"/>
                </a:solidFill>
              </a:rPr>
              <a:t>}  </a:t>
            </a:r>
          </a:p>
          <a:p>
            <a:pPr marL="45720" indent="0">
              <a:buNone/>
            </a:pPr>
            <a:endParaRPr lang="en-IN" dirty="0">
              <a:solidFill>
                <a:schemeClr val="tx1"/>
              </a:solidFill>
            </a:endParaRPr>
          </a:p>
        </p:txBody>
      </p:sp>
      <p:sp>
        <p:nvSpPr>
          <p:cNvPr id="4" name="Rectangle 1">
            <a:extLst>
              <a:ext uri="{FF2B5EF4-FFF2-40B4-BE49-F238E27FC236}">
                <a16:creationId xmlns:a16="http://schemas.microsoft.com/office/drawing/2014/main" id="{3919C6BB-8B5D-486E-83F5-3E1DA177E3B3}"/>
              </a:ext>
            </a:extLst>
          </p:cNvPr>
          <p:cNvSpPr>
            <a:spLocks noChangeArrowheads="1"/>
          </p:cNvSpPr>
          <p:nvPr/>
        </p:nvSpPr>
        <p:spPr bwMode="auto">
          <a:xfrm>
            <a:off x="8220456" y="2052709"/>
            <a:ext cx="50292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rPr>
              <a:t>1 1 1 2 1 3 2 1 3 1 3 2 3 3</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C3763-F056-4450-88FD-92B1680B262A}"/>
              </a:ext>
            </a:extLst>
          </p:cNvPr>
          <p:cNvSpPr>
            <a:spLocks noGrp="1"/>
          </p:cNvSpPr>
          <p:nvPr>
            <p:ph idx="1"/>
          </p:nvPr>
        </p:nvSpPr>
        <p:spPr>
          <a:xfrm>
            <a:off x="1142999" y="452761"/>
            <a:ext cx="10619913" cy="6405239"/>
          </a:xfrm>
        </p:spPr>
        <p:txBody>
          <a:bodyPr>
            <a:normAutofit fontScale="77500" lnSpcReduction="20000"/>
          </a:bodyPr>
          <a:lstStyle/>
          <a:p>
            <a:pPr marL="45720" indent="0" algn="l">
              <a:buNone/>
            </a:pPr>
            <a:r>
              <a:rPr lang="en-IN" b="0" i="0" dirty="0">
                <a:solidFill>
                  <a:srgbClr val="008200"/>
                </a:solidFill>
                <a:effectLst/>
                <a:latin typeface="verdana" panose="020B0604030504040204" pitchFamily="34" charset="0"/>
              </a:rPr>
              <a:t>//Java Program to demonstrate the use of break statement</a:t>
            </a: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inside the while loop.</a:t>
            </a:r>
            <a:r>
              <a:rPr lang="en-IN" b="0" i="0" dirty="0">
                <a:solidFill>
                  <a:srgbClr val="000000"/>
                </a:solidFill>
                <a:effectLst/>
                <a:latin typeface="verdana" panose="020B0604030504040204" pitchFamily="34" charset="0"/>
              </a:rPr>
              <a:t>  </a:t>
            </a:r>
          </a:p>
          <a:p>
            <a:pPr marL="45720" indent="0" algn="l">
              <a:buNone/>
            </a:pP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BreakWhileExample</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p>
          <a:p>
            <a:pPr marL="45720" indent="0" algn="l">
              <a:buNone/>
            </a:pPr>
            <a:r>
              <a:rPr lang="en-IN" b="1" i="0" dirty="0">
                <a:solidFill>
                  <a:srgbClr val="006699"/>
                </a:solidFill>
                <a:effectLst/>
                <a:latin typeface="verdana" panose="020B0604030504040204" pitchFamily="34" charset="0"/>
              </a:rPr>
              <a:t>	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while</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&lt;=</a:t>
            </a:r>
            <a:r>
              <a:rPr lang="en-IN" b="0" i="0" dirty="0">
                <a:solidFill>
                  <a:srgbClr val="C00000"/>
                </a:solidFill>
                <a:effectLst/>
                <a:latin typeface="verdana" panose="020B0604030504040204" pitchFamily="34" charset="0"/>
              </a:rPr>
              <a:t>10</a:t>
            </a:r>
            <a:r>
              <a:rPr lang="en-IN" b="0" i="0" dirty="0">
                <a:solidFill>
                  <a:srgbClr val="000000"/>
                </a:solidFill>
                <a:effectLst/>
                <a:latin typeface="verdana" panose="020B0604030504040204" pitchFamily="34" charset="0"/>
              </a:rPr>
              <a:t>)</a:t>
            </a:r>
          </a:p>
          <a:p>
            <a:pPr marL="45720" indent="0" algn="l">
              <a:buNone/>
            </a:pPr>
            <a:r>
              <a:rPr lang="en-IN" dirty="0">
                <a:solidFill>
                  <a:srgbClr val="000000"/>
                </a:solidFill>
                <a:latin typeface="verdana" panose="020B0604030504040204" pitchFamily="34" charset="0"/>
              </a:rPr>
              <a:t>   		</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if</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break</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//it will break the loop</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p>
          <a:p>
            <a:pPr marL="45720" indent="0">
              <a:buNone/>
            </a:pPr>
            <a:endParaRPr lang="en-IN" dirty="0"/>
          </a:p>
        </p:txBody>
      </p:sp>
    </p:spTree>
    <p:extLst>
      <p:ext uri="{BB962C8B-B14F-4D97-AF65-F5344CB8AC3E}">
        <p14:creationId xmlns:p14="http://schemas.microsoft.com/office/powerpoint/2010/main" val="3377784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2B48-D13A-49D5-8D23-AB1299CD2F97}"/>
              </a:ext>
            </a:extLst>
          </p:cNvPr>
          <p:cNvSpPr>
            <a:spLocks noGrp="1"/>
          </p:cNvSpPr>
          <p:nvPr>
            <p:ph type="title"/>
          </p:nvPr>
        </p:nvSpPr>
        <p:spPr/>
        <p:txBody>
          <a:bodyPr/>
          <a:lstStyle/>
          <a:p>
            <a:pPr algn="ctr"/>
            <a:r>
              <a:rPr lang="en-US" sz="4400" b="1" i="0" dirty="0">
                <a:solidFill>
                  <a:srgbClr val="610B38"/>
                </a:solidFill>
                <a:effectLst/>
                <a:latin typeface="Corbel" panose="020B0503020204020204" pitchFamily="34" charset="0"/>
              </a:rPr>
              <a:t>Java Continue Statement</a:t>
            </a:r>
            <a:endParaRPr lang="en-IN" b="1" dirty="0"/>
          </a:p>
        </p:txBody>
      </p:sp>
      <p:sp>
        <p:nvSpPr>
          <p:cNvPr id="3" name="Content Placeholder 2">
            <a:extLst>
              <a:ext uri="{FF2B5EF4-FFF2-40B4-BE49-F238E27FC236}">
                <a16:creationId xmlns:a16="http://schemas.microsoft.com/office/drawing/2014/main" id="{9F0461DD-9150-484F-A6E3-937E73F98927}"/>
              </a:ext>
            </a:extLst>
          </p:cNvPr>
          <p:cNvSpPr>
            <a:spLocks noGrp="1"/>
          </p:cNvSpPr>
          <p:nvPr>
            <p:ph idx="1"/>
          </p:nvPr>
        </p:nvSpPr>
        <p:spPr>
          <a:xfrm>
            <a:off x="1143000" y="2376997"/>
            <a:ext cx="9872871" cy="4038600"/>
          </a:xfrm>
        </p:spPr>
        <p:txBody>
          <a:bodyPr/>
          <a:lstStyle/>
          <a:p>
            <a:pPr algn="l"/>
            <a:r>
              <a:rPr lang="en-US" sz="2400" b="0" i="0" dirty="0">
                <a:solidFill>
                  <a:srgbClr val="000000"/>
                </a:solidFill>
                <a:effectLst/>
                <a:latin typeface="Corbel" panose="020B0503020204020204" pitchFamily="34" charset="0"/>
              </a:rPr>
              <a:t>The continue statement is used in loop control structure when you need to jump to the next iteration of the loop immediately. </a:t>
            </a:r>
          </a:p>
          <a:p>
            <a:pPr algn="l"/>
            <a:r>
              <a:rPr lang="en-US" sz="2400" b="0" i="0" dirty="0">
                <a:solidFill>
                  <a:srgbClr val="000000"/>
                </a:solidFill>
                <a:effectLst/>
                <a:latin typeface="Corbel" panose="020B0503020204020204" pitchFamily="34" charset="0"/>
              </a:rPr>
              <a:t>The Java </a:t>
            </a:r>
            <a:r>
              <a:rPr lang="en-US" sz="2400" b="0" i="1" dirty="0">
                <a:solidFill>
                  <a:srgbClr val="000000"/>
                </a:solidFill>
                <a:effectLst/>
                <a:latin typeface="Corbel" panose="020B0503020204020204" pitchFamily="34" charset="0"/>
              </a:rPr>
              <a:t>continue statement</a:t>
            </a:r>
            <a:r>
              <a:rPr lang="en-US" sz="2400" b="0" i="0" dirty="0">
                <a:solidFill>
                  <a:srgbClr val="000000"/>
                </a:solidFill>
                <a:effectLst/>
                <a:latin typeface="Corbel" panose="020B0503020204020204" pitchFamily="34" charset="0"/>
              </a:rPr>
              <a:t> is used to continue the loop. It continues the current flow of the program and skips the remaining code at the specified condition. In case of an inner loop, it continues the inner loop only.</a:t>
            </a:r>
          </a:p>
          <a:p>
            <a:pPr algn="l"/>
            <a:r>
              <a:rPr lang="en-US" sz="2400" b="0" i="0" dirty="0">
                <a:solidFill>
                  <a:srgbClr val="000000"/>
                </a:solidFill>
                <a:effectLst/>
                <a:latin typeface="Corbel" panose="020B0503020204020204" pitchFamily="34" charset="0"/>
              </a:rPr>
              <a:t>We can use Java continue statement in all types of loops such as for loop, while loop and do-while loop.</a:t>
            </a:r>
          </a:p>
          <a:p>
            <a:endParaRPr lang="en-IN" dirty="0"/>
          </a:p>
        </p:txBody>
      </p:sp>
    </p:spTree>
    <p:extLst>
      <p:ext uri="{BB962C8B-B14F-4D97-AF65-F5344CB8AC3E}">
        <p14:creationId xmlns:p14="http://schemas.microsoft.com/office/powerpoint/2010/main" val="196614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2ABDF-49BC-4310-8FEE-637135D99C67}"/>
              </a:ext>
            </a:extLst>
          </p:cNvPr>
          <p:cNvSpPr>
            <a:spLocks noGrp="1"/>
          </p:cNvSpPr>
          <p:nvPr>
            <p:ph idx="1"/>
          </p:nvPr>
        </p:nvSpPr>
        <p:spPr>
          <a:xfrm>
            <a:off x="399496" y="337351"/>
            <a:ext cx="9561250" cy="6205492"/>
          </a:xfrm>
        </p:spPr>
        <p:txBody>
          <a:bodyPr>
            <a:normAutofit fontScale="85000" lnSpcReduction="20000"/>
          </a:bodyPr>
          <a:lstStyle/>
          <a:p>
            <a:pPr marL="45720" indent="0" algn="l">
              <a:buNone/>
            </a:pPr>
            <a:r>
              <a:rPr lang="en-IN" b="0" i="0" dirty="0">
                <a:solidFill>
                  <a:srgbClr val="008200"/>
                </a:solidFill>
                <a:effectLst/>
                <a:latin typeface="verdana" panose="020B0604030504040204" pitchFamily="34" charset="0"/>
              </a:rPr>
              <a:t>//Java Program to demonstrate the use of continue statement</a:t>
            </a:r>
            <a:r>
              <a:rPr lang="en-IN" b="0" i="0" dirty="0">
                <a:solidFill>
                  <a:srgbClr val="000000"/>
                </a:solidFill>
                <a:effectLst/>
                <a:latin typeface="verdana" panose="020B0604030504040204" pitchFamily="34" charset="0"/>
              </a:rPr>
              <a:t>  </a:t>
            </a:r>
            <a:r>
              <a:rPr lang="en-IN" b="0" i="0" dirty="0">
                <a:solidFill>
                  <a:srgbClr val="008200"/>
                </a:solidFill>
                <a:effectLst/>
                <a:latin typeface="verdana" panose="020B0604030504040204" pitchFamily="34" charset="0"/>
              </a:rPr>
              <a:t>inside the for loop.</a:t>
            </a:r>
            <a:r>
              <a:rPr lang="en-IN" b="0" i="0" dirty="0">
                <a:solidFill>
                  <a:srgbClr val="000000"/>
                </a:solidFill>
                <a:effectLst/>
                <a:latin typeface="verdana" panose="020B0604030504040204" pitchFamily="34" charset="0"/>
              </a:rPr>
              <a:t>  </a:t>
            </a:r>
          </a:p>
          <a:p>
            <a:pPr marL="45720" indent="0" algn="l">
              <a:buNone/>
            </a:pP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ContinueExample</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p>
          <a:p>
            <a:pPr marL="45720" indent="0" algn="l">
              <a:buNone/>
            </a:pPr>
            <a:r>
              <a:rPr lang="en-IN" b="1" i="0" dirty="0">
                <a:solidFill>
                  <a:srgbClr val="006699"/>
                </a:solidFill>
                <a:effectLst/>
                <a:latin typeface="verdana" panose="020B0604030504040204" pitchFamily="34" charset="0"/>
              </a:rPr>
              <a:t>     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for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int</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1</a:t>
            </a:r>
            <a:r>
              <a:rPr lang="en-IN" b="0" i="0" dirty="0">
                <a:solidFill>
                  <a:srgbClr val="000000"/>
                </a:solidFill>
                <a:effectLst/>
                <a:latin typeface="verdana" panose="020B0604030504040204" pitchFamily="34" charset="0"/>
              </a:rPr>
              <a:t>;i&lt;=</a:t>
            </a:r>
            <a:r>
              <a:rPr lang="en-IN" b="0" i="0" dirty="0">
                <a:solidFill>
                  <a:srgbClr val="C00000"/>
                </a:solidFill>
                <a:effectLst/>
                <a:latin typeface="verdana" panose="020B0604030504040204" pitchFamily="34" charset="0"/>
              </a:rPr>
              <a:t>10</a:t>
            </a:r>
            <a:r>
              <a:rPr lang="en-IN" b="0" i="0" dirty="0">
                <a:solidFill>
                  <a:srgbClr val="000000"/>
                </a:solidFill>
                <a:effectLst/>
                <a:latin typeface="verdana" panose="020B0604030504040204" pitchFamily="34" charset="0"/>
              </a:rPr>
              <a:t>;i++)</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if</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a:t>
            </a:r>
            <a:r>
              <a:rPr lang="en-IN" b="0" i="0" dirty="0">
                <a:solidFill>
                  <a:srgbClr val="C00000"/>
                </a:solidFill>
                <a:effectLst/>
                <a:latin typeface="verdana" panose="020B0604030504040204" pitchFamily="34" charset="0"/>
              </a:rPr>
              <a:t>5</a:t>
            </a:r>
            <a:r>
              <a:rPr lang="en-IN" b="0" i="0" dirty="0">
                <a:solidFill>
                  <a:srgbClr val="000000"/>
                </a:solidFill>
                <a:effectLst/>
                <a:latin typeface="verdana" panose="020B0604030504040204" pitchFamily="34" charset="0"/>
              </a:rPr>
              <a:t>)</a:t>
            </a:r>
          </a:p>
          <a:p>
            <a:pPr marL="45720" indent="0" algn="l">
              <a:buNone/>
            </a:pPr>
            <a:r>
              <a:rPr lang="en-IN" dirty="0">
                <a:solidFill>
                  <a:srgbClr val="000000"/>
                </a:solidFill>
                <a:latin typeface="verdana" panose="020B0604030504040204" pitchFamily="34" charset="0"/>
              </a:rPr>
              <a:t>               </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continue</a:t>
            </a:r>
            <a:r>
              <a:rPr lang="en-IN" b="0" i="0" dirty="0">
                <a:solidFill>
                  <a:srgbClr val="000000"/>
                </a:solidFill>
                <a:effectLst/>
                <a:latin typeface="verdana" panose="020B0604030504040204" pitchFamily="34" charset="0"/>
              </a:rPr>
              <a:t>;</a:t>
            </a:r>
            <a:r>
              <a:rPr lang="en-IN" b="0" i="0" dirty="0">
                <a:solidFill>
                  <a:srgbClr val="008200"/>
                </a:solidFill>
                <a:effectLst/>
                <a:latin typeface="verdana" panose="020B0604030504040204" pitchFamily="34" charset="0"/>
              </a:rPr>
              <a:t>//it will skip the rest statement</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  </a:t>
            </a:r>
          </a:p>
          <a:p>
            <a:pPr marL="45720" indent="0" algn="l">
              <a:buNone/>
            </a:pPr>
            <a:r>
              <a:rPr lang="en-IN" b="0" i="0" dirty="0">
                <a:solidFill>
                  <a:srgbClr val="000000"/>
                </a:solidFill>
                <a:effectLst/>
                <a:latin typeface="verdana" panose="020B0604030504040204" pitchFamily="34" charset="0"/>
              </a:rPr>
              <a:t>}  </a:t>
            </a:r>
          </a:p>
          <a:p>
            <a:pPr marL="45720" indent="0">
              <a:buNone/>
            </a:pPr>
            <a:endParaRPr lang="en-IN" dirty="0"/>
          </a:p>
        </p:txBody>
      </p:sp>
      <p:sp>
        <p:nvSpPr>
          <p:cNvPr id="4" name="Rectangle 1">
            <a:extLst>
              <a:ext uri="{FF2B5EF4-FFF2-40B4-BE49-F238E27FC236}">
                <a16:creationId xmlns:a16="http://schemas.microsoft.com/office/drawing/2014/main" id="{EC095ED9-5227-4E75-9C7D-3A7B0F122380}"/>
              </a:ext>
            </a:extLst>
          </p:cNvPr>
          <p:cNvSpPr>
            <a:spLocks noChangeArrowheads="1"/>
          </p:cNvSpPr>
          <p:nvPr/>
        </p:nvSpPr>
        <p:spPr bwMode="auto">
          <a:xfrm>
            <a:off x="8797791" y="1663179"/>
            <a:ext cx="4172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rPr>
              <a:t>1 2 3 4 6 7 8 9 10</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709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97DD0C-1F0C-4915-999E-6AAA6D18E1AB}"/>
              </a:ext>
            </a:extLst>
          </p:cNvPr>
          <p:cNvSpPr>
            <a:spLocks noChangeArrowheads="1"/>
          </p:cNvSpPr>
          <p:nvPr/>
        </p:nvSpPr>
        <p:spPr bwMode="auto">
          <a:xfrm>
            <a:off x="461639" y="566894"/>
            <a:ext cx="4971495" cy="34470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    //Java Program to </a:t>
            </a:r>
            <a:r>
              <a:rPr kumimoji="0" lang="en-US" altLang="en-US" sz="1400" b="0" i="0" u="none" strike="noStrike" kern="1200" cap="none" spc="0" normalizeH="0" baseline="0" noProof="0" dirty="0" err="1">
                <a:ln>
                  <a:noFill/>
                </a:ln>
                <a:solidFill>
                  <a:srgbClr val="008200"/>
                </a:solidFill>
                <a:effectLst/>
                <a:uLnTx/>
                <a:uFillTx/>
                <a:latin typeface="Corbel" panose="020B0503020204020204"/>
                <a:ea typeface="+mn-ea"/>
                <a:cs typeface="+mn-cs"/>
              </a:rPr>
              <a:t>demonstate</a:t>
            </a: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 the use of if statement.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IfExample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age=</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20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//defining an 'age' variable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(age&gt;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18</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//checking the age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"Age is greater than 18"</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Age is greater than 18</a:t>
            </a:r>
          </a:p>
        </p:txBody>
      </p:sp>
      <p:sp>
        <p:nvSpPr>
          <p:cNvPr id="5" name="Rectangle 3">
            <a:extLst>
              <a:ext uri="{FF2B5EF4-FFF2-40B4-BE49-F238E27FC236}">
                <a16:creationId xmlns:a16="http://schemas.microsoft.com/office/drawing/2014/main" id="{4ACC43FE-A9FB-479F-A01A-864B1ABCFF90}"/>
              </a:ext>
            </a:extLst>
          </p:cNvPr>
          <p:cNvSpPr>
            <a:spLocks noChangeArrowheads="1"/>
          </p:cNvSpPr>
          <p:nvPr/>
        </p:nvSpPr>
        <p:spPr bwMode="auto">
          <a:xfrm>
            <a:off x="5912543" y="563289"/>
            <a:ext cx="5628427" cy="47397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     //A Java Program to demonstrate the use of if-else statement.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    //It is a program of odd and even number.</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IfElseExample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number=</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13</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//Check if the number is divisible by 2 or not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(number%</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2</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"even number"</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"odd number"</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odd number</a:t>
            </a:r>
          </a:p>
        </p:txBody>
      </p:sp>
    </p:spTree>
    <p:extLst>
      <p:ext uri="{BB962C8B-B14F-4D97-AF65-F5344CB8AC3E}">
        <p14:creationId xmlns:p14="http://schemas.microsoft.com/office/powerpoint/2010/main" val="232082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D7B45-0A92-4733-83FA-37217A542E57}"/>
              </a:ext>
            </a:extLst>
          </p:cNvPr>
          <p:cNvSpPr>
            <a:spLocks noGrp="1"/>
          </p:cNvSpPr>
          <p:nvPr>
            <p:ph idx="1"/>
          </p:nvPr>
        </p:nvSpPr>
        <p:spPr>
          <a:xfrm>
            <a:off x="337352" y="372861"/>
            <a:ext cx="9836458" cy="6400801"/>
          </a:xfrm>
        </p:spPr>
        <p:txBody>
          <a:bodyPr>
            <a:normAutofit fontScale="77500" lnSpcReduction="20000"/>
          </a:bodyPr>
          <a:lstStyle/>
          <a:p>
            <a:pPr marL="45720" indent="0">
              <a:buNone/>
            </a:pPr>
            <a:r>
              <a:rPr lang="en-IN" dirty="0">
                <a:solidFill>
                  <a:schemeClr val="tx1"/>
                </a:solidFill>
              </a:rPr>
              <a:t>//Java Program to illustrate the use of continue statement inside an inner loop  </a:t>
            </a:r>
          </a:p>
          <a:p>
            <a:pPr marL="45720" indent="0">
              <a:buNone/>
            </a:pPr>
            <a:r>
              <a:rPr lang="en-IN" b="1" dirty="0">
                <a:solidFill>
                  <a:schemeClr val="tx1"/>
                </a:solidFill>
              </a:rPr>
              <a:t>class</a:t>
            </a:r>
            <a:r>
              <a:rPr lang="en-IN" dirty="0">
                <a:solidFill>
                  <a:schemeClr val="tx1"/>
                </a:solidFill>
              </a:rPr>
              <a:t> ContinueExample2</a:t>
            </a:r>
          </a:p>
          <a:p>
            <a:pPr marL="45720" indent="0">
              <a:buNone/>
            </a:pPr>
            <a:r>
              <a:rPr lang="en-IN" dirty="0">
                <a:solidFill>
                  <a:schemeClr val="tx1"/>
                </a:solidFill>
              </a:rPr>
              <a:t> {  </a:t>
            </a:r>
          </a:p>
          <a:p>
            <a:pPr marL="45720" indent="0">
              <a:buNone/>
            </a:pPr>
            <a:r>
              <a:rPr lang="en-IN" b="1" dirty="0">
                <a:solidFill>
                  <a:schemeClr val="tx1"/>
                </a:solidFill>
              </a:rPr>
              <a:t>	public</a:t>
            </a:r>
            <a:r>
              <a:rPr lang="en-IN" dirty="0">
                <a:solidFill>
                  <a:schemeClr val="tx1"/>
                </a:solidFill>
              </a:rPr>
              <a:t> </a:t>
            </a:r>
            <a:r>
              <a:rPr lang="en-IN" b="1" dirty="0">
                <a:solidFill>
                  <a:schemeClr val="tx1"/>
                </a:solidFill>
              </a:rPr>
              <a:t>static</a:t>
            </a:r>
            <a:r>
              <a:rPr lang="en-IN" dirty="0">
                <a:solidFill>
                  <a:schemeClr val="tx1"/>
                </a:solidFill>
              </a:rPr>
              <a:t> </a:t>
            </a:r>
            <a:r>
              <a:rPr lang="en-IN" b="1" dirty="0">
                <a:solidFill>
                  <a:schemeClr val="tx1"/>
                </a:solidFill>
              </a:rPr>
              <a:t>void</a:t>
            </a:r>
            <a:r>
              <a:rPr lang="en-IN" dirty="0">
                <a:solidFill>
                  <a:schemeClr val="tx1"/>
                </a:solidFill>
              </a:rPr>
              <a:t> main(String[] </a:t>
            </a:r>
            <a:r>
              <a:rPr lang="en-IN" dirty="0" err="1">
                <a:solidFill>
                  <a:schemeClr val="tx1"/>
                </a:solidFill>
              </a:rPr>
              <a:t>args</a:t>
            </a:r>
            <a:r>
              <a:rPr lang="en-IN" dirty="0">
                <a:solidFill>
                  <a:schemeClr val="tx1"/>
                </a:solidFill>
              </a:rPr>
              <a:t>)</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for</a:t>
            </a:r>
            <a:r>
              <a:rPr lang="en-IN" dirty="0">
                <a:solidFill>
                  <a:schemeClr val="tx1"/>
                </a:solidFill>
              </a:rPr>
              <a:t>(</a:t>
            </a:r>
            <a:r>
              <a:rPr lang="en-IN" b="1" dirty="0">
                <a:solidFill>
                  <a:schemeClr val="tx1"/>
                </a:solidFill>
              </a:rPr>
              <a:t>int</a:t>
            </a:r>
            <a:r>
              <a:rPr lang="en-IN" dirty="0">
                <a:solidFill>
                  <a:schemeClr val="tx1"/>
                </a:solidFill>
              </a:rPr>
              <a:t> </a:t>
            </a:r>
            <a:r>
              <a:rPr lang="en-IN" dirty="0" err="1">
                <a:solidFill>
                  <a:schemeClr val="tx1"/>
                </a:solidFill>
              </a:rPr>
              <a:t>i</a:t>
            </a:r>
            <a:r>
              <a:rPr lang="en-IN" dirty="0">
                <a:solidFill>
                  <a:schemeClr val="tx1"/>
                </a:solidFill>
              </a:rPr>
              <a:t>=1;i&lt;=3;i++)</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for</a:t>
            </a:r>
            <a:r>
              <a:rPr lang="en-IN" dirty="0">
                <a:solidFill>
                  <a:schemeClr val="tx1"/>
                </a:solidFill>
              </a:rPr>
              <a:t>(</a:t>
            </a:r>
            <a:r>
              <a:rPr lang="en-IN" b="1" dirty="0">
                <a:solidFill>
                  <a:schemeClr val="tx1"/>
                </a:solidFill>
              </a:rPr>
              <a:t>int</a:t>
            </a:r>
            <a:r>
              <a:rPr lang="en-IN" dirty="0">
                <a:solidFill>
                  <a:schemeClr val="tx1"/>
                </a:solidFill>
              </a:rPr>
              <a:t> j=1;j&lt;=3;j++)</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if</a:t>
            </a:r>
            <a:r>
              <a:rPr lang="en-IN" dirty="0">
                <a:solidFill>
                  <a:schemeClr val="tx1"/>
                </a:solidFill>
              </a:rPr>
              <a:t>(</a:t>
            </a:r>
            <a:r>
              <a:rPr lang="en-IN" dirty="0" err="1">
                <a:solidFill>
                  <a:schemeClr val="tx1"/>
                </a:solidFill>
              </a:rPr>
              <a:t>i</a:t>
            </a:r>
            <a:r>
              <a:rPr lang="en-IN" dirty="0">
                <a:solidFill>
                  <a:schemeClr val="tx1"/>
                </a:solidFill>
              </a:rPr>
              <a:t>==2&amp;&amp;j==2)</a:t>
            </a:r>
          </a:p>
          <a:p>
            <a:pPr marL="45720" indent="0">
              <a:buNone/>
            </a:pPr>
            <a:r>
              <a:rPr lang="en-IN" dirty="0">
                <a:solidFill>
                  <a:schemeClr val="tx1"/>
                </a:solidFill>
              </a:rPr>
              <a:t>                              		 	{    </a:t>
            </a:r>
          </a:p>
          <a:p>
            <a:pPr marL="45720" indent="0">
              <a:buNone/>
            </a:pPr>
            <a:r>
              <a:rPr lang="en-IN" dirty="0">
                <a:solidFill>
                  <a:schemeClr val="tx1"/>
                </a:solidFill>
              </a:rPr>
              <a:t>                                                        			</a:t>
            </a:r>
            <a:r>
              <a:rPr lang="en-IN" b="1" dirty="0">
                <a:solidFill>
                  <a:schemeClr val="tx1"/>
                </a:solidFill>
              </a:rPr>
              <a:t>continue</a:t>
            </a:r>
            <a:r>
              <a:rPr lang="en-IN" dirty="0">
                <a:solidFill>
                  <a:schemeClr val="tx1"/>
                </a:solidFill>
              </a:rPr>
              <a:t>;    </a:t>
            </a:r>
          </a:p>
          <a:p>
            <a:pPr marL="45720" indent="0">
              <a:buNone/>
            </a:pPr>
            <a:r>
              <a:rPr lang="en-IN" dirty="0">
                <a:solidFill>
                  <a:schemeClr val="tx1"/>
                </a:solidFill>
              </a:rPr>
              <a:t>                              			 }    </a:t>
            </a:r>
          </a:p>
          <a:p>
            <a:pPr marL="45720" indent="0">
              <a:buNone/>
            </a:pPr>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i</a:t>
            </a:r>
            <a:r>
              <a:rPr lang="en-IN" dirty="0">
                <a:solidFill>
                  <a:schemeClr val="tx1"/>
                </a:solidFill>
              </a:rPr>
              <a:t>+" "+j);    </a:t>
            </a:r>
          </a:p>
          <a:p>
            <a:pPr marL="45720" indent="0">
              <a:buNone/>
            </a:pPr>
            <a:r>
              <a:rPr lang="en-IN" dirty="0">
                <a:solidFill>
                  <a:schemeClr val="tx1"/>
                </a:solidFill>
              </a:rPr>
              <a:t>                    			}    </a:t>
            </a:r>
          </a:p>
          <a:p>
            <a:pPr marL="45720" indent="0">
              <a:buNone/>
            </a:pPr>
            <a:r>
              <a:rPr lang="en-IN" dirty="0">
                <a:solidFill>
                  <a:schemeClr val="tx1"/>
                </a:solidFill>
              </a:rPr>
              <a:t>            		}    </a:t>
            </a:r>
          </a:p>
          <a:p>
            <a:pPr marL="45720" indent="0">
              <a:buNone/>
            </a:pPr>
            <a:r>
              <a:rPr lang="en-IN" dirty="0">
                <a:solidFill>
                  <a:schemeClr val="tx1"/>
                </a:solidFill>
              </a:rPr>
              <a:t>	}  </a:t>
            </a:r>
          </a:p>
          <a:p>
            <a:pPr marL="45720" indent="0">
              <a:buNone/>
            </a:pPr>
            <a:r>
              <a:rPr lang="en-IN" dirty="0">
                <a:solidFill>
                  <a:schemeClr val="tx1"/>
                </a:solidFill>
              </a:rPr>
              <a:t>}  </a:t>
            </a:r>
          </a:p>
          <a:p>
            <a:pPr marL="45720" indent="0">
              <a:buNone/>
            </a:pPr>
            <a:endParaRPr lang="en-IN" dirty="0">
              <a:solidFill>
                <a:schemeClr val="tx1"/>
              </a:solidFill>
            </a:endParaRPr>
          </a:p>
        </p:txBody>
      </p:sp>
      <p:sp>
        <p:nvSpPr>
          <p:cNvPr id="4" name="Rectangle 1">
            <a:extLst>
              <a:ext uri="{FF2B5EF4-FFF2-40B4-BE49-F238E27FC236}">
                <a16:creationId xmlns:a16="http://schemas.microsoft.com/office/drawing/2014/main" id="{66D4B02E-ABBF-4A97-91E6-99B11C569745}"/>
              </a:ext>
            </a:extLst>
          </p:cNvPr>
          <p:cNvSpPr>
            <a:spLocks noChangeArrowheads="1"/>
          </p:cNvSpPr>
          <p:nvPr/>
        </p:nvSpPr>
        <p:spPr bwMode="auto">
          <a:xfrm>
            <a:off x="8265457" y="2180402"/>
            <a:ext cx="44823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rPr>
              <a:t>1 1 1 2 1 3 2 1 2 3 3 1 3 2 3 3</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815CA-D833-436C-AD75-C7425AAD6A17}"/>
              </a:ext>
            </a:extLst>
          </p:cNvPr>
          <p:cNvSpPr>
            <a:spLocks noGrp="1"/>
          </p:cNvSpPr>
          <p:nvPr>
            <p:ph idx="1"/>
          </p:nvPr>
        </p:nvSpPr>
        <p:spPr>
          <a:xfrm>
            <a:off x="824754" y="322728"/>
            <a:ext cx="10574766" cy="6409765"/>
          </a:xfrm>
        </p:spPr>
        <p:txBody>
          <a:bodyPr>
            <a:normAutofit fontScale="70000" lnSpcReduction="20000"/>
          </a:bodyPr>
          <a:lstStyle/>
          <a:p>
            <a:pPr marL="45720" indent="0">
              <a:buNone/>
            </a:pPr>
            <a:r>
              <a:rPr lang="en-IN" dirty="0">
                <a:solidFill>
                  <a:schemeClr val="tx1"/>
                </a:solidFill>
                <a:latin typeface="Corbel" panose="020B0503020204020204" pitchFamily="34" charset="0"/>
              </a:rPr>
              <a:t>//Java Program to illustrate the use of continue statement  with label inside an inner loop to continue outer loop  </a:t>
            </a:r>
          </a:p>
          <a:p>
            <a:pPr marL="45720" indent="0">
              <a:buNone/>
            </a:pPr>
            <a:r>
              <a:rPr lang="en-IN" b="1" dirty="0">
                <a:solidFill>
                  <a:schemeClr val="tx1"/>
                </a:solidFill>
                <a:latin typeface="Corbel" panose="020B0503020204020204" pitchFamily="34" charset="0"/>
              </a:rPr>
              <a:t>class</a:t>
            </a:r>
            <a:r>
              <a:rPr lang="en-IN" dirty="0">
                <a:solidFill>
                  <a:schemeClr val="tx1"/>
                </a:solidFill>
                <a:latin typeface="Corbel" panose="020B0503020204020204" pitchFamily="34" charset="0"/>
              </a:rPr>
              <a:t> ContinueExample3</a:t>
            </a:r>
          </a:p>
          <a:p>
            <a:pPr marL="45720" indent="0">
              <a:buNone/>
            </a:pPr>
            <a:r>
              <a:rPr lang="en-IN" dirty="0">
                <a:solidFill>
                  <a:schemeClr val="tx1"/>
                </a:solidFill>
                <a:latin typeface="Corbel" panose="020B0503020204020204" pitchFamily="34" charset="0"/>
              </a:rPr>
              <a:t> {                                                                                      		</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=1 j=1</a:t>
            </a:r>
          </a:p>
          <a:p>
            <a:pPr marL="45720" indent="0">
              <a:buNone/>
            </a:pPr>
            <a:r>
              <a:rPr lang="en-IN" dirty="0">
                <a:solidFill>
                  <a:schemeClr val="tx1"/>
                </a:solidFill>
                <a:latin typeface="Corbel" panose="020B0503020204020204" pitchFamily="34" charset="0"/>
              </a:rPr>
              <a:t>						</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=2 j=1</a:t>
            </a:r>
          </a:p>
          <a:p>
            <a:pPr marL="45720" indent="0">
              <a:buNone/>
            </a:pPr>
            <a:r>
              <a:rPr lang="en-IN" b="1" dirty="0">
                <a:solidFill>
                  <a:schemeClr val="tx1"/>
                </a:solidFill>
                <a:latin typeface="Corbel" panose="020B0503020204020204" pitchFamily="34" charset="0"/>
              </a:rPr>
              <a:t>     public</a:t>
            </a:r>
            <a:r>
              <a:rPr lang="en-IN" dirty="0">
                <a:solidFill>
                  <a:schemeClr val="tx1"/>
                </a:solidFill>
                <a:latin typeface="Corbel" panose="020B0503020204020204" pitchFamily="34" charset="0"/>
              </a:rPr>
              <a:t> </a:t>
            </a:r>
            <a:r>
              <a:rPr lang="en-IN" b="1" dirty="0">
                <a:solidFill>
                  <a:schemeClr val="tx1"/>
                </a:solidFill>
                <a:latin typeface="Corbel" panose="020B0503020204020204" pitchFamily="34" charset="0"/>
              </a:rPr>
              <a:t>static</a:t>
            </a:r>
            <a:r>
              <a:rPr lang="en-IN" dirty="0">
                <a:solidFill>
                  <a:schemeClr val="tx1"/>
                </a:solidFill>
                <a:latin typeface="Corbel" panose="020B0503020204020204" pitchFamily="34" charset="0"/>
              </a:rPr>
              <a:t> </a:t>
            </a:r>
            <a:r>
              <a:rPr lang="en-IN" b="1" dirty="0">
                <a:solidFill>
                  <a:schemeClr val="tx1"/>
                </a:solidFill>
                <a:latin typeface="Corbel" panose="020B0503020204020204" pitchFamily="34" charset="0"/>
              </a:rPr>
              <a:t>void</a:t>
            </a:r>
            <a:r>
              <a:rPr lang="en-IN" dirty="0">
                <a:solidFill>
                  <a:schemeClr val="tx1"/>
                </a:solidFill>
                <a:latin typeface="Corbel" panose="020B0503020204020204" pitchFamily="34" charset="0"/>
              </a:rPr>
              <a:t> main(String[] </a:t>
            </a:r>
            <a:r>
              <a:rPr lang="en-IN" dirty="0" err="1">
                <a:solidFill>
                  <a:schemeClr val="tx1"/>
                </a:solidFill>
                <a:latin typeface="Corbel" panose="020B0503020204020204" pitchFamily="34" charset="0"/>
              </a:rPr>
              <a:t>args</a:t>
            </a:r>
            <a:r>
              <a:rPr lang="en-IN" dirty="0">
                <a:solidFill>
                  <a:schemeClr val="tx1"/>
                </a:solidFill>
                <a:latin typeface="Corbel" panose="020B0503020204020204" pitchFamily="34" charset="0"/>
              </a:rPr>
              <a:t>)</a:t>
            </a: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aa:  </a:t>
            </a:r>
          </a:p>
          <a:p>
            <a:pPr marL="45720" indent="0">
              <a:buNone/>
            </a:pPr>
            <a:r>
              <a:rPr lang="en-IN" dirty="0">
                <a:solidFill>
                  <a:schemeClr val="tx1"/>
                </a:solidFill>
                <a:latin typeface="Corbel" panose="020B0503020204020204" pitchFamily="34" charset="0"/>
              </a:rPr>
              <a:t>            </a:t>
            </a:r>
            <a:r>
              <a:rPr lang="en-IN" b="1" dirty="0">
                <a:solidFill>
                  <a:schemeClr val="tx1"/>
                </a:solidFill>
                <a:latin typeface="Corbel" panose="020B0503020204020204" pitchFamily="34" charset="0"/>
              </a:rPr>
              <a:t>for</a:t>
            </a:r>
            <a:r>
              <a:rPr lang="en-IN" dirty="0">
                <a:solidFill>
                  <a:schemeClr val="tx1"/>
                </a:solidFill>
                <a:latin typeface="Corbel" panose="020B0503020204020204" pitchFamily="34" charset="0"/>
              </a:rPr>
              <a:t>(</a:t>
            </a:r>
            <a:r>
              <a:rPr lang="en-IN" b="1" dirty="0">
                <a:solidFill>
                  <a:schemeClr val="tx1"/>
                </a:solidFill>
                <a:latin typeface="Corbel" panose="020B0503020204020204" pitchFamily="34" charset="0"/>
              </a:rPr>
              <a:t>int</a:t>
            </a:r>
            <a:r>
              <a:rPr lang="en-IN" dirty="0">
                <a:solidFill>
                  <a:schemeClr val="tx1"/>
                </a:solidFill>
                <a:latin typeface="Corbel" panose="020B0503020204020204" pitchFamily="34" charset="0"/>
              </a:rPr>
              <a:t> </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=1;i&lt;=3;i++)</a:t>
            </a:r>
            <a:r>
              <a:rPr lang="en-IN" dirty="0" err="1">
                <a:solidFill>
                  <a:schemeClr val="tx1"/>
                </a:solidFill>
                <a:latin typeface="Corbel" panose="020B0503020204020204" pitchFamily="34" charset="0"/>
              </a:rPr>
              <a:t>i</a:t>
            </a:r>
            <a:endParaRPr lang="en-IN" dirty="0">
              <a:solidFill>
                <a:schemeClr val="tx1"/>
              </a:solidFill>
              <a:latin typeface="Corbel" panose="020B0503020204020204" pitchFamily="34" charset="0"/>
            </a:endParaRP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bb:  </a:t>
            </a:r>
          </a:p>
          <a:p>
            <a:pPr marL="45720" indent="0">
              <a:buNone/>
            </a:pPr>
            <a:r>
              <a:rPr lang="en-IN" dirty="0">
                <a:solidFill>
                  <a:schemeClr val="tx1"/>
                </a:solidFill>
                <a:latin typeface="Corbel" panose="020B0503020204020204" pitchFamily="34" charset="0"/>
              </a:rPr>
              <a:t>                    </a:t>
            </a:r>
            <a:r>
              <a:rPr lang="en-IN" b="1" dirty="0">
                <a:solidFill>
                  <a:schemeClr val="tx1"/>
                </a:solidFill>
                <a:latin typeface="Corbel" panose="020B0503020204020204" pitchFamily="34" charset="0"/>
              </a:rPr>
              <a:t>for</a:t>
            </a:r>
            <a:r>
              <a:rPr lang="en-IN" dirty="0">
                <a:solidFill>
                  <a:schemeClr val="tx1"/>
                </a:solidFill>
                <a:latin typeface="Corbel" panose="020B0503020204020204" pitchFamily="34" charset="0"/>
              </a:rPr>
              <a:t>(</a:t>
            </a:r>
            <a:r>
              <a:rPr lang="en-IN" b="1" dirty="0">
                <a:solidFill>
                  <a:schemeClr val="tx1"/>
                </a:solidFill>
                <a:latin typeface="Corbel" panose="020B0503020204020204" pitchFamily="34" charset="0"/>
              </a:rPr>
              <a:t>int</a:t>
            </a:r>
            <a:r>
              <a:rPr lang="en-IN" dirty="0">
                <a:solidFill>
                  <a:schemeClr val="tx1"/>
                </a:solidFill>
                <a:latin typeface="Corbel" panose="020B0503020204020204" pitchFamily="34" charset="0"/>
              </a:rPr>
              <a:t> j=1;j&lt;=3;j++)</a:t>
            </a: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a:t>
            </a:r>
            <a:r>
              <a:rPr lang="en-IN" b="1" dirty="0">
                <a:solidFill>
                  <a:schemeClr val="tx1"/>
                </a:solidFill>
                <a:latin typeface="Corbel" panose="020B0503020204020204" pitchFamily="34" charset="0"/>
              </a:rPr>
              <a:t>if</a:t>
            </a:r>
            <a:r>
              <a:rPr lang="en-IN" dirty="0">
                <a:solidFill>
                  <a:schemeClr val="tx1"/>
                </a:solidFill>
                <a:latin typeface="Corbel" panose="020B0503020204020204" pitchFamily="34" charset="0"/>
              </a:rPr>
              <a:t>((</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==1&amp;&amp;</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==1)II(</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==2&amp;&amp;j==2) )</a:t>
            </a:r>
          </a:p>
          <a:p>
            <a:pPr marL="45720" indent="0">
              <a:buNone/>
            </a:pPr>
            <a:r>
              <a:rPr lang="en-IN" dirty="0">
                <a:solidFill>
                  <a:schemeClr val="tx1"/>
                </a:solidFill>
                <a:latin typeface="Corbel" panose="020B0503020204020204" pitchFamily="34" charset="0"/>
              </a:rPr>
              <a:t>                       {     </a:t>
            </a:r>
            <a:r>
              <a:rPr lang="en-IN" b="1" dirty="0">
                <a:solidFill>
                  <a:schemeClr val="tx1"/>
                </a:solidFill>
                <a:highlight>
                  <a:srgbClr val="FFFF00"/>
                </a:highlight>
                <a:latin typeface="Corbel" panose="020B0503020204020204" pitchFamily="34" charset="0"/>
              </a:rPr>
              <a:t>continue</a:t>
            </a:r>
            <a:r>
              <a:rPr lang="en-IN" dirty="0">
                <a:solidFill>
                  <a:schemeClr val="tx1"/>
                </a:solidFill>
                <a:highlight>
                  <a:srgbClr val="FFFF00"/>
                </a:highlight>
                <a:latin typeface="Corbel" panose="020B0503020204020204" pitchFamily="34" charset="0"/>
              </a:rPr>
              <a:t> aa</a:t>
            </a: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a:t>
            </a:r>
            <a:r>
              <a:rPr lang="en-IN" dirty="0" err="1">
                <a:solidFill>
                  <a:schemeClr val="tx1"/>
                </a:solidFill>
                <a:latin typeface="Corbel" panose="020B0503020204020204" pitchFamily="34" charset="0"/>
              </a:rPr>
              <a:t>System.out.println</a:t>
            </a:r>
            <a:r>
              <a:rPr lang="en-IN" dirty="0">
                <a:solidFill>
                  <a:schemeClr val="tx1"/>
                </a:solidFill>
                <a:latin typeface="Corbel" panose="020B0503020204020204" pitchFamily="34" charset="0"/>
              </a:rPr>
              <a:t>(</a:t>
            </a:r>
            <a:r>
              <a:rPr lang="en-IN" dirty="0" err="1">
                <a:solidFill>
                  <a:schemeClr val="tx1"/>
                </a:solidFill>
                <a:latin typeface="Corbel" panose="020B0503020204020204" pitchFamily="34" charset="0"/>
              </a:rPr>
              <a:t>i</a:t>
            </a:r>
            <a:r>
              <a:rPr lang="en-IN" dirty="0">
                <a:solidFill>
                  <a:schemeClr val="tx1"/>
                </a:solidFill>
                <a:latin typeface="Corbel" panose="020B0503020204020204" pitchFamily="34" charset="0"/>
              </a:rPr>
              <a:t>+" "+j);    </a:t>
            </a: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     }  </a:t>
            </a:r>
          </a:p>
          <a:p>
            <a:pPr marL="45720" indent="0">
              <a:buNone/>
            </a:pPr>
            <a:r>
              <a:rPr lang="en-IN" dirty="0">
                <a:solidFill>
                  <a:schemeClr val="tx1"/>
                </a:solidFill>
                <a:latin typeface="Corbel" panose="020B0503020204020204" pitchFamily="34" charset="0"/>
              </a:rPr>
              <a:t>}</a:t>
            </a:r>
          </a:p>
        </p:txBody>
      </p:sp>
      <p:sp>
        <p:nvSpPr>
          <p:cNvPr id="4" name="Rectangle 1">
            <a:extLst>
              <a:ext uri="{FF2B5EF4-FFF2-40B4-BE49-F238E27FC236}">
                <a16:creationId xmlns:a16="http://schemas.microsoft.com/office/drawing/2014/main" id="{5ED46621-47F4-41FC-9718-845C32385906}"/>
              </a:ext>
            </a:extLst>
          </p:cNvPr>
          <p:cNvSpPr>
            <a:spLocks noChangeArrowheads="1"/>
          </p:cNvSpPr>
          <p:nvPr/>
        </p:nvSpPr>
        <p:spPr bwMode="auto">
          <a:xfrm>
            <a:off x="4706469" y="3283495"/>
            <a:ext cx="37651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1 1 1 2 1 3 2 1 3 1 3 2 3 3</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374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A9EEF1-ADAC-4597-B3D3-2FDB4EC8532C}"/>
              </a:ext>
            </a:extLst>
          </p:cNvPr>
          <p:cNvSpPr>
            <a:spLocks noChangeArrowheads="1"/>
          </p:cNvSpPr>
          <p:nvPr/>
        </p:nvSpPr>
        <p:spPr bwMode="auto">
          <a:xfrm>
            <a:off x="1576876" y="729784"/>
            <a:ext cx="8854749" cy="51706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Corbel" panose="020B0503020204020204"/>
                <a:ea typeface="+mn-ea"/>
                <a:cs typeface="+mn-cs"/>
              </a:rPr>
              <a:t>	Leap Year Example:</a:t>
            </a: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 year is leap, if it is divisible by 4 and 400. But, not by 100.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LeapYearExample</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year=</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2020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(((year % </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4</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&amp;&amp; (year % </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100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(year % </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400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a:ln>
                  <a:noFill/>
                </a:ln>
                <a:solidFill>
                  <a:srgbClr val="0000FF"/>
                </a:solidFill>
                <a:effectLst/>
                <a:uLnTx/>
                <a:uFillTx/>
                <a:latin typeface="Corbel" panose="020B0503020204020204"/>
                <a:ea typeface="+mn-ea"/>
                <a:cs typeface="+mn-cs"/>
              </a:rPr>
              <a:t>"LEAP YEAR"</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a:ln>
                  <a:noFill/>
                </a:ln>
                <a:solidFill>
                  <a:srgbClr val="0000FF"/>
                </a:solidFill>
                <a:effectLst/>
                <a:uLnTx/>
                <a:uFillTx/>
                <a:latin typeface="Corbel" panose="020B0503020204020204"/>
                <a:ea typeface="+mn-ea"/>
                <a:cs typeface="+mn-cs"/>
              </a:rPr>
              <a:t>"COMMON YEAR"</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LEAP YEAR</a:t>
            </a:r>
          </a:p>
        </p:txBody>
      </p:sp>
    </p:spTree>
    <p:extLst>
      <p:ext uri="{BB962C8B-B14F-4D97-AF65-F5344CB8AC3E}">
        <p14:creationId xmlns:p14="http://schemas.microsoft.com/office/powerpoint/2010/main" val="348982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5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fade">
                                      <p:cBhvr>
                                        <p:cTn id="92" dur="5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animEffect transition="in" filter="fade">
                                      <p:cBhvr>
                                        <p:cTn id="97" dur="500"/>
                                        <p:tgtEl>
                                          <p:spTgt spid="4">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20" end="20"/>
                                            </p:txEl>
                                          </p:spTgt>
                                        </p:tgtEl>
                                        <p:attrNameLst>
                                          <p:attrName>style.visibility</p:attrName>
                                        </p:attrNameLst>
                                      </p:cBhvr>
                                      <p:to>
                                        <p:strVal val="visible"/>
                                      </p:to>
                                    </p:set>
                                    <p:animEffect transition="in" filter="fade">
                                      <p:cBhvr>
                                        <p:cTn id="102"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13EBB9-1C7E-445A-A9DF-52AE294E08C0}"/>
              </a:ext>
            </a:extLst>
          </p:cNvPr>
          <p:cNvSpPr>
            <a:spLocks noChangeArrowheads="1"/>
          </p:cNvSpPr>
          <p:nvPr/>
        </p:nvSpPr>
        <p:spPr bwMode="auto">
          <a:xfrm>
            <a:off x="1306288" y="714517"/>
            <a:ext cx="10422292"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610B38"/>
                </a:solidFill>
                <a:effectLst/>
                <a:uLnTx/>
                <a:uFillTx/>
                <a:latin typeface="Corbel" panose="020B0503020204020204"/>
                <a:ea typeface="+mn-ea"/>
                <a:cs typeface="+mn-cs"/>
              </a:rPr>
              <a:t>Using Ternary Operator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We can also use ternary operator (? :) to perform the task of if...else statement. It is a shorthand way to check the condition. If the condition is true, the result of ? is returned. But, if the condition is false, the result of : is returned.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Corbel" panose="020B0503020204020204"/>
                <a:ea typeface="+mn-ea"/>
                <a:cs typeface="+mn-cs"/>
              </a:rPr>
              <a:t>Example: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IfElseTernaryExample</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number=</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13</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a:ln>
                  <a:noFill/>
                </a:ln>
                <a:solidFill>
                  <a:srgbClr val="008200"/>
                </a:solidFill>
                <a:effectLst/>
                <a:uLnTx/>
                <a:uFillTx/>
                <a:latin typeface="Corbel" panose="020B0503020204020204"/>
                <a:ea typeface="+mn-ea"/>
                <a:cs typeface="+mn-cs"/>
              </a:rPr>
              <a:t>//Using ternary operator</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String output=(number%</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2</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a:ln>
                  <a:noFill/>
                </a:ln>
                <a:solidFill>
                  <a:srgbClr val="0000FF"/>
                </a:solidFill>
                <a:effectLst/>
                <a:uLnTx/>
                <a:uFillTx/>
                <a:latin typeface="Corbel" panose="020B0503020204020204"/>
                <a:ea typeface="+mn-ea"/>
                <a:cs typeface="+mn-cs"/>
              </a:rPr>
              <a:t>"even </a:t>
            </a:r>
            <a:r>
              <a:rPr kumimoji="0" lang="en-US" altLang="en-US" sz="1600" b="0" i="0" u="none" strike="noStrike" kern="1200" cap="none" spc="0" normalizeH="0" baseline="0" noProof="0" dirty="0" err="1">
                <a:ln>
                  <a:noFill/>
                </a:ln>
                <a:solidFill>
                  <a:srgbClr val="0000FF"/>
                </a:solidFill>
                <a:effectLst/>
                <a:uLnTx/>
                <a:uFillTx/>
                <a:latin typeface="Corbel" panose="020B0503020204020204"/>
                <a:ea typeface="+mn-ea"/>
                <a:cs typeface="+mn-cs"/>
              </a:rPr>
              <a:t>number"</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a:t>
            </a:r>
            <a:r>
              <a:rPr kumimoji="0" lang="en-US" altLang="en-US" sz="1600" b="0" i="0" u="none" strike="noStrike" kern="1200" cap="none" spc="0" normalizeH="0" baseline="0" noProof="0" dirty="0" err="1">
                <a:ln>
                  <a:noFill/>
                </a:ln>
                <a:solidFill>
                  <a:srgbClr val="0000FF"/>
                </a:solidFill>
                <a:effectLst/>
                <a:uLnTx/>
                <a:uFillTx/>
                <a:latin typeface="Corbel" panose="020B0503020204020204"/>
                <a:ea typeface="+mn-ea"/>
                <a:cs typeface="+mn-cs"/>
              </a:rPr>
              <a:t>"odd</a:t>
            </a:r>
            <a:r>
              <a:rPr kumimoji="0" lang="en-US" altLang="en-US" sz="1600" b="0" i="0" u="none" strike="noStrike" kern="1200" cap="none" spc="0" normalizeH="0" baseline="0" noProof="0" dirty="0">
                <a:ln>
                  <a:noFill/>
                </a:ln>
                <a:solidFill>
                  <a:srgbClr val="0000FF"/>
                </a:solidFill>
                <a:effectLst/>
                <a:uLnTx/>
                <a:uFillTx/>
                <a:latin typeface="Corbel" panose="020B0503020204020204"/>
                <a:ea typeface="+mn-ea"/>
                <a:cs typeface="+mn-cs"/>
              </a:rPr>
              <a:t> number"</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6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(output);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t>odd number </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rPr>
            </a:br>
            <a:endParaRPr kumimoji="0" lang="en-US" altLang="en-US" sz="1600" b="0" i="0" u="none" strike="noStrike" kern="1200" cap="none" spc="0" normalizeH="0" baseline="0" noProof="0" dirty="0">
              <a:ln>
                <a:noFill/>
              </a:ln>
              <a:solidFill>
                <a:srgbClr val="00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62967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5DF7BCB-F78D-408A-BB5C-0156F021F1D1}"/>
              </a:ext>
            </a:extLst>
          </p:cNvPr>
          <p:cNvSpPr>
            <a:spLocks noChangeArrowheads="1"/>
          </p:cNvSpPr>
          <p:nvPr/>
        </p:nvSpPr>
        <p:spPr bwMode="auto">
          <a:xfrm>
            <a:off x="987508" y="279968"/>
            <a:ext cx="10274657"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8200"/>
                </a:solidFill>
                <a:effectLst/>
                <a:uLnTx/>
                <a:uFillTx/>
                <a:latin typeface="Corbel" panose="020B0503020204020204"/>
                <a:ea typeface="+mn-ea"/>
                <a:cs typeface="+mn-cs"/>
              </a:rPr>
              <a:t>//Java Program to demonstrate the use of If else-if ladder.</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8200"/>
                </a:solidFill>
                <a:effectLst/>
                <a:uLnTx/>
                <a:uFillTx/>
                <a:latin typeface="Corbel" panose="020B0503020204020204"/>
                <a:ea typeface="+mn-ea"/>
                <a:cs typeface="+mn-cs"/>
              </a:rPr>
              <a:t>//It is a program of grading system for fail, D grade, C grade, B grade, A grade and A+.</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IfElseIfExample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marks=</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65</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50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"fail"</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(marks&gt;=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50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&amp;&amp; 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60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"D grade"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(marks&gt;=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60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&amp;&amp; 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70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"C grade"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(marks&gt;=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70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&amp;&amp; 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80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"B grade"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(marks&gt;=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80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&amp;&amp; 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90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"A grade"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(marks&gt;=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90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&amp;&amp; marks&lt;</a:t>
            </a:r>
            <a:r>
              <a:rPr kumimoji="0" lang="en-US" altLang="en-US" sz="1000" b="0" i="0" u="none" strike="noStrike" kern="1200" cap="none" spc="0" normalizeH="0" baseline="0" noProof="0" dirty="0">
                <a:ln>
                  <a:noFill/>
                </a:ln>
                <a:solidFill>
                  <a:srgbClr val="C00000"/>
                </a:solidFill>
                <a:effectLst/>
                <a:uLnTx/>
                <a:uFillTx/>
                <a:latin typeface="Corbel" panose="020B0503020204020204"/>
                <a:ea typeface="+mn-ea"/>
                <a:cs typeface="+mn-cs"/>
              </a:rPr>
              <a:t>100</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"A+ grade"</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0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000" b="0" i="0" u="none" strike="noStrike" kern="1200" cap="none" spc="0" normalizeH="0" baseline="0" noProof="0" dirty="0">
                <a:ln>
                  <a:noFill/>
                </a:ln>
                <a:solidFill>
                  <a:srgbClr val="0000FF"/>
                </a:solidFill>
                <a:effectLst/>
                <a:uLnTx/>
                <a:uFillTx/>
                <a:latin typeface="Corbel" panose="020B0503020204020204"/>
                <a:ea typeface="+mn-ea"/>
                <a:cs typeface="+mn-cs"/>
              </a:rPr>
              <a:t>"Invalid!"</a:t>
            </a: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Corbel" panose="020B0503020204020204"/>
                <a:ea typeface="+mn-ea"/>
                <a:cs typeface="+mn-cs"/>
              </a:rPr>
              <a:t>C grade</a:t>
            </a:r>
          </a:p>
        </p:txBody>
      </p:sp>
    </p:spTree>
    <p:extLst>
      <p:ext uri="{BB962C8B-B14F-4D97-AF65-F5344CB8AC3E}">
        <p14:creationId xmlns:p14="http://schemas.microsoft.com/office/powerpoint/2010/main" val="32166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25C768B-C8F9-444F-8230-C00176E4844F}"/>
              </a:ext>
            </a:extLst>
          </p:cNvPr>
          <p:cNvSpPr>
            <a:spLocks noChangeArrowheads="1"/>
          </p:cNvSpPr>
          <p:nvPr/>
        </p:nvSpPr>
        <p:spPr bwMode="auto">
          <a:xfrm>
            <a:off x="785090" y="792885"/>
            <a:ext cx="4701310" cy="51706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orbel" panose="020B0503020204020204"/>
                <a:ea typeface="+mn-ea"/>
                <a:cs typeface="+mn-cs"/>
              </a:rPr>
              <a:t>Program to check POSITIVE, NEGATIVE or ZERO:</a:t>
            </a:r>
            <a:endPar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PositiveNegativeExample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number=-</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13</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(number&gt;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"POSITIVE"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else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(number&lt;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"NEGATIVE"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"ZERO"</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NEGATIVE</a:t>
            </a:r>
          </a:p>
        </p:txBody>
      </p:sp>
      <p:sp>
        <p:nvSpPr>
          <p:cNvPr id="5" name="Rectangle 2">
            <a:extLst>
              <a:ext uri="{FF2B5EF4-FFF2-40B4-BE49-F238E27FC236}">
                <a16:creationId xmlns:a16="http://schemas.microsoft.com/office/drawing/2014/main" id="{FC38FC88-8417-4623-AE8B-34A7B48A205E}"/>
              </a:ext>
            </a:extLst>
          </p:cNvPr>
          <p:cNvSpPr>
            <a:spLocks noChangeArrowheads="1"/>
          </p:cNvSpPr>
          <p:nvPr/>
        </p:nvSpPr>
        <p:spPr bwMode="auto">
          <a:xfrm>
            <a:off x="5781979" y="785951"/>
            <a:ext cx="5745003" cy="51706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//Java Program to demonstrate the use of Nested If Statement.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JavaNestedIfExample</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age=</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20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weight=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80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a:ln>
                  <a:noFill/>
                </a:ln>
                <a:solidFill>
                  <a:srgbClr val="008200"/>
                </a:solidFill>
                <a:effectLst/>
                <a:uLnTx/>
                <a:uFillTx/>
                <a:latin typeface="Corbel" panose="020B0503020204020204"/>
                <a:ea typeface="+mn-ea"/>
                <a:cs typeface="+mn-cs"/>
              </a:rPr>
              <a:t>//applying condition on age and weight</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(age&gt;=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18</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(weight&gt;</a:t>
            </a:r>
            <a:r>
              <a:rPr kumimoji="0" lang="en-US" altLang="en-US" sz="1400" b="0" i="0" u="none" strike="noStrike" kern="1200" cap="none" spc="0" normalizeH="0" baseline="0" noProof="0" dirty="0">
                <a:ln>
                  <a:noFill/>
                </a:ln>
                <a:solidFill>
                  <a:srgbClr val="C00000"/>
                </a:solidFill>
                <a:effectLst/>
                <a:uLnTx/>
                <a:uFillTx/>
                <a:latin typeface="Corbel" panose="020B0503020204020204"/>
                <a:ea typeface="+mn-ea"/>
                <a:cs typeface="+mn-cs"/>
              </a:rPr>
              <a:t>50</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alt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altLang="en-US" sz="1400" b="0" i="0" u="none" strike="noStrike" kern="1200" cap="none" spc="0" normalizeH="0" baseline="0" noProof="0" dirty="0">
                <a:ln>
                  <a:noFill/>
                </a:ln>
                <a:solidFill>
                  <a:srgbClr val="0000FF"/>
                </a:solidFill>
                <a:effectLst/>
                <a:uLnTx/>
                <a:uFillTx/>
                <a:latin typeface="Corbel" panose="020B0503020204020204"/>
                <a:ea typeface="+mn-ea"/>
                <a:cs typeface="+mn-cs"/>
              </a:rPr>
              <a:t>"You are eligible to donate blood"</a:t>
            </a: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orbel" panose="020B0503020204020204"/>
                <a:ea typeface="+mn-ea"/>
                <a:cs typeface="+mn-cs"/>
              </a:rPr>
              <a:t>Test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orbel" panose="020B0503020204020204"/>
                <a:ea typeface="+mn-ea"/>
                <a:cs typeface="+mn-cs"/>
              </a:rPr>
              <a:t> it No</a:t>
            </a:r>
            <a:endPar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Output: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Corbel" panose="020B0503020204020204"/>
                <a:ea typeface="+mn-ea"/>
                <a:cs typeface="+mn-cs"/>
              </a:rPr>
              <a:t>You are eligible to donate blood</a:t>
            </a:r>
          </a:p>
        </p:txBody>
      </p:sp>
    </p:spTree>
    <p:extLst>
      <p:ext uri="{BB962C8B-B14F-4D97-AF65-F5344CB8AC3E}">
        <p14:creationId xmlns:p14="http://schemas.microsoft.com/office/powerpoint/2010/main" val="117842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E178A-BD8E-48E9-B5FB-1C9BCDE4B66C}"/>
              </a:ext>
            </a:extLst>
          </p:cNvPr>
          <p:cNvSpPr txBox="1"/>
          <p:nvPr/>
        </p:nvSpPr>
        <p:spPr>
          <a:xfrm>
            <a:off x="3048000" y="476654"/>
            <a:ext cx="8525164" cy="61247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200"/>
                </a:solidFill>
                <a:effectLst/>
                <a:uLnTx/>
                <a:uFillTx/>
                <a:latin typeface="Corbel" panose="020B0503020204020204"/>
                <a:ea typeface="+mn-ea"/>
                <a:cs typeface="+mn-cs"/>
              </a:rPr>
              <a:t>//Java Program to demonstrate the use of Nested If Statement.  </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public</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class</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JavaNestedIfExample2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	public</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static</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void</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main(String[] </a:t>
            </a:r>
            <a:r>
              <a:rPr kumimoji="0" 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args</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age=</a:t>
            </a:r>
            <a:r>
              <a:rPr kumimoji="0" lang="en-US" sz="1400" b="0" i="0" u="none" strike="noStrike" kern="1200" cap="none" spc="0" normalizeH="0" baseline="0" noProof="0" dirty="0">
                <a:ln>
                  <a:noFill/>
                </a:ln>
                <a:solidFill>
                  <a:srgbClr val="C00000"/>
                </a:solidFill>
                <a:effectLst/>
                <a:uLnTx/>
                <a:uFillTx/>
                <a:latin typeface="Corbel" panose="020B0503020204020204"/>
                <a:ea typeface="+mn-ea"/>
                <a:cs typeface="+mn-cs"/>
              </a:rPr>
              <a:t>25</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int</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weight=</a:t>
            </a:r>
            <a:r>
              <a:rPr kumimoji="0" lang="en-US" sz="1400" b="0" i="0" u="none" strike="noStrike" kern="1200" cap="none" spc="0" normalizeH="0" baseline="0" noProof="0" dirty="0">
                <a:ln>
                  <a:noFill/>
                </a:ln>
                <a:solidFill>
                  <a:srgbClr val="C00000"/>
                </a:solidFill>
                <a:effectLst/>
                <a:uLnTx/>
                <a:uFillTx/>
                <a:latin typeface="Corbel" panose="020B0503020204020204"/>
                <a:ea typeface="+mn-ea"/>
                <a:cs typeface="+mn-cs"/>
              </a:rPr>
              <a:t>48</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0" i="0" u="none" strike="noStrike" kern="1200" cap="none" spc="0" normalizeH="0" baseline="0" noProof="0" dirty="0">
                <a:ln>
                  <a:noFill/>
                </a:ln>
                <a:solidFill>
                  <a:srgbClr val="008200"/>
                </a:solidFill>
                <a:effectLst/>
                <a:uLnTx/>
                <a:uFillTx/>
                <a:latin typeface="Corbel" panose="020B0503020204020204"/>
                <a:ea typeface="+mn-ea"/>
                <a:cs typeface="+mn-cs"/>
              </a:rPr>
              <a:t>//applying condition on age and weight  </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(age&gt;=</a:t>
            </a:r>
            <a:r>
              <a:rPr kumimoji="0" lang="en-US" sz="1400" b="0" i="0" u="none" strike="noStrike" kern="1200" cap="none" spc="0" normalizeH="0" baseline="0" noProof="0" dirty="0">
                <a:ln>
                  <a:noFill/>
                </a:ln>
                <a:solidFill>
                  <a:srgbClr val="C00000"/>
                </a:solidFill>
                <a:effectLst/>
                <a:uLnTx/>
                <a:uFillTx/>
                <a:latin typeface="Corbel" panose="020B0503020204020204"/>
                <a:ea typeface="+mn-ea"/>
                <a:cs typeface="+mn-cs"/>
              </a:rPr>
              <a:t>18</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if</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(weight&gt;</a:t>
            </a:r>
            <a:r>
              <a:rPr kumimoji="0" lang="en-US" sz="1400" b="0" i="0" u="none" strike="noStrike" kern="1200" cap="none" spc="0" normalizeH="0" baseline="0" noProof="0" dirty="0">
                <a:ln>
                  <a:noFill/>
                </a:ln>
                <a:solidFill>
                  <a:srgbClr val="C00000"/>
                </a:solidFill>
                <a:effectLst/>
                <a:uLnTx/>
                <a:uFillTx/>
                <a:latin typeface="Corbel" panose="020B0503020204020204"/>
                <a:ea typeface="+mn-ea"/>
                <a:cs typeface="+mn-cs"/>
              </a:rPr>
              <a:t>50</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sz="1400" b="0" i="0" u="none" strike="noStrike" kern="1200" cap="none" spc="0" normalizeH="0" baseline="0" noProof="0" dirty="0">
                <a:ln>
                  <a:noFill/>
                </a:ln>
                <a:solidFill>
                  <a:srgbClr val="0000FF"/>
                </a:solidFill>
                <a:effectLst/>
                <a:uLnTx/>
                <a:uFillTx/>
                <a:latin typeface="Corbel" panose="020B0503020204020204"/>
                <a:ea typeface="+mn-ea"/>
                <a:cs typeface="+mn-cs"/>
              </a:rPr>
              <a:t>"You are eligible to donate blood"</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sz="1400" b="0" i="0" u="none" strike="noStrike" kern="1200" cap="none" spc="0" normalizeH="0" baseline="0" noProof="0" dirty="0">
                <a:ln>
                  <a:noFill/>
                </a:ln>
                <a:solidFill>
                  <a:srgbClr val="0000FF"/>
                </a:solidFill>
                <a:effectLst/>
                <a:uLnTx/>
                <a:uFillTx/>
                <a:latin typeface="Corbel" panose="020B0503020204020204"/>
                <a:ea typeface="+mn-ea"/>
                <a:cs typeface="+mn-cs"/>
              </a:rPr>
              <a:t>"You are not eligible to donate blood"</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else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rbel" panose="020B0503020204020204"/>
                <a:ea typeface="+mn-ea"/>
                <a:cs typeface="+mn-cs"/>
              </a:rPr>
              <a:t>		</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r>
              <a:rPr kumimoji="0" lang="en-US" sz="1400" b="0" i="0" u="none" strike="noStrike" kern="1200" cap="none" spc="0" normalizeH="0" baseline="0" noProof="0" dirty="0" err="1">
                <a:ln>
                  <a:noFill/>
                </a:ln>
                <a:solidFill>
                  <a:srgbClr val="000000"/>
                </a:solidFill>
                <a:effectLst/>
                <a:uLnTx/>
                <a:uFillTx/>
                <a:latin typeface="Corbel" panose="020B0503020204020204"/>
                <a:ea typeface="+mn-ea"/>
                <a:cs typeface="+mn-cs"/>
              </a:rPr>
              <a:t>System.out.println</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r>
              <a:rPr kumimoji="0" lang="en-US" sz="1400" b="0" i="0" u="none" strike="noStrike" kern="1200" cap="none" spc="0" normalizeH="0" baseline="0" noProof="0" dirty="0">
                <a:ln>
                  <a:noFill/>
                </a:ln>
                <a:solidFill>
                  <a:srgbClr val="0000FF"/>
                </a:solidFill>
                <a:effectLst/>
                <a:uLnTx/>
                <a:uFillTx/>
                <a:latin typeface="Corbel" panose="020B0503020204020204"/>
                <a:ea typeface="+mn-ea"/>
                <a:cs typeface="+mn-cs"/>
              </a:rPr>
              <a:t>"Age must be greater than 18"</a:t>
            </a: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panose="020B0503020204020204"/>
                <a:ea typeface="+mn-ea"/>
                <a:cs typeface="+mn-cs"/>
              </a:rPr>
              <a:t>  </a:t>
            </a:r>
          </a:p>
        </p:txBody>
      </p:sp>
    </p:spTree>
    <p:extLst>
      <p:ext uri="{BB962C8B-B14F-4D97-AF65-F5344CB8AC3E}">
        <p14:creationId xmlns:p14="http://schemas.microsoft.com/office/powerpoint/2010/main" val="3121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05DE-04C5-4A85-8CF6-5A348A8D3B94}"/>
              </a:ext>
            </a:extLst>
          </p:cNvPr>
          <p:cNvSpPr>
            <a:spLocks noGrp="1"/>
          </p:cNvSpPr>
          <p:nvPr>
            <p:ph type="title"/>
          </p:nvPr>
        </p:nvSpPr>
        <p:spPr/>
        <p:txBody>
          <a:bodyPr>
            <a:normAutofit/>
          </a:bodyPr>
          <a:lstStyle/>
          <a:p>
            <a:r>
              <a:rPr lang="en-IN" sz="4000" b="1" i="0" dirty="0">
                <a:solidFill>
                  <a:srgbClr val="610B38"/>
                </a:solidFill>
                <a:effectLst/>
                <a:latin typeface="Corbel" panose="020B0503020204020204" pitchFamily="34" charset="0"/>
              </a:rPr>
              <a:t>Java Switch Statement</a:t>
            </a:r>
            <a:endParaRPr lang="en-IN" sz="4000" b="1" dirty="0">
              <a:latin typeface="Corbel" panose="020B0503020204020204" pitchFamily="34" charset="0"/>
            </a:endParaRPr>
          </a:p>
        </p:txBody>
      </p:sp>
      <p:sp>
        <p:nvSpPr>
          <p:cNvPr id="3" name="Content Placeholder 2">
            <a:extLst>
              <a:ext uri="{FF2B5EF4-FFF2-40B4-BE49-F238E27FC236}">
                <a16:creationId xmlns:a16="http://schemas.microsoft.com/office/drawing/2014/main" id="{B2EB14F5-F9D7-4DFF-B153-EDB750CF6300}"/>
              </a:ext>
            </a:extLst>
          </p:cNvPr>
          <p:cNvSpPr>
            <a:spLocks noGrp="1"/>
          </p:cNvSpPr>
          <p:nvPr>
            <p:ph idx="1"/>
          </p:nvPr>
        </p:nvSpPr>
        <p:spPr>
          <a:xfrm>
            <a:off x="1143000" y="1773381"/>
            <a:ext cx="9872871" cy="4793673"/>
          </a:xfrm>
        </p:spPr>
        <p:txBody>
          <a:bodyPr>
            <a:normAutofit fontScale="77500" lnSpcReduction="20000"/>
          </a:bodyPr>
          <a:lstStyle/>
          <a:p>
            <a:pPr marL="45720" indent="0" algn="l">
              <a:buNone/>
            </a:pPr>
            <a:r>
              <a:rPr lang="en-US" b="1" i="0" dirty="0">
                <a:solidFill>
                  <a:srgbClr val="006699"/>
                </a:solidFill>
                <a:effectLst/>
                <a:latin typeface="Corbel" panose="020B0503020204020204" pitchFamily="34" charset="0"/>
              </a:rPr>
              <a:t>switch</a:t>
            </a:r>
            <a:r>
              <a:rPr lang="en-US" b="0" i="0" dirty="0">
                <a:solidFill>
                  <a:srgbClr val="000000"/>
                </a:solidFill>
                <a:effectLst/>
                <a:latin typeface="Corbel" panose="020B0503020204020204" pitchFamily="34" charset="0"/>
              </a:rPr>
              <a:t>(expression)</a:t>
            </a:r>
          </a:p>
          <a:p>
            <a:pPr marL="45720" indent="0" algn="l">
              <a:buNone/>
            </a:pPr>
            <a:r>
              <a:rPr lang="en-US" b="0" i="0" dirty="0">
                <a:solidFill>
                  <a:srgbClr val="000000"/>
                </a:solidFill>
                <a:effectLst/>
                <a:latin typeface="Corbel" panose="020B0503020204020204" pitchFamily="34" charset="0"/>
              </a:rPr>
              <a:t>{    </a:t>
            </a:r>
          </a:p>
          <a:p>
            <a:pPr marL="45720" indent="0" algn="l">
              <a:buNone/>
            </a:pPr>
            <a:r>
              <a:rPr lang="en-US" b="1" i="0" dirty="0">
                <a:solidFill>
                  <a:srgbClr val="006699"/>
                </a:solidFill>
                <a:effectLst/>
                <a:latin typeface="Corbel" panose="020B0503020204020204" pitchFamily="34" charset="0"/>
              </a:rPr>
              <a:t>case</a:t>
            </a:r>
            <a:r>
              <a:rPr lang="en-US" b="0" i="0" dirty="0">
                <a:solidFill>
                  <a:srgbClr val="000000"/>
                </a:solidFill>
                <a:effectLst/>
                <a:latin typeface="Corbel" panose="020B0503020204020204" pitchFamily="34" charset="0"/>
              </a:rPr>
              <a:t> value1:    </a:t>
            </a:r>
          </a:p>
          <a:p>
            <a:pPr marL="45720" indent="0" algn="l">
              <a:buNone/>
            </a:pPr>
            <a:r>
              <a:rPr lang="en-US" b="0" i="0" dirty="0">
                <a:solidFill>
                  <a:srgbClr val="000000"/>
                </a:solidFill>
                <a:effectLst/>
                <a:latin typeface="Corbel" panose="020B0503020204020204" pitchFamily="34" charset="0"/>
              </a:rPr>
              <a:t> </a:t>
            </a:r>
            <a:r>
              <a:rPr lang="en-US" b="0" i="0" dirty="0">
                <a:solidFill>
                  <a:srgbClr val="008200"/>
                </a:solidFill>
                <a:effectLst/>
                <a:latin typeface="Corbel" panose="020B0503020204020204" pitchFamily="34" charset="0"/>
              </a:rPr>
              <a:t>//code to be executed;  </a:t>
            </a: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a:t>
            </a:r>
            <a:r>
              <a:rPr lang="en-US" b="1" i="0" dirty="0">
                <a:solidFill>
                  <a:srgbClr val="006699"/>
                </a:solidFill>
                <a:effectLst/>
                <a:latin typeface="Corbel" panose="020B0503020204020204" pitchFamily="34" charset="0"/>
              </a:rPr>
              <a:t>break</a:t>
            </a:r>
            <a:r>
              <a:rPr lang="en-US" b="0" i="0" dirty="0">
                <a:solidFill>
                  <a:srgbClr val="000000"/>
                </a:solidFill>
                <a:effectLst/>
                <a:latin typeface="Corbel" panose="020B0503020204020204" pitchFamily="34" charset="0"/>
              </a:rPr>
              <a:t>;  </a:t>
            </a:r>
            <a:r>
              <a:rPr lang="en-US" b="0" i="0" dirty="0">
                <a:solidFill>
                  <a:srgbClr val="008200"/>
                </a:solidFill>
                <a:effectLst/>
                <a:latin typeface="Corbel" panose="020B0503020204020204" pitchFamily="34" charset="0"/>
              </a:rPr>
              <a:t>//optional</a:t>
            </a:r>
            <a:r>
              <a:rPr lang="en-US" b="0" i="0" dirty="0">
                <a:solidFill>
                  <a:srgbClr val="000000"/>
                </a:solidFill>
                <a:effectLst/>
                <a:latin typeface="Corbel" panose="020B0503020204020204" pitchFamily="34" charset="0"/>
              </a:rPr>
              <a:t>  </a:t>
            </a:r>
          </a:p>
          <a:p>
            <a:pPr marL="45720" indent="0" algn="l">
              <a:buNone/>
            </a:pPr>
            <a:r>
              <a:rPr lang="en-US" b="1" i="0" dirty="0">
                <a:solidFill>
                  <a:srgbClr val="006699"/>
                </a:solidFill>
                <a:effectLst/>
                <a:latin typeface="Corbel" panose="020B0503020204020204" pitchFamily="34" charset="0"/>
              </a:rPr>
              <a:t>case</a:t>
            </a:r>
            <a:r>
              <a:rPr lang="en-US" b="0" i="0" dirty="0">
                <a:solidFill>
                  <a:srgbClr val="000000"/>
                </a:solidFill>
                <a:effectLst/>
                <a:latin typeface="Corbel" panose="020B0503020204020204" pitchFamily="34" charset="0"/>
              </a:rPr>
              <a:t> value2:    </a:t>
            </a:r>
          </a:p>
          <a:p>
            <a:pPr marL="45720" indent="0" algn="l">
              <a:buNone/>
            </a:pPr>
            <a:r>
              <a:rPr lang="en-US" b="0" i="0" dirty="0">
                <a:solidFill>
                  <a:srgbClr val="000000"/>
                </a:solidFill>
                <a:effectLst/>
                <a:latin typeface="Corbel" panose="020B0503020204020204" pitchFamily="34" charset="0"/>
              </a:rPr>
              <a:t> </a:t>
            </a:r>
            <a:r>
              <a:rPr lang="en-US" b="0" i="0" dirty="0">
                <a:solidFill>
                  <a:srgbClr val="008200"/>
                </a:solidFill>
                <a:effectLst/>
                <a:latin typeface="Corbel" panose="020B0503020204020204" pitchFamily="34" charset="0"/>
              </a:rPr>
              <a:t>//code to be executed;  </a:t>
            </a: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a:t>
            </a:r>
            <a:r>
              <a:rPr lang="en-US" b="1" i="0" dirty="0">
                <a:solidFill>
                  <a:srgbClr val="006699"/>
                </a:solidFill>
                <a:effectLst/>
                <a:latin typeface="Corbel" panose="020B0503020204020204" pitchFamily="34" charset="0"/>
              </a:rPr>
              <a:t>break</a:t>
            </a:r>
            <a:r>
              <a:rPr lang="en-US" b="0" i="0" dirty="0">
                <a:solidFill>
                  <a:srgbClr val="000000"/>
                </a:solidFill>
                <a:effectLst/>
                <a:latin typeface="Corbel" panose="020B0503020204020204" pitchFamily="34" charset="0"/>
              </a:rPr>
              <a:t>;  </a:t>
            </a:r>
            <a:r>
              <a:rPr lang="en-US" b="0" i="0" dirty="0">
                <a:solidFill>
                  <a:srgbClr val="008200"/>
                </a:solidFill>
                <a:effectLst/>
                <a:latin typeface="Corbel" panose="020B0503020204020204" pitchFamily="34" charset="0"/>
              </a:rPr>
              <a:t>//optional</a:t>
            </a: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a:t>
            </a:r>
          </a:p>
          <a:p>
            <a:pPr marL="45720" indent="0" algn="l">
              <a:buNone/>
            </a:pPr>
            <a:r>
              <a:rPr lang="en-US" b="1" i="0" dirty="0">
                <a:solidFill>
                  <a:srgbClr val="006699"/>
                </a:solidFill>
                <a:effectLst/>
                <a:latin typeface="Corbel" panose="020B0503020204020204" pitchFamily="34" charset="0"/>
              </a:rPr>
              <a:t>default</a:t>
            </a:r>
            <a:r>
              <a:rPr lang="en-US" b="0" i="0" dirty="0">
                <a:solidFill>
                  <a:srgbClr val="000000"/>
                </a:solidFill>
                <a:effectLst/>
                <a:latin typeface="Corbel" panose="020B0503020204020204" pitchFamily="34" charset="0"/>
              </a:rPr>
              <a:t>:     </a:t>
            </a:r>
          </a:p>
          <a:p>
            <a:pPr marL="45720" indent="0" algn="l">
              <a:buNone/>
            </a:pPr>
            <a:r>
              <a:rPr lang="en-US" b="0" i="0" dirty="0">
                <a:solidFill>
                  <a:srgbClr val="000000"/>
                </a:solidFill>
                <a:effectLst/>
                <a:latin typeface="Corbel" panose="020B0503020204020204" pitchFamily="34" charset="0"/>
              </a:rPr>
              <a:t> code to be executed </a:t>
            </a:r>
            <a:r>
              <a:rPr lang="en-US" b="1" i="0" dirty="0">
                <a:solidFill>
                  <a:srgbClr val="006699"/>
                </a:solidFill>
                <a:effectLst/>
                <a:latin typeface="Corbel" panose="020B0503020204020204" pitchFamily="34" charset="0"/>
              </a:rPr>
              <a:t>if</a:t>
            </a:r>
            <a:r>
              <a:rPr lang="en-US" b="0" i="0" dirty="0">
                <a:solidFill>
                  <a:srgbClr val="000000"/>
                </a:solidFill>
                <a:effectLst/>
                <a:latin typeface="Corbel" panose="020B0503020204020204" pitchFamily="34" charset="0"/>
              </a:rPr>
              <a:t> all cases are not matched;    </a:t>
            </a:r>
          </a:p>
          <a:p>
            <a:pPr marL="45720" indent="0" algn="l">
              <a:buNone/>
            </a:pPr>
            <a:r>
              <a:rPr lang="en-US" b="0" i="0" dirty="0">
                <a:solidFill>
                  <a:srgbClr val="000000"/>
                </a:solidFill>
                <a:effectLst/>
                <a:latin typeface="Corbel" panose="020B0503020204020204" pitchFamily="34" charset="0"/>
              </a:rPr>
              <a:t>}    </a:t>
            </a:r>
          </a:p>
          <a:p>
            <a:pPr marL="45720" indent="0">
              <a:buNone/>
            </a:pPr>
            <a:endParaRPr lang="en-IN" dirty="0">
              <a:latin typeface="Corbel" panose="020B0503020204020204" pitchFamily="34" charset="0"/>
            </a:endParaRPr>
          </a:p>
        </p:txBody>
      </p:sp>
    </p:spTree>
    <p:extLst>
      <p:ext uri="{BB962C8B-B14F-4D97-AF65-F5344CB8AC3E}">
        <p14:creationId xmlns:p14="http://schemas.microsoft.com/office/powerpoint/2010/main" val="20556488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2153</TotalTime>
  <Words>6832</Words>
  <Application>Microsoft Office PowerPoint</Application>
  <PresentationFormat>Widescreen</PresentationFormat>
  <Paragraphs>727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Unicode MS</vt:lpstr>
      <vt:lpstr>Corbel</vt:lpstr>
      <vt:lpstr>verdana</vt:lpstr>
      <vt:lpstr>Basis</vt:lpstr>
      <vt:lpstr>JAVA CONTROL STATEMENT</vt:lpstr>
      <vt:lpstr>Java If-else Statement</vt:lpstr>
      <vt:lpstr>PowerPoint Presentation</vt:lpstr>
      <vt:lpstr>PowerPoint Presentation</vt:lpstr>
      <vt:lpstr>PowerPoint Presentation</vt:lpstr>
      <vt:lpstr>PowerPoint Presentation</vt:lpstr>
      <vt:lpstr>PowerPoint Presentation</vt:lpstr>
      <vt:lpstr>PowerPoint Presentation</vt:lpstr>
      <vt:lpstr>Java Switch Statement</vt:lpstr>
      <vt:lpstr>PowerPoint Presentation</vt:lpstr>
      <vt:lpstr>PowerPoint Presentation</vt:lpstr>
      <vt:lpstr>Loops in Java</vt:lpstr>
      <vt:lpstr>PowerPoint Presentation</vt:lpstr>
      <vt:lpstr>PowerPoint Presentation</vt:lpstr>
      <vt:lpstr>Java For Loop</vt:lpstr>
      <vt:lpstr>PowerPoint Presentation</vt:lpstr>
      <vt:lpstr>PowerPoint Presentation</vt:lpstr>
      <vt:lpstr>Java for-each Loop</vt:lpstr>
      <vt:lpstr>PowerPoint Presentation</vt:lpstr>
      <vt:lpstr>Java Labeled For Loop</vt:lpstr>
      <vt:lpstr>PowerPoint Presentation</vt:lpstr>
      <vt:lpstr>Java While Loop</vt:lpstr>
      <vt:lpstr>Java do-while Loop</vt:lpstr>
      <vt:lpstr>Java Break Statement</vt:lpstr>
      <vt:lpstr>PowerPoint Presentation</vt:lpstr>
      <vt:lpstr>PowerPoint Presentation</vt:lpstr>
      <vt:lpstr>PowerPoint Presentation</vt:lpstr>
      <vt:lpstr>Java Continue Statement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vinita singh</dc:creator>
  <cp:lastModifiedBy>vinita singh</cp:lastModifiedBy>
  <cp:revision>48</cp:revision>
  <dcterms:created xsi:type="dcterms:W3CDTF">2020-08-30T13:26:42Z</dcterms:created>
  <dcterms:modified xsi:type="dcterms:W3CDTF">2021-09-23T03:24:28Z</dcterms:modified>
</cp:coreProperties>
</file>