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8" r:id="rId2"/>
    <p:sldId id="26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4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7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76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0160-DF47-4D99-A5B7-75A8ABF8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558" y="2025537"/>
            <a:ext cx="8488792" cy="2268559"/>
          </a:xfrm>
        </p:spPr>
        <p:txBody>
          <a:bodyPr/>
          <a:lstStyle/>
          <a:p>
            <a:r>
              <a:rPr lang="en-IN" dirty="0"/>
              <a:t>JAVA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5E1EF-6F93-483B-AF80-648AF622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730" y="2055928"/>
            <a:ext cx="8767860" cy="138816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rbel" panose="020B0503020204020204" pitchFamily="34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7152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8B8A-AC35-48C7-BD4E-3958B903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35508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Java Math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CE8AD1-DC54-40CA-A31E-4623B2575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1330" y="1744660"/>
            <a:ext cx="4273606" cy="215443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32DE71-27C0-427F-83B9-3E3FC734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376" y="1733655"/>
            <a:ext cx="5006986" cy="53594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20CB73-642F-4738-BF36-77DBB8B0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248" y="2339846"/>
            <a:ext cx="5006986" cy="53594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C10C74-806A-4DF0-B33D-90AD6241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135" y="2958905"/>
            <a:ext cx="5006986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returns absolute (positive) value.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4.7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33AEA4-A953-46A2-BA1A-89722C03E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78" y="4065048"/>
            <a:ext cx="11277340" cy="246221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returns a random number between 0.0 (inclusive), and 1.0 (exclusive):</a:t>
            </a:r>
          </a:p>
          <a:p>
            <a:pPr defTabSz="914400"/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0" i="0" dirty="0">
                <a:effectLst/>
                <a:latin typeface="Consolas" panose="020B0609020204030204" pitchFamily="49" charset="0"/>
              </a:rPr>
              <a:t>0.5985020495804849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140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get more control over the random number, e.g. you only want a random number between 0 and 100, you can use the following formula:</a:t>
            </a: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defTabSz="91440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0 to 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10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6FE7DF1-C167-40AC-A89F-A74E158A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FC8789-020A-4527-8C81-9615F91A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0C0-F10B-45E7-9EEA-7E6C2B11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34884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Boolean Values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BD9-1CB1-4C65-8385-F00F92D3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1" y="1719089"/>
            <a:ext cx="11582400" cy="1393567"/>
          </a:xfrm>
        </p:spPr>
        <p:txBody>
          <a:bodyPr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 has a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 type, which can take the values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type is declared with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keyword and can only take the values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3D280A-1A14-4821-B382-BA229A80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08" y="-38099"/>
            <a:ext cx="0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6FE13A-A27F-4433-A519-7EDF2A9D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243"/>
            <a:ext cx="65" cy="86686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3D30D9-5153-4A03-A83B-03D7C619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22" y="2980174"/>
            <a:ext cx="11314548" cy="130538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845C89-0458-4FCE-A44C-1EA2991E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1" y="4332647"/>
            <a:ext cx="11342259" cy="130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true, because 10 is higher than 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B9EEF3-BFD4-4EBC-B05A-A2BA9DE0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3" y="5704885"/>
            <a:ext cx="11342259" cy="105916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true, because the value of x is equal to 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4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 animBg="1"/>
      <p:bldP spid="8" grpId="0" build="p" animBg="1"/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D58A-9319-4704-B190-DD1EE0B9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7620-EDAC-47D2-ABDE-EB137BF3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2638044"/>
            <a:ext cx="10999433" cy="310198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rbel" panose="020B0503020204020204" pitchFamily="34" charset="0"/>
              </a:rPr>
              <a:t>If we run a Java Program by writing the command </a:t>
            </a:r>
          </a:p>
          <a:p>
            <a:pPr marL="0" indent="0">
              <a:buNone/>
            </a:pPr>
            <a:r>
              <a:rPr lang="en-US" sz="2000" dirty="0">
                <a:latin typeface="Corbel" panose="020B0503020204020204" pitchFamily="34" charset="0"/>
              </a:rPr>
              <a:t>“java Hello welcome to the world of java” </a:t>
            </a:r>
          </a:p>
          <a:p>
            <a:pPr marL="0" indent="0">
              <a:buNone/>
            </a:pPr>
            <a:r>
              <a:rPr lang="en-US" sz="2000" dirty="0">
                <a:latin typeface="Corbel" panose="020B0503020204020204" pitchFamily="34" charset="0"/>
              </a:rPr>
              <a:t>where the name of the class is “Hello”, then it will run </a:t>
            </a:r>
            <a:r>
              <a:rPr lang="en-US" sz="2000" dirty="0" err="1">
                <a:latin typeface="Corbel" panose="020B0503020204020204" pitchFamily="34" charset="0"/>
              </a:rPr>
              <a:t>upto</a:t>
            </a:r>
            <a:r>
              <a:rPr lang="en-US" sz="2000" dirty="0">
                <a:latin typeface="Corbel" panose="020B0503020204020204" pitchFamily="34" charset="0"/>
              </a:rPr>
              <a:t> Hello. It is command </a:t>
            </a:r>
            <a:r>
              <a:rPr lang="en-US" sz="2000" dirty="0" err="1">
                <a:latin typeface="Corbel" panose="020B0503020204020204" pitchFamily="34" charset="0"/>
              </a:rPr>
              <a:t>upto</a:t>
            </a:r>
            <a:r>
              <a:rPr lang="en-US" sz="2000" dirty="0">
                <a:latin typeface="Corbel" panose="020B0503020204020204" pitchFamily="34" charset="0"/>
              </a:rPr>
              <a:t> “Hello” and after that </a:t>
            </a:r>
            <a:r>
              <a:rPr lang="en-US" sz="2000" dirty="0" err="1">
                <a:latin typeface="Corbel" panose="020B0503020204020204" pitchFamily="34" charset="0"/>
              </a:rPr>
              <a:t>i.e</a:t>
            </a:r>
            <a:r>
              <a:rPr lang="en-US" sz="2000" dirty="0">
                <a:latin typeface="Corbel" panose="020B0503020204020204" pitchFamily="34" charset="0"/>
              </a:rPr>
              <a:t> “welcome to the world of java”, these are command line arguments.</a:t>
            </a:r>
          </a:p>
          <a:p>
            <a:pPr marL="0" indent="0">
              <a:buNone/>
            </a:pPr>
            <a:endParaRPr lang="en-US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rbel" panose="020B0503020204020204" pitchFamily="34" charset="0"/>
              </a:rPr>
              <a:t>When command line arguments are supplied to JVM, JVM wraps these and supply to </a:t>
            </a:r>
            <a:r>
              <a:rPr lang="en-US" sz="2000" dirty="0" err="1">
                <a:latin typeface="Corbel" panose="020B0503020204020204" pitchFamily="34" charset="0"/>
              </a:rPr>
              <a:t>args</a:t>
            </a:r>
            <a:r>
              <a:rPr lang="en-US" sz="2000" dirty="0">
                <a:latin typeface="Corbel" panose="020B0503020204020204" pitchFamily="34" charset="0"/>
              </a:rPr>
              <a:t>[]. It can be confirmed that they are actually wrapped up in </a:t>
            </a:r>
            <a:r>
              <a:rPr lang="en-US" sz="2000" dirty="0" err="1">
                <a:latin typeface="Corbel" panose="020B0503020204020204" pitchFamily="34" charset="0"/>
              </a:rPr>
              <a:t>args</a:t>
            </a:r>
            <a:r>
              <a:rPr lang="en-US" sz="2000" dirty="0">
                <a:latin typeface="Corbel" panose="020B0503020204020204" pitchFamily="34" charset="0"/>
              </a:rPr>
              <a:t> array by checking the length of </a:t>
            </a:r>
            <a:r>
              <a:rPr lang="en-US" sz="2000" dirty="0" err="1">
                <a:latin typeface="Corbel" panose="020B0503020204020204" pitchFamily="34" charset="0"/>
              </a:rPr>
              <a:t>args</a:t>
            </a:r>
            <a:r>
              <a:rPr lang="en-US" sz="2000" dirty="0">
                <a:latin typeface="Corbel" panose="020B0503020204020204" pitchFamily="34" charset="0"/>
              </a:rPr>
              <a:t> using </a:t>
            </a:r>
            <a:r>
              <a:rPr lang="en-US" sz="2000" dirty="0" err="1">
                <a:latin typeface="Corbel" panose="020B0503020204020204" pitchFamily="34" charset="0"/>
              </a:rPr>
              <a:t>args.length</a:t>
            </a:r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4E621-7176-4DA1-9C7E-735308B67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30" y="870014"/>
            <a:ext cx="8300977" cy="50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7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CFFF-6CCA-4703-83FE-2A06BF81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97654"/>
            <a:ext cx="10440140" cy="659610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class Hello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public static void main(String[]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{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// check if length of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 array is greater than 0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if (</a:t>
            </a:r>
            <a:r>
              <a:rPr lang="en-IN" dirty="0" err="1">
                <a:latin typeface="Consolas" panose="020B0609020204030204" pitchFamily="49" charset="0"/>
              </a:rPr>
              <a:t>args.length</a:t>
            </a:r>
            <a:r>
              <a:rPr lang="en-IN" dirty="0">
                <a:latin typeface="Consolas" panose="020B0609020204030204" pitchFamily="49" charset="0"/>
              </a:rPr>
              <a:t> &gt; 0)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{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("The command line arguments are:");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// iterating the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 array and printing the command line argum</a:t>
            </a:r>
            <a:r>
              <a:rPr lang="en-IN" dirty="0">
                <a:latin typeface="Consolas" panose="020B0609020204030204" pitchFamily="49" charset="0"/>
              </a:rPr>
              <a:t>ents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 for (String </a:t>
            </a:r>
            <a:r>
              <a:rPr lang="en-IN" dirty="0" err="1">
                <a:latin typeface="Consolas" panose="020B0609020204030204" pitchFamily="49" charset="0"/>
              </a:rPr>
              <a:t>val:args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val</a:t>
            </a:r>
            <a:r>
              <a:rPr lang="en-IN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    </a:t>
            </a:r>
            <a:r>
              <a:rPr lang="en-IN" dirty="0" err="1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("No command line "+ "arguments found.");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41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B357-D47A-48AA-B83C-60CD3B38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3637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Java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6A9F2-71E6-4830-9C3C-9C2944A26D3A}"/>
              </a:ext>
            </a:extLst>
          </p:cNvPr>
          <p:cNvSpPr txBox="1"/>
          <p:nvPr/>
        </p:nvSpPr>
        <p:spPr>
          <a:xfrm>
            <a:off x="1143000" y="2243898"/>
            <a:ext cx="990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Strings are used for storing text.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A </a:t>
            </a:r>
            <a:r>
              <a:rPr lang="en-US" altLang="en-US" sz="2400" dirty="0">
                <a:solidFill>
                  <a:srgbClr val="DC143C"/>
                </a:solidFill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 variable contains a collection of characters surrounded by double quotes:</a:t>
            </a: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cs typeface="Segoe UI" panose="020B0502040204020203" pitchFamily="34" charset="0"/>
              </a:rPr>
              <a:t>Example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Create a variable of type </a:t>
            </a:r>
            <a:r>
              <a:rPr lang="en-US" altLang="en-US" sz="2400" dirty="0">
                <a:solidFill>
                  <a:srgbClr val="DC143C"/>
                </a:solidFill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 and assign it a value:</a:t>
            </a:r>
            <a:endParaRPr lang="en-US" altLang="en-US" sz="2400" dirty="0">
              <a:solidFill>
                <a:srgbClr val="DD4A68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DD4A68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solidFill>
                  <a:srgbClr val="DD4A68"/>
                </a:solidFill>
                <a:highlight>
                  <a:srgbClr val="FFFF00"/>
                </a:highlight>
              </a:rPr>
              <a:t>String</a:t>
            </a:r>
            <a:r>
              <a:rPr lang="en-US" altLang="en-US" sz="2400" b="1" i="1" dirty="0">
                <a:solidFill>
                  <a:srgbClr val="000000"/>
                </a:solidFill>
                <a:highlight>
                  <a:srgbClr val="FFFF00"/>
                </a:highlight>
              </a:rPr>
              <a:t> greeting </a:t>
            </a:r>
            <a:r>
              <a:rPr lang="en-US" altLang="en-US" sz="2400" b="1" i="1" dirty="0">
                <a:solidFill>
                  <a:srgbClr val="9A6E3A"/>
                </a:solidFill>
                <a:highlight>
                  <a:srgbClr val="FFFF00"/>
                </a:highlight>
              </a:rPr>
              <a:t>=</a:t>
            </a:r>
            <a:r>
              <a:rPr lang="en-US" altLang="en-US" sz="2400" b="1" i="1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2400" b="1" i="1" dirty="0">
                <a:solidFill>
                  <a:srgbClr val="669900"/>
                </a:solidFill>
                <a:highlight>
                  <a:srgbClr val="FFFF00"/>
                </a:highlight>
              </a:rPr>
              <a:t>"Hello"</a:t>
            </a:r>
            <a:r>
              <a:rPr lang="en-US" altLang="en-US" sz="2400" b="1" i="1" dirty="0">
                <a:solidFill>
                  <a:srgbClr val="999999"/>
                </a:solidFill>
                <a:highlight>
                  <a:srgbClr val="FFFF00"/>
                </a:highlight>
              </a:rPr>
              <a:t>;</a:t>
            </a:r>
            <a:endParaRPr lang="en-US" altLang="en-US" sz="2400" b="1" i="1" dirty="0">
              <a:highlight>
                <a:srgbClr val="FFFF00"/>
              </a:highligh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E9761-B58F-4D7B-B47E-19C5C40C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3E8E-7F02-4E31-A5FC-0FA89EDA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79628"/>
          </a:xfrm>
        </p:spPr>
        <p:txBody>
          <a:bodyPr>
            <a:noAutofit/>
          </a:bodyPr>
          <a:lstStyle/>
          <a:p>
            <a:pPr algn="ctr"/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String Length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EAC45-06DB-4AB8-BD6A-C86762E15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49" y="1795239"/>
            <a:ext cx="11247120" cy="326752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 String in Java is actually an object, which contain methods that can perform certain operations on strings.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For example, the length of a string can be found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length()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"The length of the txt string is: "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64B649-A5FE-4B5F-9AC0-88611C3F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5471-218F-4DBF-BF78-9478421B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49148"/>
          </a:xfrm>
        </p:spPr>
        <p:txBody>
          <a:bodyPr>
            <a:no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More String Methods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DA7316-13C3-425D-9FA4-E4DBF25F9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96" y="1948447"/>
            <a:ext cx="10316464" cy="40138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There are many string methods available, for example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toUpperCase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toLowerCase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txt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rbel" panose="020B0503020204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"Hello World"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;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System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out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println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txt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toUpperCase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());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rbel" panose="020B0503020204020204" pitchFamily="34" charset="0"/>
              </a:rPr>
              <a:t>// Outputs "HELLO WORLD"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System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out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println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txt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toLowerCase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());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rbel" panose="020B0503020204020204" pitchFamily="34" charset="0"/>
              </a:rPr>
              <a:t>// Outputs "hello world"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FFFFFF"/>
                </a:solidFill>
                <a:latin typeface="Corbel" panose="020B0503020204020204" pitchFamily="34" charset="0"/>
              </a:rPr>
              <a:t>Run example</a:t>
            </a:r>
            <a:endParaRPr kumimoji="0" lang="en-US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1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774B-6AB5-4582-9282-309F985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21868"/>
          </a:xfrm>
        </p:spPr>
        <p:txBody>
          <a:bodyPr>
            <a:no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Finding a Character in a String</a:t>
            </a:r>
            <a:endParaRPr lang="en-IN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407130-2A55-4412-871F-AFF1B18F2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6640" y="2329725"/>
            <a:ext cx="10444480" cy="290582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indexOf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method returns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(the position) of the first occurrence of a specified text in a string (including whitespace):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txt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rbel" panose="020B0503020204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"Please locate where 'locate' occurs!"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;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System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out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println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txt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indexOf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"locate"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));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rbel" panose="020B0503020204020204" pitchFamily="34" charset="0"/>
              </a:rPr>
              <a:t>// Outputs 7</a:t>
            </a:r>
            <a:endParaRPr kumimoji="0" lang="en-US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EE7E0-F0FF-4B4A-A4ED-97ADEE2B844A}"/>
              </a:ext>
            </a:extLst>
          </p:cNvPr>
          <p:cNvSpPr txBox="1"/>
          <p:nvPr/>
        </p:nvSpPr>
        <p:spPr>
          <a:xfrm>
            <a:off x="1087120" y="5568295"/>
            <a:ext cx="10444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Java counts positions from zero.</a:t>
            </a:r>
            <a:br>
              <a:rPr lang="en-US" b="1" i="1" dirty="0">
                <a:solidFill>
                  <a:schemeClr val="accent1"/>
                </a:solidFill>
              </a:rPr>
            </a:br>
            <a:r>
              <a:rPr lang="en-US" b="1" i="1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0 is the first position in a string, 1 is the second, 2 is the third ...</a:t>
            </a:r>
            <a:endParaRPr lang="en-IN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02A-3009-4087-A1D0-D7D3A85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89788"/>
          </a:xfrm>
        </p:spPr>
        <p:txBody>
          <a:bodyPr>
            <a:normAutofit fontScale="90000"/>
          </a:bodyPr>
          <a:lstStyle/>
          <a:p>
            <a:r>
              <a:rPr lang="en-US" altLang="en-US" sz="3600" b="1" cap="none" dirty="0">
                <a:solidFill>
                  <a:srgbClr val="000000"/>
                </a:solidFill>
                <a:latin typeface="Corbel" panose="020B0503020204020204" pitchFamily="34" charset="0"/>
                <a:cs typeface="Segoe UI" panose="020B0502040204020203" pitchFamily="34" charset="0"/>
              </a:rPr>
              <a:t>String Concatenation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76B1DE-E9E7-41BA-8C34-D5B57D56F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3761" y="1649045"/>
            <a:ext cx="10962640" cy="4998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can be used between strings to combine them.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called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concatenation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FF"/>
                </a:solidFill>
                <a:latin typeface="Verdana" panose="020B0604030504040204" pitchFamily="34" charset="0"/>
              </a:rPr>
              <a:t>Run example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You can also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method to concatenate two strings: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firstName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rbel" panose="020B0503020204020204" pitchFamily="34" charset="0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"John 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lastName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rbel" panose="020B0503020204020204" pitchFamily="34" charset="0"/>
              </a:rPr>
              <a:t>=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"Doe"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System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out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println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firstName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concat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lastName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));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008759-E4BF-447E-B554-EBAD17AE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4C49-4507-4ED9-8340-CA87356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81228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Segoe UI" panose="020B0502040204020203" pitchFamily="34" charset="0"/>
              </a:rPr>
              <a:t>Special Characters</a:t>
            </a:r>
            <a:endParaRPr lang="en-IN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9F616D-638F-49EB-AF06-6B248855F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3760" y="1938842"/>
            <a:ext cx="10464801" cy="179782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Because strings must be written within quotes, Java will misunderstand this string, and generate an error: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rbel" panose="020B0503020204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"We are the so-called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rbel" panose="020B0503020204020204" pitchFamily="34" charset="0"/>
              </a:rPr>
              <a:t>Vikings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rbel" panose="020B0503020204020204" pitchFamily="34" charset="0"/>
              </a:rPr>
              <a:t>" from the north."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rbel" panose="020B0503020204020204" pitchFamily="34" charset="0"/>
              </a:rPr>
              <a:t>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1D1466-E870-49C0-8062-003B5B03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" y="3887261"/>
            <a:ext cx="10505441" cy="8309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solution to avoid this problem, is to 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backslash escape 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backslash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rbel" panose="020B0503020204020204" pitchFamily="34" charset="0"/>
              </a:rPr>
              <a:t>\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 escape character turns special characters into string characters: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9F05A-53CE-4E53-875C-2B6F7371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55415"/>
              </p:ext>
            </p:extLst>
          </p:nvPr>
        </p:nvGraphicFramePr>
        <p:xfrm>
          <a:off x="2210118" y="4901336"/>
          <a:ext cx="7731126" cy="1583512"/>
        </p:xfrm>
        <a:graphic>
          <a:graphicData uri="http://schemas.openxmlformats.org/drawingml/2006/table">
            <a:tbl>
              <a:tblPr/>
              <a:tblGrid>
                <a:gridCol w="2705894">
                  <a:extLst>
                    <a:ext uri="{9D8B030D-6E8A-4147-A177-3AD203B41FA5}">
                      <a16:colId xmlns:a16="http://schemas.microsoft.com/office/drawing/2014/main" val="1172193969"/>
                    </a:ext>
                  </a:extLst>
                </a:gridCol>
                <a:gridCol w="2512616">
                  <a:extLst>
                    <a:ext uri="{9D8B030D-6E8A-4147-A177-3AD203B41FA5}">
                      <a16:colId xmlns:a16="http://schemas.microsoft.com/office/drawing/2014/main" val="3963390774"/>
                    </a:ext>
                  </a:extLst>
                </a:gridCol>
                <a:gridCol w="2512616">
                  <a:extLst>
                    <a:ext uri="{9D8B030D-6E8A-4147-A177-3AD203B41FA5}">
                      <a16:colId xmlns:a16="http://schemas.microsoft.com/office/drawing/2014/main" val="3613473590"/>
                    </a:ext>
                  </a:extLst>
                </a:gridCol>
              </a:tblGrid>
              <a:tr h="395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Escape character</a:t>
                      </a:r>
                    </a:p>
                  </a:txBody>
                  <a:tcPr marL="12155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Result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73031"/>
                  </a:ext>
                </a:extLst>
              </a:tr>
              <a:tr h="395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\'</a:t>
                      </a:r>
                    </a:p>
                  </a:txBody>
                  <a:tcPr marL="12155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'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Single quote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9335"/>
                  </a:ext>
                </a:extLst>
              </a:tr>
              <a:tr h="395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\"</a:t>
                      </a:r>
                    </a:p>
                  </a:txBody>
                  <a:tcPr marL="12155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"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Double quote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2285"/>
                  </a:ext>
                </a:extLst>
              </a:tr>
              <a:tr h="395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\\</a:t>
                      </a:r>
                    </a:p>
                  </a:txBody>
                  <a:tcPr marL="12155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Backslash</a:t>
                      </a:r>
                    </a:p>
                  </a:txBody>
                  <a:tcPr marL="60779" marR="60779" marT="60779" marB="607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4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4490-D88F-419A-AE79-E377ACFB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01548"/>
          </a:xfrm>
        </p:spPr>
        <p:txBody>
          <a:bodyPr>
            <a:noAutofit/>
          </a:bodyPr>
          <a:lstStyle/>
          <a:p>
            <a:pPr algn="l"/>
            <a:r>
              <a:rPr lang="en-US" altLang="en-US" sz="3600" cap="none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endParaRPr lang="en-IN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CBB093-9B23-43CE-AE85-F3150090D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661" y="1926735"/>
            <a:ext cx="10901778" cy="689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"We are the so-called \"Vikings\" from the north."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05E03A-F774-4926-87D3-976371DA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1" y="2802265"/>
            <a:ext cx="10963922" cy="6898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"It\'s alright."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972EC1-D098-4428-909B-4945DB85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1" y="3638937"/>
            <a:ext cx="10963922" cy="6898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"The character \\ is called backslash."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EA3246-7EE6-445D-97D2-D38D815DB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42581"/>
              </p:ext>
            </p:extLst>
          </p:nvPr>
        </p:nvGraphicFramePr>
        <p:xfrm>
          <a:off x="3256288" y="4622596"/>
          <a:ext cx="5304325" cy="2040880"/>
        </p:xfrm>
        <a:graphic>
          <a:graphicData uri="http://schemas.openxmlformats.org/drawingml/2006/table">
            <a:tbl>
              <a:tblPr/>
              <a:tblGrid>
                <a:gridCol w="1321008">
                  <a:extLst>
                    <a:ext uri="{9D8B030D-6E8A-4147-A177-3AD203B41FA5}">
                      <a16:colId xmlns:a16="http://schemas.microsoft.com/office/drawing/2014/main" val="426435990"/>
                    </a:ext>
                  </a:extLst>
                </a:gridCol>
                <a:gridCol w="3849075">
                  <a:extLst>
                    <a:ext uri="{9D8B030D-6E8A-4147-A177-3AD203B41FA5}">
                      <a16:colId xmlns:a16="http://schemas.microsoft.com/office/drawing/2014/main" val="4139319641"/>
                    </a:ext>
                  </a:extLst>
                </a:gridCol>
                <a:gridCol w="134242">
                  <a:extLst>
                    <a:ext uri="{9D8B030D-6E8A-4147-A177-3AD203B41FA5}">
                      <a16:colId xmlns:a16="http://schemas.microsoft.com/office/drawing/2014/main" val="2777373684"/>
                    </a:ext>
                  </a:extLst>
                </a:gridCol>
              </a:tblGrid>
              <a:tr h="20852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Code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Result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42351"/>
                  </a:ext>
                </a:extLst>
              </a:tr>
              <a:tr h="346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\n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New Line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08387"/>
                  </a:ext>
                </a:extLst>
              </a:tr>
              <a:tr h="346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\r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Carriage Return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54351"/>
                  </a:ext>
                </a:extLst>
              </a:tr>
              <a:tr h="346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\t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Tab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23884"/>
                  </a:ext>
                </a:extLst>
              </a:tr>
              <a:tr h="346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\b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Backspace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500" dirty="0">
                        <a:effectLst/>
                      </a:endParaRP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21750"/>
                  </a:ext>
                </a:extLst>
              </a:tr>
              <a:tr h="20852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\f</a:t>
                      </a:r>
                    </a:p>
                  </a:txBody>
                  <a:tcPr marL="10884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Form Feed</a:t>
                      </a:r>
                    </a:p>
                  </a:txBody>
                  <a:tcPr marL="54421" marR="54421" marT="49474" marB="494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81631" marR="81631" marT="37105" marB="3710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342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3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28E3-4965-4AEF-81A2-919929FF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latin typeface="Corbel" panose="020B0503020204020204" pitchFamily="34" charset="0"/>
              </a:rPr>
              <a:t>Adding Numbers and Strings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407FB-78B2-4438-939D-4A6F2434B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277027"/>
            <a:ext cx="7729728" cy="8309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 uses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operator for both addition and concatenation.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are added. Strings are concatenated.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4B0D09-DDD2-49B1-8B0F-80135D12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239" y="3196511"/>
            <a:ext cx="7753522" cy="130538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z will be 30 (an integer/number)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6C5C0C-9AD3-42FD-BC0B-F0D7D854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4590383"/>
            <a:ext cx="3785616" cy="130538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z will be 1020 (a String)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EE1881-8A39-4561-89DA-2B6B8F75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87923"/>
            <a:ext cx="3876761" cy="130538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z will be 1020 (a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5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2223</TotalTime>
  <Words>1059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Gill Sans MT</vt:lpstr>
      <vt:lpstr>Segoe UI</vt:lpstr>
      <vt:lpstr>Verdana</vt:lpstr>
      <vt:lpstr>Parcel</vt:lpstr>
      <vt:lpstr>JAVA STRINGS</vt:lpstr>
      <vt:lpstr>Java Strings</vt:lpstr>
      <vt:lpstr>String Length</vt:lpstr>
      <vt:lpstr>More String Methods</vt:lpstr>
      <vt:lpstr>Finding a Character in a String</vt:lpstr>
      <vt:lpstr>String Concatenation</vt:lpstr>
      <vt:lpstr>Special Characters</vt:lpstr>
      <vt:lpstr>Example</vt:lpstr>
      <vt:lpstr>Adding Numbers and Strings</vt:lpstr>
      <vt:lpstr>Java Math</vt:lpstr>
      <vt:lpstr>Boolean Values</vt:lpstr>
      <vt:lpstr>Command Line arguments in 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singh</dc:creator>
  <cp:lastModifiedBy>vinita singh</cp:lastModifiedBy>
  <cp:revision>57</cp:revision>
  <dcterms:created xsi:type="dcterms:W3CDTF">2020-08-30T13:26:42Z</dcterms:created>
  <dcterms:modified xsi:type="dcterms:W3CDTF">2020-09-15T16:24:21Z</dcterms:modified>
</cp:coreProperties>
</file>