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78" r:id="rId2"/>
    <p:sldId id="281" r:id="rId3"/>
    <p:sldId id="268" r:id="rId4"/>
    <p:sldId id="289" r:id="rId5"/>
    <p:sldId id="279" r:id="rId6"/>
    <p:sldId id="283" r:id="rId7"/>
    <p:sldId id="291" r:id="rId8"/>
    <p:sldId id="288" r:id="rId9"/>
    <p:sldId id="280" r:id="rId10"/>
    <p:sldId id="296" r:id="rId11"/>
    <p:sldId id="297" r:id="rId12"/>
    <p:sldId id="292" r:id="rId13"/>
    <p:sldId id="293" r:id="rId14"/>
    <p:sldId id="286" r:id="rId15"/>
    <p:sldId id="287" r:id="rId16"/>
    <p:sldId id="284" r:id="rId17"/>
    <p:sldId id="285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24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9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6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5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10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9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205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8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7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6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0160-DF47-4D99-A5B7-75A8ABF84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558" y="2025537"/>
            <a:ext cx="8488792" cy="2268559"/>
          </a:xfrm>
        </p:spPr>
        <p:txBody>
          <a:bodyPr/>
          <a:lstStyle/>
          <a:p>
            <a:r>
              <a:rPr lang="en-IN" dirty="0"/>
              <a:t>JAVA </a:t>
            </a:r>
            <a:r>
              <a:rPr lang="en-IN" dirty="0" err="1"/>
              <a:t>aRRAYS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5E1EF-6F93-483B-AF80-648AF622F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0730" y="2055928"/>
            <a:ext cx="8767860" cy="138816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71526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Diagram - Page 1 (13)">
            <a:extLst>
              <a:ext uri="{FF2B5EF4-FFF2-40B4-BE49-F238E27FC236}">
                <a16:creationId xmlns:a16="http://schemas.microsoft.com/office/drawing/2014/main" id="{3807DD62-E8E2-4E45-B5CA-59DB58712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025" y="3637352"/>
            <a:ext cx="7949538" cy="306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62899F-19C3-42CE-A466-76023C971E97}"/>
              </a:ext>
            </a:extLst>
          </p:cNvPr>
          <p:cNvSpPr txBox="1"/>
          <p:nvPr/>
        </p:nvSpPr>
        <p:spPr>
          <a:xfrm>
            <a:off x="250788" y="196060"/>
            <a:ext cx="686022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class </a:t>
            </a:r>
            <a:r>
              <a:rPr lang="en-IN" sz="1600" dirty="0" err="1">
                <a:latin typeface="Consolas" panose="020B0609020204030204" pitchFamily="49" charset="0"/>
              </a:rPr>
              <a:t>multiDimensional</a:t>
            </a:r>
            <a:r>
              <a:rPr lang="en-IN" sz="1600" dirty="0">
                <a:latin typeface="Consolas" panose="020B0609020204030204" pitchFamily="49" charset="0"/>
              </a:rPr>
              <a:t> 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{ 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public static void main(String </a:t>
            </a:r>
            <a:r>
              <a:rPr lang="en-IN" sz="1600" dirty="0" err="1">
                <a:latin typeface="Consolas" panose="020B0609020204030204" pitchFamily="49" charset="0"/>
              </a:rPr>
              <a:t>args</a:t>
            </a:r>
            <a:r>
              <a:rPr lang="en-IN" sz="1600" dirty="0">
                <a:latin typeface="Consolas" panose="020B0609020204030204" pitchFamily="49" charset="0"/>
              </a:rPr>
              <a:t>[]) 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{ 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declaring and initializing 2D array 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int </a:t>
            </a:r>
            <a:r>
              <a:rPr lang="en-IN" sz="1600" dirty="0" err="1">
                <a:latin typeface="Consolas" panose="020B0609020204030204" pitchFamily="49" charset="0"/>
              </a:rPr>
              <a:t>arr</a:t>
            </a:r>
            <a:r>
              <a:rPr lang="en-IN" sz="1600" dirty="0">
                <a:latin typeface="Consolas" panose="020B0609020204030204" pitchFamily="49" charset="0"/>
              </a:rPr>
              <a:t>[][] = { {2,7,9},{3,6,1},{7,4,2} }; </a:t>
            </a:r>
          </a:p>
          <a:p>
            <a:endParaRPr lang="en-IN" sz="1600" dirty="0">
              <a:latin typeface="Consolas" panose="020B0609020204030204" pitchFamily="49" charset="0"/>
            </a:endParaRPr>
          </a:p>
          <a:p>
            <a:r>
              <a:rPr lang="en-IN" sz="1600" dirty="0">
                <a:latin typeface="Consolas" panose="020B0609020204030204" pitchFamily="49" charset="0"/>
              </a:rPr>
              <a:t>		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printing 2D array 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for (int </a:t>
            </a:r>
            <a:r>
              <a:rPr lang="en-IN" sz="1600" dirty="0" err="1">
                <a:latin typeface="Consolas" panose="020B0609020204030204" pitchFamily="49" charset="0"/>
              </a:rPr>
              <a:t>i</a:t>
            </a:r>
            <a:r>
              <a:rPr lang="en-IN" sz="1600" dirty="0">
                <a:latin typeface="Consolas" panose="020B0609020204030204" pitchFamily="49" charset="0"/>
              </a:rPr>
              <a:t>=0; </a:t>
            </a:r>
            <a:r>
              <a:rPr lang="en-IN" sz="1600" dirty="0" err="1">
                <a:latin typeface="Consolas" panose="020B0609020204030204" pitchFamily="49" charset="0"/>
              </a:rPr>
              <a:t>i</a:t>
            </a:r>
            <a:r>
              <a:rPr lang="en-IN" sz="1600" dirty="0">
                <a:latin typeface="Consolas" panose="020B0609020204030204" pitchFamily="49" charset="0"/>
              </a:rPr>
              <a:t>&lt; 3 ; </a:t>
            </a:r>
            <a:r>
              <a:rPr lang="en-IN" sz="1600" dirty="0" err="1">
                <a:latin typeface="Consolas" panose="020B0609020204030204" pitchFamily="49" charset="0"/>
              </a:rPr>
              <a:t>i</a:t>
            </a:r>
            <a:r>
              <a:rPr lang="en-IN" sz="1600" dirty="0">
                <a:latin typeface="Consolas" panose="020B0609020204030204" pitchFamily="49" charset="0"/>
              </a:rPr>
              <a:t>++) 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{ 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	for (int j=0; j &lt; 3 ; </a:t>
            </a:r>
            <a:r>
              <a:rPr lang="en-IN" sz="1600" dirty="0" err="1">
                <a:latin typeface="Consolas" panose="020B0609020204030204" pitchFamily="49" charset="0"/>
              </a:rPr>
              <a:t>j++</a:t>
            </a:r>
            <a:r>
              <a:rPr lang="en-IN" sz="1600" dirty="0">
                <a:latin typeface="Consolas" panose="020B0609020204030204" pitchFamily="49" charset="0"/>
              </a:rPr>
              <a:t>) 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		</a:t>
            </a:r>
            <a:r>
              <a:rPr lang="en-IN" sz="1600" dirty="0" err="1">
                <a:latin typeface="Consolas" panose="020B0609020204030204" pitchFamily="49" charset="0"/>
              </a:rPr>
              <a:t>System.out.print</a:t>
            </a:r>
            <a:r>
              <a:rPr lang="en-IN" sz="1600" dirty="0">
                <a:latin typeface="Consolas" panose="020B0609020204030204" pitchFamily="49" charset="0"/>
              </a:rPr>
              <a:t>(</a:t>
            </a:r>
            <a:r>
              <a:rPr lang="en-IN" sz="1600" dirty="0" err="1">
                <a:latin typeface="Consolas" panose="020B0609020204030204" pitchFamily="49" charset="0"/>
              </a:rPr>
              <a:t>arr</a:t>
            </a:r>
            <a:r>
              <a:rPr lang="en-IN" sz="1600" dirty="0">
                <a:latin typeface="Consolas" panose="020B0609020204030204" pitchFamily="49" charset="0"/>
              </a:rPr>
              <a:t>[</a:t>
            </a:r>
            <a:r>
              <a:rPr lang="en-IN" sz="1600" dirty="0" err="1">
                <a:latin typeface="Consolas" panose="020B0609020204030204" pitchFamily="49" charset="0"/>
              </a:rPr>
              <a:t>i</a:t>
            </a:r>
            <a:r>
              <a:rPr lang="en-IN" sz="1600" dirty="0">
                <a:latin typeface="Consolas" panose="020B0609020204030204" pitchFamily="49" charset="0"/>
              </a:rPr>
              <a:t>][j] + " "); </a:t>
            </a:r>
          </a:p>
          <a:p>
            <a:endParaRPr lang="en-IN" sz="1600" dirty="0">
              <a:latin typeface="Consolas" panose="020B0609020204030204" pitchFamily="49" charset="0"/>
            </a:endParaRPr>
          </a:p>
          <a:p>
            <a:r>
              <a:rPr lang="en-IN" sz="1600" dirty="0">
                <a:latin typeface="Consolas" panose="020B0609020204030204" pitchFamily="49" charset="0"/>
              </a:rPr>
              <a:t>			</a:t>
            </a:r>
            <a:r>
              <a:rPr lang="en-IN" sz="1600" dirty="0" err="1">
                <a:latin typeface="Consolas" panose="020B0609020204030204" pitchFamily="49" charset="0"/>
              </a:rPr>
              <a:t>System.out.println</a:t>
            </a:r>
            <a:r>
              <a:rPr lang="en-IN" sz="1600" dirty="0">
                <a:latin typeface="Consolas" panose="020B0609020204030204" pitchFamily="49" charset="0"/>
              </a:rPr>
              <a:t>(); 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} 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} 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3002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F721-A197-41B9-9D34-E2D6CAFD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SIZE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5535-A97A-4D01-B4C5-B5D8A9AD0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014317" cy="396802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int x[][]=new int[3][];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X[0]=new int[2];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X[1]=new int[4];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X[2]=new int[3];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916FC-DC79-405C-A633-AB7FBC1A7EB0}"/>
              </a:ext>
            </a:extLst>
          </p:cNvPr>
          <p:cNvSpPr txBox="1"/>
          <p:nvPr/>
        </p:nvSpPr>
        <p:spPr>
          <a:xfrm>
            <a:off x="3047259" y="4500022"/>
            <a:ext cx="80143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77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BBD9C5-7BC5-40BE-AE70-9A10ED5155D7}"/>
              </a:ext>
            </a:extLst>
          </p:cNvPr>
          <p:cNvSpPr txBox="1"/>
          <p:nvPr/>
        </p:nvSpPr>
        <p:spPr>
          <a:xfrm>
            <a:off x="798990" y="1553593"/>
            <a:ext cx="89109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public class Main </a:t>
            </a:r>
          </a:p>
          <a:p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latin typeface="Consolas" panose="020B0609020204030204" pitchFamily="49" charset="0"/>
              </a:rPr>
              <a:t>public static void main(String[] </a:t>
            </a:r>
            <a:r>
              <a:rPr lang="en-IN" dirty="0" err="1"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) </a:t>
            </a:r>
          </a:p>
          <a:p>
            <a:r>
              <a:rPr lang="en-IN" dirty="0">
                <a:latin typeface="Consolas" panose="020B0609020204030204" pitchFamily="49" charset="0"/>
              </a:rPr>
              <a:t>{   </a:t>
            </a:r>
          </a:p>
          <a:p>
            <a:r>
              <a:rPr lang="en-IN" dirty="0">
                <a:latin typeface="Consolas" panose="020B0609020204030204" pitchFamily="49" charset="0"/>
              </a:rPr>
              <a:t> int [][]a = new int[10][10];    </a:t>
            </a:r>
          </a:p>
          <a:p>
            <a:r>
              <a:rPr lang="en-IN" dirty="0">
                <a:latin typeface="Consolas" panose="020B0609020204030204" pitchFamily="49" charset="0"/>
              </a:rPr>
              <a:t> for(int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 = 0;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 &lt; 10;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++)</a:t>
            </a:r>
          </a:p>
          <a:p>
            <a:r>
              <a:rPr lang="en-IN" dirty="0"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latin typeface="Consolas" panose="020B0609020204030204" pitchFamily="49" charset="0"/>
              </a:rPr>
              <a:t>      for(int j = 0; j &lt; 10; </a:t>
            </a:r>
            <a:r>
              <a:rPr lang="en-IN" dirty="0" err="1">
                <a:latin typeface="Consolas" panose="020B0609020204030204" pitchFamily="49" charset="0"/>
              </a:rPr>
              <a:t>j++</a:t>
            </a:r>
            <a:r>
              <a:rPr lang="en-IN" dirty="0"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latin typeface="Consolas" panose="020B0609020204030204" pitchFamily="49" charset="0"/>
              </a:rPr>
              <a:t>     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 </a:t>
            </a:r>
            <a:r>
              <a:rPr lang="en-IN" dirty="0" err="1">
                <a:latin typeface="Consolas" panose="020B0609020204030204" pitchFamily="49" charset="0"/>
              </a:rPr>
              <a:t>System.out.printf</a:t>
            </a:r>
            <a:r>
              <a:rPr lang="en-IN" dirty="0">
                <a:latin typeface="Consolas" panose="020B0609020204030204" pitchFamily="49" charset="0"/>
              </a:rPr>
              <a:t>("%2d ", a[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][j]);</a:t>
            </a:r>
          </a:p>
          <a:p>
            <a:r>
              <a:rPr lang="en-IN" dirty="0">
                <a:latin typeface="Consolas" panose="020B0609020204030204" pitchFamily="49" charset="0"/>
              </a:rPr>
              <a:t>      }</a:t>
            </a:r>
          </a:p>
          <a:p>
            <a:r>
              <a:rPr lang="en-IN" dirty="0">
                <a:latin typeface="Consolas" panose="020B0609020204030204" pitchFamily="49" charset="0"/>
              </a:rPr>
              <a:t>      </a:t>
            </a: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latin typeface="Consolas" panose="020B0609020204030204" pitchFamily="49" charset="0"/>
              </a:rPr>
              <a:t>   }</a:t>
            </a:r>
          </a:p>
          <a:p>
            <a:r>
              <a:rPr lang="en-IN" dirty="0">
                <a:latin typeface="Consolas" panose="020B0609020204030204" pitchFamily="49" charset="0"/>
              </a:rPr>
              <a:t> }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6045D-5A55-423B-A499-EE4F14A444DD}"/>
              </a:ext>
            </a:extLst>
          </p:cNvPr>
          <p:cNvSpPr txBox="1"/>
          <p:nvPr/>
        </p:nvSpPr>
        <p:spPr>
          <a:xfrm>
            <a:off x="6740379" y="2000058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0  0  0  0  0  0  0  0  0  0 </a:t>
            </a:r>
          </a:p>
          <a:p>
            <a:r>
              <a:rPr lang="en-IN" dirty="0"/>
              <a:t> 0  0  0  0  0  0  0  0  0  0 </a:t>
            </a:r>
          </a:p>
          <a:p>
            <a:r>
              <a:rPr lang="en-IN" dirty="0"/>
              <a:t> 0  0  0  0  0  0  0  0  0  0 </a:t>
            </a:r>
          </a:p>
          <a:p>
            <a:r>
              <a:rPr lang="en-IN" dirty="0"/>
              <a:t> 0  0  0  0  0  0  0  0  0  0 </a:t>
            </a:r>
          </a:p>
          <a:p>
            <a:r>
              <a:rPr lang="en-IN" dirty="0"/>
              <a:t> 0  0  0  0  0  0  0  0  0  0 </a:t>
            </a:r>
          </a:p>
          <a:p>
            <a:r>
              <a:rPr lang="en-IN" dirty="0"/>
              <a:t> 0  0  0  0  0  0  0  0  0  0 </a:t>
            </a:r>
          </a:p>
          <a:p>
            <a:r>
              <a:rPr lang="en-IN" dirty="0"/>
              <a:t> 0  0  0  0  0  0  0  0  0  0 </a:t>
            </a:r>
          </a:p>
          <a:p>
            <a:r>
              <a:rPr lang="en-IN" dirty="0"/>
              <a:t> 0  0  0  0  0  0  0  0  0  0 </a:t>
            </a:r>
          </a:p>
          <a:p>
            <a:r>
              <a:rPr lang="en-IN" dirty="0"/>
              <a:t> 0  0  0  0  0  0  0  0  0  0 </a:t>
            </a:r>
          </a:p>
          <a:p>
            <a:r>
              <a:rPr lang="en-IN" dirty="0"/>
              <a:t> 0  0  0  0  0  0  0  0  0  0 </a:t>
            </a:r>
          </a:p>
        </p:txBody>
      </p:sp>
    </p:spTree>
    <p:extLst>
      <p:ext uri="{BB962C8B-B14F-4D97-AF65-F5344CB8AC3E}">
        <p14:creationId xmlns:p14="http://schemas.microsoft.com/office/powerpoint/2010/main" val="7043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814A1B-EEEA-457B-B00B-942D1302FBAB}"/>
              </a:ext>
            </a:extLst>
          </p:cNvPr>
          <p:cNvSpPr txBox="1"/>
          <p:nvPr/>
        </p:nvSpPr>
        <p:spPr>
          <a:xfrm>
            <a:off x="863350" y="7075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A69A8"/>
                </a:solidFill>
                <a:effectLst/>
                <a:latin typeface="Roboto"/>
              </a:rPr>
              <a:t>Sum values of an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0184B-FDA5-4D88-99A8-927D8AC51037}"/>
              </a:ext>
            </a:extLst>
          </p:cNvPr>
          <p:cNvSpPr txBox="1"/>
          <p:nvPr/>
        </p:nvSpPr>
        <p:spPr>
          <a:xfrm>
            <a:off x="3047260" y="2000058"/>
            <a:ext cx="84138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public class Exercise2 </a:t>
            </a:r>
          </a:p>
          <a:p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latin typeface="Consolas" panose="020B0609020204030204" pitchFamily="49" charset="0"/>
              </a:rPr>
              <a:t>	public static void main(String[] </a:t>
            </a:r>
            <a:r>
              <a:rPr lang="en-IN" dirty="0" err="1"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) </a:t>
            </a:r>
          </a:p>
          <a:p>
            <a:r>
              <a:rPr lang="en-IN" dirty="0">
                <a:latin typeface="Consolas" panose="020B0609020204030204" pitchFamily="49" charset="0"/>
              </a:rPr>
              <a:t>	{      </a:t>
            </a:r>
          </a:p>
          <a:p>
            <a:r>
              <a:rPr lang="en-IN" dirty="0">
                <a:latin typeface="Consolas" panose="020B0609020204030204" pitchFamily="49" charset="0"/>
              </a:rPr>
              <a:t>		int </a:t>
            </a:r>
            <a:r>
              <a:rPr lang="en-IN" dirty="0" err="1">
                <a:latin typeface="Consolas" panose="020B0609020204030204" pitchFamily="49" charset="0"/>
              </a:rPr>
              <a:t>my_array</a:t>
            </a:r>
            <a:r>
              <a:rPr lang="en-IN" dirty="0">
                <a:latin typeface="Consolas" panose="020B0609020204030204" pitchFamily="49" charset="0"/>
              </a:rPr>
              <a:t>[] = {1, 2, 3, 4, 5, 6, 7, 8, 9, 10};</a:t>
            </a:r>
          </a:p>
          <a:p>
            <a:r>
              <a:rPr lang="en-IN" dirty="0">
                <a:latin typeface="Consolas" panose="020B0609020204030204" pitchFamily="49" charset="0"/>
              </a:rPr>
              <a:t>		int sum = 0;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		for (int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 : </a:t>
            </a:r>
            <a:r>
              <a:rPr lang="en-IN" dirty="0" err="1">
                <a:latin typeface="Consolas" panose="020B0609020204030204" pitchFamily="49" charset="0"/>
              </a:rPr>
              <a:t>my_array</a:t>
            </a:r>
            <a:r>
              <a:rPr lang="en-IN" dirty="0"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latin typeface="Consolas" panose="020B0609020204030204" pitchFamily="49" charset="0"/>
              </a:rPr>
              <a:t>    	sum +=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latin typeface="Consolas" panose="020B0609020204030204" pitchFamily="49" charset="0"/>
              </a:rPr>
              <a:t>		</a:t>
            </a:r>
          </a:p>
          <a:p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("The sum is " + sum);</a:t>
            </a:r>
          </a:p>
          <a:p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93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5BA7-3A9C-4BB5-97C2-A39B094B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value To a method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62CD-A4D9-45E4-865D-587F5723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47421"/>
            <a:ext cx="7729728" cy="45173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class First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static void sum(int a, int b)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   		</a:t>
            </a:r>
            <a:r>
              <a:rPr lang="en-IN" dirty="0" err="1"/>
              <a:t>System.out.println</a:t>
            </a:r>
            <a:r>
              <a:rPr lang="en-IN" dirty="0"/>
              <a:t>("Sum="+(</a:t>
            </a:r>
            <a:r>
              <a:rPr lang="en-IN" dirty="0" err="1"/>
              <a:t>a+b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 ])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  		int a=10, b=20;</a:t>
            </a:r>
          </a:p>
          <a:p>
            <a:pPr marL="0" indent="0">
              <a:buNone/>
            </a:pPr>
            <a:r>
              <a:rPr lang="en-IN" dirty="0"/>
              <a:t>  		sum(10,20);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92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4E8E-00C0-4AFD-BA81-843306C0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610B38"/>
                </a:solidFill>
                <a:effectLst/>
                <a:latin typeface="Corbel" panose="020B0503020204020204" pitchFamily="34" charset="0"/>
              </a:rPr>
              <a:t>Returning value from the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D874-B246-4799-A008-03A3B6E1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74059"/>
            <a:ext cx="7729728" cy="43930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000" dirty="0"/>
              <a:t>class First</a:t>
            </a:r>
          </a:p>
          <a:p>
            <a:pPr marL="0" indent="0">
              <a:buNone/>
            </a:pPr>
            <a:r>
              <a:rPr lang="en-IN" sz="3000" dirty="0"/>
              <a:t>{	</a:t>
            </a:r>
          </a:p>
          <a:p>
            <a:pPr marL="0" indent="0">
              <a:buNone/>
            </a:pPr>
            <a:r>
              <a:rPr lang="en-IN" sz="3000" dirty="0"/>
              <a:t>                static int sum(int a, int b)</a:t>
            </a:r>
          </a:p>
          <a:p>
            <a:pPr marL="0" indent="0">
              <a:buNone/>
            </a:pPr>
            <a:r>
              <a:rPr lang="en-IN" sz="3000" dirty="0"/>
              <a:t>	{</a:t>
            </a:r>
          </a:p>
          <a:p>
            <a:pPr marL="0" indent="0">
              <a:buNone/>
            </a:pPr>
            <a:r>
              <a:rPr lang="en-IN" sz="3000" dirty="0"/>
              <a:t>   		return (</a:t>
            </a:r>
            <a:r>
              <a:rPr lang="en-IN" sz="3000" dirty="0" err="1"/>
              <a:t>a+b</a:t>
            </a:r>
            <a:r>
              <a:rPr lang="en-IN" sz="3000" dirty="0"/>
              <a:t>);</a:t>
            </a:r>
          </a:p>
          <a:p>
            <a:pPr marL="0" indent="0">
              <a:buNone/>
            </a:pPr>
            <a:r>
              <a:rPr lang="en-IN" sz="3000" dirty="0"/>
              <a:t>	}</a:t>
            </a:r>
          </a:p>
          <a:p>
            <a:pPr marL="0" indent="0">
              <a:buNone/>
            </a:pPr>
            <a:r>
              <a:rPr lang="en-IN" sz="3000" dirty="0"/>
              <a:t>	public static void main(String </a:t>
            </a:r>
            <a:r>
              <a:rPr lang="en-IN" sz="3000" dirty="0" err="1"/>
              <a:t>args</a:t>
            </a:r>
            <a:r>
              <a:rPr lang="en-IN" sz="3000" dirty="0"/>
              <a:t>[ ])</a:t>
            </a:r>
          </a:p>
          <a:p>
            <a:pPr marL="0" indent="0">
              <a:buNone/>
            </a:pPr>
            <a:r>
              <a:rPr lang="en-IN" sz="3000" dirty="0"/>
              <a:t>	{</a:t>
            </a:r>
          </a:p>
          <a:p>
            <a:pPr marL="0" indent="0">
              <a:buNone/>
            </a:pPr>
            <a:r>
              <a:rPr lang="en-IN" sz="3000" dirty="0"/>
              <a:t>  		int a=10, b=20;</a:t>
            </a:r>
          </a:p>
          <a:p>
            <a:pPr marL="0" indent="0">
              <a:buNone/>
            </a:pPr>
            <a:r>
              <a:rPr lang="en-IN" sz="3000" dirty="0"/>
              <a:t>  		int s= sum(10,20);</a:t>
            </a:r>
          </a:p>
          <a:p>
            <a:pPr marL="0" indent="0">
              <a:buNone/>
            </a:pPr>
            <a:r>
              <a:rPr lang="en-IN" sz="3000" dirty="0"/>
              <a:t>                              </a:t>
            </a:r>
            <a:r>
              <a:rPr lang="en-IN" sz="3000" dirty="0" err="1"/>
              <a:t>System.out.println</a:t>
            </a:r>
            <a:r>
              <a:rPr lang="en-IN" sz="3000" dirty="0"/>
              <a:t>("sum="+s);</a:t>
            </a:r>
          </a:p>
          <a:p>
            <a:pPr marL="0" indent="0">
              <a:buNone/>
            </a:pPr>
            <a:r>
              <a:rPr lang="en-IN" sz="3000" dirty="0"/>
              <a:t>	}</a:t>
            </a:r>
          </a:p>
          <a:p>
            <a:pPr marL="0" indent="0">
              <a:buNone/>
            </a:pPr>
            <a:r>
              <a:rPr lang="en-IN" sz="3000" dirty="0"/>
              <a:t>}</a:t>
            </a:r>
          </a:p>
          <a:p>
            <a:pPr marL="0" indent="0">
              <a:buNone/>
            </a:pPr>
            <a:endParaRPr lang="en-IN" sz="3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82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4D23-0AC7-4768-A2DF-A2192816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63" y="964692"/>
            <a:ext cx="9649579" cy="611189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610B38"/>
                </a:solidFill>
                <a:effectLst/>
                <a:latin typeface="Corbel" panose="020B0503020204020204" pitchFamily="34" charset="0"/>
              </a:rPr>
              <a:t>Passing Array to a Method in Java</a:t>
            </a:r>
            <a:endParaRPr lang="en-IN" sz="36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651B-EA8E-4C6D-80FF-EB586C39F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26" y="1682885"/>
            <a:ext cx="11060348" cy="517511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105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//Java Program to demonstrate the way of passing an array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sz="105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to method.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IN" sz="105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Testarray2</a:t>
            </a:r>
          </a:p>
          <a:p>
            <a:pPr marL="0" indent="0" algn="l">
              <a:buNone/>
            </a:pP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>
              <a:buNone/>
            </a:pPr>
            <a:r>
              <a:rPr lang="en-IN" sz="105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   static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105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min(</a:t>
            </a:r>
            <a:r>
              <a:rPr lang="en-IN" sz="105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105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 </a:t>
            </a:r>
            <a:r>
              <a:rPr lang="en-IN" sz="105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//creating a method which receives an array as a parameter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IN" sz="1050" dirty="0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 algn="l">
              <a:buNone/>
            </a:pPr>
            <a:r>
              <a:rPr lang="en-IN" sz="105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            int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min=</a:t>
            </a:r>
            <a:r>
              <a:rPr lang="en-IN" sz="105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</a:t>
            </a:r>
            <a:r>
              <a:rPr lang="en-IN" sz="105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];  </a:t>
            </a:r>
          </a:p>
          <a:p>
            <a:pPr marL="0" indent="0" algn="l">
              <a:buNone/>
            </a:pPr>
            <a:r>
              <a:rPr lang="en-IN" sz="105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            for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sz="105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105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IN" sz="105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;i&lt;</a:t>
            </a:r>
            <a:r>
              <a:rPr lang="en-IN" sz="105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arr.length;i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++)  </a:t>
            </a:r>
          </a:p>
          <a:p>
            <a:pPr marL="0" indent="0" algn="l">
              <a:buNone/>
            </a:pP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     </a:t>
            </a:r>
            <a:r>
              <a:rPr lang="en-IN" sz="105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(min&gt;</a:t>
            </a:r>
            <a:r>
              <a:rPr lang="en-IN" sz="105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</a:t>
            </a:r>
            <a:r>
              <a:rPr lang="en-IN" sz="105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])                                                                12., 45, 89, 67, 9</a:t>
            </a:r>
          </a:p>
          <a:p>
            <a:pPr marL="0" indent="0" algn="l">
              <a:buNone/>
            </a:pP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                                min=</a:t>
            </a:r>
            <a:r>
              <a:rPr lang="en-IN" sz="105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</a:t>
            </a:r>
            <a:r>
              <a:rPr lang="en-IN" sz="105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];  </a:t>
            </a:r>
          </a:p>
          <a:p>
            <a:pPr marL="0" indent="0" algn="l">
              <a:buNone/>
            </a:pP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</a:t>
            </a:r>
            <a:r>
              <a:rPr lang="en-IN" sz="105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(min);  </a:t>
            </a:r>
          </a:p>
          <a:p>
            <a:pPr marL="0" indent="0" algn="l">
              <a:buNone/>
            </a:pP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}  </a:t>
            </a:r>
          </a:p>
          <a:p>
            <a:pPr marL="0" indent="0" algn="l">
              <a:buNone/>
            </a:pP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     </a:t>
            </a:r>
            <a:r>
              <a:rPr lang="en-IN" sz="105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105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105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N" sz="105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</a:t>
            </a:r>
          </a:p>
          <a:p>
            <a:pPr marL="0" indent="0" algn="l">
              <a:buNone/>
            </a:pPr>
            <a:r>
              <a:rPr lang="en-IN" sz="1050" dirty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 algn="l">
              <a:buNone/>
            </a:pPr>
            <a:r>
              <a:rPr lang="en-IN" sz="105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             int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a[]={</a:t>
            </a:r>
            <a:r>
              <a:rPr lang="en-IN" sz="105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33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IN" sz="105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IN" sz="105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IN" sz="105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};</a:t>
            </a:r>
            <a:r>
              <a:rPr lang="en-IN" sz="105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//declaring and initializing an array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min(a);</a:t>
            </a:r>
            <a:r>
              <a:rPr lang="en-IN" sz="105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//passing array to method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}</a:t>
            </a:r>
          </a:p>
          <a:p>
            <a:pPr marL="0" indent="0" algn="l">
              <a:buNone/>
            </a:pPr>
            <a:r>
              <a:rPr lang="en-IN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01209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2301-A848-4C3B-B3B2-9D133174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594" y="243332"/>
            <a:ext cx="9912485" cy="698738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610B38"/>
                </a:solidFill>
                <a:effectLst/>
                <a:latin typeface="Corbel" panose="020B0503020204020204" pitchFamily="34" charset="0"/>
              </a:rPr>
              <a:t>Returning Array from the Method</a:t>
            </a:r>
            <a:endParaRPr lang="en-IN" sz="3600" b="1" dirty="0">
              <a:latin typeface="Corbel" panose="020B05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09E15-BDD3-4137-A984-AEA7BBADD3C3}"/>
              </a:ext>
            </a:extLst>
          </p:cNvPr>
          <p:cNvSpPr txBox="1"/>
          <p:nvPr/>
        </p:nvSpPr>
        <p:spPr>
          <a:xfrm>
            <a:off x="636608" y="1161327"/>
            <a:ext cx="111116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//Java Program to return an array from the method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 </a:t>
            </a:r>
          </a:p>
          <a:p>
            <a:pPr algn="l"/>
            <a:r>
              <a:rPr lang="en-US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TestReturnArray</a:t>
            </a:r>
            <a:endParaRPr lang="en-US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{  </a:t>
            </a:r>
          </a:p>
          <a:p>
            <a:pPr algn="l"/>
            <a:r>
              <a:rPr lang="en-US" b="0" i="0" dirty="0"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	//creating method which returns an array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 </a:t>
            </a:r>
          </a:p>
          <a:p>
            <a:pPr algn="l"/>
            <a:r>
              <a:rPr lang="en-US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	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[] get()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{  </a:t>
            </a:r>
          </a:p>
          <a:p>
            <a:pPr algn="l"/>
            <a:r>
              <a:rPr lang="en-US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		</a:t>
            </a:r>
            <a:r>
              <a:rPr lang="en-IN" sz="1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int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a[]={</a:t>
            </a:r>
            <a:r>
              <a:rPr lang="en-US" b="0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30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90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60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}; </a:t>
            </a:r>
            <a:r>
              <a:rPr lang="en-IN" sz="1800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//or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int </a:t>
            </a:r>
            <a:r>
              <a:rPr lang="en-US" sz="1800" b="0" i="0" dirty="0" err="1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arr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[]=new int[]{10,30,50,90,60}; </a:t>
            </a:r>
            <a:endParaRPr lang="en-US" b="1" i="0" dirty="0">
              <a:solidFill>
                <a:srgbClr val="00B050"/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US" b="1" dirty="0">
                <a:solidFill>
                  <a:srgbClr val="006699"/>
                </a:solidFill>
                <a:latin typeface="Corbel" panose="020B0503020204020204" pitchFamily="34" charset="0"/>
              </a:rPr>
              <a:t>                    </a:t>
            </a:r>
            <a:r>
              <a:rPr lang="en-US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rbel" panose="020B050302020402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; 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	} 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 </a:t>
            </a:r>
          </a:p>
          <a:p>
            <a:pPr algn="l"/>
            <a:r>
              <a:rPr lang="en-US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          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[])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{  </a:t>
            </a:r>
          </a:p>
          <a:p>
            <a:pPr algn="l"/>
            <a:r>
              <a:rPr lang="en-US" b="0" i="0" dirty="0"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                   //calling method which returns an array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 </a:t>
            </a:r>
          </a:p>
          <a:p>
            <a:pPr algn="l"/>
            <a:r>
              <a:rPr lang="en-US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                  int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[]=get();  </a:t>
            </a:r>
          </a:p>
          <a:p>
            <a:pPr algn="l"/>
            <a:r>
              <a:rPr lang="en-US" b="0" i="0" dirty="0"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                   //printing the values of an array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 </a:t>
            </a:r>
          </a:p>
          <a:p>
            <a:pPr algn="l"/>
            <a:r>
              <a:rPr lang="en-US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                  for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</a:t>
            </a:r>
            <a:r>
              <a:rPr lang="en-US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=</a:t>
            </a:r>
            <a:r>
              <a:rPr lang="en-US" b="0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;i&lt;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arr.length;i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++) 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           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]); 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          }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22739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A25108-B0A7-4733-BEDC-784653664067}"/>
              </a:ext>
            </a:extLst>
          </p:cNvPr>
          <p:cNvSpPr txBox="1"/>
          <p:nvPr/>
        </p:nvSpPr>
        <p:spPr>
          <a:xfrm>
            <a:off x="887767" y="199565"/>
            <a:ext cx="1059993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public class Exercise5 </a:t>
            </a:r>
          </a:p>
          <a:p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latin typeface="Consolas" panose="020B0609020204030204" pitchFamily="49" charset="0"/>
              </a:rPr>
              <a:t>  public static </a:t>
            </a:r>
            <a:r>
              <a:rPr lang="en-IN" dirty="0" err="1">
                <a:latin typeface="Consolas" panose="020B0609020204030204" pitchFamily="49" charset="0"/>
              </a:rPr>
              <a:t>boolean</a:t>
            </a:r>
            <a:r>
              <a:rPr lang="en-IN" dirty="0">
                <a:latin typeface="Consolas" panose="020B0609020204030204" pitchFamily="49" charset="0"/>
              </a:rPr>
              <a:t> contains(int[] </a:t>
            </a:r>
            <a:r>
              <a:rPr lang="en-IN" dirty="0" err="1">
                <a:latin typeface="Consolas" panose="020B0609020204030204" pitchFamily="49" charset="0"/>
              </a:rPr>
              <a:t>arr</a:t>
            </a:r>
            <a:r>
              <a:rPr lang="en-IN" dirty="0">
                <a:latin typeface="Consolas" panose="020B0609020204030204" pitchFamily="49" charset="0"/>
              </a:rPr>
              <a:t>, int item) </a:t>
            </a:r>
          </a:p>
          <a:p>
            <a:r>
              <a:rPr lang="en-IN" dirty="0">
                <a:latin typeface="Consolas" panose="020B0609020204030204" pitchFamily="49" charset="0"/>
              </a:rPr>
              <a:t>  {</a:t>
            </a:r>
          </a:p>
          <a:p>
            <a:r>
              <a:rPr lang="en-IN" dirty="0">
                <a:latin typeface="Consolas" panose="020B0609020204030204" pitchFamily="49" charset="0"/>
              </a:rPr>
              <a:t>      for (int n : </a:t>
            </a:r>
            <a:r>
              <a:rPr lang="en-IN" dirty="0" err="1">
                <a:latin typeface="Consolas" panose="020B0609020204030204" pitchFamily="49" charset="0"/>
              </a:rPr>
              <a:t>arr</a:t>
            </a:r>
            <a:r>
              <a:rPr lang="en-IN" dirty="0">
                <a:latin typeface="Consolas" panose="020B0609020204030204" pitchFamily="49" charset="0"/>
              </a:rPr>
              <a:t>) </a:t>
            </a:r>
          </a:p>
          <a:p>
            <a:r>
              <a:rPr lang="en-IN" dirty="0">
                <a:latin typeface="Consolas" panose="020B0609020204030204" pitchFamily="49" charset="0"/>
              </a:rPr>
              <a:t>     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 if (item == n) </a:t>
            </a:r>
          </a:p>
          <a:p>
            <a:r>
              <a:rPr lang="en-IN" dirty="0">
                <a:latin typeface="Consolas" panose="020B0609020204030204" pitchFamily="49" charset="0"/>
              </a:rPr>
              <a:t>        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IN" dirty="0">
                <a:latin typeface="Consolas" panose="020B0609020204030204" pitchFamily="49" charset="0"/>
              </a:rPr>
              <a:t>         }</a:t>
            </a:r>
          </a:p>
          <a:p>
            <a:r>
              <a:rPr lang="en-IN" dirty="0">
                <a:latin typeface="Consolas" panose="020B0609020204030204" pitchFamily="49" charset="0"/>
              </a:rPr>
              <a:t>      }</a:t>
            </a:r>
          </a:p>
          <a:p>
            <a:r>
              <a:rPr lang="en-IN" dirty="0">
                <a:latin typeface="Consolas" panose="020B0609020204030204" pitchFamily="49" charset="0"/>
              </a:rPr>
              <a:t>      return false;</a:t>
            </a:r>
          </a:p>
          <a:p>
            <a:r>
              <a:rPr lang="en-IN" dirty="0">
                <a:latin typeface="Consolas" panose="020B0609020204030204" pitchFamily="49" charset="0"/>
              </a:rPr>
              <a:t>   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   public static void main(String[] </a:t>
            </a:r>
            <a:r>
              <a:rPr lang="en-IN" dirty="0" err="1"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) </a:t>
            </a:r>
          </a:p>
          <a:p>
            <a:r>
              <a:rPr lang="en-IN" dirty="0">
                <a:latin typeface="Consolas" panose="020B0609020204030204" pitchFamily="49" charset="0"/>
              </a:rPr>
              <a:t>  {</a:t>
            </a:r>
          </a:p>
          <a:p>
            <a:r>
              <a:rPr lang="en-IN" dirty="0">
                <a:latin typeface="Consolas" panose="020B0609020204030204" pitchFamily="49" charset="0"/>
              </a:rPr>
              <a:t>     int[] my_array1 = {1789, 2035, 1899, 1456, 2013, 1458, 2458, 1254, 1472, 2365, </a:t>
            </a:r>
          </a:p>
          <a:p>
            <a:r>
              <a:rPr lang="en-IN" dirty="0">
                <a:latin typeface="Consolas" panose="020B0609020204030204" pitchFamily="49" charset="0"/>
              </a:rPr>
              <a:t>                        1456, 2265, 1457, 2456};</a:t>
            </a:r>
          </a:p>
          <a:p>
            <a:r>
              <a:rPr lang="en-IN" dirty="0">
                <a:latin typeface="Consolas" panose="020B0609020204030204" pitchFamily="49" charset="0"/>
              </a:rPr>
              <a:t>      </a:t>
            </a: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(contains(my_array1, 2013));</a:t>
            </a:r>
          </a:p>
          <a:p>
            <a:r>
              <a:rPr lang="en-IN" dirty="0">
                <a:latin typeface="Consolas" panose="020B0609020204030204" pitchFamily="49" charset="0"/>
              </a:rPr>
              <a:t>      </a:t>
            </a: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(contains(my_array1, 2015));</a:t>
            </a:r>
          </a:p>
          <a:p>
            <a:r>
              <a:rPr lang="en-IN" dirty="0">
                <a:latin typeface="Consolas" panose="020B0609020204030204" pitchFamily="49" charset="0"/>
              </a:rPr>
              <a:t>   }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9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19E1-F998-46E3-9578-FE8246AA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47" y="1969451"/>
            <a:ext cx="10304207" cy="22289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An array refers to a data structure that contains homogeneous elements. This means that all the elements in the array are of the same data type.</a:t>
            </a:r>
            <a:endParaRPr lang="en-US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EBEB33-0EE7-4349-B2BC-D6AD3D9A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13637"/>
          </a:xfrm>
        </p:spPr>
        <p:txBody>
          <a:bodyPr>
            <a:normAutofit fontScale="90000"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en-US" sz="4000" b="1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Java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4917C-6D77-44C1-98A7-6D429BA47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15" y="3005137"/>
            <a:ext cx="5980616" cy="945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C5F7A2-4E6E-4EAF-AB5C-30A75A60F295}"/>
              </a:ext>
            </a:extLst>
          </p:cNvPr>
          <p:cNvSpPr txBox="1"/>
          <p:nvPr/>
        </p:nvSpPr>
        <p:spPr>
          <a:xfrm>
            <a:off x="1544715" y="4311801"/>
            <a:ext cx="86646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There are three main features of an array: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Dynamic allocation: In arrays, the memory is created dynamically, which reduces the amount of storage required for the code.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Elements stored under a single name: All the elements are stored under one name. This name is used any time we use an array.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Occupies contiguous location: The elements in the arrays are stored at adjacent positions. This makes it easy for the user to find the locations of its elements.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1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B357-D47A-48AA-B83C-60CD3B38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13637"/>
          </a:xfrm>
        </p:spPr>
        <p:txBody>
          <a:bodyPr>
            <a:normAutofit fontScale="90000"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en-US" sz="4000" b="1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Java ARRAYS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BE9761-B58F-4D7B-B47E-19C5C40C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B9515-3FC3-4FE3-9F77-311D7090C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A17CD-F46C-4E04-8A7F-A8DF950AB33F}"/>
              </a:ext>
            </a:extLst>
          </p:cNvPr>
          <p:cNvSpPr txBox="1"/>
          <p:nvPr/>
        </p:nvSpPr>
        <p:spPr>
          <a:xfrm>
            <a:off x="2231135" y="2103048"/>
            <a:ext cx="828890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Advantages of Arrays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Java arrays enable you to access any element randomly with the help of 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easy to store and manipulate large data 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u="sng" dirty="0"/>
              <a:t>Disadvantages of Arrays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size of the array cannot be increased or decreased once it is declared—arrays have a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Java cannot store heterogeneous data. It can only store a single type of primitives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449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B1F9-8B6F-4867-94FE-8F172710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37913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Java ARRAYS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98F7B1-6AB4-4BD2-BB68-9980FDCED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1903914"/>
            <a:ext cx="7729728" cy="36009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0A1A7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0A1A7"/>
                </a:solidFill>
                <a:latin typeface="Droid Sans Mono"/>
              </a:rPr>
              <a:t>//declare and initialize and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int[] age = {12, 4, 5, 2, 5};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age[]={12,4,5,2,5};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// declare an 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[] 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// allocate memory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int[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83A42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int[] data=new int[10];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data[]=new int[10];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23B5A1-817C-4E46-A99F-2196ED9BD37D}"/>
              </a:ext>
            </a:extLst>
          </p:cNvPr>
          <p:cNvSpPr txBox="1">
            <a:spLocks/>
          </p:cNvSpPr>
          <p:nvPr/>
        </p:nvSpPr>
        <p:spPr bwMode="black">
          <a:xfrm>
            <a:off x="2231136" y="964692"/>
            <a:ext cx="7729728" cy="71363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4000" b="1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Java ARRAYS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EF4A7D-B2F2-4F39-9998-A046D284D1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4141" y="1859640"/>
            <a:ext cx="5722720" cy="1551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06B1F8-36D3-4A24-B9EA-DEDE7C6EA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13" y="1867538"/>
            <a:ext cx="5722719" cy="155160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9A210-E96C-443A-A0A3-8A3ACC1673A4}"/>
              </a:ext>
            </a:extLst>
          </p:cNvPr>
          <p:cNvSpPr txBox="1"/>
          <p:nvPr/>
        </p:nvSpPr>
        <p:spPr>
          <a:xfrm>
            <a:off x="5669280" y="3700195"/>
            <a:ext cx="9521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each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(called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as in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ndex) in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print out the value of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IN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7E199-5A7B-4BBD-8ED1-D638B2FE5A89}"/>
              </a:ext>
            </a:extLst>
          </p:cNvPr>
          <p:cNvCxnSpPr>
            <a:cxnSpLocks/>
          </p:cNvCxnSpPr>
          <p:nvPr/>
        </p:nvCxnSpPr>
        <p:spPr>
          <a:xfrm flipV="1">
            <a:off x="8385048" y="3090672"/>
            <a:ext cx="0" cy="62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90213-3C1A-4837-BAA2-EAE101C25B54}"/>
              </a:ext>
            </a:extLst>
          </p:cNvPr>
          <p:cNvSpPr txBox="1"/>
          <p:nvPr/>
        </p:nvSpPr>
        <p:spPr>
          <a:xfrm>
            <a:off x="832104" y="4786991"/>
            <a:ext cx="1012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If you compare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rbel" panose="020B0503020204020204" pitchFamily="34" charset="0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loop and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for-each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loop, you will see that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for-each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method is easier to write, it does not require a counter (using the length property), and it is more readable</a:t>
            </a:r>
            <a:endParaRPr lang="en-IN" dirty="0">
              <a:latin typeface="Corbel" panose="020B05030202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8C0549-B2D0-4DA3-9F54-8396831C2F0E}"/>
              </a:ext>
            </a:extLst>
          </p:cNvPr>
          <p:cNvSpPr txBox="1"/>
          <p:nvPr/>
        </p:nvSpPr>
        <p:spPr>
          <a:xfrm>
            <a:off x="863324" y="3691806"/>
            <a:ext cx="7718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declaration, instantiation and initialization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IN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49732B-E22E-4EA3-9A74-48F29551D965}"/>
              </a:ext>
            </a:extLst>
          </p:cNvPr>
          <p:cNvCxnSpPr>
            <a:cxnSpLocks/>
          </p:cNvCxnSpPr>
          <p:nvPr/>
        </p:nvCxnSpPr>
        <p:spPr>
          <a:xfrm flipV="1">
            <a:off x="4007796" y="2286000"/>
            <a:ext cx="1206230" cy="140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11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B280-7212-4467-B29D-BECF989E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459149"/>
            <a:ext cx="5958470" cy="524645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verdana" panose="020B0604030504040204" pitchFamily="34" charset="0"/>
              </a:rPr>
              <a:t>Instantiation of an Array in Java</a:t>
            </a:r>
            <a:endParaRPr lang="en-US" b="0" i="0" dirty="0">
              <a:solidFill>
                <a:srgbClr val="000000"/>
              </a:solidFill>
              <a:effectLst/>
              <a:highlight>
                <a:srgbClr val="C0C0C0"/>
              </a:highlight>
              <a:latin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verdana" panose="020B0604030504040204" pitchFamily="34" charset="0"/>
              </a:rPr>
              <a:t>arrayRefVar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verdana" panose="020B0604030504040204" pitchFamily="34" charset="0"/>
              </a:rPr>
              <a:t>=</a:t>
            </a:r>
            <a:r>
              <a:rPr lang="en-US" b="1" i="0" dirty="0">
                <a:solidFill>
                  <a:srgbClr val="006699"/>
                </a:solidFill>
                <a:effectLst/>
                <a:highlight>
                  <a:srgbClr val="C0C0C0"/>
                </a:highlight>
                <a:latin typeface="verdana" panose="020B0604030504040204" pitchFamily="34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verdana" panose="020B0604030504040204" pitchFamily="34" charset="0"/>
              </a:rPr>
              <a:t> datatype[size];  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//Java Program to illustrate how to declare, instantiate, initialize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//and traverse the Java array.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Testarray</a:t>
            </a:r>
            <a:endParaRPr lang="en-US" sz="15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	public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5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5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{  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		int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a[]=</a:t>
            </a:r>
            <a:r>
              <a:rPr lang="en-US" sz="15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5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</a:t>
            </a:r>
            <a:r>
              <a:rPr lang="en-US" sz="15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];</a:t>
            </a:r>
            <a:r>
              <a:rPr lang="en-US" sz="15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a[</a:t>
            </a:r>
            <a:r>
              <a:rPr lang="en-US" sz="15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]=</a:t>
            </a:r>
            <a:r>
              <a:rPr lang="en-US" sz="15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10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lang="en-US" sz="15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a[</a:t>
            </a:r>
            <a:r>
              <a:rPr lang="en-US" sz="15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]=</a:t>
            </a:r>
            <a:r>
              <a:rPr lang="en-US" sz="15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20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a[</a:t>
            </a:r>
            <a:r>
              <a:rPr lang="en-US" sz="15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]=</a:t>
            </a:r>
            <a:r>
              <a:rPr lang="en-US" sz="15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70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a[</a:t>
            </a:r>
            <a:r>
              <a:rPr lang="en-US" sz="15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]=</a:t>
            </a:r>
            <a:r>
              <a:rPr lang="en-US" sz="15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40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a[</a:t>
            </a:r>
            <a:r>
              <a:rPr lang="en-US" sz="15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]=</a:t>
            </a:r>
            <a:r>
              <a:rPr lang="en-US" sz="15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50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		</a:t>
            </a:r>
            <a:endParaRPr lang="en-US" sz="15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		for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5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15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;i&lt;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a.length;i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++)</a:t>
            </a:r>
            <a:r>
              <a:rPr lang="en-US" sz="15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//length is the property of array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(a[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]);  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}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E3BE39-7E95-4F63-A1CE-CFD15003A058}"/>
              </a:ext>
            </a:extLst>
          </p:cNvPr>
          <p:cNvSpPr txBox="1">
            <a:spLocks/>
          </p:cNvSpPr>
          <p:nvPr/>
        </p:nvSpPr>
        <p:spPr bwMode="black">
          <a:xfrm>
            <a:off x="2231136" y="565857"/>
            <a:ext cx="7729728" cy="71363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4000" b="1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Java ARRAYS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AF4D9-A57F-4CA1-8B74-B7BE419AC446}"/>
              </a:ext>
            </a:extLst>
          </p:cNvPr>
          <p:cNvSpPr txBox="1"/>
          <p:nvPr/>
        </p:nvSpPr>
        <p:spPr>
          <a:xfrm>
            <a:off x="4165869" y="3682085"/>
            <a:ext cx="6094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//declaration and instantiation</a:t>
            </a:r>
            <a:endParaRPr lang="en-IN" sz="11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26DBC-336A-4C7A-9215-361B6615B601}"/>
              </a:ext>
            </a:extLst>
          </p:cNvPr>
          <p:cNvSpPr txBox="1"/>
          <p:nvPr/>
        </p:nvSpPr>
        <p:spPr>
          <a:xfrm>
            <a:off x="3348749" y="3925274"/>
            <a:ext cx="6094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//initialization</a:t>
            </a:r>
            <a:endParaRPr lang="en-IN" sz="11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910F1-1C9B-4DD8-8385-2BFDBC3C9F86}"/>
              </a:ext>
            </a:extLst>
          </p:cNvPr>
          <p:cNvSpPr txBox="1"/>
          <p:nvPr/>
        </p:nvSpPr>
        <p:spPr>
          <a:xfrm>
            <a:off x="2560806" y="5335785"/>
            <a:ext cx="6094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//traversing array  </a:t>
            </a:r>
            <a:endParaRPr lang="en-IN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87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1F0401A-485F-41C4-8811-B48B3D421FE5}"/>
              </a:ext>
            </a:extLst>
          </p:cNvPr>
          <p:cNvSpPr txBox="1">
            <a:spLocks/>
          </p:cNvSpPr>
          <p:nvPr/>
        </p:nvSpPr>
        <p:spPr>
          <a:xfrm>
            <a:off x="692458" y="381740"/>
            <a:ext cx="9268406" cy="634753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import </a:t>
            </a:r>
            <a:r>
              <a:rPr lang="en-IN" dirty="0" err="1">
                <a:latin typeface="Consolas" panose="020B0609020204030204" pitchFamily="49" charset="0"/>
              </a:rPr>
              <a:t>java.util.Scanner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class </a:t>
            </a:r>
            <a:r>
              <a:rPr lang="en-IN" dirty="0" err="1">
                <a:latin typeface="Consolas" panose="020B0609020204030204" pitchFamily="49" charset="0"/>
              </a:rPr>
              <a:t>ArrayExample</a:t>
            </a:r>
            <a:r>
              <a:rPr lang="en-IN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public static void main(String </a:t>
            </a:r>
            <a:r>
              <a:rPr lang="en-IN" dirty="0" err="1"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[])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</a:t>
            </a: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("Enter the required size of the array");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Scanner s = new Scanner(System.in);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int size = </a:t>
            </a:r>
            <a:r>
              <a:rPr lang="en-IN" dirty="0" err="1">
                <a:latin typeface="Consolas" panose="020B0609020204030204" pitchFamily="49" charset="0"/>
              </a:rPr>
              <a:t>s.nextInt</a:t>
            </a:r>
            <a:r>
              <a:rPr lang="en-IN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int </a:t>
            </a:r>
            <a:r>
              <a:rPr lang="en-IN" dirty="0" err="1">
                <a:latin typeface="Consolas" panose="020B0609020204030204" pitchFamily="49" charset="0"/>
              </a:rPr>
              <a:t>myArray</a:t>
            </a:r>
            <a:r>
              <a:rPr lang="en-IN" dirty="0">
                <a:latin typeface="Consolas" panose="020B0609020204030204" pitchFamily="49" charset="0"/>
              </a:rPr>
              <a:t>[] = new int [size];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</a:t>
            </a: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("Enter the elements of the array one by one ");   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for(int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 = 0;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&lt;size;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   </a:t>
            </a:r>
            <a:r>
              <a:rPr lang="en-IN" dirty="0" err="1">
                <a:latin typeface="Consolas" panose="020B0609020204030204" pitchFamily="49" charset="0"/>
              </a:rPr>
              <a:t>myArray</a:t>
            </a:r>
            <a:r>
              <a:rPr lang="en-IN" dirty="0">
                <a:latin typeface="Consolas" panose="020B0609020204030204" pitchFamily="49" charset="0"/>
              </a:rPr>
              <a:t>[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] = </a:t>
            </a:r>
            <a:r>
              <a:rPr lang="en-IN" dirty="0" err="1">
                <a:latin typeface="Consolas" panose="020B0609020204030204" pitchFamily="49" charset="0"/>
              </a:rPr>
              <a:t>s.nextInt</a:t>
            </a:r>
            <a:r>
              <a:rPr lang="en-IN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for(int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 = 0;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&lt;size;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   </a:t>
            </a: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(“</a:t>
            </a:r>
            <a:r>
              <a:rPr lang="en-IN" dirty="0" err="1">
                <a:latin typeface="Consolas" panose="020B0609020204030204" pitchFamily="49" charset="0"/>
              </a:rPr>
              <a:t>myArray</a:t>
            </a:r>
            <a:r>
              <a:rPr lang="en-IN" dirty="0">
                <a:latin typeface="Consolas" panose="020B0609020204030204" pitchFamily="49" charset="0"/>
              </a:rPr>
              <a:t>[“ +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 + “]=” + </a:t>
            </a:r>
            <a:r>
              <a:rPr lang="en-IN" dirty="0" err="1">
                <a:latin typeface="Consolas" panose="020B0609020204030204" pitchFamily="49" charset="0"/>
              </a:rPr>
              <a:t>myArray</a:t>
            </a:r>
            <a:r>
              <a:rPr lang="en-IN" dirty="0">
                <a:latin typeface="Consolas" panose="020B0609020204030204" pitchFamily="49" charset="0"/>
              </a:rPr>
              <a:t>[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839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22EC-C7F1-4D14-A74C-B059BD77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5468"/>
            <a:ext cx="7729728" cy="1188720"/>
          </a:xfrm>
        </p:spPr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10B38"/>
                </a:solidFill>
                <a:effectLst/>
                <a:latin typeface="erdana"/>
              </a:rPr>
              <a:t>ArrayIndexOutOfBoundsException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C22AC3-BE85-44D8-BE3B-98750DEE5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52287"/>
            <a:ext cx="11177996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Java Virtual Machine (JVM) throws 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ArrayIndexOutOfBoundsException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 length of the array in negative, equal to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 size or greater than the array size while traversing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//Java Program to demonstrate the case of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ArrayIndexOutOfBoundsException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 in a Java Array.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TestArrayException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		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[]={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60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70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80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		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;i&lt;=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arr.length;i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b="1" dirty="0">
                <a:solidFill>
                  <a:srgbClr val="FFFFFF"/>
                </a:solidFill>
                <a:latin typeface="Verdana" panose="020B0604030504040204" pitchFamily="34" charset="0"/>
              </a:rPr>
              <a:t>Test it No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Output: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Exception in thread "main"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java.lang.ArrayIndexOutOfBoundsException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 4 at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TestArrayException.main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(TestArrayException.java:5)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60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70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80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814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2EF2-1738-446B-B354-5F1D67B7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1553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Multidimensional 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1FA1-9C39-4974-A4D4-9C4212BB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12421"/>
            <a:ext cx="7729728" cy="569442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 multidimensional array is an array containing one or more arrays.</a:t>
            </a:r>
            <a:endParaRPr lang="en-IN" dirty="0">
              <a:latin typeface="Corbel" panose="020B0503020204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50D8DE-75E8-4DFE-AEB9-12E1502FC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190" y="2222063"/>
            <a:ext cx="5168081" cy="96683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7, 8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Outputs 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AD375-5BF1-46ED-9C5B-D19A3F818E44}"/>
              </a:ext>
            </a:extLst>
          </p:cNvPr>
          <p:cNvSpPr txBox="1"/>
          <p:nvPr/>
        </p:nvSpPr>
        <p:spPr>
          <a:xfrm>
            <a:off x="7785726" y="2254931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venir Next LT Pro Light" panose="020B0304020202020204" pitchFamily="34" charset="0"/>
              </a:rPr>
              <a:t>       </a:t>
            </a:r>
            <a:r>
              <a:rPr lang="en-IN" b="1" dirty="0">
                <a:solidFill>
                  <a:srgbClr val="FF0000"/>
                </a:solidFill>
                <a:latin typeface="Avenir Next LT Pro Light" panose="020B0304020202020204" pitchFamily="34" charset="0"/>
              </a:rPr>
              <a:t>[0]  [1]  [2]  [3]</a:t>
            </a:r>
          </a:p>
          <a:p>
            <a:r>
              <a:rPr lang="en-IN" b="1" dirty="0">
                <a:solidFill>
                  <a:srgbClr val="FF0000"/>
                </a:solidFill>
                <a:latin typeface="Avenir Next LT Pro Light" panose="020B0304020202020204" pitchFamily="34" charset="0"/>
              </a:rPr>
              <a:t>[0]</a:t>
            </a:r>
            <a:r>
              <a:rPr lang="en-IN" dirty="0">
                <a:latin typeface="Avenir Next LT Pro Light" panose="020B0304020202020204" pitchFamily="34" charset="0"/>
              </a:rPr>
              <a:t>    1    2     3    4</a:t>
            </a:r>
          </a:p>
          <a:p>
            <a:r>
              <a:rPr lang="en-IN" b="1" dirty="0">
                <a:solidFill>
                  <a:srgbClr val="FF0000"/>
                </a:solidFill>
                <a:latin typeface="Avenir Next LT Pro Light" panose="020B0304020202020204" pitchFamily="34" charset="0"/>
              </a:rPr>
              <a:t>[1]</a:t>
            </a:r>
            <a:r>
              <a:rPr lang="en-IN" dirty="0">
                <a:latin typeface="Avenir Next LT Pro Light" panose="020B0304020202020204" pitchFamily="34" charset="0"/>
              </a:rPr>
              <a:t>    5    6     </a:t>
            </a:r>
            <a:r>
              <a:rPr lang="en-IN" dirty="0">
                <a:highlight>
                  <a:srgbClr val="FFFF00"/>
                </a:highlight>
                <a:latin typeface="Avenir Next LT Pro Light" panose="020B0304020202020204" pitchFamily="34" charset="0"/>
              </a:rPr>
              <a:t>7</a:t>
            </a:r>
            <a:r>
              <a:rPr lang="en-IN" dirty="0">
                <a:latin typeface="Avenir Next LT Pro Light" panose="020B0304020202020204" pitchFamily="34" charset="0"/>
              </a:rPr>
              <a:t>    8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350139-93D4-4F06-B83F-F6D23BA1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614" y="3208112"/>
            <a:ext cx="5565626" cy="355215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 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     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29F8A-C656-485A-91BF-5D1BDF71640B}"/>
              </a:ext>
            </a:extLst>
          </p:cNvPr>
          <p:cNvSpPr txBox="1"/>
          <p:nvPr/>
        </p:nvSpPr>
        <p:spPr>
          <a:xfrm>
            <a:off x="9065590" y="3969802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venir Next LT Pro Light" panose="020B0304020202020204" pitchFamily="34" charset="0"/>
              </a:rPr>
              <a:t>       </a:t>
            </a:r>
            <a:r>
              <a:rPr lang="en-IN" b="1" dirty="0">
                <a:solidFill>
                  <a:srgbClr val="FF0000"/>
                </a:solidFill>
                <a:latin typeface="Avenir Next LT Pro Light" panose="020B0304020202020204" pitchFamily="34" charset="0"/>
              </a:rPr>
              <a:t>[0]  [1]  [2]  [3]</a:t>
            </a:r>
          </a:p>
          <a:p>
            <a:r>
              <a:rPr lang="en-IN" b="1" dirty="0">
                <a:solidFill>
                  <a:srgbClr val="FF0000"/>
                </a:solidFill>
                <a:latin typeface="Avenir Next LT Pro Light" panose="020B0304020202020204" pitchFamily="34" charset="0"/>
              </a:rPr>
              <a:t>[0]</a:t>
            </a:r>
            <a:r>
              <a:rPr lang="en-IN" dirty="0">
                <a:latin typeface="Avenir Next LT Pro Light" panose="020B0304020202020204" pitchFamily="34" charset="0"/>
              </a:rPr>
              <a:t>    1    2     3    4</a:t>
            </a:r>
          </a:p>
          <a:p>
            <a:r>
              <a:rPr lang="en-IN" b="1" dirty="0">
                <a:solidFill>
                  <a:srgbClr val="FF0000"/>
                </a:solidFill>
                <a:latin typeface="Avenir Next LT Pro Light" panose="020B0304020202020204" pitchFamily="34" charset="0"/>
              </a:rPr>
              <a:t>[1]</a:t>
            </a:r>
            <a:r>
              <a:rPr lang="en-IN" dirty="0">
                <a:latin typeface="Avenir Next LT Pro Light" panose="020B0304020202020204" pitchFamily="34" charset="0"/>
              </a:rPr>
              <a:t>    5    6     7    </a:t>
            </a:r>
          </a:p>
        </p:txBody>
      </p:sp>
    </p:spTree>
    <p:extLst>
      <p:ext uri="{BB962C8B-B14F-4D97-AF65-F5344CB8AC3E}">
        <p14:creationId xmlns:p14="http://schemas.microsoft.com/office/powerpoint/2010/main" val="17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2032</TotalTime>
  <Words>2101</Words>
  <Application>Microsoft Office PowerPoint</Application>
  <PresentationFormat>Widescreen</PresentationFormat>
  <Paragraphs>295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Arial Unicode MS</vt:lpstr>
      <vt:lpstr>Avenir Next LT Pro Light</vt:lpstr>
      <vt:lpstr>Consolas</vt:lpstr>
      <vt:lpstr>Corbel</vt:lpstr>
      <vt:lpstr>Droid Sans Mono</vt:lpstr>
      <vt:lpstr>erdana</vt:lpstr>
      <vt:lpstr>Gill Sans MT</vt:lpstr>
      <vt:lpstr>Roboto</vt:lpstr>
      <vt:lpstr>verdana</vt:lpstr>
      <vt:lpstr>verdana</vt:lpstr>
      <vt:lpstr>Parcel</vt:lpstr>
      <vt:lpstr>JAVA aRRAYS</vt:lpstr>
      <vt:lpstr>Java ARRAYS</vt:lpstr>
      <vt:lpstr>Java ARRAYS</vt:lpstr>
      <vt:lpstr>Java ARRAYS</vt:lpstr>
      <vt:lpstr>PowerPoint Presentation</vt:lpstr>
      <vt:lpstr>PowerPoint Presentation</vt:lpstr>
      <vt:lpstr>PowerPoint Presentation</vt:lpstr>
      <vt:lpstr>ArrayIndexOutOfBoundsException</vt:lpstr>
      <vt:lpstr>Multidimensional Arrays</vt:lpstr>
      <vt:lpstr>PowerPoint Presentation</vt:lpstr>
      <vt:lpstr>VARIABLE SIZE ARRAYS</vt:lpstr>
      <vt:lpstr>PowerPoint Presentation</vt:lpstr>
      <vt:lpstr>PowerPoint Presentation</vt:lpstr>
      <vt:lpstr>Passing value To a method in java</vt:lpstr>
      <vt:lpstr>Returning value from the Method</vt:lpstr>
      <vt:lpstr>Passing Array to a Method in Java</vt:lpstr>
      <vt:lpstr>Returning Array from the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vinita singh</dc:creator>
  <cp:lastModifiedBy>Paresh Mahabal</cp:lastModifiedBy>
  <cp:revision>95</cp:revision>
  <dcterms:created xsi:type="dcterms:W3CDTF">2020-08-30T13:26:42Z</dcterms:created>
  <dcterms:modified xsi:type="dcterms:W3CDTF">2022-08-22T05:19:28Z</dcterms:modified>
</cp:coreProperties>
</file>