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Corbel"/>
      <p:regular r:id="rId34"/>
      <p:bold r:id="rId35"/>
      <p:italic r:id="rId36"/>
      <p:boldItalic r:id="rId37"/>
    </p:embeddedFont>
    <p:embeddedFont>
      <p:font typeface="Tahoma"/>
      <p:regular r:id="rId38"/>
      <p:bold r:id="rId39"/>
    </p:embeddedFont>
    <p:embeddedFont>
      <p:font typeface="Quattrocento Sans"/>
      <p:regular r:id="rId40"/>
      <p:bold r:id="rId41"/>
      <p:italic r:id="rId42"/>
      <p:boldItalic r:id="rId43"/>
    </p:embeddedFon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5.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7.xml"/><Relationship Id="rId44" Type="http://schemas.openxmlformats.org/officeDocument/2006/relationships/font" Target="fonts/GillSans-regular.fntdata"/><Relationship Id="rId21" Type="http://schemas.openxmlformats.org/officeDocument/2006/relationships/slide" Target="slides/slide16.xml"/><Relationship Id="rId43" Type="http://schemas.openxmlformats.org/officeDocument/2006/relationships/font" Target="fonts/QuattrocentoSans-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orbel-bold.fntdata"/><Relationship Id="rId12" Type="http://schemas.openxmlformats.org/officeDocument/2006/relationships/slide" Target="slides/slide7.xml"/><Relationship Id="rId34" Type="http://schemas.openxmlformats.org/officeDocument/2006/relationships/font" Target="fonts/Corbel-regular.fntdata"/><Relationship Id="rId15" Type="http://schemas.openxmlformats.org/officeDocument/2006/relationships/slide" Target="slides/slide10.xml"/><Relationship Id="rId37" Type="http://schemas.openxmlformats.org/officeDocument/2006/relationships/font" Target="fonts/Corbel-boldItalic.fntdata"/><Relationship Id="rId14" Type="http://schemas.openxmlformats.org/officeDocument/2006/relationships/slide" Target="slides/slide9.xml"/><Relationship Id="rId36" Type="http://schemas.openxmlformats.org/officeDocument/2006/relationships/font" Target="fonts/Corbel-italic.fntdata"/><Relationship Id="rId17" Type="http://schemas.openxmlformats.org/officeDocument/2006/relationships/slide" Target="slides/slide12.xml"/><Relationship Id="rId39" Type="http://schemas.openxmlformats.org/officeDocument/2006/relationships/font" Target="fonts/Tahoma-bold.fntdata"/><Relationship Id="rId16" Type="http://schemas.openxmlformats.org/officeDocument/2006/relationships/slide" Target="slides/slide11.xml"/><Relationship Id="rId38" Type="http://schemas.openxmlformats.org/officeDocument/2006/relationships/font" Target="fonts/Tahom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ph idx="2" type="pic"/>
          </p:nvPr>
        </p:nvSpPr>
        <p:spPr>
          <a:xfrm>
            <a:off x="6095999" y="0"/>
            <a:ext cx="6102097" cy="6858000"/>
          </a:xfrm>
          <a:prstGeom prst="rect">
            <a:avLst/>
          </a:prstGeom>
          <a:solidFill>
            <a:srgbClr val="BFBFBF"/>
          </a:solidFill>
          <a:ln>
            <a:noFill/>
          </a:ln>
        </p:spPr>
      </p:sp>
      <p:sp>
        <p:nvSpPr>
          <p:cNvPr id="78" name="Google Shape;78;p1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4"/>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9" name="Shape 29"/>
        <p:cNvGrpSpPr/>
        <p:nvPr/>
      </p:nvGrpSpPr>
      <p:grpSpPr>
        <a:xfrm>
          <a:off x="0" y="0"/>
          <a:ext cx="0" cy="0"/>
          <a:chOff x="0" y="0"/>
          <a:chExt cx="0" cy="0"/>
        </a:xfrm>
      </p:grpSpPr>
      <p:sp>
        <p:nvSpPr>
          <p:cNvPr id="30" name="Google Shape;30;p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2" name="Google Shape;32;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8" name="Google Shape;38;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7"/>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56" name="Google Shape;56;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1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javatpoint.com/jvm-java-virtual-machin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IN"/>
              <a:t>CLASSES AND OBJECTS IN JAVA</a:t>
            </a:r>
            <a:endParaRPr/>
          </a:p>
        </p:txBody>
      </p:sp>
      <p:sp>
        <p:nvSpPr>
          <p:cNvPr id="99" name="Google Shape;99;p1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4000"/>
              <a:buNone/>
            </a:pPr>
            <a:r>
              <a:rPr lang="en-IN" sz="4000"/>
              <a:t>JAVA METHODS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706056" y="465175"/>
            <a:ext cx="5389944" cy="377154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 Program to illustrate methodsin java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import java.io.*;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class Addition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int sum = 0;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public int addTwoInt(int a, int b)</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sum = a + b;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return sum;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t/>
            </a:r>
            <a:endParaRPr sz="1400">
              <a:latin typeface="Consolas"/>
              <a:ea typeface="Consolas"/>
              <a:cs typeface="Consolas"/>
              <a:sym typeface="Consolas"/>
            </a:endParaRPr>
          </a:p>
        </p:txBody>
      </p:sp>
      <p:sp>
        <p:nvSpPr>
          <p:cNvPr id="148" name="Google Shape;148;p24"/>
          <p:cNvSpPr txBox="1"/>
          <p:nvPr/>
        </p:nvSpPr>
        <p:spPr>
          <a:xfrm>
            <a:off x="639498" y="4260180"/>
            <a:ext cx="9557798"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class GFG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public static void main (String[] args)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Addition add = new Addition();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int s = add.addTwoInt(1,2);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System.out.println("Sum of two integer values :"+ s);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 </a:t>
            </a:r>
            <a:endParaRPr/>
          </a:p>
          <a:p>
            <a:pPr indent="0" lvl="0" marL="0" marR="0" rtl="0" algn="l">
              <a:spcBef>
                <a:spcPts val="0"/>
              </a:spcBef>
              <a:spcAft>
                <a:spcPts val="0"/>
              </a:spcAft>
              <a:buClr>
                <a:schemeClr val="dk1"/>
              </a:buClr>
              <a:buSzPts val="1400"/>
              <a:buFont typeface="Consolas"/>
              <a:buNone/>
            </a:pPr>
            <a:r>
              <a:rPr b="0" i="0" lang="en-IN" sz="1400" u="none" cap="none" strike="noStrike">
                <a:solidFill>
                  <a:schemeClr val="dk1"/>
                </a:solidFill>
                <a:latin typeface="Consolas"/>
                <a:ea typeface="Consolas"/>
                <a:cs typeface="Consolas"/>
                <a:sym typeface="Consola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5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5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5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500"/>
                                        <p:tgtEl>
                                          <p:spTgt spid="1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Effect filter="fade" transition="in">
                                      <p:cBhvr>
                                        <p:cTn dur="500"/>
                                        <p:tgtEl>
                                          <p:spTgt spid="1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Effect filter="fade" transition="in">
                                      <p:cBhvr>
                                        <p:cTn dur="500"/>
                                        <p:tgtEl>
                                          <p:spTgt spid="14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1" st="11"/>
                                            </p:txEl>
                                          </p:spTgt>
                                        </p:tgtEl>
                                        <p:attrNameLst>
                                          <p:attrName>style.visibility</p:attrName>
                                        </p:attrNameLst>
                                      </p:cBhvr>
                                      <p:to>
                                        <p:strVal val="visible"/>
                                      </p:to>
                                    </p:set>
                                    <p:animEffect filter="fade" transition="in">
                                      <p:cBhvr>
                                        <p:cTn dur="500"/>
                                        <p:tgtEl>
                                          <p:spTgt spid="14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5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5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5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500"/>
                                        <p:tgtEl>
                                          <p:spTgt spid="1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500"/>
                                        <p:tgtEl>
                                          <p:spTgt spid="1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Effect filter="fade" transition="in">
                                      <p:cBhvr>
                                        <p:cTn dur="500"/>
                                        <p:tgtEl>
                                          <p:spTgt spid="1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9" st="9"/>
                                            </p:txEl>
                                          </p:spTgt>
                                        </p:tgtEl>
                                        <p:attrNameLst>
                                          <p:attrName>style.visibility</p:attrName>
                                        </p:attrNameLst>
                                      </p:cBhvr>
                                      <p:to>
                                        <p:strVal val="visible"/>
                                      </p:to>
                                    </p:set>
                                    <p:animEffect filter="fade" transition="in">
                                      <p:cBhvr>
                                        <p:cTn dur="500"/>
                                        <p:tgtEl>
                                          <p:spTgt spid="14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231136" y="375412"/>
            <a:ext cx="7729728" cy="59994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b="1" lang="en-IN" sz="3200"/>
              <a:t>METHOD OVERLOADING</a:t>
            </a:r>
            <a:endParaRPr b="1" sz="3200"/>
          </a:p>
        </p:txBody>
      </p:sp>
      <p:sp>
        <p:nvSpPr>
          <p:cNvPr id="154" name="Google Shape;154;p25"/>
          <p:cNvSpPr txBox="1"/>
          <p:nvPr>
            <p:ph idx="1" type="body"/>
          </p:nvPr>
        </p:nvSpPr>
        <p:spPr>
          <a:xfrm>
            <a:off x="375920" y="1107440"/>
            <a:ext cx="11419840" cy="575056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0" i="0" lang="en-IN" sz="2000">
                <a:solidFill>
                  <a:srgbClr val="222426"/>
                </a:solidFill>
                <a:latin typeface="Corbel"/>
                <a:ea typeface="Corbel"/>
                <a:cs typeface="Corbel"/>
                <a:sym typeface="Corbel"/>
              </a:rPr>
              <a:t>Method Overloading is a feature that allows a class to have more than one method having the same name, if their argument lists are different.</a:t>
            </a:r>
            <a:endParaRPr sz="2000">
              <a:latin typeface="Corbel"/>
              <a:ea typeface="Corbel"/>
              <a:cs typeface="Corbel"/>
              <a:sym typeface="Corbel"/>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In order to overload a method, the argument lists of the methods must differ in either of these:</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1. </a:t>
            </a:r>
            <a:r>
              <a:rPr b="1" lang="en-IN" sz="2000" u="sng">
                <a:latin typeface="Corbel"/>
                <a:ea typeface="Corbel"/>
                <a:cs typeface="Corbel"/>
                <a:sym typeface="Corbel"/>
              </a:rPr>
              <a:t>Number of parameters.</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	For example: 	add(int, int)</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			add(int, int, int)</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2. </a:t>
            </a:r>
            <a:r>
              <a:rPr b="1" lang="en-IN" sz="2000" u="sng">
                <a:latin typeface="Corbel"/>
                <a:ea typeface="Corbel"/>
                <a:cs typeface="Corbel"/>
                <a:sym typeface="Corbel"/>
              </a:rPr>
              <a:t>Data type of parameters</a:t>
            </a:r>
            <a:r>
              <a:rPr lang="en-IN" sz="2000">
                <a:latin typeface="Corbel"/>
                <a:ea typeface="Corbel"/>
                <a:cs typeface="Corbel"/>
                <a:sym typeface="Corbel"/>
              </a:rPr>
              <a:t>.</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	For example:	add(int, int)</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			add(int, float)</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3. </a:t>
            </a:r>
            <a:r>
              <a:rPr b="1" lang="en-IN" sz="2000" u="sng">
                <a:latin typeface="Corbel"/>
                <a:ea typeface="Corbel"/>
                <a:cs typeface="Corbel"/>
                <a:sym typeface="Corbel"/>
              </a:rPr>
              <a:t>Sequence of Data type of parameters</a:t>
            </a:r>
            <a:r>
              <a:rPr lang="en-IN" sz="2000">
                <a:latin typeface="Corbel"/>
                <a:ea typeface="Corbel"/>
                <a:cs typeface="Corbel"/>
                <a:sym typeface="Corbel"/>
              </a:rPr>
              <a:t>.</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	For example:	add(int, float)</a:t>
            </a:r>
            <a:endParaRPr/>
          </a:p>
          <a:p>
            <a:pPr indent="0" lvl="0" marL="0" rtl="0" algn="l">
              <a:lnSpc>
                <a:spcPct val="100000"/>
              </a:lnSpc>
              <a:spcBef>
                <a:spcPts val="1000"/>
              </a:spcBef>
              <a:spcAft>
                <a:spcPts val="0"/>
              </a:spcAft>
              <a:buSzPts val="2000"/>
              <a:buNone/>
            </a:pPr>
            <a:r>
              <a:rPr lang="en-IN" sz="2000">
                <a:latin typeface="Corbel"/>
                <a:ea typeface="Corbel"/>
                <a:cs typeface="Corbel"/>
                <a:sym typeface="Corbel"/>
              </a:rPr>
              <a:t>			add(float, int)</a:t>
            </a:r>
            <a:endParaRPr/>
          </a:p>
          <a:p>
            <a:pPr indent="0" lvl="0" marL="0" rtl="0" algn="l">
              <a:lnSpc>
                <a:spcPct val="100000"/>
              </a:lnSpc>
              <a:spcBef>
                <a:spcPts val="1000"/>
              </a:spcBef>
              <a:spcAft>
                <a:spcPts val="0"/>
              </a:spcAft>
              <a:buSzPts val="2000"/>
              <a:buNone/>
            </a:pPr>
            <a:r>
              <a:t/>
            </a:r>
            <a:endParaRPr sz="20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5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5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500"/>
                                        <p:tgtEl>
                                          <p:spTgt spid="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500"/>
                                        <p:tgtEl>
                                          <p:spTgt spid="1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Effect filter="fade" transition="in">
                                      <p:cBhvr>
                                        <p:cTn dur="500"/>
                                        <p:tgtEl>
                                          <p:spTgt spid="1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Effect filter="fade" transition="in">
                                      <p:cBhvr>
                                        <p:cTn dur="500"/>
                                        <p:tgtEl>
                                          <p:spTgt spid="1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9" st="9"/>
                                            </p:txEl>
                                          </p:spTgt>
                                        </p:tgtEl>
                                        <p:attrNameLst>
                                          <p:attrName>style.visibility</p:attrName>
                                        </p:attrNameLst>
                                      </p:cBhvr>
                                      <p:to>
                                        <p:strVal val="visible"/>
                                      </p:to>
                                    </p:set>
                                    <p:animEffect filter="fade" transition="in">
                                      <p:cBhvr>
                                        <p:cTn dur="500"/>
                                        <p:tgtEl>
                                          <p:spTgt spid="15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0" st="10"/>
                                            </p:txEl>
                                          </p:spTgt>
                                        </p:tgtEl>
                                        <p:attrNameLst>
                                          <p:attrName>style.visibility</p:attrName>
                                        </p:attrNameLst>
                                      </p:cBhvr>
                                      <p:to>
                                        <p:strVal val="visible"/>
                                      </p:to>
                                    </p:set>
                                    <p:animEffect filter="fade" transition="in">
                                      <p:cBhvr>
                                        <p:cTn dur="500"/>
                                        <p:tgtEl>
                                          <p:spTgt spid="15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1" st="11"/>
                                            </p:txEl>
                                          </p:spTgt>
                                        </p:tgtEl>
                                        <p:attrNameLst>
                                          <p:attrName>style.visibility</p:attrName>
                                        </p:attrNameLst>
                                      </p:cBhvr>
                                      <p:to>
                                        <p:strVal val="visible"/>
                                      </p:to>
                                    </p:set>
                                    <p:animEffect filter="fade" transition="in">
                                      <p:cBhvr>
                                        <p:cTn dur="500"/>
                                        <p:tgtEl>
                                          <p:spTgt spid="15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497840" y="142240"/>
            <a:ext cx="9347200" cy="5943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class DisplayOverloading</a:t>
            </a:r>
            <a:endParaRPr sz="1400">
              <a:latin typeface="Consolas"/>
              <a:ea typeface="Consolas"/>
              <a:cs typeface="Consolas"/>
              <a:sym typeface="Consolas"/>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public void disp(char c)</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System.out.println(c);</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public void disp(char c, int num)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System.out.println(c + " "+num);</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class Sample</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DisplayOverloading obj = new DisplayOverloading();</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obj.disp('a');</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obj.disp('a',10);</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a:t>
            </a:r>
            <a:endParaRPr/>
          </a:p>
          <a:p>
            <a:pPr indent="0" lvl="0" marL="0" rtl="0" algn="l">
              <a:lnSpc>
                <a:spcPct val="100000"/>
              </a:lnSpc>
              <a:spcBef>
                <a:spcPts val="1000"/>
              </a:spcBef>
              <a:spcAft>
                <a:spcPts val="0"/>
              </a:spcAft>
              <a:buSzPts val="1600"/>
              <a:buNone/>
            </a:pPr>
            <a:r>
              <a:t/>
            </a:r>
            <a:endParaRPr sz="1600">
              <a:latin typeface="Consolas"/>
              <a:ea typeface="Consolas"/>
              <a:cs typeface="Consolas"/>
              <a:sym typeface="Consolas"/>
            </a:endParaRPr>
          </a:p>
          <a:p>
            <a:pPr indent="0" lvl="0" marL="0" rtl="0" algn="l">
              <a:lnSpc>
                <a:spcPct val="100000"/>
              </a:lnSpc>
              <a:spcBef>
                <a:spcPts val="1000"/>
              </a:spcBef>
              <a:spcAft>
                <a:spcPts val="0"/>
              </a:spcAft>
              <a:buSzPts val="1600"/>
              <a:buNone/>
            </a:pPr>
            <a:r>
              <a:t/>
            </a:r>
            <a:endParaRPr sz="1600">
              <a:latin typeface="Consolas"/>
              <a:ea typeface="Consolas"/>
              <a:cs typeface="Consolas"/>
              <a:sym typeface="Consolas"/>
            </a:endParaRPr>
          </a:p>
        </p:txBody>
      </p:sp>
      <p:sp>
        <p:nvSpPr>
          <p:cNvPr id="160" name="Google Shape;160;p26"/>
          <p:cNvSpPr txBox="1"/>
          <p:nvPr/>
        </p:nvSpPr>
        <p:spPr>
          <a:xfrm>
            <a:off x="5628640" y="976481"/>
            <a:ext cx="884936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Gill Sans"/>
              <a:buNone/>
            </a:pPr>
            <a:r>
              <a:t/>
            </a:r>
            <a:endParaRPr b="0" i="0" sz="1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600"/>
              <a:buFont typeface="Gill Sans"/>
              <a:buNone/>
            </a:pPr>
            <a:r>
              <a:t/>
            </a:r>
            <a:endParaRPr b="0" i="0" sz="1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600"/>
              <a:buFont typeface="Gill Sans"/>
              <a:buNone/>
            </a:pPr>
            <a:r>
              <a:t/>
            </a:r>
            <a:endParaRPr b="0" i="0" sz="1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600"/>
              <a:buFont typeface="Gill Sans"/>
              <a:buNone/>
            </a:pPr>
            <a:r>
              <a:t/>
            </a:r>
            <a:endParaRPr b="0" i="0" sz="1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600"/>
              <a:buFont typeface="Gill Sans"/>
              <a:buNone/>
            </a:pPr>
            <a:r>
              <a:t/>
            </a:r>
            <a:endParaRPr b="0" i="0" sz="1600" u="none" cap="none" strike="noStrike">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5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5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5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5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5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5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500"/>
                                        <p:tgtEl>
                                          <p:spTgt spid="1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animEffect filter="fade" transition="in">
                                      <p:cBhvr>
                                        <p:cTn dur="500"/>
                                        <p:tgtEl>
                                          <p:spTgt spid="1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animEffect filter="fade" transition="in">
                                      <p:cBhvr>
                                        <p:cTn dur="500"/>
                                        <p:tgtEl>
                                          <p:spTgt spid="1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9" st="9"/>
                                            </p:txEl>
                                          </p:spTgt>
                                        </p:tgtEl>
                                        <p:attrNameLst>
                                          <p:attrName>style.visibility</p:attrName>
                                        </p:attrNameLst>
                                      </p:cBhvr>
                                      <p:to>
                                        <p:strVal val="visible"/>
                                      </p:to>
                                    </p:set>
                                    <p:animEffect filter="fade" transition="in">
                                      <p:cBhvr>
                                        <p:cTn dur="500"/>
                                        <p:tgtEl>
                                          <p:spTgt spid="1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0" st="10"/>
                                            </p:txEl>
                                          </p:spTgt>
                                        </p:tgtEl>
                                        <p:attrNameLst>
                                          <p:attrName>style.visibility</p:attrName>
                                        </p:attrNameLst>
                                      </p:cBhvr>
                                      <p:to>
                                        <p:strVal val="visible"/>
                                      </p:to>
                                    </p:set>
                                    <p:animEffect filter="fade" transition="in">
                                      <p:cBhvr>
                                        <p:cTn dur="500"/>
                                        <p:tgtEl>
                                          <p:spTgt spid="15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1" st="11"/>
                                            </p:txEl>
                                          </p:spTgt>
                                        </p:tgtEl>
                                        <p:attrNameLst>
                                          <p:attrName>style.visibility</p:attrName>
                                        </p:attrNameLst>
                                      </p:cBhvr>
                                      <p:to>
                                        <p:strVal val="visible"/>
                                      </p:to>
                                    </p:set>
                                    <p:animEffect filter="fade" transition="in">
                                      <p:cBhvr>
                                        <p:cTn dur="500"/>
                                        <p:tgtEl>
                                          <p:spTgt spid="15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2" st="12"/>
                                            </p:txEl>
                                          </p:spTgt>
                                        </p:tgtEl>
                                        <p:attrNameLst>
                                          <p:attrName>style.visibility</p:attrName>
                                        </p:attrNameLst>
                                      </p:cBhvr>
                                      <p:to>
                                        <p:strVal val="visible"/>
                                      </p:to>
                                    </p:set>
                                    <p:animEffect filter="fade" transition="in">
                                      <p:cBhvr>
                                        <p:cTn dur="500"/>
                                        <p:tgtEl>
                                          <p:spTgt spid="15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3" st="13"/>
                                            </p:txEl>
                                          </p:spTgt>
                                        </p:tgtEl>
                                        <p:attrNameLst>
                                          <p:attrName>style.visibility</p:attrName>
                                        </p:attrNameLst>
                                      </p:cBhvr>
                                      <p:to>
                                        <p:strVal val="visible"/>
                                      </p:to>
                                    </p:set>
                                    <p:animEffect filter="fade" transition="in">
                                      <p:cBhvr>
                                        <p:cTn dur="500"/>
                                        <p:tgtEl>
                                          <p:spTgt spid="15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4" st="14"/>
                                            </p:txEl>
                                          </p:spTgt>
                                        </p:tgtEl>
                                        <p:attrNameLst>
                                          <p:attrName>style.visibility</p:attrName>
                                        </p:attrNameLst>
                                      </p:cBhvr>
                                      <p:to>
                                        <p:strVal val="visible"/>
                                      </p:to>
                                    </p:set>
                                    <p:animEffect filter="fade" transition="in">
                                      <p:cBhvr>
                                        <p:cTn dur="500"/>
                                        <p:tgtEl>
                                          <p:spTgt spid="15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5" st="15"/>
                                            </p:txEl>
                                          </p:spTgt>
                                        </p:tgtEl>
                                        <p:attrNameLst>
                                          <p:attrName>style.visibility</p:attrName>
                                        </p:attrNameLst>
                                      </p:cBhvr>
                                      <p:to>
                                        <p:strVal val="visible"/>
                                      </p:to>
                                    </p:set>
                                    <p:animEffect filter="fade" transition="in">
                                      <p:cBhvr>
                                        <p:cTn dur="500"/>
                                        <p:tgtEl>
                                          <p:spTgt spid="15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6" st="16"/>
                                            </p:txEl>
                                          </p:spTgt>
                                        </p:tgtEl>
                                        <p:attrNameLst>
                                          <p:attrName>style.visibility</p:attrName>
                                        </p:attrNameLst>
                                      </p:cBhvr>
                                      <p:to>
                                        <p:strVal val="visible"/>
                                      </p:to>
                                    </p:set>
                                    <p:animEffect filter="fade" transition="in">
                                      <p:cBhvr>
                                        <p:cTn dur="500"/>
                                        <p:tgtEl>
                                          <p:spTgt spid="15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7" st="17"/>
                                            </p:txEl>
                                          </p:spTgt>
                                        </p:tgtEl>
                                        <p:attrNameLst>
                                          <p:attrName>style.visibility</p:attrName>
                                        </p:attrNameLst>
                                      </p:cBhvr>
                                      <p:to>
                                        <p:strVal val="visible"/>
                                      </p:to>
                                    </p:set>
                                    <p:animEffect filter="fade" transition="in">
                                      <p:cBhvr>
                                        <p:cTn dur="500"/>
                                        <p:tgtEl>
                                          <p:spTgt spid="159">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8" st="18"/>
                                            </p:txEl>
                                          </p:spTgt>
                                        </p:tgtEl>
                                        <p:attrNameLst>
                                          <p:attrName>style.visibility</p:attrName>
                                        </p:attrNameLst>
                                      </p:cBhvr>
                                      <p:to>
                                        <p:strVal val="visible"/>
                                      </p:to>
                                    </p:set>
                                    <p:animEffect filter="fade" transition="in">
                                      <p:cBhvr>
                                        <p:cTn dur="500"/>
                                        <p:tgtEl>
                                          <p:spTgt spid="159">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9" st="19"/>
                                            </p:txEl>
                                          </p:spTgt>
                                        </p:tgtEl>
                                        <p:attrNameLst>
                                          <p:attrName>style.visibility</p:attrName>
                                        </p:attrNameLst>
                                      </p:cBhvr>
                                      <p:to>
                                        <p:strVal val="visible"/>
                                      </p:to>
                                    </p:set>
                                    <p:animEffect filter="fade" transition="in">
                                      <p:cBhvr>
                                        <p:cTn dur="500"/>
                                        <p:tgtEl>
                                          <p:spTgt spid="159">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0" st="20"/>
                                            </p:txEl>
                                          </p:spTgt>
                                        </p:tgtEl>
                                        <p:attrNameLst>
                                          <p:attrName>style.visibility</p:attrName>
                                        </p:attrNameLst>
                                      </p:cBhvr>
                                      <p:to>
                                        <p:strVal val="visible"/>
                                      </p:to>
                                    </p:set>
                                    <p:animEffect filter="fade" transition="in">
                                      <p:cBhvr>
                                        <p:cTn dur="500"/>
                                        <p:tgtEl>
                                          <p:spTgt spid="159">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1" st="21"/>
                                            </p:txEl>
                                          </p:spTgt>
                                        </p:tgtEl>
                                        <p:attrNameLst>
                                          <p:attrName>style.visibility</p:attrName>
                                        </p:attrNameLst>
                                      </p:cBhvr>
                                      <p:to>
                                        <p:strVal val="visible"/>
                                      </p:to>
                                    </p:set>
                                    <p:animEffect filter="fade" transition="in">
                                      <p:cBhvr>
                                        <p:cTn dur="500"/>
                                        <p:tgtEl>
                                          <p:spTgt spid="159">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idx="1" type="body"/>
          </p:nvPr>
        </p:nvSpPr>
        <p:spPr>
          <a:xfrm>
            <a:off x="822960" y="355600"/>
            <a:ext cx="10058400" cy="6400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DisplayOverloading2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void disp(char c)</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System.out.println(c);</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void disp(int c)</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System.out.println(c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Sample2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DisplayOverloading2 obj = new DisplayOverloading2();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obj.disp('a');</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obj.disp(5);</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5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5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5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500"/>
                                        <p:tgtEl>
                                          <p:spTgt spid="1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500"/>
                                        <p:tgtEl>
                                          <p:spTgt spid="1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500"/>
                                        <p:tgtEl>
                                          <p:spTgt spid="1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9" st="9"/>
                                            </p:txEl>
                                          </p:spTgt>
                                        </p:tgtEl>
                                        <p:attrNameLst>
                                          <p:attrName>style.visibility</p:attrName>
                                        </p:attrNameLst>
                                      </p:cBhvr>
                                      <p:to>
                                        <p:strVal val="visible"/>
                                      </p:to>
                                    </p:set>
                                    <p:animEffect filter="fade" transition="in">
                                      <p:cBhvr>
                                        <p:cTn dur="500"/>
                                        <p:tgtEl>
                                          <p:spTgt spid="1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0" st="10"/>
                                            </p:txEl>
                                          </p:spTgt>
                                        </p:tgtEl>
                                        <p:attrNameLst>
                                          <p:attrName>style.visibility</p:attrName>
                                        </p:attrNameLst>
                                      </p:cBhvr>
                                      <p:to>
                                        <p:strVal val="visible"/>
                                      </p:to>
                                    </p:set>
                                    <p:animEffect filter="fade" transition="in">
                                      <p:cBhvr>
                                        <p:cTn dur="500"/>
                                        <p:tgtEl>
                                          <p:spTgt spid="1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1" st="11"/>
                                            </p:txEl>
                                          </p:spTgt>
                                        </p:tgtEl>
                                        <p:attrNameLst>
                                          <p:attrName>style.visibility</p:attrName>
                                        </p:attrNameLst>
                                      </p:cBhvr>
                                      <p:to>
                                        <p:strVal val="visible"/>
                                      </p:to>
                                    </p:set>
                                    <p:animEffect filter="fade" transition="in">
                                      <p:cBhvr>
                                        <p:cTn dur="500"/>
                                        <p:tgtEl>
                                          <p:spTgt spid="16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2" st="12"/>
                                            </p:txEl>
                                          </p:spTgt>
                                        </p:tgtEl>
                                        <p:attrNameLst>
                                          <p:attrName>style.visibility</p:attrName>
                                        </p:attrNameLst>
                                      </p:cBhvr>
                                      <p:to>
                                        <p:strVal val="visible"/>
                                      </p:to>
                                    </p:set>
                                    <p:animEffect filter="fade" transition="in">
                                      <p:cBhvr>
                                        <p:cTn dur="500"/>
                                        <p:tgtEl>
                                          <p:spTgt spid="16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3" st="13"/>
                                            </p:txEl>
                                          </p:spTgt>
                                        </p:tgtEl>
                                        <p:attrNameLst>
                                          <p:attrName>style.visibility</p:attrName>
                                        </p:attrNameLst>
                                      </p:cBhvr>
                                      <p:to>
                                        <p:strVal val="visible"/>
                                      </p:to>
                                    </p:set>
                                    <p:animEffect filter="fade" transition="in">
                                      <p:cBhvr>
                                        <p:cTn dur="500"/>
                                        <p:tgtEl>
                                          <p:spTgt spid="16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4" st="14"/>
                                            </p:txEl>
                                          </p:spTgt>
                                        </p:tgtEl>
                                        <p:attrNameLst>
                                          <p:attrName>style.visibility</p:attrName>
                                        </p:attrNameLst>
                                      </p:cBhvr>
                                      <p:to>
                                        <p:strVal val="visible"/>
                                      </p:to>
                                    </p:set>
                                    <p:animEffect filter="fade" transition="in">
                                      <p:cBhvr>
                                        <p:cTn dur="500"/>
                                        <p:tgtEl>
                                          <p:spTgt spid="16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5" st="15"/>
                                            </p:txEl>
                                          </p:spTgt>
                                        </p:tgtEl>
                                        <p:attrNameLst>
                                          <p:attrName>style.visibility</p:attrName>
                                        </p:attrNameLst>
                                      </p:cBhvr>
                                      <p:to>
                                        <p:strVal val="visible"/>
                                      </p:to>
                                    </p:set>
                                    <p:animEffect filter="fade" transition="in">
                                      <p:cBhvr>
                                        <p:cTn dur="500"/>
                                        <p:tgtEl>
                                          <p:spTgt spid="16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6" st="16"/>
                                            </p:txEl>
                                          </p:spTgt>
                                        </p:tgtEl>
                                        <p:attrNameLst>
                                          <p:attrName>style.visibility</p:attrName>
                                        </p:attrNameLst>
                                      </p:cBhvr>
                                      <p:to>
                                        <p:strVal val="visible"/>
                                      </p:to>
                                    </p:set>
                                    <p:animEffect filter="fade" transition="in">
                                      <p:cBhvr>
                                        <p:cTn dur="500"/>
                                        <p:tgtEl>
                                          <p:spTgt spid="16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7" st="17"/>
                                            </p:txEl>
                                          </p:spTgt>
                                        </p:tgtEl>
                                        <p:attrNameLst>
                                          <p:attrName>style.visibility</p:attrName>
                                        </p:attrNameLst>
                                      </p:cBhvr>
                                      <p:to>
                                        <p:strVal val="visible"/>
                                      </p:to>
                                    </p:set>
                                    <p:animEffect filter="fade" transition="in">
                                      <p:cBhvr>
                                        <p:cTn dur="500"/>
                                        <p:tgtEl>
                                          <p:spTgt spid="16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8" st="18"/>
                                            </p:txEl>
                                          </p:spTgt>
                                        </p:tgtEl>
                                        <p:attrNameLst>
                                          <p:attrName>style.visibility</p:attrName>
                                        </p:attrNameLst>
                                      </p:cBhvr>
                                      <p:to>
                                        <p:strVal val="visible"/>
                                      </p:to>
                                    </p:set>
                                    <p:animEffect filter="fade" transition="in">
                                      <p:cBhvr>
                                        <p:cTn dur="500"/>
                                        <p:tgtEl>
                                          <p:spTgt spid="16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9" st="19"/>
                                            </p:txEl>
                                          </p:spTgt>
                                        </p:tgtEl>
                                        <p:attrNameLst>
                                          <p:attrName>style.visibility</p:attrName>
                                        </p:attrNameLst>
                                      </p:cBhvr>
                                      <p:to>
                                        <p:strVal val="visible"/>
                                      </p:to>
                                    </p:set>
                                    <p:animEffect filter="fade" transition="in">
                                      <p:cBhvr>
                                        <p:cTn dur="500"/>
                                        <p:tgtEl>
                                          <p:spTgt spid="165">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0" st="20"/>
                                            </p:txEl>
                                          </p:spTgt>
                                        </p:tgtEl>
                                        <p:attrNameLst>
                                          <p:attrName>style.visibility</p:attrName>
                                        </p:attrNameLst>
                                      </p:cBhvr>
                                      <p:to>
                                        <p:strVal val="visible"/>
                                      </p:to>
                                    </p:set>
                                    <p:animEffect filter="fade" transition="in">
                                      <p:cBhvr>
                                        <p:cTn dur="500"/>
                                        <p:tgtEl>
                                          <p:spTgt spid="165">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322437" y="347603"/>
            <a:ext cx="11475990" cy="615973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400"/>
              <a:buNone/>
            </a:pPr>
            <a:r>
              <a:rPr b="1" lang="en-IN" sz="2400">
                <a:latin typeface="Consolas"/>
                <a:ea typeface="Consolas"/>
                <a:cs typeface="Consolas"/>
                <a:sym typeface="Consolas"/>
              </a:rPr>
              <a:t>Lets see few Valid/invalid cases of method overloading</a:t>
            </a:r>
            <a:endParaRPr/>
          </a:p>
          <a:p>
            <a:pPr indent="0" lvl="0" marL="0" rtl="0" algn="just">
              <a:lnSpc>
                <a:spcPct val="100000"/>
              </a:lnSpc>
              <a:spcBef>
                <a:spcPts val="1000"/>
              </a:spcBef>
              <a:spcAft>
                <a:spcPts val="0"/>
              </a:spcAft>
              <a:buSzPts val="1800"/>
              <a:buNone/>
            </a:pPr>
            <a:r>
              <a:t/>
            </a:r>
            <a:endParaRPr b="1" u="sng">
              <a:latin typeface="Consolas"/>
              <a:ea typeface="Consolas"/>
              <a:cs typeface="Consolas"/>
              <a:sym typeface="Consolas"/>
            </a:endParaRPr>
          </a:p>
          <a:p>
            <a:pPr indent="0" lvl="0" marL="0" rtl="0" algn="just">
              <a:lnSpc>
                <a:spcPct val="100000"/>
              </a:lnSpc>
              <a:spcBef>
                <a:spcPts val="1000"/>
              </a:spcBef>
              <a:spcAft>
                <a:spcPts val="0"/>
              </a:spcAft>
              <a:buSzPts val="1800"/>
              <a:buNone/>
            </a:pPr>
            <a:r>
              <a:rPr b="1" lang="en-IN" u="sng">
                <a:latin typeface="Consolas"/>
                <a:ea typeface="Consolas"/>
                <a:cs typeface="Consolas"/>
                <a:sym typeface="Consolas"/>
              </a:rPr>
              <a:t>Case 1:</a:t>
            </a:r>
            <a:endParaRPr/>
          </a:p>
          <a:p>
            <a:pPr indent="0" lvl="1" marL="228600" rtl="0" algn="just">
              <a:lnSpc>
                <a:spcPct val="100000"/>
              </a:lnSpc>
              <a:spcBef>
                <a:spcPts val="1000"/>
              </a:spcBef>
              <a:spcAft>
                <a:spcPts val="0"/>
              </a:spcAft>
              <a:buSzPts val="1800"/>
              <a:buNone/>
            </a:pPr>
            <a:r>
              <a:rPr lang="en-IN" sz="1800">
                <a:latin typeface="Consolas"/>
                <a:ea typeface="Consolas"/>
                <a:cs typeface="Consolas"/>
                <a:sym typeface="Consolas"/>
              </a:rPr>
              <a:t>int mymethod(int a, int b, float c)</a:t>
            </a:r>
            <a:endParaRPr/>
          </a:p>
          <a:p>
            <a:pPr indent="0" lvl="1" marL="228600" rtl="0" algn="just">
              <a:lnSpc>
                <a:spcPct val="100000"/>
              </a:lnSpc>
              <a:spcBef>
                <a:spcPts val="1000"/>
              </a:spcBef>
              <a:spcAft>
                <a:spcPts val="0"/>
              </a:spcAft>
              <a:buSzPts val="1800"/>
              <a:buNone/>
            </a:pPr>
            <a:r>
              <a:rPr lang="en-IN" sz="1800">
                <a:latin typeface="Consolas"/>
                <a:ea typeface="Consolas"/>
                <a:cs typeface="Consolas"/>
                <a:sym typeface="Consolas"/>
              </a:rPr>
              <a:t>int mymethod(int var1, int var2, float var3)</a:t>
            </a:r>
            <a:endParaRPr/>
          </a:p>
          <a:p>
            <a:pPr indent="0" lvl="0" marL="0" rtl="0" algn="just">
              <a:lnSpc>
                <a:spcPct val="100000"/>
              </a:lnSpc>
              <a:spcBef>
                <a:spcPts val="1000"/>
              </a:spcBef>
              <a:spcAft>
                <a:spcPts val="0"/>
              </a:spcAft>
              <a:buSzPts val="1800"/>
              <a:buNone/>
            </a:pPr>
            <a:r>
              <a:rPr lang="en-IN">
                <a:latin typeface="Consolas"/>
                <a:ea typeface="Consolas"/>
                <a:cs typeface="Consolas"/>
                <a:sym typeface="Consolas"/>
              </a:rPr>
              <a:t>Result: Compile time error. Argument lists are exactly same. Both methods are having same number, data types and same sequence of data types.</a:t>
            </a:r>
            <a:endParaRPr/>
          </a:p>
          <a:p>
            <a:pPr indent="0" lvl="0" marL="0" rtl="0" algn="just">
              <a:lnSpc>
                <a:spcPct val="100000"/>
              </a:lnSpc>
              <a:spcBef>
                <a:spcPts val="1000"/>
              </a:spcBef>
              <a:spcAft>
                <a:spcPts val="0"/>
              </a:spcAft>
              <a:buSzPts val="1800"/>
              <a:buNone/>
            </a:pPr>
            <a:r>
              <a:rPr b="1" lang="en-IN" u="sng">
                <a:latin typeface="Consolas"/>
                <a:ea typeface="Consolas"/>
                <a:cs typeface="Consolas"/>
                <a:sym typeface="Consolas"/>
              </a:rPr>
              <a:t>Case 2:</a:t>
            </a:r>
            <a:endParaRPr/>
          </a:p>
          <a:p>
            <a:pPr indent="0" lvl="1" marL="228600" rtl="0" algn="just">
              <a:lnSpc>
                <a:spcPct val="100000"/>
              </a:lnSpc>
              <a:spcBef>
                <a:spcPts val="1000"/>
              </a:spcBef>
              <a:spcAft>
                <a:spcPts val="0"/>
              </a:spcAft>
              <a:buSzPts val="1800"/>
              <a:buNone/>
            </a:pPr>
            <a:r>
              <a:rPr lang="en-IN" sz="1800">
                <a:latin typeface="Consolas"/>
                <a:ea typeface="Consolas"/>
                <a:cs typeface="Consolas"/>
                <a:sym typeface="Consolas"/>
              </a:rPr>
              <a:t>int mymethod(int a, int b)</a:t>
            </a:r>
            <a:endParaRPr/>
          </a:p>
          <a:p>
            <a:pPr indent="0" lvl="1" marL="228600" rtl="0" algn="just">
              <a:lnSpc>
                <a:spcPct val="100000"/>
              </a:lnSpc>
              <a:spcBef>
                <a:spcPts val="1000"/>
              </a:spcBef>
              <a:spcAft>
                <a:spcPts val="0"/>
              </a:spcAft>
              <a:buSzPts val="1800"/>
              <a:buNone/>
            </a:pPr>
            <a:r>
              <a:rPr lang="en-IN" sz="1800">
                <a:latin typeface="Consolas"/>
                <a:ea typeface="Consolas"/>
                <a:cs typeface="Consolas"/>
                <a:sym typeface="Consolas"/>
              </a:rPr>
              <a:t>int mymethod(float var1, float var2)</a:t>
            </a:r>
            <a:endParaRPr/>
          </a:p>
          <a:p>
            <a:pPr indent="0" lvl="0" marL="0" rtl="0" algn="just">
              <a:lnSpc>
                <a:spcPct val="100000"/>
              </a:lnSpc>
              <a:spcBef>
                <a:spcPts val="1000"/>
              </a:spcBef>
              <a:spcAft>
                <a:spcPts val="0"/>
              </a:spcAft>
              <a:buSzPts val="1800"/>
              <a:buNone/>
            </a:pPr>
            <a:r>
              <a:rPr lang="en-IN">
                <a:latin typeface="Consolas"/>
                <a:ea typeface="Consolas"/>
                <a:cs typeface="Consolas"/>
                <a:sym typeface="Consolas"/>
              </a:rPr>
              <a:t>Result: Perfectly fine. Valid case of overloading. Here data types of arguments are different.</a:t>
            </a:r>
            <a:endParaRPr/>
          </a:p>
          <a:p>
            <a:pPr indent="0" lvl="0" marL="0" rtl="0" algn="just">
              <a:lnSpc>
                <a:spcPct val="100000"/>
              </a:lnSpc>
              <a:spcBef>
                <a:spcPts val="1000"/>
              </a:spcBef>
              <a:spcAft>
                <a:spcPts val="0"/>
              </a:spcAft>
              <a:buSzPts val="1800"/>
              <a:buNone/>
            </a:pPr>
            <a:r>
              <a:rPr b="1" lang="en-IN" u="sng">
                <a:latin typeface="Consolas"/>
                <a:ea typeface="Consolas"/>
                <a:cs typeface="Consolas"/>
                <a:sym typeface="Consolas"/>
              </a:rPr>
              <a:t>Case 3</a:t>
            </a:r>
            <a:r>
              <a:rPr lang="en-IN">
                <a:latin typeface="Consolas"/>
                <a:ea typeface="Consolas"/>
                <a:cs typeface="Consolas"/>
                <a:sym typeface="Consolas"/>
              </a:rPr>
              <a:t>:</a:t>
            </a:r>
            <a:endParaRPr/>
          </a:p>
          <a:p>
            <a:pPr indent="0" lvl="1" marL="228600" rtl="0" algn="just">
              <a:lnSpc>
                <a:spcPct val="100000"/>
              </a:lnSpc>
              <a:spcBef>
                <a:spcPts val="1000"/>
              </a:spcBef>
              <a:spcAft>
                <a:spcPts val="0"/>
              </a:spcAft>
              <a:buSzPts val="1800"/>
              <a:buNone/>
            </a:pPr>
            <a:r>
              <a:rPr lang="en-IN" sz="1800">
                <a:latin typeface="Consolas"/>
                <a:ea typeface="Consolas"/>
                <a:cs typeface="Consolas"/>
                <a:sym typeface="Consolas"/>
              </a:rPr>
              <a:t>int mymethod(int a, int b)</a:t>
            </a:r>
            <a:endParaRPr/>
          </a:p>
          <a:p>
            <a:pPr indent="0" lvl="1" marL="228600" rtl="0" algn="just">
              <a:lnSpc>
                <a:spcPct val="100000"/>
              </a:lnSpc>
              <a:spcBef>
                <a:spcPts val="1000"/>
              </a:spcBef>
              <a:spcAft>
                <a:spcPts val="0"/>
              </a:spcAft>
              <a:buSzPts val="1800"/>
              <a:buNone/>
            </a:pPr>
            <a:r>
              <a:rPr lang="en-IN" sz="1800">
                <a:latin typeface="Consolas"/>
                <a:ea typeface="Consolas"/>
                <a:cs typeface="Consolas"/>
                <a:sym typeface="Consolas"/>
              </a:rPr>
              <a:t>int mymethod(int num)</a:t>
            </a:r>
            <a:endParaRPr/>
          </a:p>
          <a:p>
            <a:pPr indent="0" lvl="0" marL="0" rtl="0" algn="just">
              <a:lnSpc>
                <a:spcPct val="100000"/>
              </a:lnSpc>
              <a:spcBef>
                <a:spcPts val="1000"/>
              </a:spcBef>
              <a:spcAft>
                <a:spcPts val="0"/>
              </a:spcAft>
              <a:buSzPts val="1800"/>
              <a:buNone/>
            </a:pPr>
            <a:r>
              <a:rPr lang="en-IN">
                <a:latin typeface="Consolas"/>
                <a:ea typeface="Consolas"/>
                <a:cs typeface="Consolas"/>
                <a:sym typeface="Consolas"/>
              </a:rPr>
              <a:t>Result: Perfectly fine. Valid case of overloading. Here number of arguments are different.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idx="1" type="body"/>
          </p:nvPr>
        </p:nvSpPr>
        <p:spPr>
          <a:xfrm>
            <a:off x="550416" y="949911"/>
            <a:ext cx="11327906" cy="53582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IN" u="sng">
                <a:latin typeface="Consolas"/>
                <a:ea typeface="Consolas"/>
                <a:cs typeface="Consolas"/>
                <a:sym typeface="Consolas"/>
              </a:rPr>
              <a:t>Case 4:</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float mymethod(int a, float b)</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float mymethod(float var1, int var2)</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Result: Perfectly fine. Valid case of overloading. Sequence of the data types of parameters are different, first method is having (int, float) and second is having (float, int).</a:t>
            </a:r>
            <a:endParaRPr/>
          </a:p>
          <a:p>
            <a:pPr indent="0" lvl="0" marL="0" rtl="0" algn="l">
              <a:lnSpc>
                <a:spcPct val="100000"/>
              </a:lnSpc>
              <a:spcBef>
                <a:spcPts val="1000"/>
              </a:spcBef>
              <a:spcAft>
                <a:spcPts val="0"/>
              </a:spcAft>
              <a:buSzPts val="1800"/>
              <a:buNone/>
            </a:pPr>
            <a:r>
              <a:t/>
            </a:r>
            <a:endParaRPr>
              <a:latin typeface="Consolas"/>
              <a:ea typeface="Consolas"/>
              <a:cs typeface="Consolas"/>
              <a:sym typeface="Consolas"/>
            </a:endParaRPr>
          </a:p>
          <a:p>
            <a:pPr indent="0" lvl="0" marL="0" rtl="0" algn="l">
              <a:lnSpc>
                <a:spcPct val="100000"/>
              </a:lnSpc>
              <a:spcBef>
                <a:spcPts val="1000"/>
              </a:spcBef>
              <a:spcAft>
                <a:spcPts val="0"/>
              </a:spcAft>
              <a:buSzPts val="1800"/>
              <a:buNone/>
            </a:pPr>
            <a:r>
              <a:rPr b="1" lang="en-IN" u="sng">
                <a:latin typeface="Consolas"/>
                <a:ea typeface="Consolas"/>
                <a:cs typeface="Consolas"/>
                <a:sym typeface="Consolas"/>
              </a:rPr>
              <a:t>Case 5:</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int mymethod(int a, int b)</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float mymethod(int var1, int var2)</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Result: Compile time error. Argument lists are exactly same. Even though return type of methods are different, it is not a valid case. Since return type of method doesn’t matter while overloading a method.</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5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5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5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5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5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5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500"/>
                                        <p:tgtEl>
                                          <p:spTgt spid="1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animEffect filter="fade" transition="in">
                                      <p:cBhvr>
                                        <p:cTn dur="500"/>
                                        <p:tgtEl>
                                          <p:spTgt spid="17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1" type="body"/>
          </p:nvPr>
        </p:nvSpPr>
        <p:spPr>
          <a:xfrm>
            <a:off x="861133" y="337352"/>
            <a:ext cx="10191565" cy="628539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int myMethod(int num1, int num2)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System.out.println("First myMethod of class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return num1+num2;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int myMethod(int var1, int var2)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System.out.println("Second myMethod of class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return var1-var2;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Sample4</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Demo obj1= new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obj1.myMethod(10,10);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obj1.myMethod(20,12);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
        <p:nvSpPr>
          <p:cNvPr id="181" name="Google Shape;181;p30"/>
          <p:cNvSpPr txBox="1"/>
          <p:nvPr/>
        </p:nvSpPr>
        <p:spPr>
          <a:xfrm>
            <a:off x="5683933" y="4233728"/>
            <a:ext cx="609452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600" u="none" cap="none" strike="noStrike">
                <a:solidFill>
                  <a:srgbClr val="222426"/>
                </a:solidFill>
                <a:latin typeface="Consolas"/>
                <a:ea typeface="Consolas"/>
                <a:cs typeface="Consolas"/>
                <a:sym typeface="Consolas"/>
              </a:rPr>
              <a:t>Answer:</a:t>
            </a:r>
            <a:br>
              <a:rPr b="0" i="0" lang="en-IN" sz="1600" u="none" cap="none" strike="noStrike">
                <a:solidFill>
                  <a:schemeClr val="dk1"/>
                </a:solidFill>
                <a:latin typeface="Consolas"/>
                <a:ea typeface="Consolas"/>
                <a:cs typeface="Consolas"/>
                <a:sym typeface="Consolas"/>
              </a:rPr>
            </a:br>
            <a:r>
              <a:rPr b="0" i="0" lang="en-IN" sz="1600" u="none" cap="none" strike="noStrike">
                <a:solidFill>
                  <a:srgbClr val="222426"/>
                </a:solidFill>
                <a:latin typeface="Consolas"/>
                <a:ea typeface="Consolas"/>
                <a:cs typeface="Consolas"/>
                <a:sym typeface="Consolas"/>
              </a:rPr>
              <a:t>It will throw a compilation error: More than one method with same name and argument list cannot be defined in a same class.</a:t>
            </a:r>
            <a:endParaRPr sz="16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674703" y="328474"/>
            <a:ext cx="9712171" cy="6356411"/>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Demo2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double myMethod(int num1, int num2)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System.out.println("First myMethod of class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return num1+num2;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int myMethod(int var1, int var2)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System.out.println("Second myMethod of class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return var1-var2;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Sample5</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Demo2 obj2= new Demo2();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obj2.myMethod(10,10);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obj2.myMethod(20,12);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
        <p:nvSpPr>
          <p:cNvPr id="187" name="Google Shape;187;p31"/>
          <p:cNvSpPr txBox="1"/>
          <p:nvPr/>
        </p:nvSpPr>
        <p:spPr>
          <a:xfrm>
            <a:off x="5675055" y="4610134"/>
            <a:ext cx="609452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600">
                <a:solidFill>
                  <a:schemeClr val="dk1"/>
                </a:solidFill>
                <a:latin typeface="Consolas"/>
                <a:ea typeface="Consolas"/>
                <a:cs typeface="Consolas"/>
                <a:sym typeface="Consolas"/>
              </a:rPr>
              <a:t>Answer:</a:t>
            </a:r>
            <a:endParaRPr/>
          </a:p>
          <a:p>
            <a:pPr indent="0" lvl="0" marL="0" marR="0" rtl="0" algn="just">
              <a:spcBef>
                <a:spcPts val="0"/>
              </a:spcBef>
              <a:spcAft>
                <a:spcPts val="0"/>
              </a:spcAft>
              <a:buNone/>
            </a:pPr>
            <a:r>
              <a:rPr lang="en-IN" sz="1600">
                <a:solidFill>
                  <a:schemeClr val="dk1"/>
                </a:solidFill>
                <a:latin typeface="Consolas"/>
                <a:ea typeface="Consolas"/>
                <a:cs typeface="Consolas"/>
                <a:sym typeface="Consolas"/>
              </a:rPr>
              <a:t>It will throw a compilation error: More than one method with same name and argument list cannot be given in a class even though their return type is different. Method return type doesn’t matter in case of overloading.</a:t>
            </a:r>
            <a:endParaRPr sz="16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38"/>
              </a:buClr>
              <a:buSzPts val="2800"/>
              <a:buFont typeface="Arial"/>
              <a:buNone/>
            </a:pPr>
            <a:r>
              <a:rPr b="0" i="0" lang="en-IN">
                <a:solidFill>
                  <a:srgbClr val="610B38"/>
                </a:solidFill>
                <a:latin typeface="Arial"/>
                <a:ea typeface="Arial"/>
                <a:cs typeface="Arial"/>
                <a:sym typeface="Arial"/>
              </a:rPr>
              <a:t>JAVA STATIC KEYWORD</a:t>
            </a:r>
            <a:endParaRPr/>
          </a:p>
        </p:txBody>
      </p:sp>
      <p:sp>
        <p:nvSpPr>
          <p:cNvPr id="193" name="Google Shape;193;p32"/>
          <p:cNvSpPr txBox="1"/>
          <p:nvPr>
            <p:ph idx="1" type="body"/>
          </p:nvPr>
        </p:nvSpPr>
        <p:spPr>
          <a:xfrm>
            <a:off x="1455938" y="2638044"/>
            <a:ext cx="10049522" cy="310198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800"/>
              <a:buNone/>
            </a:pPr>
            <a:r>
              <a:rPr lang="en-IN"/>
              <a:t>The static keyword in Java is used for memory management mainly. We can apply static keyword with variables, methods, blocks and nested classes. The static keyword belongs to the class than an instance of the class.</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IN"/>
              <a:t>The static can be:</a:t>
            </a:r>
            <a:endParaRPr/>
          </a:p>
          <a:p>
            <a:pPr indent="-228600" lvl="0" marL="228600" rtl="0" algn="l">
              <a:lnSpc>
                <a:spcPct val="100000"/>
              </a:lnSpc>
              <a:spcBef>
                <a:spcPts val="1000"/>
              </a:spcBef>
              <a:spcAft>
                <a:spcPts val="0"/>
              </a:spcAft>
              <a:buSzPts val="1800"/>
              <a:buChar char="•"/>
            </a:pPr>
            <a:r>
              <a:rPr lang="en-IN"/>
              <a:t>Variable (also known as a class variable)</a:t>
            </a:r>
            <a:endParaRPr/>
          </a:p>
          <a:p>
            <a:pPr indent="-228600" lvl="0" marL="228600" rtl="0" algn="l">
              <a:lnSpc>
                <a:spcPct val="100000"/>
              </a:lnSpc>
              <a:spcBef>
                <a:spcPts val="1000"/>
              </a:spcBef>
              <a:spcAft>
                <a:spcPts val="0"/>
              </a:spcAft>
              <a:buSzPts val="1800"/>
              <a:buChar char="•"/>
            </a:pPr>
            <a:r>
              <a:rPr lang="en-IN"/>
              <a:t>Method (also known as a class method)</a:t>
            </a:r>
            <a:endParaRPr/>
          </a:p>
          <a:p>
            <a:pPr indent="-228600" lvl="0" marL="228600" rtl="0" algn="l">
              <a:lnSpc>
                <a:spcPct val="100000"/>
              </a:lnSpc>
              <a:spcBef>
                <a:spcPts val="1000"/>
              </a:spcBef>
              <a:spcAft>
                <a:spcPts val="0"/>
              </a:spcAft>
              <a:buSzPts val="1800"/>
              <a:buChar char="•"/>
            </a:pPr>
            <a:r>
              <a:rPr lang="en-IN"/>
              <a:t>Block</a:t>
            </a:r>
            <a:endParaRPr/>
          </a:p>
          <a:p>
            <a:pPr indent="-228600" lvl="0" marL="228600" rtl="0" algn="l">
              <a:lnSpc>
                <a:spcPct val="100000"/>
              </a:lnSpc>
              <a:spcBef>
                <a:spcPts val="1000"/>
              </a:spcBef>
              <a:spcAft>
                <a:spcPts val="0"/>
              </a:spcAft>
              <a:buSzPts val="1800"/>
              <a:buChar char="•"/>
            </a:pPr>
            <a:r>
              <a:rPr lang="en-IN"/>
              <a:t>Nested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5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5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5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500"/>
                                        <p:tgtEl>
                                          <p:spTgt spid="1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500"/>
                                        <p:tgtEl>
                                          <p:spTgt spid="1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38"/>
              </a:buClr>
              <a:buSzPts val="2800"/>
              <a:buFont typeface="Arial"/>
              <a:buNone/>
            </a:pPr>
            <a:r>
              <a:rPr lang="en-IN">
                <a:solidFill>
                  <a:srgbClr val="610B38"/>
                </a:solidFill>
                <a:latin typeface="Arial"/>
                <a:ea typeface="Arial"/>
                <a:cs typeface="Arial"/>
                <a:sym typeface="Arial"/>
              </a:rPr>
              <a:t>JAVA STATIC VARIABLE</a:t>
            </a:r>
            <a:endParaRPr/>
          </a:p>
        </p:txBody>
      </p:sp>
      <p:sp>
        <p:nvSpPr>
          <p:cNvPr id="199" name="Google Shape;199;p33"/>
          <p:cNvSpPr txBox="1"/>
          <p:nvPr>
            <p:ph idx="1" type="body"/>
          </p:nvPr>
        </p:nvSpPr>
        <p:spPr>
          <a:xfrm>
            <a:off x="2231136" y="2638044"/>
            <a:ext cx="7729728" cy="397582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b="0" i="0" lang="en-IN">
                <a:solidFill>
                  <a:srgbClr val="000000"/>
                </a:solidFill>
                <a:latin typeface="Corbel"/>
                <a:ea typeface="Corbel"/>
                <a:cs typeface="Corbel"/>
                <a:sym typeface="Corbel"/>
              </a:rPr>
              <a:t>If you declare any variable as static, it is known as a static variable.</a:t>
            </a:r>
            <a:endParaRPr/>
          </a:p>
          <a:p>
            <a:pPr indent="-228600" lvl="0" marL="228600" rtl="0" algn="just">
              <a:lnSpc>
                <a:spcPct val="100000"/>
              </a:lnSpc>
              <a:spcBef>
                <a:spcPts val="1000"/>
              </a:spcBef>
              <a:spcAft>
                <a:spcPts val="0"/>
              </a:spcAft>
              <a:buSzPts val="1800"/>
              <a:buFont typeface="Arial"/>
              <a:buChar char="•"/>
            </a:pPr>
            <a:r>
              <a:rPr b="0" lang="en-IN">
                <a:solidFill>
                  <a:srgbClr val="000000"/>
                </a:solidFill>
                <a:latin typeface="Corbel"/>
                <a:ea typeface="Corbel"/>
                <a:cs typeface="Corbel"/>
                <a:sym typeface="Corbel"/>
              </a:rPr>
              <a:t>The static variable can be used to refer to the common property of all objects (which is not unique for each object), for example, the company name of employees, college name of students, etc.</a:t>
            </a:r>
            <a:endParaRPr/>
          </a:p>
          <a:p>
            <a:pPr indent="-228600" lvl="0" marL="228600" rtl="0" algn="just">
              <a:lnSpc>
                <a:spcPct val="100000"/>
              </a:lnSpc>
              <a:spcBef>
                <a:spcPts val="1000"/>
              </a:spcBef>
              <a:spcAft>
                <a:spcPts val="0"/>
              </a:spcAft>
              <a:buSzPts val="1800"/>
              <a:buFont typeface="Arial"/>
              <a:buChar char="•"/>
            </a:pPr>
            <a:r>
              <a:rPr b="0" lang="en-IN">
                <a:solidFill>
                  <a:srgbClr val="000000"/>
                </a:solidFill>
                <a:latin typeface="Corbel"/>
                <a:ea typeface="Corbel"/>
                <a:cs typeface="Corbel"/>
                <a:sym typeface="Corbel"/>
              </a:rPr>
              <a:t>The static variable gets memory only once in the class area at the time of class loading.</a:t>
            </a:r>
            <a:endParaRPr/>
          </a:p>
          <a:p>
            <a:pPr indent="0" lvl="0" marL="0" rtl="0" algn="just">
              <a:lnSpc>
                <a:spcPct val="100000"/>
              </a:lnSpc>
              <a:spcBef>
                <a:spcPts val="1000"/>
              </a:spcBef>
              <a:spcAft>
                <a:spcPts val="0"/>
              </a:spcAft>
              <a:buSzPts val="1800"/>
              <a:buNone/>
            </a:pPr>
            <a:r>
              <a:t/>
            </a:r>
            <a:endParaRPr/>
          </a:p>
          <a:p>
            <a:pPr indent="0" lvl="0" marL="0" rtl="0" algn="just">
              <a:lnSpc>
                <a:spcPct val="100000"/>
              </a:lnSpc>
              <a:spcBef>
                <a:spcPts val="1000"/>
              </a:spcBef>
              <a:spcAft>
                <a:spcPts val="0"/>
              </a:spcAft>
              <a:buSzPts val="1800"/>
              <a:buNone/>
            </a:pPr>
            <a:r>
              <a:rPr lang="en-IN"/>
              <a:t>Advantages of static variable</a:t>
            </a:r>
            <a:endParaRPr/>
          </a:p>
          <a:p>
            <a:pPr indent="-228600" lvl="0" marL="228600" rtl="0" algn="just">
              <a:lnSpc>
                <a:spcPct val="100000"/>
              </a:lnSpc>
              <a:spcBef>
                <a:spcPts val="1000"/>
              </a:spcBef>
              <a:spcAft>
                <a:spcPts val="0"/>
              </a:spcAft>
              <a:buSzPts val="1800"/>
              <a:buChar char="•"/>
            </a:pPr>
            <a:r>
              <a:rPr lang="en-IN"/>
              <a:t>It makes your program </a:t>
            </a:r>
            <a:r>
              <a:rPr b="1" lang="en-IN"/>
              <a:t>memory efficient</a:t>
            </a:r>
            <a:r>
              <a:rPr lang="en-IN"/>
              <a:t> (i.e., it saves memory).</a:t>
            </a:r>
            <a:endParaRPr/>
          </a:p>
          <a:p>
            <a:pPr indent="0" lvl="0" marL="0" rtl="0" algn="just">
              <a:lnSpc>
                <a:spcPct val="100000"/>
              </a:lnSpc>
              <a:spcBef>
                <a:spcPts val="1000"/>
              </a:spcBef>
              <a:spcAft>
                <a:spcPts val="0"/>
              </a:spcAft>
              <a:buSzPts val="1800"/>
              <a:buNone/>
            </a:pPr>
            <a:br>
              <a:rPr b="0" i="0" lang="en-IN">
                <a:solidFill>
                  <a:srgbClr val="000000"/>
                </a:solidFill>
                <a:latin typeface="Corbel"/>
                <a:ea typeface="Corbel"/>
                <a:cs typeface="Corbel"/>
                <a:sym typeface="Corbel"/>
              </a:rPr>
            </a:br>
            <a:endParaRPr>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5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5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5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500"/>
                                        <p:tgtEl>
                                          <p:spTgt spid="1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Effect filter="fade" transition="in">
                                      <p:cBhvr>
                                        <p:cTn dur="500"/>
                                        <p:tgtEl>
                                          <p:spTgt spid="1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animEffect filter="fade" transition="in">
                                      <p:cBhvr>
                                        <p:cTn dur="500"/>
                                        <p:tgtEl>
                                          <p:spTgt spid="1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animEffect filter="fade" transition="in">
                                      <p:cBhvr>
                                        <p:cTn dur="500"/>
                                        <p:tgtEl>
                                          <p:spTgt spid="19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000000"/>
              </a:buClr>
              <a:buSzPts val="2800"/>
              <a:buFont typeface="Quattrocento Sans"/>
              <a:buNone/>
            </a:pPr>
            <a:r>
              <a:rPr b="1" i="0" lang="en-IN">
                <a:solidFill>
                  <a:srgbClr val="000000"/>
                </a:solidFill>
                <a:latin typeface="Quattrocento Sans"/>
                <a:ea typeface="Quattrocento Sans"/>
                <a:cs typeface="Quattrocento Sans"/>
                <a:sym typeface="Quattrocento Sans"/>
              </a:rPr>
              <a:t>JAVA METHODS</a:t>
            </a:r>
            <a:endParaRPr b="1"/>
          </a:p>
        </p:txBody>
      </p:sp>
      <p:sp>
        <p:nvSpPr>
          <p:cNvPr id="105" name="Google Shape;105;p16"/>
          <p:cNvSpPr txBox="1"/>
          <p:nvPr>
            <p:ph idx="1" type="body"/>
          </p:nvPr>
        </p:nvSpPr>
        <p:spPr>
          <a:xfrm>
            <a:off x="812800" y="2638044"/>
            <a:ext cx="10637519" cy="3101983"/>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lang="en-IN" sz="2400">
                <a:latin typeface="Corbel"/>
                <a:ea typeface="Corbel"/>
                <a:cs typeface="Corbel"/>
                <a:sym typeface="Corbel"/>
              </a:rPr>
              <a:t>A method is a block of code which only runs when it is called.</a:t>
            </a:r>
            <a:endParaRPr/>
          </a:p>
          <a:p>
            <a:pPr indent="-76200" lvl="0" marL="228600" rtl="0" algn="just">
              <a:lnSpc>
                <a:spcPct val="100000"/>
              </a:lnSpc>
              <a:spcBef>
                <a:spcPts val="1000"/>
              </a:spcBef>
              <a:spcAft>
                <a:spcPts val="0"/>
              </a:spcAft>
              <a:buSzPts val="2400"/>
              <a:buNone/>
            </a:pPr>
            <a:r>
              <a:t/>
            </a:r>
            <a:endParaRPr sz="2400">
              <a:latin typeface="Corbel"/>
              <a:ea typeface="Corbel"/>
              <a:cs typeface="Corbel"/>
              <a:sym typeface="Corbel"/>
            </a:endParaRPr>
          </a:p>
          <a:p>
            <a:pPr indent="-228600" lvl="0" marL="228600" rtl="0" algn="just">
              <a:lnSpc>
                <a:spcPct val="100000"/>
              </a:lnSpc>
              <a:spcBef>
                <a:spcPts val="1000"/>
              </a:spcBef>
              <a:spcAft>
                <a:spcPts val="0"/>
              </a:spcAft>
              <a:buSzPts val="2400"/>
              <a:buChar char="•"/>
            </a:pPr>
            <a:r>
              <a:rPr lang="en-IN" sz="2400">
                <a:latin typeface="Corbel"/>
                <a:ea typeface="Corbel"/>
                <a:cs typeface="Corbel"/>
                <a:sym typeface="Corbel"/>
              </a:rPr>
              <a:t>You can pass data, known as parameters, into a method.</a:t>
            </a:r>
            <a:endParaRPr/>
          </a:p>
          <a:p>
            <a:pPr indent="-76200" lvl="0" marL="228600" rtl="0" algn="just">
              <a:lnSpc>
                <a:spcPct val="100000"/>
              </a:lnSpc>
              <a:spcBef>
                <a:spcPts val="1000"/>
              </a:spcBef>
              <a:spcAft>
                <a:spcPts val="0"/>
              </a:spcAft>
              <a:buSzPts val="2400"/>
              <a:buNone/>
            </a:pPr>
            <a:r>
              <a:t/>
            </a:r>
            <a:endParaRPr sz="2400">
              <a:latin typeface="Corbel"/>
              <a:ea typeface="Corbel"/>
              <a:cs typeface="Corbel"/>
              <a:sym typeface="Corbel"/>
            </a:endParaRPr>
          </a:p>
          <a:p>
            <a:pPr indent="-228600" lvl="0" marL="228600" rtl="0" algn="just">
              <a:lnSpc>
                <a:spcPct val="100000"/>
              </a:lnSpc>
              <a:spcBef>
                <a:spcPts val="1000"/>
              </a:spcBef>
              <a:spcAft>
                <a:spcPts val="0"/>
              </a:spcAft>
              <a:buSzPts val="2400"/>
              <a:buChar char="•"/>
            </a:pPr>
            <a:r>
              <a:rPr lang="en-IN" sz="2400">
                <a:latin typeface="Corbel"/>
                <a:ea typeface="Corbel"/>
                <a:cs typeface="Corbel"/>
                <a:sym typeface="Corbel"/>
              </a:rPr>
              <a:t>Methods are used to perform certain actions, and they are also known as functions.</a:t>
            </a:r>
            <a:endParaRPr/>
          </a:p>
          <a:p>
            <a:pPr indent="-76200" lvl="0" marL="228600" rtl="0" algn="just">
              <a:lnSpc>
                <a:spcPct val="100000"/>
              </a:lnSpc>
              <a:spcBef>
                <a:spcPts val="1000"/>
              </a:spcBef>
              <a:spcAft>
                <a:spcPts val="0"/>
              </a:spcAft>
              <a:buSzPts val="2400"/>
              <a:buNone/>
            </a:pPr>
            <a:r>
              <a:t/>
            </a:r>
            <a:endParaRPr sz="2400">
              <a:latin typeface="Corbel"/>
              <a:ea typeface="Corbel"/>
              <a:cs typeface="Corbel"/>
              <a:sym typeface="Corbel"/>
            </a:endParaRPr>
          </a:p>
          <a:p>
            <a:pPr indent="-228600" lvl="0" marL="228600" rtl="0" algn="just">
              <a:lnSpc>
                <a:spcPct val="100000"/>
              </a:lnSpc>
              <a:spcBef>
                <a:spcPts val="1000"/>
              </a:spcBef>
              <a:spcAft>
                <a:spcPts val="0"/>
              </a:spcAft>
              <a:buSzPts val="2400"/>
              <a:buChar char="•"/>
            </a:pPr>
            <a:r>
              <a:rPr lang="en-IN" sz="2400">
                <a:latin typeface="Corbel"/>
                <a:ea typeface="Corbel"/>
                <a:cs typeface="Corbel"/>
                <a:sym typeface="Corbel"/>
              </a:rPr>
              <a:t>Why use methods? To reuse code: define the code once, and use it many times.</a:t>
            </a:r>
            <a:endParaRPr/>
          </a:p>
          <a:p>
            <a:pPr indent="-76200" lvl="0" marL="228600" rtl="0" algn="just">
              <a:lnSpc>
                <a:spcPct val="100000"/>
              </a:lnSpc>
              <a:spcBef>
                <a:spcPts val="1000"/>
              </a:spcBef>
              <a:spcAft>
                <a:spcPts val="0"/>
              </a:spcAft>
              <a:buSzPts val="2400"/>
              <a:buNone/>
            </a:pPr>
            <a:r>
              <a:t/>
            </a:r>
            <a:endParaRPr sz="2400">
              <a:latin typeface="Corbel"/>
              <a:ea typeface="Corbel"/>
              <a:cs typeface="Corbel"/>
              <a:sym typeface="Corbel"/>
            </a:endParaRPr>
          </a:p>
          <a:p>
            <a:pPr indent="-76200" lvl="0" marL="228600" rtl="0" algn="just">
              <a:lnSpc>
                <a:spcPct val="100000"/>
              </a:lnSpc>
              <a:spcBef>
                <a:spcPts val="1000"/>
              </a:spcBef>
              <a:spcAft>
                <a:spcPts val="0"/>
              </a:spcAft>
              <a:buSzPts val="2400"/>
              <a:buNone/>
            </a:pPr>
            <a:r>
              <a:t/>
            </a:r>
            <a:endParaRPr sz="24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5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5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5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Static Variable" id="204" name="Google Shape;204;p34"/>
          <p:cNvPicPr preferRelativeResize="0"/>
          <p:nvPr/>
        </p:nvPicPr>
        <p:blipFill rotWithShape="1">
          <a:blip r:embed="rId3">
            <a:alphaModFix/>
          </a:blip>
          <a:srcRect b="0" l="0" r="0" t="0"/>
          <a:stretch/>
        </p:blipFill>
        <p:spPr>
          <a:xfrm>
            <a:off x="1402673" y="187284"/>
            <a:ext cx="8771138" cy="63118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408373" y="738220"/>
            <a:ext cx="8433786"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Example of static variable</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class Student</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int rollno;//instance variable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String name;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r>
              <a:rPr lang="en-IN" sz="1400">
                <a:highlight>
                  <a:srgbClr val="FFFF00"/>
                </a:highlight>
                <a:latin typeface="Consolas"/>
                <a:ea typeface="Consolas"/>
                <a:cs typeface="Consolas"/>
                <a:sym typeface="Consolas"/>
              </a:rPr>
              <a:t>static String college ="ITS";</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void display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System.out.println(rollno+" "+name+" "+college);</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t/>
            </a:r>
            <a:endParaRPr sz="1400">
              <a:latin typeface="Consolas"/>
              <a:ea typeface="Consolas"/>
              <a:cs typeface="Consolas"/>
              <a:sym typeface="Consolas"/>
            </a:endParaRPr>
          </a:p>
        </p:txBody>
      </p:sp>
      <p:sp>
        <p:nvSpPr>
          <p:cNvPr id="210" name="Google Shape;210;p35"/>
          <p:cNvSpPr txBox="1"/>
          <p:nvPr/>
        </p:nvSpPr>
        <p:spPr>
          <a:xfrm>
            <a:off x="4820576" y="760689"/>
            <a:ext cx="7371424"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public class TestStaticVariable</a:t>
            </a:r>
            <a:endParaRPr sz="14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Student s1 = new Student();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Student s2 = new Student();</a:t>
            </a:r>
            <a:endParaRPr sz="14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//we can change the college of all objects by the single line of code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//Student.college="BBDIT";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s1.display();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s2.display();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Clr>
                <a:schemeClr val="dk1"/>
              </a:buClr>
              <a:buSzPts val="1400"/>
              <a:buFont typeface="Consolas"/>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400"/>
              <a:buFont typeface="Gill Sans"/>
              <a:buNone/>
            </a:pPr>
            <a:r>
              <a:t/>
            </a:r>
            <a:endParaRPr sz="1400">
              <a:solidFill>
                <a:schemeClr val="dk1"/>
              </a:solidFill>
              <a:latin typeface="Consolas"/>
              <a:ea typeface="Consolas"/>
              <a:cs typeface="Consolas"/>
              <a:sym typeface="Consolas"/>
            </a:endParaRPr>
          </a:p>
        </p:txBody>
      </p:sp>
      <p:sp>
        <p:nvSpPr>
          <p:cNvPr id="211" name="Google Shape;211;p35"/>
          <p:cNvSpPr txBox="1"/>
          <p:nvPr/>
        </p:nvSpPr>
        <p:spPr>
          <a:xfrm>
            <a:off x="7210897" y="5125042"/>
            <a:ext cx="609452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800"/>
              <a:buFont typeface="Consolas"/>
              <a:buNone/>
            </a:pPr>
            <a:r>
              <a:rPr lang="en-IN" sz="1800">
                <a:solidFill>
                  <a:schemeClr val="dk1"/>
                </a:solidFill>
                <a:latin typeface="Consolas"/>
                <a:ea typeface="Consolas"/>
                <a:cs typeface="Consolas"/>
                <a:sym typeface="Consolas"/>
              </a:rPr>
              <a:t>Output:</a:t>
            </a:r>
            <a:endParaRPr/>
          </a:p>
          <a:p>
            <a:pPr indent="0" lvl="0" marL="0" marR="0" rtl="0" algn="l">
              <a:spcBef>
                <a:spcPts val="0"/>
              </a:spcBef>
              <a:spcAft>
                <a:spcPts val="0"/>
              </a:spcAft>
              <a:buClr>
                <a:schemeClr val="dk1"/>
              </a:buClr>
              <a:buSzPts val="1800"/>
              <a:buFont typeface="Gill Sans"/>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800"/>
              <a:buFont typeface="Consolas"/>
              <a:buNone/>
            </a:pPr>
            <a:r>
              <a:rPr lang="en-IN" sz="1800">
                <a:solidFill>
                  <a:schemeClr val="dk1"/>
                </a:solidFill>
                <a:latin typeface="Consolas"/>
                <a:ea typeface="Consolas"/>
                <a:cs typeface="Consolas"/>
                <a:sym typeface="Consolas"/>
              </a:rPr>
              <a:t>111 Karan ITS</a:t>
            </a:r>
            <a:endParaRPr/>
          </a:p>
          <a:p>
            <a:pPr indent="0" lvl="0" marL="0" marR="0" rtl="0" algn="l">
              <a:spcBef>
                <a:spcPts val="0"/>
              </a:spcBef>
              <a:spcAft>
                <a:spcPts val="0"/>
              </a:spcAft>
              <a:buClr>
                <a:schemeClr val="dk1"/>
              </a:buClr>
              <a:buSzPts val="1800"/>
              <a:buFont typeface="Consolas"/>
              <a:buNone/>
            </a:pPr>
            <a:r>
              <a:rPr lang="en-IN" sz="1800">
                <a:solidFill>
                  <a:schemeClr val="dk1"/>
                </a:solidFill>
                <a:latin typeface="Consolas"/>
                <a:ea typeface="Consolas"/>
                <a:cs typeface="Consolas"/>
                <a:sym typeface="Consolas"/>
              </a:rPr>
              <a:t>222 Aryan ITS</a:t>
            </a:r>
            <a:endParaRPr sz="18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5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5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5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5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5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5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5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5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500"/>
                                        <p:tgtEl>
                                          <p:spTgt spid="2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9" st="9"/>
                                            </p:txEl>
                                          </p:spTgt>
                                        </p:tgtEl>
                                        <p:attrNameLst>
                                          <p:attrName>style.visibility</p:attrName>
                                        </p:attrNameLst>
                                      </p:cBhvr>
                                      <p:to>
                                        <p:strVal val="visible"/>
                                      </p:to>
                                    </p:set>
                                    <p:animEffect filter="fade" transition="in">
                                      <p:cBhvr>
                                        <p:cTn dur="500"/>
                                        <p:tgtEl>
                                          <p:spTgt spid="2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0" st="10"/>
                                            </p:txEl>
                                          </p:spTgt>
                                        </p:tgtEl>
                                        <p:attrNameLst>
                                          <p:attrName>style.visibility</p:attrName>
                                        </p:attrNameLst>
                                      </p:cBhvr>
                                      <p:to>
                                        <p:strVal val="visible"/>
                                      </p:to>
                                    </p:set>
                                    <p:animEffect filter="fade" transition="in">
                                      <p:cBhvr>
                                        <p:cTn dur="500"/>
                                        <p:tgtEl>
                                          <p:spTgt spid="2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1" st="11"/>
                                            </p:txEl>
                                          </p:spTgt>
                                        </p:tgtEl>
                                        <p:attrNameLst>
                                          <p:attrName>style.visibility</p:attrName>
                                        </p:attrNameLst>
                                      </p:cBhvr>
                                      <p:to>
                                        <p:strVal val="visible"/>
                                      </p:to>
                                    </p:set>
                                    <p:animEffect filter="fade" transition="in">
                                      <p:cBhvr>
                                        <p:cTn dur="500"/>
                                        <p:tgtEl>
                                          <p:spTgt spid="20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2" st="12"/>
                                            </p:txEl>
                                          </p:spTgt>
                                        </p:tgtEl>
                                        <p:attrNameLst>
                                          <p:attrName>style.visibility</p:attrName>
                                        </p:attrNameLst>
                                      </p:cBhvr>
                                      <p:to>
                                        <p:strVal val="visible"/>
                                      </p:to>
                                    </p:set>
                                    <p:animEffect filter="fade" transition="in">
                                      <p:cBhvr>
                                        <p:cTn dur="500"/>
                                        <p:tgtEl>
                                          <p:spTgt spid="20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5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5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5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5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500"/>
                                        <p:tgtEl>
                                          <p:spTgt spid="2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500"/>
                                        <p:tgtEl>
                                          <p:spTgt spid="2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Effect filter="fade" transition="in">
                                      <p:cBhvr>
                                        <p:cTn dur="500"/>
                                        <p:tgtEl>
                                          <p:spTgt spid="2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Effect filter="fade" transition="in">
                                      <p:cBhvr>
                                        <p:cTn dur="500"/>
                                        <p:tgtEl>
                                          <p:spTgt spid="2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9" st="9"/>
                                            </p:txEl>
                                          </p:spTgt>
                                        </p:tgtEl>
                                        <p:attrNameLst>
                                          <p:attrName>style.visibility</p:attrName>
                                        </p:attrNameLst>
                                      </p:cBhvr>
                                      <p:to>
                                        <p:strVal val="visible"/>
                                      </p:to>
                                    </p:set>
                                    <p:animEffect filter="fade" transition="in">
                                      <p:cBhvr>
                                        <p:cTn dur="500"/>
                                        <p:tgtEl>
                                          <p:spTgt spid="21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0" st="10"/>
                                            </p:txEl>
                                          </p:spTgt>
                                        </p:tgtEl>
                                        <p:attrNameLst>
                                          <p:attrName>style.visibility</p:attrName>
                                        </p:attrNameLst>
                                      </p:cBhvr>
                                      <p:to>
                                        <p:strVal val="visible"/>
                                      </p:to>
                                    </p:set>
                                    <p:animEffect filter="fade" transition="in">
                                      <p:cBhvr>
                                        <p:cTn dur="500"/>
                                        <p:tgtEl>
                                          <p:spTgt spid="21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1" st="11"/>
                                            </p:txEl>
                                          </p:spTgt>
                                        </p:tgtEl>
                                        <p:attrNameLst>
                                          <p:attrName>style.visibility</p:attrName>
                                        </p:attrNameLst>
                                      </p:cBhvr>
                                      <p:to>
                                        <p:strVal val="visible"/>
                                      </p:to>
                                    </p:set>
                                    <p:animEffect filter="fade" transition="in">
                                      <p:cBhvr>
                                        <p:cTn dur="500"/>
                                        <p:tgtEl>
                                          <p:spTgt spid="21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2" st="12"/>
                                            </p:txEl>
                                          </p:spTgt>
                                        </p:tgtEl>
                                        <p:attrNameLst>
                                          <p:attrName>style.visibility</p:attrName>
                                        </p:attrNameLst>
                                      </p:cBhvr>
                                      <p:to>
                                        <p:strVal val="visible"/>
                                      </p:to>
                                    </p:set>
                                    <p:animEffect filter="fade" transition="in">
                                      <p:cBhvr>
                                        <p:cTn dur="500"/>
                                        <p:tgtEl>
                                          <p:spTgt spid="21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3" st="13"/>
                                            </p:txEl>
                                          </p:spTgt>
                                        </p:tgtEl>
                                        <p:attrNameLst>
                                          <p:attrName>style.visibility</p:attrName>
                                        </p:attrNameLst>
                                      </p:cBhvr>
                                      <p:to>
                                        <p:strVal val="visible"/>
                                      </p:to>
                                    </p:set>
                                    <p:animEffect filter="fade" transition="in">
                                      <p:cBhvr>
                                        <p:cTn dur="500"/>
                                        <p:tgtEl>
                                          <p:spTgt spid="21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4" st="14"/>
                                            </p:txEl>
                                          </p:spTgt>
                                        </p:tgtEl>
                                        <p:attrNameLst>
                                          <p:attrName>style.visibility</p:attrName>
                                        </p:attrNameLst>
                                      </p:cBhvr>
                                      <p:to>
                                        <p:strVal val="visible"/>
                                      </p:to>
                                    </p:set>
                                    <p:animEffect filter="fade" transition="in">
                                      <p:cBhvr>
                                        <p:cTn dur="500"/>
                                        <p:tgtEl>
                                          <p:spTgt spid="21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231136" y="272233"/>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4B"/>
              </a:buClr>
              <a:buSzPts val="2800"/>
              <a:buFont typeface="Tahoma"/>
              <a:buNone/>
            </a:pPr>
            <a:r>
              <a:rPr b="0" lang="en-IN">
                <a:solidFill>
                  <a:srgbClr val="610B4B"/>
                </a:solidFill>
                <a:latin typeface="Tahoma"/>
                <a:ea typeface="Tahoma"/>
                <a:cs typeface="Tahoma"/>
                <a:sym typeface="Tahoma"/>
              </a:rPr>
              <a:t>PROGRAM OF THE COUNTER WITHOUT STATIC VARIABLE</a:t>
            </a:r>
            <a:endParaRPr/>
          </a:p>
        </p:txBody>
      </p:sp>
      <p:sp>
        <p:nvSpPr>
          <p:cNvPr id="217" name="Google Shape;217;p36"/>
          <p:cNvSpPr txBox="1"/>
          <p:nvPr>
            <p:ph idx="1" type="body"/>
          </p:nvPr>
        </p:nvSpPr>
        <p:spPr>
          <a:xfrm>
            <a:off x="2231136" y="1571348"/>
            <a:ext cx="8784336" cy="5051394"/>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SzPct val="100000"/>
              <a:buNone/>
            </a:pPr>
            <a:r>
              <a:rPr b="1" i="0" lang="en-IN">
                <a:solidFill>
                  <a:srgbClr val="006699"/>
                </a:solidFill>
                <a:latin typeface="Consolas"/>
                <a:ea typeface="Consolas"/>
                <a:cs typeface="Consolas"/>
                <a:sym typeface="Consolas"/>
              </a:rPr>
              <a:t>class</a:t>
            </a:r>
            <a:r>
              <a:rPr b="0" i="0" lang="en-IN">
                <a:solidFill>
                  <a:srgbClr val="000000"/>
                </a:solidFill>
                <a:latin typeface="Consolas"/>
                <a:ea typeface="Consolas"/>
                <a:cs typeface="Consolas"/>
                <a:sym typeface="Consolas"/>
              </a:rPr>
              <a:t> Counter</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1" i="0" lang="en-IN">
                <a:solidFill>
                  <a:srgbClr val="006699"/>
                </a:solidFill>
                <a:latin typeface="Consolas"/>
                <a:ea typeface="Consolas"/>
                <a:cs typeface="Consolas"/>
                <a:sym typeface="Consolas"/>
              </a:rPr>
              <a:t>	 int</a:t>
            </a:r>
            <a:r>
              <a:rPr b="0" i="0" lang="en-IN">
                <a:solidFill>
                  <a:srgbClr val="000000"/>
                </a:solidFill>
                <a:latin typeface="Consolas"/>
                <a:ea typeface="Consolas"/>
                <a:cs typeface="Consolas"/>
                <a:sym typeface="Consolas"/>
              </a:rPr>
              <a:t> count=</a:t>
            </a:r>
            <a:r>
              <a:rPr b="0" i="0" lang="en-IN">
                <a:solidFill>
                  <a:srgbClr val="C00000"/>
                </a:solidFill>
                <a:latin typeface="Consolas"/>
                <a:ea typeface="Consolas"/>
                <a:cs typeface="Consolas"/>
                <a:sym typeface="Consolas"/>
              </a:rPr>
              <a:t>0</a:t>
            </a:r>
            <a:r>
              <a:rPr b="0" i="0" lang="en-IN">
                <a:solidFill>
                  <a:srgbClr val="000000"/>
                </a:solidFill>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solidFill>
                  <a:srgbClr val="000000"/>
                </a:solidFill>
                <a:latin typeface="Consolas"/>
                <a:ea typeface="Consolas"/>
                <a:cs typeface="Consolas"/>
                <a:sym typeface="Consolas"/>
              </a:rPr>
              <a:t>             int j;</a:t>
            </a:r>
            <a:endParaRPr b="0" i="0">
              <a:solidFill>
                <a:srgbClr val="000000"/>
              </a:solidFill>
              <a:latin typeface="Consolas"/>
              <a:ea typeface="Consolas"/>
              <a:cs typeface="Consolas"/>
              <a:sym typeface="Consolas"/>
            </a:endParaRPr>
          </a:p>
          <a:p>
            <a:pPr indent="0" lvl="0" marL="0" rtl="0" algn="l">
              <a:lnSpc>
                <a:spcPct val="100000"/>
              </a:lnSpc>
              <a:spcBef>
                <a:spcPts val="1000"/>
              </a:spcBef>
              <a:spcAft>
                <a:spcPts val="0"/>
              </a:spcAft>
              <a:buSzPct val="100000"/>
              <a:buNone/>
            </a:pPr>
            <a:r>
              <a:rPr b="0" i="0" lang="en-IN">
                <a:solidFill>
                  <a:srgbClr val="008200"/>
                </a:solidFill>
                <a:latin typeface="Consolas"/>
                <a:ea typeface="Consolas"/>
                <a:cs typeface="Consolas"/>
                <a:sym typeface="Consolas"/>
              </a:rPr>
              <a:t>//will get memory each time when the instance is created</a:t>
            </a: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Counter()</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count++;</a:t>
            </a:r>
            <a:r>
              <a:rPr b="0" i="0" lang="en-IN">
                <a:solidFill>
                  <a:srgbClr val="008200"/>
                </a:solidFill>
                <a:latin typeface="Consolas"/>
                <a:ea typeface="Consolas"/>
                <a:cs typeface="Consolas"/>
                <a:sym typeface="Consolas"/>
              </a:rPr>
              <a:t>//incrementing value</a:t>
            </a: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System.out.println(count);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1" i="0" lang="en-IN">
                <a:solidFill>
                  <a:srgbClr val="006699"/>
                </a:solidFill>
                <a:latin typeface="Consolas"/>
                <a:ea typeface="Consolas"/>
                <a:cs typeface="Consolas"/>
                <a:sym typeface="Consolas"/>
              </a:rPr>
              <a:t>	public</a:t>
            </a: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static</a:t>
            </a: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void</a:t>
            </a:r>
            <a:r>
              <a:rPr b="0" i="0" lang="en-IN">
                <a:solidFill>
                  <a:srgbClr val="000000"/>
                </a:solidFill>
                <a:latin typeface="Consolas"/>
                <a:ea typeface="Consolas"/>
                <a:cs typeface="Consolas"/>
                <a:sym typeface="Consolas"/>
              </a:rPr>
              <a:t> main(String args[])</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008200"/>
                </a:solidFill>
                <a:latin typeface="Consolas"/>
                <a:ea typeface="Consolas"/>
                <a:cs typeface="Consolas"/>
                <a:sym typeface="Consolas"/>
              </a:rPr>
              <a:t>		//Creating objects</a:t>
            </a: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Counter c1=</a:t>
            </a:r>
            <a:r>
              <a:rPr b="1" i="0" lang="en-IN">
                <a:solidFill>
                  <a:srgbClr val="006699"/>
                </a:solidFill>
                <a:latin typeface="Consolas"/>
                <a:ea typeface="Consolas"/>
                <a:cs typeface="Consolas"/>
                <a:sym typeface="Consolas"/>
              </a:rPr>
              <a:t>new</a:t>
            </a:r>
            <a:r>
              <a:rPr b="0" i="0" lang="en-IN">
                <a:solidFill>
                  <a:srgbClr val="000000"/>
                </a:solidFill>
                <a:latin typeface="Consolas"/>
                <a:ea typeface="Consolas"/>
                <a:cs typeface="Consolas"/>
                <a:sym typeface="Consolas"/>
              </a:rPr>
              <a:t> Counter();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Counter c2=</a:t>
            </a:r>
            <a:r>
              <a:rPr b="1" i="0" lang="en-IN">
                <a:solidFill>
                  <a:srgbClr val="006699"/>
                </a:solidFill>
                <a:latin typeface="Consolas"/>
                <a:ea typeface="Consolas"/>
                <a:cs typeface="Consolas"/>
                <a:sym typeface="Consolas"/>
              </a:rPr>
              <a:t>new</a:t>
            </a:r>
            <a:r>
              <a:rPr b="0" i="0" lang="en-IN">
                <a:solidFill>
                  <a:srgbClr val="000000"/>
                </a:solidFill>
                <a:latin typeface="Consolas"/>
                <a:ea typeface="Consolas"/>
                <a:cs typeface="Consolas"/>
                <a:sym typeface="Consolas"/>
              </a:rPr>
              <a:t> Counter();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Counter c3=</a:t>
            </a:r>
            <a:r>
              <a:rPr b="1" i="0" lang="en-IN">
                <a:solidFill>
                  <a:srgbClr val="006699"/>
                </a:solidFill>
                <a:latin typeface="Consolas"/>
                <a:ea typeface="Consolas"/>
                <a:cs typeface="Consolas"/>
                <a:sym typeface="Consolas"/>
              </a:rPr>
              <a:t>new</a:t>
            </a:r>
            <a:r>
              <a:rPr b="0" i="0" lang="en-IN">
                <a:solidFill>
                  <a:srgbClr val="000000"/>
                </a:solidFill>
                <a:latin typeface="Consolas"/>
                <a:ea typeface="Consolas"/>
                <a:cs typeface="Consolas"/>
                <a:sym typeface="Consolas"/>
              </a:rPr>
              <a:t> Counter();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p:txBody>
      </p:sp>
      <p:sp>
        <p:nvSpPr>
          <p:cNvPr id="218" name="Google Shape;218;p36"/>
          <p:cNvSpPr txBox="1"/>
          <p:nvPr/>
        </p:nvSpPr>
        <p:spPr>
          <a:xfrm>
            <a:off x="8440907" y="4941979"/>
            <a:ext cx="609452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Output:</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1</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1</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9" name="Google Shape;219;p36"/>
          <p:cNvSpPr/>
          <p:nvPr/>
        </p:nvSpPr>
        <p:spPr>
          <a:xfrm>
            <a:off x="8257032" y="3227832"/>
            <a:ext cx="987552" cy="603504"/>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ctr">
              <a:spcBef>
                <a:spcPts val="0"/>
              </a:spcBef>
              <a:spcAft>
                <a:spcPts val="0"/>
              </a:spcAft>
              <a:buNone/>
            </a:pPr>
            <a:r>
              <a:rPr lang="en-IN" sz="1400">
                <a:solidFill>
                  <a:schemeClr val="lt1"/>
                </a:solidFill>
                <a:latin typeface="Gill Sans"/>
                <a:ea typeface="Gill Sans"/>
                <a:cs typeface="Gill Sans"/>
                <a:sym typeface="Gill Sans"/>
              </a:rPr>
              <a:t>J=0</a:t>
            </a:r>
            <a:endParaRPr/>
          </a:p>
        </p:txBody>
      </p:sp>
      <p:sp>
        <p:nvSpPr>
          <p:cNvPr id="220" name="Google Shape;220;p36"/>
          <p:cNvSpPr/>
          <p:nvPr/>
        </p:nvSpPr>
        <p:spPr>
          <a:xfrm>
            <a:off x="9317736" y="3218688"/>
            <a:ext cx="862584" cy="603504"/>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ctr">
              <a:spcBef>
                <a:spcPts val="0"/>
              </a:spcBef>
              <a:spcAft>
                <a:spcPts val="0"/>
              </a:spcAft>
              <a:buNone/>
            </a:pPr>
            <a:r>
              <a:rPr lang="en-IN" sz="1400">
                <a:solidFill>
                  <a:schemeClr val="lt1"/>
                </a:solidFill>
                <a:latin typeface="Gill Sans"/>
                <a:ea typeface="Gill Sans"/>
                <a:cs typeface="Gill Sans"/>
                <a:sym typeface="Gill Sans"/>
              </a:rPr>
              <a:t>J=0</a:t>
            </a:r>
            <a:endParaRPr/>
          </a:p>
        </p:txBody>
      </p:sp>
      <p:sp>
        <p:nvSpPr>
          <p:cNvPr id="221" name="Google Shape;221;p36"/>
          <p:cNvSpPr/>
          <p:nvPr/>
        </p:nvSpPr>
        <p:spPr>
          <a:xfrm>
            <a:off x="10399776" y="3227832"/>
            <a:ext cx="957072" cy="603504"/>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ctr">
              <a:spcBef>
                <a:spcPts val="0"/>
              </a:spcBef>
              <a:spcAft>
                <a:spcPts val="0"/>
              </a:spcAft>
              <a:buNone/>
            </a:pPr>
            <a:r>
              <a:rPr lang="en-IN" sz="1400">
                <a:solidFill>
                  <a:schemeClr val="lt1"/>
                </a:solidFill>
                <a:latin typeface="Gill Sans"/>
                <a:ea typeface="Gill Sans"/>
                <a:cs typeface="Gill Sans"/>
                <a:sym typeface="Gill Sans"/>
              </a:rPr>
              <a:t>j=0</a:t>
            </a:r>
            <a:endParaRPr/>
          </a:p>
        </p:txBody>
      </p:sp>
      <p:sp>
        <p:nvSpPr>
          <p:cNvPr id="222" name="Google Shape;222;p36"/>
          <p:cNvSpPr txBox="1"/>
          <p:nvPr/>
        </p:nvSpPr>
        <p:spPr>
          <a:xfrm>
            <a:off x="8622792" y="3813048"/>
            <a:ext cx="448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c1</a:t>
            </a:r>
            <a:endParaRPr/>
          </a:p>
        </p:txBody>
      </p:sp>
      <p:sp>
        <p:nvSpPr>
          <p:cNvPr id="223" name="Google Shape;223;p36"/>
          <p:cNvSpPr txBox="1"/>
          <p:nvPr/>
        </p:nvSpPr>
        <p:spPr>
          <a:xfrm>
            <a:off x="10567416" y="3874008"/>
            <a:ext cx="448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c3</a:t>
            </a:r>
            <a:endParaRPr/>
          </a:p>
        </p:txBody>
      </p:sp>
      <p:sp>
        <p:nvSpPr>
          <p:cNvPr id="224" name="Google Shape;224;p36"/>
          <p:cNvSpPr txBox="1"/>
          <p:nvPr/>
        </p:nvSpPr>
        <p:spPr>
          <a:xfrm>
            <a:off x="9585960" y="3834384"/>
            <a:ext cx="448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c2</a:t>
            </a:r>
            <a:endParaRPr/>
          </a:p>
        </p:txBody>
      </p:sp>
      <p:sp>
        <p:nvSpPr>
          <p:cNvPr id="225" name="Google Shape;225;p36"/>
          <p:cNvSpPr/>
          <p:nvPr/>
        </p:nvSpPr>
        <p:spPr>
          <a:xfrm>
            <a:off x="9256776" y="2270760"/>
            <a:ext cx="1132840" cy="544945"/>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Gill Sans"/>
                <a:ea typeface="Gill Sans"/>
                <a:cs typeface="Gill Sans"/>
                <a:sym typeface="Gill Sans"/>
              </a:rPr>
              <a:t>Count=3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5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500"/>
                                        <p:tgtEl>
                                          <p:spTgt spid="2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animEffect filter="fade" transition="in">
                                      <p:cBhvr>
                                        <p:cTn dur="500"/>
                                        <p:tgtEl>
                                          <p:spTgt spid="2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9" st="9"/>
                                            </p:txEl>
                                          </p:spTgt>
                                        </p:tgtEl>
                                        <p:attrNameLst>
                                          <p:attrName>style.visibility</p:attrName>
                                        </p:attrNameLst>
                                      </p:cBhvr>
                                      <p:to>
                                        <p:strVal val="visible"/>
                                      </p:to>
                                    </p:set>
                                    <p:animEffect filter="fade" transition="in">
                                      <p:cBhvr>
                                        <p:cTn dur="500"/>
                                        <p:tgtEl>
                                          <p:spTgt spid="2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0" st="10"/>
                                            </p:txEl>
                                          </p:spTgt>
                                        </p:tgtEl>
                                        <p:attrNameLst>
                                          <p:attrName>style.visibility</p:attrName>
                                        </p:attrNameLst>
                                      </p:cBhvr>
                                      <p:to>
                                        <p:strVal val="visible"/>
                                      </p:to>
                                    </p:set>
                                    <p:animEffect filter="fade" transition="in">
                                      <p:cBhvr>
                                        <p:cTn dur="500"/>
                                        <p:tgtEl>
                                          <p:spTgt spid="2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1" st="11"/>
                                            </p:txEl>
                                          </p:spTgt>
                                        </p:tgtEl>
                                        <p:attrNameLst>
                                          <p:attrName>style.visibility</p:attrName>
                                        </p:attrNameLst>
                                      </p:cBhvr>
                                      <p:to>
                                        <p:strVal val="visible"/>
                                      </p:to>
                                    </p:set>
                                    <p:animEffect filter="fade" transition="in">
                                      <p:cBhvr>
                                        <p:cTn dur="500"/>
                                        <p:tgtEl>
                                          <p:spTgt spid="2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2" st="12"/>
                                            </p:txEl>
                                          </p:spTgt>
                                        </p:tgtEl>
                                        <p:attrNameLst>
                                          <p:attrName>style.visibility</p:attrName>
                                        </p:attrNameLst>
                                      </p:cBhvr>
                                      <p:to>
                                        <p:strVal val="visible"/>
                                      </p:to>
                                    </p:set>
                                    <p:animEffect filter="fade" transition="in">
                                      <p:cBhvr>
                                        <p:cTn dur="500"/>
                                        <p:tgtEl>
                                          <p:spTgt spid="2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3" st="13"/>
                                            </p:txEl>
                                          </p:spTgt>
                                        </p:tgtEl>
                                        <p:attrNameLst>
                                          <p:attrName>style.visibility</p:attrName>
                                        </p:attrNameLst>
                                      </p:cBhvr>
                                      <p:to>
                                        <p:strVal val="visible"/>
                                      </p:to>
                                    </p:set>
                                    <p:animEffect filter="fade" transition="in">
                                      <p:cBhvr>
                                        <p:cTn dur="500"/>
                                        <p:tgtEl>
                                          <p:spTgt spid="21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4" st="14"/>
                                            </p:txEl>
                                          </p:spTgt>
                                        </p:tgtEl>
                                        <p:attrNameLst>
                                          <p:attrName>style.visibility</p:attrName>
                                        </p:attrNameLst>
                                      </p:cBhvr>
                                      <p:to>
                                        <p:strVal val="visible"/>
                                      </p:to>
                                    </p:set>
                                    <p:animEffect filter="fade" transition="in">
                                      <p:cBhvr>
                                        <p:cTn dur="500"/>
                                        <p:tgtEl>
                                          <p:spTgt spid="21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5" st="15"/>
                                            </p:txEl>
                                          </p:spTgt>
                                        </p:tgtEl>
                                        <p:attrNameLst>
                                          <p:attrName>style.visibility</p:attrName>
                                        </p:attrNameLst>
                                      </p:cBhvr>
                                      <p:to>
                                        <p:strVal val="visible"/>
                                      </p:to>
                                    </p:set>
                                    <p:animEffect filter="fade" transition="in">
                                      <p:cBhvr>
                                        <p:cTn dur="500"/>
                                        <p:tgtEl>
                                          <p:spTgt spid="21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6" st="16"/>
                                            </p:txEl>
                                          </p:spTgt>
                                        </p:tgtEl>
                                        <p:attrNameLst>
                                          <p:attrName>style.visibility</p:attrName>
                                        </p:attrNameLst>
                                      </p:cBhvr>
                                      <p:to>
                                        <p:strVal val="visible"/>
                                      </p:to>
                                    </p:set>
                                    <p:animEffect filter="fade" transition="in">
                                      <p:cBhvr>
                                        <p:cTn dur="500"/>
                                        <p:tgtEl>
                                          <p:spTgt spid="21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7" st="17"/>
                                            </p:txEl>
                                          </p:spTgt>
                                        </p:tgtEl>
                                        <p:attrNameLst>
                                          <p:attrName>style.visibility</p:attrName>
                                        </p:attrNameLst>
                                      </p:cBhvr>
                                      <p:to>
                                        <p:strVal val="visible"/>
                                      </p:to>
                                    </p:set>
                                    <p:animEffect filter="fade" transition="in">
                                      <p:cBhvr>
                                        <p:cTn dur="500"/>
                                        <p:tgtEl>
                                          <p:spTgt spid="217">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8" st="18"/>
                                            </p:txEl>
                                          </p:spTgt>
                                        </p:tgtEl>
                                        <p:attrNameLst>
                                          <p:attrName>style.visibility</p:attrName>
                                        </p:attrNameLst>
                                      </p:cBhvr>
                                      <p:to>
                                        <p:strVal val="visible"/>
                                      </p:to>
                                    </p:set>
                                    <p:animEffect filter="fade" transition="in">
                                      <p:cBhvr>
                                        <p:cTn dur="500"/>
                                        <p:tgtEl>
                                          <p:spTgt spid="217">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9" st="19"/>
                                            </p:txEl>
                                          </p:spTgt>
                                        </p:tgtEl>
                                        <p:attrNameLst>
                                          <p:attrName>style.visibility</p:attrName>
                                        </p:attrNameLst>
                                      </p:cBhvr>
                                      <p:to>
                                        <p:strVal val="visible"/>
                                      </p:to>
                                    </p:set>
                                    <p:animEffect filter="fade" transition="in">
                                      <p:cBhvr>
                                        <p:cTn dur="500"/>
                                        <p:tgtEl>
                                          <p:spTgt spid="217">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2231136" y="297180"/>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PROGRAM OF COUNTER BY STATIC VARIABLE</a:t>
            </a:r>
            <a:endParaRPr/>
          </a:p>
        </p:txBody>
      </p:sp>
      <p:sp>
        <p:nvSpPr>
          <p:cNvPr id="231" name="Google Shape;231;p37"/>
          <p:cNvSpPr txBox="1"/>
          <p:nvPr>
            <p:ph idx="1" type="body"/>
          </p:nvPr>
        </p:nvSpPr>
        <p:spPr>
          <a:xfrm>
            <a:off x="2231136" y="1723644"/>
            <a:ext cx="7729728" cy="495147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Counter2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static int count=0;//will get memory only once and retain its value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Counter2()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count++;//incrementing the value of static variable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System.out.println(count);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//creating objects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Counter2 c1=new Counter2();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Counter2 c2=new Counter2();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Counter2 c3=new Counter2();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latin typeface="Consolas"/>
              <a:ea typeface="Consolas"/>
              <a:cs typeface="Consolas"/>
              <a:sym typeface="Consolas"/>
            </a:endParaRPr>
          </a:p>
        </p:txBody>
      </p:sp>
      <p:sp>
        <p:nvSpPr>
          <p:cNvPr id="232" name="Google Shape;232;p37"/>
          <p:cNvSpPr txBox="1"/>
          <p:nvPr/>
        </p:nvSpPr>
        <p:spPr>
          <a:xfrm>
            <a:off x="9258091" y="4210459"/>
            <a:ext cx="609452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Output:</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1</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2</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5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5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5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5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500"/>
                                        <p:tgtEl>
                                          <p:spTgt spid="2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500"/>
                                        <p:tgtEl>
                                          <p:spTgt spid="2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500"/>
                                        <p:tgtEl>
                                          <p:spTgt spid="2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500"/>
                                        <p:tgtEl>
                                          <p:spTgt spid="23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8" st="8"/>
                                            </p:txEl>
                                          </p:spTgt>
                                        </p:tgtEl>
                                        <p:attrNameLst>
                                          <p:attrName>style.visibility</p:attrName>
                                        </p:attrNameLst>
                                      </p:cBhvr>
                                      <p:to>
                                        <p:strVal val="visible"/>
                                      </p:to>
                                    </p:set>
                                    <p:animEffect filter="fade" transition="in">
                                      <p:cBhvr>
                                        <p:cTn dur="500"/>
                                        <p:tgtEl>
                                          <p:spTgt spid="23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9" st="9"/>
                                            </p:txEl>
                                          </p:spTgt>
                                        </p:tgtEl>
                                        <p:attrNameLst>
                                          <p:attrName>style.visibility</p:attrName>
                                        </p:attrNameLst>
                                      </p:cBhvr>
                                      <p:to>
                                        <p:strVal val="visible"/>
                                      </p:to>
                                    </p:set>
                                    <p:animEffect filter="fade" transition="in">
                                      <p:cBhvr>
                                        <p:cTn dur="500"/>
                                        <p:tgtEl>
                                          <p:spTgt spid="23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0" st="10"/>
                                            </p:txEl>
                                          </p:spTgt>
                                        </p:tgtEl>
                                        <p:attrNameLst>
                                          <p:attrName>style.visibility</p:attrName>
                                        </p:attrNameLst>
                                      </p:cBhvr>
                                      <p:to>
                                        <p:strVal val="visible"/>
                                      </p:to>
                                    </p:set>
                                    <p:animEffect filter="fade" transition="in">
                                      <p:cBhvr>
                                        <p:cTn dur="500"/>
                                        <p:tgtEl>
                                          <p:spTgt spid="23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1" st="11"/>
                                            </p:txEl>
                                          </p:spTgt>
                                        </p:tgtEl>
                                        <p:attrNameLst>
                                          <p:attrName>style.visibility</p:attrName>
                                        </p:attrNameLst>
                                      </p:cBhvr>
                                      <p:to>
                                        <p:strVal val="visible"/>
                                      </p:to>
                                    </p:set>
                                    <p:animEffect filter="fade" transition="in">
                                      <p:cBhvr>
                                        <p:cTn dur="500"/>
                                        <p:tgtEl>
                                          <p:spTgt spid="23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2" st="12"/>
                                            </p:txEl>
                                          </p:spTgt>
                                        </p:tgtEl>
                                        <p:attrNameLst>
                                          <p:attrName>style.visibility</p:attrName>
                                        </p:attrNameLst>
                                      </p:cBhvr>
                                      <p:to>
                                        <p:strVal val="visible"/>
                                      </p:to>
                                    </p:set>
                                    <p:animEffect filter="fade" transition="in">
                                      <p:cBhvr>
                                        <p:cTn dur="500"/>
                                        <p:tgtEl>
                                          <p:spTgt spid="23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3" st="13"/>
                                            </p:txEl>
                                          </p:spTgt>
                                        </p:tgtEl>
                                        <p:attrNameLst>
                                          <p:attrName>style.visibility</p:attrName>
                                        </p:attrNameLst>
                                      </p:cBhvr>
                                      <p:to>
                                        <p:strVal val="visible"/>
                                      </p:to>
                                    </p:set>
                                    <p:animEffect filter="fade" transition="in">
                                      <p:cBhvr>
                                        <p:cTn dur="500"/>
                                        <p:tgtEl>
                                          <p:spTgt spid="23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4" st="14"/>
                                            </p:txEl>
                                          </p:spTgt>
                                        </p:tgtEl>
                                        <p:attrNameLst>
                                          <p:attrName>style.visibility</p:attrName>
                                        </p:attrNameLst>
                                      </p:cBhvr>
                                      <p:to>
                                        <p:strVal val="visible"/>
                                      </p:to>
                                    </p:set>
                                    <p:animEffect filter="fade" transition="in">
                                      <p:cBhvr>
                                        <p:cTn dur="500"/>
                                        <p:tgtEl>
                                          <p:spTgt spid="23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5" st="15"/>
                                            </p:txEl>
                                          </p:spTgt>
                                        </p:tgtEl>
                                        <p:attrNameLst>
                                          <p:attrName>style.visibility</p:attrName>
                                        </p:attrNameLst>
                                      </p:cBhvr>
                                      <p:to>
                                        <p:strVal val="visible"/>
                                      </p:to>
                                    </p:set>
                                    <p:animEffect filter="fade" transition="in">
                                      <p:cBhvr>
                                        <p:cTn dur="500"/>
                                        <p:tgtEl>
                                          <p:spTgt spid="23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6" st="16"/>
                                            </p:txEl>
                                          </p:spTgt>
                                        </p:tgtEl>
                                        <p:attrNameLst>
                                          <p:attrName>style.visibility</p:attrName>
                                        </p:attrNameLst>
                                      </p:cBhvr>
                                      <p:to>
                                        <p:strVal val="visible"/>
                                      </p:to>
                                    </p:set>
                                    <p:animEffect filter="fade" transition="in">
                                      <p:cBhvr>
                                        <p:cTn dur="500"/>
                                        <p:tgtEl>
                                          <p:spTgt spid="23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JAVA STATIC METHOD</a:t>
            </a:r>
            <a:endParaRPr/>
          </a:p>
        </p:txBody>
      </p:sp>
      <p:sp>
        <p:nvSpPr>
          <p:cNvPr id="238" name="Google Shape;238;p38"/>
          <p:cNvSpPr txBox="1"/>
          <p:nvPr>
            <p:ph idx="1" type="body"/>
          </p:nvPr>
        </p:nvSpPr>
        <p:spPr>
          <a:xfrm>
            <a:off x="2231136" y="2343705"/>
            <a:ext cx="7729728" cy="412811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SzPct val="100000"/>
              <a:buNone/>
            </a:pPr>
            <a:r>
              <a:rPr b="1" i="0" lang="en-IN">
                <a:solidFill>
                  <a:srgbClr val="006699"/>
                </a:solidFill>
                <a:latin typeface="Consolas"/>
                <a:ea typeface="Consolas"/>
                <a:cs typeface="Consolas"/>
                <a:sym typeface="Consolas"/>
              </a:rPr>
              <a:t>class</a:t>
            </a:r>
            <a:r>
              <a:rPr b="0" i="0" lang="en-IN">
                <a:solidFill>
                  <a:srgbClr val="000000"/>
                </a:solidFill>
                <a:latin typeface="Consolas"/>
                <a:ea typeface="Consolas"/>
                <a:cs typeface="Consolas"/>
                <a:sym typeface="Consolas"/>
              </a:rPr>
              <a:t> Calculate</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static</a:t>
            </a: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int</a:t>
            </a:r>
            <a:r>
              <a:rPr b="0" i="0" lang="en-IN">
                <a:solidFill>
                  <a:srgbClr val="000000"/>
                </a:solidFill>
                <a:latin typeface="Consolas"/>
                <a:ea typeface="Consolas"/>
                <a:cs typeface="Consolas"/>
                <a:sym typeface="Consolas"/>
              </a:rPr>
              <a:t> cube(</a:t>
            </a:r>
            <a:r>
              <a:rPr b="1" i="0" lang="en-IN">
                <a:solidFill>
                  <a:srgbClr val="006699"/>
                </a:solidFill>
                <a:latin typeface="Consolas"/>
                <a:ea typeface="Consolas"/>
                <a:cs typeface="Consolas"/>
                <a:sym typeface="Consolas"/>
              </a:rPr>
              <a:t>int</a:t>
            </a:r>
            <a:r>
              <a:rPr b="0" i="0" lang="en-IN">
                <a:solidFill>
                  <a:srgbClr val="000000"/>
                </a:solidFill>
                <a:latin typeface="Consolas"/>
                <a:ea typeface="Consolas"/>
                <a:cs typeface="Consolas"/>
                <a:sym typeface="Consolas"/>
              </a:rPr>
              <a:t> x)</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return</a:t>
            </a:r>
            <a:r>
              <a:rPr b="0" i="0" lang="en-IN">
                <a:solidFill>
                  <a:srgbClr val="000000"/>
                </a:solidFill>
                <a:latin typeface="Consolas"/>
                <a:ea typeface="Consolas"/>
                <a:cs typeface="Consolas"/>
                <a:sym typeface="Consolas"/>
              </a:rPr>
              <a:t> x*x*x;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public</a:t>
            </a: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static</a:t>
            </a: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void</a:t>
            </a:r>
            <a:r>
              <a:rPr b="0" i="0" lang="en-IN">
                <a:solidFill>
                  <a:srgbClr val="000000"/>
                </a:solidFill>
                <a:latin typeface="Consolas"/>
                <a:ea typeface="Consolas"/>
                <a:cs typeface="Consolas"/>
                <a:sym typeface="Consolas"/>
              </a:rPr>
              <a:t> main(String args[])</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r>
              <a:rPr b="1" i="0" lang="en-IN">
                <a:solidFill>
                  <a:srgbClr val="006699"/>
                </a:solidFill>
                <a:latin typeface="Consolas"/>
                <a:ea typeface="Consolas"/>
                <a:cs typeface="Consolas"/>
                <a:sym typeface="Consolas"/>
              </a:rPr>
              <a:t>int</a:t>
            </a:r>
            <a:r>
              <a:rPr b="0" i="0" lang="en-IN">
                <a:solidFill>
                  <a:srgbClr val="000000"/>
                </a:solidFill>
                <a:latin typeface="Consolas"/>
                <a:ea typeface="Consolas"/>
                <a:cs typeface="Consolas"/>
                <a:sym typeface="Consolas"/>
              </a:rPr>
              <a:t> result=Calculate.cube(</a:t>
            </a:r>
            <a:r>
              <a:rPr b="0" i="0" lang="en-IN">
                <a:solidFill>
                  <a:srgbClr val="C00000"/>
                </a:solidFill>
                <a:latin typeface="Consolas"/>
                <a:ea typeface="Consolas"/>
                <a:cs typeface="Consolas"/>
                <a:sym typeface="Consolas"/>
              </a:rPr>
              <a:t>5</a:t>
            </a: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System.out.println(result);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5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5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5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5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5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500"/>
                                        <p:tgtEl>
                                          <p:spTgt spid="2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animEffect filter="fade" transition="in">
                                      <p:cBhvr>
                                        <p:cTn dur="500"/>
                                        <p:tgtEl>
                                          <p:spTgt spid="2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7" st="7"/>
                                            </p:txEl>
                                          </p:spTgt>
                                        </p:tgtEl>
                                        <p:attrNameLst>
                                          <p:attrName>style.visibility</p:attrName>
                                        </p:attrNameLst>
                                      </p:cBhvr>
                                      <p:to>
                                        <p:strVal val="visible"/>
                                      </p:to>
                                    </p:set>
                                    <p:animEffect filter="fade" transition="in">
                                      <p:cBhvr>
                                        <p:cTn dur="500"/>
                                        <p:tgtEl>
                                          <p:spTgt spid="2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8" st="8"/>
                                            </p:txEl>
                                          </p:spTgt>
                                        </p:tgtEl>
                                        <p:attrNameLst>
                                          <p:attrName>style.visibility</p:attrName>
                                        </p:attrNameLst>
                                      </p:cBhvr>
                                      <p:to>
                                        <p:strVal val="visible"/>
                                      </p:to>
                                    </p:set>
                                    <p:animEffect filter="fade" transition="in">
                                      <p:cBhvr>
                                        <p:cTn dur="500"/>
                                        <p:tgtEl>
                                          <p:spTgt spid="2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9" st="9"/>
                                            </p:txEl>
                                          </p:spTgt>
                                        </p:tgtEl>
                                        <p:attrNameLst>
                                          <p:attrName>style.visibility</p:attrName>
                                        </p:attrNameLst>
                                      </p:cBhvr>
                                      <p:to>
                                        <p:strVal val="visible"/>
                                      </p:to>
                                    </p:set>
                                    <p:animEffect filter="fade" transition="in">
                                      <p:cBhvr>
                                        <p:cTn dur="500"/>
                                        <p:tgtEl>
                                          <p:spTgt spid="2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0" st="10"/>
                                            </p:txEl>
                                          </p:spTgt>
                                        </p:tgtEl>
                                        <p:attrNameLst>
                                          <p:attrName>style.visibility</p:attrName>
                                        </p:attrNameLst>
                                      </p:cBhvr>
                                      <p:to>
                                        <p:strVal val="visible"/>
                                      </p:to>
                                    </p:set>
                                    <p:animEffect filter="fade" transition="in">
                                      <p:cBhvr>
                                        <p:cTn dur="500"/>
                                        <p:tgtEl>
                                          <p:spTgt spid="23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1" st="11"/>
                                            </p:txEl>
                                          </p:spTgt>
                                        </p:tgtEl>
                                        <p:attrNameLst>
                                          <p:attrName>style.visibility</p:attrName>
                                        </p:attrNameLst>
                                      </p:cBhvr>
                                      <p:to>
                                        <p:strVal val="visible"/>
                                      </p:to>
                                    </p:set>
                                    <p:animEffect filter="fade" transition="in">
                                      <p:cBhvr>
                                        <p:cTn dur="500"/>
                                        <p:tgtEl>
                                          <p:spTgt spid="23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2" st="12"/>
                                            </p:txEl>
                                          </p:spTgt>
                                        </p:tgtEl>
                                        <p:attrNameLst>
                                          <p:attrName>style.visibility</p:attrName>
                                        </p:attrNameLst>
                                      </p:cBhvr>
                                      <p:to>
                                        <p:strVal val="visible"/>
                                      </p:to>
                                    </p:set>
                                    <p:animEffect filter="fade" transition="in">
                                      <p:cBhvr>
                                        <p:cTn dur="500"/>
                                        <p:tgtEl>
                                          <p:spTgt spid="23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3" st="13"/>
                                            </p:txEl>
                                          </p:spTgt>
                                        </p:tgtEl>
                                        <p:attrNameLst>
                                          <p:attrName>style.visibility</p:attrName>
                                        </p:attrNameLst>
                                      </p:cBhvr>
                                      <p:to>
                                        <p:strVal val="visible"/>
                                      </p:to>
                                    </p:set>
                                    <p:animEffect filter="fade" transition="in">
                                      <p:cBhvr>
                                        <p:cTn dur="500"/>
                                        <p:tgtEl>
                                          <p:spTgt spid="23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4B"/>
              </a:buClr>
              <a:buSzPts val="2800"/>
              <a:buFont typeface="Arial"/>
              <a:buNone/>
            </a:pPr>
            <a:r>
              <a:rPr b="0" i="0" lang="en-IN">
                <a:solidFill>
                  <a:srgbClr val="610B4B"/>
                </a:solidFill>
                <a:latin typeface="Arial"/>
                <a:ea typeface="Arial"/>
                <a:cs typeface="Arial"/>
                <a:sym typeface="Arial"/>
              </a:rPr>
              <a:t>RESTRICTIONS FOR THE STATIC METHOD</a:t>
            </a:r>
            <a:endParaRPr/>
          </a:p>
        </p:txBody>
      </p:sp>
      <p:sp>
        <p:nvSpPr>
          <p:cNvPr id="244" name="Google Shape;244;p39"/>
          <p:cNvSpPr txBox="1"/>
          <p:nvPr>
            <p:ph idx="1" type="body"/>
          </p:nvPr>
        </p:nvSpPr>
        <p:spPr>
          <a:xfrm>
            <a:off x="2231136" y="2325950"/>
            <a:ext cx="7729728" cy="441220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800"/>
              <a:buNone/>
            </a:pPr>
            <a:r>
              <a:rPr b="0" i="0" lang="en-IN">
                <a:solidFill>
                  <a:srgbClr val="000000"/>
                </a:solidFill>
                <a:latin typeface="Corbel"/>
                <a:ea typeface="Corbel"/>
                <a:cs typeface="Corbel"/>
                <a:sym typeface="Corbel"/>
              </a:rPr>
              <a:t>There are two main restrictions for the static method. They are:</a:t>
            </a:r>
            <a:endParaRPr/>
          </a:p>
          <a:p>
            <a:pPr indent="-228600" lvl="0" marL="228600" rtl="0" algn="l">
              <a:lnSpc>
                <a:spcPct val="100000"/>
              </a:lnSpc>
              <a:spcBef>
                <a:spcPts val="1000"/>
              </a:spcBef>
              <a:spcAft>
                <a:spcPts val="0"/>
              </a:spcAft>
              <a:buSzPts val="1800"/>
              <a:buFont typeface="Noto Sans Symbols"/>
              <a:buChar char="▪"/>
            </a:pPr>
            <a:r>
              <a:rPr b="0" i="0" lang="en-IN">
                <a:solidFill>
                  <a:srgbClr val="000000"/>
                </a:solidFill>
                <a:latin typeface="Corbel"/>
                <a:ea typeface="Corbel"/>
                <a:cs typeface="Corbel"/>
                <a:sym typeface="Corbel"/>
              </a:rPr>
              <a:t>The static method can not use non static data member or call non-static method directly.</a:t>
            </a:r>
            <a:endParaRPr/>
          </a:p>
          <a:p>
            <a:pPr indent="-228600" lvl="0" marL="228600" rtl="0" algn="l">
              <a:lnSpc>
                <a:spcPct val="100000"/>
              </a:lnSpc>
              <a:spcBef>
                <a:spcPts val="1000"/>
              </a:spcBef>
              <a:spcAft>
                <a:spcPts val="0"/>
              </a:spcAft>
              <a:buSzPts val="1800"/>
              <a:buFont typeface="Noto Sans Symbols"/>
              <a:buChar char="▪"/>
            </a:pPr>
            <a:r>
              <a:rPr b="0" i="0" lang="en-IN">
                <a:solidFill>
                  <a:srgbClr val="000000"/>
                </a:solidFill>
                <a:latin typeface="Corbel"/>
                <a:ea typeface="Corbel"/>
                <a:cs typeface="Corbel"/>
                <a:sym typeface="Corbel"/>
              </a:rPr>
              <a:t>this and super cannot be used in static context.</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class A</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int a=40;//non static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System.out.println(a);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p:txBody>
      </p:sp>
      <p:sp>
        <p:nvSpPr>
          <p:cNvPr id="245" name="Google Shape;245;p39"/>
          <p:cNvSpPr txBox="1"/>
          <p:nvPr/>
        </p:nvSpPr>
        <p:spPr>
          <a:xfrm>
            <a:off x="6296494" y="6318233"/>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Output:Compile Time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5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5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5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5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5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5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5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5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5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5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5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54602" y="822649"/>
            <a:ext cx="10502283" cy="537396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lang="en-IN" cap="none"/>
              <a:t>why is the java main method static?</a:t>
            </a:r>
            <a:br>
              <a:rPr lang="en-IN" cap="none"/>
            </a:br>
            <a:br>
              <a:rPr lang="en-IN" cap="none"/>
            </a:br>
            <a:r>
              <a:rPr lang="en-IN" cap="none"/>
              <a:t>it is because the object is not required to call a static method. if it were a non-static method, </a:t>
            </a:r>
            <a:r>
              <a:rPr lang="en-IN" u="sng" cap="none">
                <a:solidFill>
                  <a:schemeClr val="hlink"/>
                </a:solidFill>
                <a:hlinkClick r:id="rId3"/>
              </a:rPr>
              <a:t>jvm</a:t>
            </a:r>
            <a:r>
              <a:rPr lang="en-IN" cap="none"/>
              <a:t> creates an object first then call main() method that will lead the problem of extra memory allocation.</a:t>
            </a:r>
            <a:br>
              <a:rPr lang="en-IN" cap="none"/>
            </a:br>
            <a:endParaRPr cap="none"/>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38"/>
              </a:buClr>
              <a:buSzPts val="2800"/>
              <a:buFont typeface="Arial"/>
              <a:buNone/>
            </a:pPr>
            <a:r>
              <a:rPr b="0" i="0" lang="en-IN">
                <a:solidFill>
                  <a:srgbClr val="610B38"/>
                </a:solidFill>
                <a:latin typeface="Arial"/>
                <a:ea typeface="Arial"/>
                <a:cs typeface="Arial"/>
                <a:sym typeface="Arial"/>
              </a:rPr>
              <a:t>ANONYMOUS OBJECT</a:t>
            </a:r>
            <a:endParaRPr/>
          </a:p>
        </p:txBody>
      </p:sp>
      <p:sp>
        <p:nvSpPr>
          <p:cNvPr id="256" name="Google Shape;256;p41"/>
          <p:cNvSpPr txBox="1"/>
          <p:nvPr>
            <p:ph idx="1" type="body"/>
          </p:nvPr>
        </p:nvSpPr>
        <p:spPr>
          <a:xfrm>
            <a:off x="2231136" y="2153412"/>
            <a:ext cx="7729728" cy="4424941"/>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00000"/>
              </a:lnSpc>
              <a:spcBef>
                <a:spcPts val="0"/>
              </a:spcBef>
              <a:spcAft>
                <a:spcPts val="0"/>
              </a:spcAft>
              <a:buSzPct val="100000"/>
              <a:buChar char="•"/>
            </a:pPr>
            <a:r>
              <a:rPr b="0" i="0" lang="en-IN">
                <a:solidFill>
                  <a:srgbClr val="000000"/>
                </a:solidFill>
                <a:latin typeface="Corbel"/>
                <a:ea typeface="Corbel"/>
                <a:cs typeface="Corbel"/>
                <a:sym typeface="Corbel"/>
              </a:rPr>
              <a:t>Anonymous simply means nameless. An object which has no reference is known as an anonymous object. It can be used at the time of object creation only.</a:t>
            </a:r>
            <a:endParaRPr/>
          </a:p>
          <a:p>
            <a:pPr indent="-228600" lvl="0" marL="228600" rtl="0" algn="l">
              <a:lnSpc>
                <a:spcPct val="100000"/>
              </a:lnSpc>
              <a:spcBef>
                <a:spcPts val="1000"/>
              </a:spcBef>
              <a:spcAft>
                <a:spcPts val="0"/>
              </a:spcAft>
              <a:buSzPct val="100000"/>
              <a:buChar char="•"/>
            </a:pPr>
            <a:r>
              <a:rPr b="0" i="0" lang="en-IN">
                <a:solidFill>
                  <a:srgbClr val="000000"/>
                </a:solidFill>
                <a:latin typeface="Corbel"/>
                <a:ea typeface="Corbel"/>
                <a:cs typeface="Corbel"/>
                <a:sym typeface="Corbel"/>
              </a:rPr>
              <a:t>If you have to use an object only once, an anonymous object is a good approach. For example:</a:t>
            </a:r>
            <a:endParaRPr/>
          </a:p>
          <a:p>
            <a:pPr indent="0" lvl="0" marL="0" rtl="0" algn="l">
              <a:lnSpc>
                <a:spcPct val="100000"/>
              </a:lnSpc>
              <a:spcBef>
                <a:spcPts val="1000"/>
              </a:spcBef>
              <a:spcAft>
                <a:spcPts val="0"/>
              </a:spcAft>
              <a:buSzPct val="100000"/>
              <a:buNone/>
            </a:pPr>
            <a:r>
              <a:rPr b="1" i="0" lang="en-IN">
                <a:solidFill>
                  <a:srgbClr val="006699"/>
                </a:solidFill>
                <a:latin typeface="Corbel"/>
                <a:ea typeface="Corbel"/>
                <a:cs typeface="Corbel"/>
                <a:sym typeface="Corbel"/>
              </a:rPr>
              <a:t>     new</a:t>
            </a:r>
            <a:r>
              <a:rPr b="0" i="0" lang="en-IN">
                <a:solidFill>
                  <a:srgbClr val="000000"/>
                </a:solidFill>
                <a:latin typeface="Corbel"/>
                <a:ea typeface="Corbel"/>
                <a:cs typeface="Corbel"/>
                <a:sym typeface="Corbel"/>
              </a:rPr>
              <a:t> Calculation();</a:t>
            </a:r>
            <a:r>
              <a:rPr b="0" i="0" lang="en-IN">
                <a:solidFill>
                  <a:srgbClr val="008200"/>
                </a:solidFill>
                <a:latin typeface="Corbel"/>
                <a:ea typeface="Corbel"/>
                <a:cs typeface="Corbel"/>
                <a:sym typeface="Corbel"/>
              </a:rPr>
              <a:t>//anonymous object</a:t>
            </a:r>
            <a:r>
              <a:rPr b="0" i="0" lang="en-IN">
                <a:solidFill>
                  <a:srgbClr val="000000"/>
                </a:solidFill>
                <a:latin typeface="Corbel"/>
                <a:ea typeface="Corbel"/>
                <a:cs typeface="Corbel"/>
                <a:sym typeface="Corbel"/>
              </a:rPr>
              <a:t> </a:t>
            </a:r>
            <a:endParaRPr/>
          </a:p>
          <a:p>
            <a:pPr indent="0" lvl="0" marL="0" rtl="0" algn="l">
              <a:lnSpc>
                <a:spcPct val="100000"/>
              </a:lnSpc>
              <a:spcBef>
                <a:spcPts val="1000"/>
              </a:spcBef>
              <a:spcAft>
                <a:spcPts val="0"/>
              </a:spcAft>
              <a:buSzPct val="100000"/>
              <a:buNone/>
            </a:pPr>
            <a:r>
              <a:rPr b="0" i="0" lang="en-IN">
                <a:solidFill>
                  <a:srgbClr val="000000"/>
                </a:solidFill>
                <a:latin typeface="Corbel"/>
                <a:ea typeface="Corbel"/>
                <a:cs typeface="Corbel"/>
                <a:sym typeface="Corbel"/>
              </a:rPr>
              <a:t> </a:t>
            </a:r>
            <a:endParaRPr/>
          </a:p>
          <a:p>
            <a:pPr indent="0" lvl="0" marL="0" rtl="0" algn="l">
              <a:lnSpc>
                <a:spcPct val="100000"/>
              </a:lnSpc>
              <a:spcBef>
                <a:spcPts val="1000"/>
              </a:spcBef>
              <a:spcAft>
                <a:spcPts val="0"/>
              </a:spcAft>
              <a:buSzPct val="100000"/>
              <a:buNone/>
            </a:pPr>
            <a:r>
              <a:rPr b="0" i="0" lang="en-IN" u="sng">
                <a:solidFill>
                  <a:srgbClr val="000000"/>
                </a:solidFill>
                <a:latin typeface="Corbel"/>
                <a:ea typeface="Corbel"/>
                <a:cs typeface="Corbel"/>
                <a:sym typeface="Corbel"/>
              </a:rPr>
              <a:t>Calling method through a reference</a:t>
            </a:r>
            <a:r>
              <a:rPr b="0" i="0" lang="en-IN">
                <a:solidFill>
                  <a:srgbClr val="000000"/>
                </a:solidFill>
                <a:latin typeface="Corbel"/>
                <a:ea typeface="Corbel"/>
                <a:cs typeface="Corbel"/>
                <a:sym typeface="Corbel"/>
              </a:rPr>
              <a:t>:</a:t>
            </a:r>
            <a:endParaRPr/>
          </a:p>
          <a:p>
            <a:pPr indent="0" lvl="0" marL="0" rtl="0" algn="l">
              <a:lnSpc>
                <a:spcPct val="100000"/>
              </a:lnSpc>
              <a:spcBef>
                <a:spcPts val="1000"/>
              </a:spcBef>
              <a:spcAft>
                <a:spcPts val="0"/>
              </a:spcAft>
              <a:buSzPct val="100000"/>
              <a:buNone/>
            </a:pPr>
            <a:r>
              <a:rPr b="0" i="0" lang="en-IN">
                <a:solidFill>
                  <a:srgbClr val="000000"/>
                </a:solidFill>
                <a:latin typeface="Corbel"/>
                <a:ea typeface="Corbel"/>
                <a:cs typeface="Corbel"/>
                <a:sym typeface="Corbel"/>
              </a:rPr>
              <a:t>Calculation c=</a:t>
            </a:r>
            <a:r>
              <a:rPr b="1" i="0" lang="en-IN">
                <a:solidFill>
                  <a:srgbClr val="006699"/>
                </a:solidFill>
                <a:latin typeface="Corbel"/>
                <a:ea typeface="Corbel"/>
                <a:cs typeface="Corbel"/>
                <a:sym typeface="Corbel"/>
              </a:rPr>
              <a:t>new</a:t>
            </a:r>
            <a:r>
              <a:rPr b="0" i="0" lang="en-IN">
                <a:solidFill>
                  <a:srgbClr val="000000"/>
                </a:solidFill>
                <a:latin typeface="Corbel"/>
                <a:ea typeface="Corbel"/>
                <a:cs typeface="Corbel"/>
                <a:sym typeface="Corbel"/>
              </a:rPr>
              <a:t> Calculation();  </a:t>
            </a:r>
            <a:endParaRPr/>
          </a:p>
          <a:p>
            <a:pPr indent="0" lvl="0" marL="0" rtl="0" algn="l">
              <a:lnSpc>
                <a:spcPct val="100000"/>
              </a:lnSpc>
              <a:spcBef>
                <a:spcPts val="1000"/>
              </a:spcBef>
              <a:spcAft>
                <a:spcPts val="0"/>
              </a:spcAft>
              <a:buSzPct val="100000"/>
              <a:buNone/>
            </a:pPr>
            <a:r>
              <a:rPr b="0" i="0" lang="en-IN">
                <a:solidFill>
                  <a:srgbClr val="000000"/>
                </a:solidFill>
                <a:latin typeface="Corbel"/>
                <a:ea typeface="Corbel"/>
                <a:cs typeface="Corbel"/>
                <a:sym typeface="Corbel"/>
              </a:rPr>
              <a:t>c.fact(</a:t>
            </a:r>
            <a:r>
              <a:rPr b="0" i="0" lang="en-IN">
                <a:solidFill>
                  <a:srgbClr val="C00000"/>
                </a:solidFill>
                <a:latin typeface="Corbel"/>
                <a:ea typeface="Corbel"/>
                <a:cs typeface="Corbel"/>
                <a:sym typeface="Corbel"/>
              </a:rPr>
              <a:t>5</a:t>
            </a:r>
            <a:r>
              <a:rPr b="0" i="0" lang="en-IN">
                <a:solidFill>
                  <a:srgbClr val="000000"/>
                </a:solidFill>
                <a:latin typeface="Corbel"/>
                <a:ea typeface="Corbel"/>
                <a:cs typeface="Corbel"/>
                <a:sym typeface="Corbel"/>
              </a:rPr>
              <a:t>);  </a:t>
            </a:r>
            <a:endParaRPr/>
          </a:p>
          <a:p>
            <a:pPr indent="0" lvl="0" marL="0" rtl="0" algn="l">
              <a:lnSpc>
                <a:spcPct val="100000"/>
              </a:lnSpc>
              <a:spcBef>
                <a:spcPts val="1000"/>
              </a:spcBef>
              <a:spcAft>
                <a:spcPts val="0"/>
              </a:spcAft>
              <a:buSzPct val="100000"/>
              <a:buNone/>
            </a:pPr>
            <a:r>
              <a:t/>
            </a:r>
            <a:endParaRPr b="0" i="0">
              <a:solidFill>
                <a:srgbClr val="000000"/>
              </a:solidFill>
              <a:latin typeface="Corbel"/>
              <a:ea typeface="Corbel"/>
              <a:cs typeface="Corbel"/>
              <a:sym typeface="Corbel"/>
            </a:endParaRPr>
          </a:p>
          <a:p>
            <a:pPr indent="0" lvl="0" marL="0" rtl="0" algn="l">
              <a:lnSpc>
                <a:spcPct val="100000"/>
              </a:lnSpc>
              <a:spcBef>
                <a:spcPts val="1000"/>
              </a:spcBef>
              <a:spcAft>
                <a:spcPts val="0"/>
              </a:spcAft>
              <a:buSzPct val="100000"/>
              <a:buNone/>
            </a:pPr>
            <a:r>
              <a:rPr b="0" i="0" lang="en-IN" u="sng">
                <a:solidFill>
                  <a:srgbClr val="000000"/>
                </a:solidFill>
                <a:latin typeface="Corbel"/>
                <a:ea typeface="Corbel"/>
                <a:cs typeface="Corbel"/>
                <a:sym typeface="Corbel"/>
              </a:rPr>
              <a:t>Calling method through an anonymous object</a:t>
            </a:r>
            <a:endParaRPr/>
          </a:p>
          <a:p>
            <a:pPr indent="0" lvl="0" marL="0" rtl="0" algn="l">
              <a:lnSpc>
                <a:spcPct val="100000"/>
              </a:lnSpc>
              <a:spcBef>
                <a:spcPts val="1000"/>
              </a:spcBef>
              <a:spcAft>
                <a:spcPts val="0"/>
              </a:spcAft>
              <a:buSzPct val="100000"/>
              <a:buNone/>
            </a:pPr>
            <a:r>
              <a:rPr b="1" i="0" lang="en-IN">
                <a:solidFill>
                  <a:srgbClr val="006699"/>
                </a:solidFill>
                <a:latin typeface="Corbel"/>
                <a:ea typeface="Corbel"/>
                <a:cs typeface="Corbel"/>
                <a:sym typeface="Corbel"/>
              </a:rPr>
              <a:t>new</a:t>
            </a:r>
            <a:r>
              <a:rPr b="0" i="0" lang="en-IN">
                <a:solidFill>
                  <a:srgbClr val="000000"/>
                </a:solidFill>
                <a:latin typeface="Corbel"/>
                <a:ea typeface="Corbel"/>
                <a:cs typeface="Corbel"/>
                <a:sym typeface="Corbel"/>
              </a:rPr>
              <a:t> Calculation().fact(</a:t>
            </a:r>
            <a:r>
              <a:rPr b="0" i="0" lang="en-IN">
                <a:solidFill>
                  <a:srgbClr val="C00000"/>
                </a:solidFill>
                <a:latin typeface="Corbel"/>
                <a:ea typeface="Corbel"/>
                <a:cs typeface="Corbel"/>
                <a:sym typeface="Corbel"/>
              </a:rPr>
              <a:t>5</a:t>
            </a:r>
            <a:r>
              <a:rPr b="0" i="0" lang="en-IN">
                <a:solidFill>
                  <a:srgbClr val="000000"/>
                </a:solidFill>
                <a:latin typeface="Corbel"/>
                <a:ea typeface="Corbel"/>
                <a:cs typeface="Corbel"/>
                <a:sym typeface="Corbel"/>
              </a:rPr>
              <a:t>);  </a:t>
            </a:r>
            <a:endParaRPr/>
          </a:p>
          <a:p>
            <a:pPr indent="-122872" lvl="0" marL="228600" rtl="0" algn="l">
              <a:lnSpc>
                <a:spcPct val="100000"/>
              </a:lnSpc>
              <a:spcBef>
                <a:spcPts val="1000"/>
              </a:spcBef>
              <a:spcAft>
                <a:spcPts val="0"/>
              </a:spcAft>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5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5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5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5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500"/>
                                        <p:tgtEl>
                                          <p:spTgt spid="2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Effect filter="fade" transition="in">
                                      <p:cBhvr>
                                        <p:cTn dur="500"/>
                                        <p:tgtEl>
                                          <p:spTgt spid="2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animEffect filter="fade" transition="in">
                                      <p:cBhvr>
                                        <p:cTn dur="500"/>
                                        <p:tgtEl>
                                          <p:spTgt spid="2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7" st="7"/>
                                            </p:txEl>
                                          </p:spTgt>
                                        </p:tgtEl>
                                        <p:attrNameLst>
                                          <p:attrName>style.visibility</p:attrName>
                                        </p:attrNameLst>
                                      </p:cBhvr>
                                      <p:to>
                                        <p:strVal val="visible"/>
                                      </p:to>
                                    </p:set>
                                    <p:animEffect filter="fade" transition="in">
                                      <p:cBhvr>
                                        <p:cTn dur="500"/>
                                        <p:tgtEl>
                                          <p:spTgt spid="25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8" st="8"/>
                                            </p:txEl>
                                          </p:spTgt>
                                        </p:tgtEl>
                                        <p:attrNameLst>
                                          <p:attrName>style.visibility</p:attrName>
                                        </p:attrNameLst>
                                      </p:cBhvr>
                                      <p:to>
                                        <p:strVal val="visible"/>
                                      </p:to>
                                    </p:set>
                                    <p:animEffect filter="fade" transition="in">
                                      <p:cBhvr>
                                        <p:cTn dur="500"/>
                                        <p:tgtEl>
                                          <p:spTgt spid="25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9" st="9"/>
                                            </p:txEl>
                                          </p:spTgt>
                                        </p:tgtEl>
                                        <p:attrNameLst>
                                          <p:attrName>style.visibility</p:attrName>
                                        </p:attrNameLst>
                                      </p:cBhvr>
                                      <p:to>
                                        <p:strVal val="visible"/>
                                      </p:to>
                                    </p:set>
                                    <p:animEffect filter="fade" transition="in">
                                      <p:cBhvr>
                                        <p:cTn dur="500"/>
                                        <p:tgtEl>
                                          <p:spTgt spid="25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0" st="10"/>
                                            </p:txEl>
                                          </p:spTgt>
                                        </p:tgtEl>
                                        <p:attrNameLst>
                                          <p:attrName>style.visibility</p:attrName>
                                        </p:attrNameLst>
                                      </p:cBhvr>
                                      <p:to>
                                        <p:strVal val="visible"/>
                                      </p:to>
                                    </p:set>
                                    <p:animEffect filter="fade" transition="in">
                                      <p:cBhvr>
                                        <p:cTn dur="500"/>
                                        <p:tgtEl>
                                          <p:spTgt spid="25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2231136" y="396521"/>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EXAMPLE</a:t>
            </a:r>
            <a:endParaRPr/>
          </a:p>
        </p:txBody>
      </p:sp>
      <p:sp>
        <p:nvSpPr>
          <p:cNvPr id="262" name="Google Shape;262;p42"/>
          <p:cNvSpPr txBox="1"/>
          <p:nvPr>
            <p:ph idx="1" type="body"/>
          </p:nvPr>
        </p:nvSpPr>
        <p:spPr>
          <a:xfrm>
            <a:off x="2213379" y="1766656"/>
            <a:ext cx="8058083" cy="485608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Calculation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void fact(int  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fact=1;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for(int i=1;i&lt;=n;i++)</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fact=fact*i;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System.out.println("factorial is "+fact);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new Calculation().fact(5);//calling method with anonymous object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Method in Java" id="110" name="Google Shape;110;p17"/>
          <p:cNvPicPr preferRelativeResize="0"/>
          <p:nvPr/>
        </p:nvPicPr>
        <p:blipFill rotWithShape="1">
          <a:blip r:embed="rId3">
            <a:alphaModFix/>
          </a:blip>
          <a:srcRect b="0" l="0" r="0" t="0"/>
          <a:stretch/>
        </p:blipFill>
        <p:spPr>
          <a:xfrm>
            <a:off x="513950" y="648069"/>
            <a:ext cx="11105308" cy="51401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518160" y="477520"/>
            <a:ext cx="11155680" cy="612648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800"/>
              <a:buNone/>
            </a:pPr>
            <a:r>
              <a:rPr lang="en-IN">
                <a:latin typeface="Corbel"/>
                <a:ea typeface="Corbel"/>
                <a:cs typeface="Corbel"/>
                <a:sym typeface="Corbel"/>
              </a:rPr>
              <a:t>In general, method declarations has six components :</a:t>
            </a:r>
            <a:endParaRPr/>
          </a:p>
          <a:p>
            <a:pPr indent="0" lvl="0" marL="0" rtl="0" algn="just">
              <a:lnSpc>
                <a:spcPct val="100000"/>
              </a:lnSpc>
              <a:spcBef>
                <a:spcPts val="1000"/>
              </a:spcBef>
              <a:spcAft>
                <a:spcPts val="0"/>
              </a:spcAft>
              <a:buSzPts val="1800"/>
              <a:buNone/>
            </a:pPr>
            <a:r>
              <a:t/>
            </a:r>
            <a:endParaRPr>
              <a:latin typeface="Corbel"/>
              <a:ea typeface="Corbel"/>
              <a:cs typeface="Corbel"/>
              <a:sym typeface="Corbel"/>
            </a:endParaRPr>
          </a:p>
          <a:p>
            <a:pPr indent="-228600" lvl="0" marL="228600" rtl="0" algn="just">
              <a:lnSpc>
                <a:spcPct val="100000"/>
              </a:lnSpc>
              <a:spcBef>
                <a:spcPts val="1000"/>
              </a:spcBef>
              <a:spcAft>
                <a:spcPts val="0"/>
              </a:spcAft>
              <a:buSzPts val="1800"/>
              <a:buChar char="•"/>
            </a:pPr>
            <a:r>
              <a:rPr b="1" lang="en-IN" u="sng">
                <a:latin typeface="Corbel"/>
                <a:ea typeface="Corbel"/>
                <a:cs typeface="Corbel"/>
                <a:sym typeface="Corbel"/>
              </a:rPr>
              <a:t>Modifier/Access specifier</a:t>
            </a:r>
            <a:r>
              <a:rPr lang="en-IN">
                <a:latin typeface="Corbel"/>
                <a:ea typeface="Corbel"/>
                <a:cs typeface="Corbel"/>
                <a:sym typeface="Corbel"/>
              </a:rPr>
              <a:t>: Defines access type of the method i.e. from where it can be accessed in your application. In Java, there 4 type of the access specifiers.</a:t>
            </a:r>
            <a:endParaRPr/>
          </a:p>
          <a:p>
            <a:pPr indent="0" lvl="0" marL="0" rtl="0" algn="just">
              <a:lnSpc>
                <a:spcPct val="100000"/>
              </a:lnSpc>
              <a:spcBef>
                <a:spcPts val="1000"/>
              </a:spcBef>
              <a:spcAft>
                <a:spcPts val="0"/>
              </a:spcAft>
              <a:buSzPts val="1800"/>
              <a:buNone/>
            </a:pPr>
            <a:r>
              <a:rPr lang="en-IN">
                <a:latin typeface="Corbel"/>
                <a:ea typeface="Corbel"/>
                <a:cs typeface="Corbel"/>
                <a:sym typeface="Corbel"/>
              </a:rPr>
              <a:t>	</a:t>
            </a:r>
            <a:r>
              <a:rPr lang="en-IN">
                <a:solidFill>
                  <a:srgbClr val="FF0000"/>
                </a:solidFill>
                <a:latin typeface="Corbel"/>
                <a:ea typeface="Corbel"/>
                <a:cs typeface="Corbel"/>
                <a:sym typeface="Corbel"/>
              </a:rPr>
              <a:t>public:</a:t>
            </a:r>
            <a:r>
              <a:rPr lang="en-IN">
                <a:latin typeface="Corbel"/>
                <a:ea typeface="Corbel"/>
                <a:cs typeface="Corbel"/>
                <a:sym typeface="Corbel"/>
              </a:rPr>
              <a:t> accessible in all class in your application.</a:t>
            </a:r>
            <a:endParaRPr/>
          </a:p>
          <a:p>
            <a:pPr indent="0" lvl="0" marL="0" rtl="0" algn="just">
              <a:lnSpc>
                <a:spcPct val="100000"/>
              </a:lnSpc>
              <a:spcBef>
                <a:spcPts val="1000"/>
              </a:spcBef>
              <a:spcAft>
                <a:spcPts val="0"/>
              </a:spcAft>
              <a:buSzPts val="1800"/>
              <a:buNone/>
            </a:pPr>
            <a:r>
              <a:rPr lang="en-IN">
                <a:latin typeface="Corbel"/>
                <a:ea typeface="Corbel"/>
                <a:cs typeface="Corbel"/>
                <a:sym typeface="Corbel"/>
              </a:rPr>
              <a:t>	</a:t>
            </a:r>
            <a:r>
              <a:rPr lang="en-IN">
                <a:solidFill>
                  <a:srgbClr val="FF0000"/>
                </a:solidFill>
                <a:latin typeface="Corbel"/>
                <a:ea typeface="Corbel"/>
                <a:cs typeface="Corbel"/>
                <a:sym typeface="Corbel"/>
              </a:rPr>
              <a:t>protected:</a:t>
            </a:r>
            <a:r>
              <a:rPr lang="en-IN">
                <a:latin typeface="Corbel"/>
                <a:ea typeface="Corbel"/>
                <a:cs typeface="Corbel"/>
                <a:sym typeface="Corbel"/>
              </a:rPr>
              <a:t> accessible within the class in which it is defined and in its subclass(es)</a:t>
            </a:r>
            <a:endParaRPr/>
          </a:p>
          <a:p>
            <a:pPr indent="0" lvl="0" marL="0" rtl="0" algn="just">
              <a:lnSpc>
                <a:spcPct val="100000"/>
              </a:lnSpc>
              <a:spcBef>
                <a:spcPts val="1000"/>
              </a:spcBef>
              <a:spcAft>
                <a:spcPts val="0"/>
              </a:spcAft>
              <a:buSzPts val="1800"/>
              <a:buNone/>
            </a:pPr>
            <a:r>
              <a:rPr lang="en-IN">
                <a:latin typeface="Corbel"/>
                <a:ea typeface="Corbel"/>
                <a:cs typeface="Corbel"/>
                <a:sym typeface="Corbel"/>
              </a:rPr>
              <a:t>	</a:t>
            </a:r>
            <a:r>
              <a:rPr lang="en-IN">
                <a:solidFill>
                  <a:srgbClr val="FF0000"/>
                </a:solidFill>
                <a:latin typeface="Corbel"/>
                <a:ea typeface="Corbel"/>
                <a:cs typeface="Corbel"/>
                <a:sym typeface="Corbel"/>
              </a:rPr>
              <a:t>private:</a:t>
            </a:r>
            <a:r>
              <a:rPr lang="en-IN">
                <a:latin typeface="Corbel"/>
                <a:ea typeface="Corbel"/>
                <a:cs typeface="Corbel"/>
                <a:sym typeface="Corbel"/>
              </a:rPr>
              <a:t> accessible only within the class in which it is defined.</a:t>
            </a:r>
            <a:endParaRPr/>
          </a:p>
          <a:p>
            <a:pPr indent="0" lvl="0" marL="0" rtl="0" algn="just">
              <a:lnSpc>
                <a:spcPct val="100000"/>
              </a:lnSpc>
              <a:spcBef>
                <a:spcPts val="1000"/>
              </a:spcBef>
              <a:spcAft>
                <a:spcPts val="0"/>
              </a:spcAft>
              <a:buSzPts val="1800"/>
              <a:buNone/>
            </a:pPr>
            <a:r>
              <a:rPr lang="en-IN">
                <a:latin typeface="Corbel"/>
                <a:ea typeface="Corbel"/>
                <a:cs typeface="Corbel"/>
                <a:sym typeface="Corbel"/>
              </a:rPr>
              <a:t>	</a:t>
            </a:r>
            <a:r>
              <a:rPr lang="en-IN">
                <a:solidFill>
                  <a:srgbClr val="FF0000"/>
                </a:solidFill>
                <a:latin typeface="Corbel"/>
                <a:ea typeface="Corbel"/>
                <a:cs typeface="Corbel"/>
                <a:sym typeface="Corbel"/>
              </a:rPr>
              <a:t>default : </a:t>
            </a:r>
            <a:r>
              <a:rPr lang="en-IN">
                <a:latin typeface="Corbel"/>
                <a:ea typeface="Corbel"/>
                <a:cs typeface="Corbel"/>
                <a:sym typeface="Corbel"/>
              </a:rPr>
              <a:t>(declared/defined without using any modifier) : accessible within same class and package within 	which its class is defined.</a:t>
            </a:r>
            <a:endParaRPr/>
          </a:p>
          <a:p>
            <a:pPr indent="-228600" lvl="0" marL="228600" rtl="0" algn="just">
              <a:lnSpc>
                <a:spcPct val="100000"/>
              </a:lnSpc>
              <a:spcBef>
                <a:spcPts val="1000"/>
              </a:spcBef>
              <a:spcAft>
                <a:spcPts val="0"/>
              </a:spcAft>
              <a:buSzPts val="1800"/>
              <a:buChar char="•"/>
            </a:pPr>
            <a:r>
              <a:rPr b="1" lang="en-IN" u="sng">
                <a:latin typeface="Corbel"/>
                <a:ea typeface="Corbel"/>
                <a:cs typeface="Corbel"/>
                <a:sym typeface="Corbel"/>
              </a:rPr>
              <a:t>The return type </a:t>
            </a:r>
            <a:r>
              <a:rPr lang="en-IN">
                <a:latin typeface="Corbel"/>
                <a:ea typeface="Corbel"/>
                <a:cs typeface="Corbel"/>
                <a:sym typeface="Corbel"/>
              </a:rPr>
              <a:t>: The data type of the value returned by the method or void if does not return a value.</a:t>
            </a:r>
            <a:endParaRPr/>
          </a:p>
          <a:p>
            <a:pPr indent="-228600" lvl="0" marL="228600" rtl="0" algn="just">
              <a:lnSpc>
                <a:spcPct val="100000"/>
              </a:lnSpc>
              <a:spcBef>
                <a:spcPts val="1000"/>
              </a:spcBef>
              <a:spcAft>
                <a:spcPts val="0"/>
              </a:spcAft>
              <a:buSzPts val="1800"/>
              <a:buChar char="•"/>
            </a:pPr>
            <a:r>
              <a:rPr b="1" lang="en-IN" u="sng">
                <a:latin typeface="Corbel"/>
                <a:ea typeface="Corbel"/>
                <a:cs typeface="Corbel"/>
                <a:sym typeface="Corbel"/>
              </a:rPr>
              <a:t>Method Name </a:t>
            </a:r>
            <a:r>
              <a:rPr lang="en-IN">
                <a:latin typeface="Corbel"/>
                <a:ea typeface="Corbel"/>
                <a:cs typeface="Corbel"/>
                <a:sym typeface="Corbel"/>
              </a:rPr>
              <a:t>: the rules for field names apply to method names as well, but the convention is a little different.</a:t>
            </a:r>
            <a:endParaRPr/>
          </a:p>
          <a:p>
            <a:pPr indent="-228600" lvl="0" marL="228600" rtl="0" algn="just">
              <a:lnSpc>
                <a:spcPct val="100000"/>
              </a:lnSpc>
              <a:spcBef>
                <a:spcPts val="1000"/>
              </a:spcBef>
              <a:spcAft>
                <a:spcPts val="0"/>
              </a:spcAft>
              <a:buSzPts val="1800"/>
              <a:buChar char="•"/>
            </a:pPr>
            <a:r>
              <a:rPr b="1" lang="en-IN" u="sng">
                <a:latin typeface="Corbel"/>
                <a:ea typeface="Corbel"/>
                <a:cs typeface="Corbel"/>
                <a:sym typeface="Corbel"/>
              </a:rPr>
              <a:t>Parameter list </a:t>
            </a:r>
            <a:r>
              <a:rPr lang="en-IN">
                <a:latin typeface="Corbel"/>
                <a:ea typeface="Corbel"/>
                <a:cs typeface="Corbel"/>
                <a:sym typeface="Corbel"/>
              </a:rPr>
              <a:t>: Comma separated list of the input parameters are defined, preceded with their data type, within the enclosed parenthesis. If there are no parameters, you must use empty parentheses ().</a:t>
            </a:r>
            <a:endParaRPr/>
          </a:p>
          <a:p>
            <a:pPr indent="-228600" lvl="0" marL="228600" rtl="0" algn="just">
              <a:lnSpc>
                <a:spcPct val="100000"/>
              </a:lnSpc>
              <a:spcBef>
                <a:spcPts val="1000"/>
              </a:spcBef>
              <a:spcAft>
                <a:spcPts val="0"/>
              </a:spcAft>
              <a:buSzPts val="1800"/>
              <a:buChar char="•"/>
            </a:pPr>
            <a:r>
              <a:rPr b="1" lang="en-IN" u="sng">
                <a:latin typeface="Corbel"/>
                <a:ea typeface="Corbel"/>
                <a:cs typeface="Corbel"/>
                <a:sym typeface="Corbel"/>
              </a:rPr>
              <a:t>Exception list </a:t>
            </a:r>
            <a:r>
              <a:rPr lang="en-IN">
                <a:latin typeface="Corbel"/>
                <a:ea typeface="Corbel"/>
                <a:cs typeface="Corbel"/>
                <a:sym typeface="Corbel"/>
              </a:rPr>
              <a:t>: The exceptions you expect by the method can throw, you can specify these exception(s).</a:t>
            </a:r>
            <a:endParaRPr/>
          </a:p>
          <a:p>
            <a:pPr indent="-228600" lvl="0" marL="228600" rtl="0" algn="just">
              <a:lnSpc>
                <a:spcPct val="100000"/>
              </a:lnSpc>
              <a:spcBef>
                <a:spcPts val="1000"/>
              </a:spcBef>
              <a:spcAft>
                <a:spcPts val="0"/>
              </a:spcAft>
              <a:buSzPts val="1800"/>
              <a:buChar char="•"/>
            </a:pPr>
            <a:r>
              <a:rPr b="1" lang="en-IN" u="sng">
                <a:latin typeface="Corbel"/>
                <a:ea typeface="Corbel"/>
                <a:cs typeface="Corbel"/>
                <a:sym typeface="Corbel"/>
              </a:rPr>
              <a:t>Method body </a:t>
            </a:r>
            <a:r>
              <a:rPr lang="en-IN">
                <a:latin typeface="Corbel"/>
                <a:ea typeface="Corbel"/>
                <a:cs typeface="Corbel"/>
                <a:sym typeface="Corbel"/>
              </a:rPr>
              <a:t>: it is enclosed between braces. The code you need to be executed to perform your intended operations.</a:t>
            </a:r>
            <a:endParaRPr>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5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5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5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5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5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500"/>
                                        <p:tgtEl>
                                          <p:spTgt spid="1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Effect filter="fade" transition="in">
                                      <p:cBhvr>
                                        <p:cTn dur="500"/>
                                        <p:tgtEl>
                                          <p:spTgt spid="1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animEffect filter="fade" transition="in">
                                      <p:cBhvr>
                                        <p:cTn dur="500"/>
                                        <p:tgtEl>
                                          <p:spTgt spid="1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8" st="8"/>
                                            </p:txEl>
                                          </p:spTgt>
                                        </p:tgtEl>
                                        <p:attrNameLst>
                                          <p:attrName>style.visibility</p:attrName>
                                        </p:attrNameLst>
                                      </p:cBhvr>
                                      <p:to>
                                        <p:strVal val="visible"/>
                                      </p:to>
                                    </p:set>
                                    <p:animEffect filter="fade" transition="in">
                                      <p:cBhvr>
                                        <p:cTn dur="500"/>
                                        <p:tgtEl>
                                          <p:spTgt spid="1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9" st="9"/>
                                            </p:txEl>
                                          </p:spTgt>
                                        </p:tgtEl>
                                        <p:attrNameLst>
                                          <p:attrName>style.visibility</p:attrName>
                                        </p:attrNameLst>
                                      </p:cBhvr>
                                      <p:to>
                                        <p:strVal val="visible"/>
                                      </p:to>
                                    </p:set>
                                    <p:animEffect filter="fade" transition="in">
                                      <p:cBhvr>
                                        <p:cTn dur="500"/>
                                        <p:tgtEl>
                                          <p:spTgt spid="1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0" st="10"/>
                                            </p:txEl>
                                          </p:spTgt>
                                        </p:tgtEl>
                                        <p:attrNameLst>
                                          <p:attrName>style.visibility</p:attrName>
                                        </p:attrNameLst>
                                      </p:cBhvr>
                                      <p:to>
                                        <p:strVal val="visible"/>
                                      </p:to>
                                    </p:set>
                                    <p:animEffect filter="fade" transition="in">
                                      <p:cBhvr>
                                        <p:cTn dur="500"/>
                                        <p:tgtEl>
                                          <p:spTgt spid="1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1" st="11"/>
                                            </p:txEl>
                                          </p:spTgt>
                                        </p:tgtEl>
                                        <p:attrNameLst>
                                          <p:attrName>style.visibility</p:attrName>
                                        </p:attrNameLst>
                                      </p:cBhvr>
                                      <p:to>
                                        <p:strVal val="visible"/>
                                      </p:to>
                                    </p:set>
                                    <p:animEffect filter="fade" transition="in">
                                      <p:cBhvr>
                                        <p:cTn dur="500"/>
                                        <p:tgtEl>
                                          <p:spTgt spid="11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METHOD SIGNATURE</a:t>
            </a:r>
            <a:endParaRPr/>
          </a:p>
        </p:txBody>
      </p:sp>
      <p:sp>
        <p:nvSpPr>
          <p:cNvPr id="121" name="Google Shape;121;p19"/>
          <p:cNvSpPr txBox="1"/>
          <p:nvPr>
            <p:ph idx="1" type="body"/>
          </p:nvPr>
        </p:nvSpPr>
        <p:spPr>
          <a:xfrm>
            <a:off x="883272" y="2791325"/>
            <a:ext cx="10329225"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IN" sz="2400">
                <a:latin typeface="Corbel"/>
                <a:ea typeface="Corbel"/>
                <a:cs typeface="Corbel"/>
                <a:sym typeface="Corbel"/>
              </a:rPr>
              <a:t>It consists of the method name and a parameter list (number of parameters, type of the parameters and order of the parameters). The return type and exceptions are not considered as part of it.</a:t>
            </a:r>
            <a:endParaRPr/>
          </a:p>
          <a:p>
            <a:pPr indent="-228600" lvl="0" marL="228600" rtl="0" algn="just">
              <a:lnSpc>
                <a:spcPct val="100000"/>
              </a:lnSpc>
              <a:spcBef>
                <a:spcPts val="1000"/>
              </a:spcBef>
              <a:spcAft>
                <a:spcPts val="0"/>
              </a:spcAft>
              <a:buSzPts val="2400"/>
              <a:buChar char="•"/>
            </a:pPr>
            <a:r>
              <a:rPr lang="en-IN" sz="2400">
                <a:latin typeface="Corbel"/>
                <a:ea typeface="Corbel"/>
                <a:cs typeface="Corbel"/>
                <a:sym typeface="Corbel"/>
              </a:rPr>
              <a:t>Method Signature of above function:</a:t>
            </a:r>
            <a:endParaRPr/>
          </a:p>
          <a:p>
            <a:pPr indent="-114300" lvl="0" marL="228600" rtl="0" algn="l">
              <a:lnSpc>
                <a:spcPct val="100000"/>
              </a:lnSpc>
              <a:spcBef>
                <a:spcPts val="1000"/>
              </a:spcBef>
              <a:spcAft>
                <a:spcPts val="0"/>
              </a:spcAft>
              <a:buSzPts val="1800"/>
              <a:buNone/>
            </a:pPr>
            <a:r>
              <a:t/>
            </a:r>
            <a:endParaRPr/>
          </a:p>
        </p:txBody>
      </p:sp>
      <p:sp>
        <p:nvSpPr>
          <p:cNvPr id="122" name="Google Shape;122;p19"/>
          <p:cNvSpPr/>
          <p:nvPr/>
        </p:nvSpPr>
        <p:spPr>
          <a:xfrm>
            <a:off x="4287918" y="5122332"/>
            <a:ext cx="2423604" cy="371876"/>
          </a:xfrm>
          <a:prstGeom prst="rect">
            <a:avLst/>
          </a:prstGeom>
          <a:solidFill>
            <a:srgbClr val="E0E0E0"/>
          </a:solidFill>
          <a:ln>
            <a:noFill/>
          </a:ln>
        </p:spPr>
        <p:txBody>
          <a:bodyPr anchorCtr="0" anchor="ctr" bIns="63475" lIns="0" spcFirstLastPara="1" rIns="0" wrap="square" tIns="0">
            <a:noAutofit/>
          </a:bodyPr>
          <a:lstStyle/>
          <a:p>
            <a:pPr indent="0" lvl="0" marL="0" marR="0" rtl="0" algn="ctr">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max(int x, int y) </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852256" y="514905"/>
            <a:ext cx="10670960" cy="586813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IN" sz="2000">
                <a:latin typeface="Consolas"/>
                <a:ea typeface="Consolas"/>
                <a:cs typeface="Consolas"/>
                <a:sym typeface="Consolas"/>
              </a:rPr>
              <a:t>class MyClass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static void myMethod()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System.out.println("I just got executed!");</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a:t>
            </a:r>
            <a:endParaRPr/>
          </a:p>
          <a:p>
            <a:pPr indent="0" lvl="0" marL="0" rtl="0" algn="l">
              <a:lnSpc>
                <a:spcPct val="100000"/>
              </a:lnSpc>
              <a:spcBef>
                <a:spcPts val="1000"/>
              </a:spcBef>
              <a:spcAft>
                <a:spcPts val="0"/>
              </a:spcAft>
              <a:buSzPts val="2000"/>
              <a:buNone/>
            </a:pPr>
            <a:r>
              <a:t/>
            </a:r>
            <a:endParaRPr sz="2000">
              <a:latin typeface="Consolas"/>
              <a:ea typeface="Consolas"/>
              <a:cs typeface="Consolas"/>
              <a:sym typeface="Consolas"/>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myMethod();</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myMethod();</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myMethod();</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500"/>
                                        <p:tgtEl>
                                          <p:spTgt spid="1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500"/>
                                        <p:tgtEl>
                                          <p:spTgt spid="1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animEffect filter="fade" transition="in">
                                      <p:cBhvr>
                                        <p:cTn dur="500"/>
                                        <p:tgtEl>
                                          <p:spTgt spid="1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9" st="9"/>
                                            </p:txEl>
                                          </p:spTgt>
                                        </p:tgtEl>
                                        <p:attrNameLst>
                                          <p:attrName>style.visibility</p:attrName>
                                        </p:attrNameLst>
                                      </p:cBhvr>
                                      <p:to>
                                        <p:strVal val="visible"/>
                                      </p:to>
                                    </p:set>
                                    <p:animEffect filter="fade" transition="in">
                                      <p:cBhvr>
                                        <p:cTn dur="500"/>
                                        <p:tgtEl>
                                          <p:spTgt spid="12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0" st="10"/>
                                            </p:txEl>
                                          </p:spTgt>
                                        </p:tgtEl>
                                        <p:attrNameLst>
                                          <p:attrName>style.visibility</p:attrName>
                                        </p:attrNameLst>
                                      </p:cBhvr>
                                      <p:to>
                                        <p:strVal val="visible"/>
                                      </p:to>
                                    </p:set>
                                    <p:animEffect filter="fade" transition="in">
                                      <p:cBhvr>
                                        <p:cTn dur="500"/>
                                        <p:tgtEl>
                                          <p:spTgt spid="12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1" st="11"/>
                                            </p:txEl>
                                          </p:spTgt>
                                        </p:tgtEl>
                                        <p:attrNameLst>
                                          <p:attrName>style.visibility</p:attrName>
                                        </p:attrNameLst>
                                      </p:cBhvr>
                                      <p:to>
                                        <p:strVal val="visible"/>
                                      </p:to>
                                    </p:set>
                                    <p:animEffect filter="fade" transition="in">
                                      <p:cBhvr>
                                        <p:cTn dur="500"/>
                                        <p:tgtEl>
                                          <p:spTgt spid="12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2" st="12"/>
                                            </p:txEl>
                                          </p:spTgt>
                                        </p:tgtEl>
                                        <p:attrNameLst>
                                          <p:attrName>style.visibility</p:attrName>
                                        </p:attrNameLst>
                                      </p:cBhvr>
                                      <p:to>
                                        <p:strVal val="visible"/>
                                      </p:to>
                                    </p:set>
                                    <p:animEffect filter="fade" transition="in">
                                      <p:cBhvr>
                                        <p:cTn dur="500"/>
                                        <p:tgtEl>
                                          <p:spTgt spid="12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3" st="13"/>
                                            </p:txEl>
                                          </p:spTgt>
                                        </p:tgtEl>
                                        <p:attrNameLst>
                                          <p:attrName>style.visibility</p:attrName>
                                        </p:attrNameLst>
                                      </p:cBhvr>
                                      <p:to>
                                        <p:strVal val="visible"/>
                                      </p:to>
                                    </p:set>
                                    <p:animEffect filter="fade" transition="in">
                                      <p:cBhvr>
                                        <p:cTn dur="500"/>
                                        <p:tgtEl>
                                          <p:spTgt spid="12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609600" y="568960"/>
            <a:ext cx="10830560" cy="5638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2000"/>
              <a:buNone/>
            </a:pPr>
            <a:r>
              <a:rPr lang="en-IN" sz="2000">
                <a:latin typeface="Consolas"/>
                <a:ea typeface="Consolas"/>
                <a:cs typeface="Consolas"/>
                <a:sym typeface="Consolas"/>
              </a:rPr>
              <a:t>class MyClass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static void myMethod(String fname, int age)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System.out.println(fname + " is " + age);</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a:t>
            </a:r>
            <a:endParaRPr/>
          </a:p>
          <a:p>
            <a:pPr indent="0" lvl="0" marL="0" rtl="0" algn="l">
              <a:lnSpc>
                <a:spcPct val="100000"/>
              </a:lnSpc>
              <a:spcBef>
                <a:spcPts val="1000"/>
              </a:spcBef>
              <a:spcAft>
                <a:spcPts val="0"/>
              </a:spcAft>
              <a:buSzPts val="2000"/>
              <a:buNone/>
            </a:pPr>
            <a:r>
              <a:t/>
            </a:r>
            <a:endParaRPr sz="2000">
              <a:latin typeface="Consolas"/>
              <a:ea typeface="Consolas"/>
              <a:cs typeface="Consolas"/>
              <a:sym typeface="Consolas"/>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myMethod("Liam", 5);</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myMethod("Jenny", 8);</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myMethod("Anja", 31);</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a:t>
            </a:r>
            <a:endParaRPr/>
          </a:p>
          <a:p>
            <a:pPr indent="0" lvl="0" marL="0" rtl="0" algn="l">
              <a:lnSpc>
                <a:spcPct val="100000"/>
              </a:lnSpc>
              <a:spcBef>
                <a:spcPts val="1000"/>
              </a:spcBef>
              <a:spcAft>
                <a:spcPts val="0"/>
              </a:spcAft>
              <a:buSzPts val="2000"/>
              <a:buNone/>
            </a:pPr>
            <a:r>
              <a:t/>
            </a:r>
            <a:endParaRPr sz="20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5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5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5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5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5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5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5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5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500"/>
                                        <p:tgtEl>
                                          <p:spTgt spid="1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animEffect filter="fade" transition="in">
                                      <p:cBhvr>
                                        <p:cTn dur="500"/>
                                        <p:tgtEl>
                                          <p:spTgt spid="1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animEffect filter="fade" transition="in">
                                      <p:cBhvr>
                                        <p:cTn dur="500"/>
                                        <p:tgtEl>
                                          <p:spTgt spid="13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1" st="11"/>
                                            </p:txEl>
                                          </p:spTgt>
                                        </p:tgtEl>
                                        <p:attrNameLst>
                                          <p:attrName>style.visibility</p:attrName>
                                        </p:attrNameLst>
                                      </p:cBhvr>
                                      <p:to>
                                        <p:strVal val="visible"/>
                                      </p:to>
                                    </p:set>
                                    <p:animEffect filter="fade" transition="in">
                                      <p:cBhvr>
                                        <p:cTn dur="500"/>
                                        <p:tgtEl>
                                          <p:spTgt spid="13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2" st="12"/>
                                            </p:txEl>
                                          </p:spTgt>
                                        </p:tgtEl>
                                        <p:attrNameLst>
                                          <p:attrName>style.visibility</p:attrName>
                                        </p:attrNameLst>
                                      </p:cBhvr>
                                      <p:to>
                                        <p:strVal val="visible"/>
                                      </p:to>
                                    </p:set>
                                    <p:animEffect filter="fade" transition="in">
                                      <p:cBhvr>
                                        <p:cTn dur="500"/>
                                        <p:tgtEl>
                                          <p:spTgt spid="13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3" st="13"/>
                                            </p:txEl>
                                          </p:spTgt>
                                        </p:tgtEl>
                                        <p:attrNameLst>
                                          <p:attrName>style.visibility</p:attrName>
                                        </p:attrNameLst>
                                      </p:cBhvr>
                                      <p:to>
                                        <p:strVal val="visible"/>
                                      </p:to>
                                    </p:set>
                                    <p:animEffect filter="fade" transition="in">
                                      <p:cBhvr>
                                        <p:cTn dur="500"/>
                                        <p:tgtEl>
                                          <p:spTgt spid="13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4" st="14"/>
                                            </p:txEl>
                                          </p:spTgt>
                                        </p:tgtEl>
                                        <p:attrNameLst>
                                          <p:attrName>style.visibility</p:attrName>
                                        </p:attrNameLst>
                                      </p:cBhvr>
                                      <p:to>
                                        <p:strVal val="visible"/>
                                      </p:to>
                                    </p:set>
                                    <p:animEffect filter="fade" transition="in">
                                      <p:cBhvr>
                                        <p:cTn dur="500"/>
                                        <p:tgtEl>
                                          <p:spTgt spid="132">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1046480" y="599440"/>
            <a:ext cx="10190480" cy="572008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00000"/>
              <a:buNone/>
            </a:pPr>
            <a:r>
              <a:rPr lang="en-IN" sz="2400">
                <a:latin typeface="Consolas"/>
                <a:ea typeface="Consolas"/>
                <a:cs typeface="Consolas"/>
                <a:sym typeface="Consolas"/>
              </a:rPr>
              <a:t>class MyClass </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static int myMethod(int x, int y) </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return x + y;</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t/>
            </a:r>
            <a:endParaRPr sz="2400">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int z ;</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z= myMethod(5, 3);</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System.out.println(z);</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2400">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5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5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5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5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5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5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5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500"/>
                                        <p:tgtEl>
                                          <p:spTgt spid="1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Effect filter="fade" transition="in">
                                      <p:cBhvr>
                                        <p:cTn dur="500"/>
                                        <p:tgtEl>
                                          <p:spTgt spid="1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animEffect filter="fade" transition="in">
                                      <p:cBhvr>
                                        <p:cTn dur="500"/>
                                        <p:tgtEl>
                                          <p:spTgt spid="1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0" st="10"/>
                                            </p:txEl>
                                          </p:spTgt>
                                        </p:tgtEl>
                                        <p:attrNameLst>
                                          <p:attrName>style.visibility</p:attrName>
                                        </p:attrNameLst>
                                      </p:cBhvr>
                                      <p:to>
                                        <p:strVal val="visible"/>
                                      </p:to>
                                    </p:set>
                                    <p:animEffect filter="fade" transition="in">
                                      <p:cBhvr>
                                        <p:cTn dur="500"/>
                                        <p:tgtEl>
                                          <p:spTgt spid="1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1" st="11"/>
                                            </p:txEl>
                                          </p:spTgt>
                                        </p:tgtEl>
                                        <p:attrNameLst>
                                          <p:attrName>style.visibility</p:attrName>
                                        </p:attrNameLst>
                                      </p:cBhvr>
                                      <p:to>
                                        <p:strVal val="visible"/>
                                      </p:to>
                                    </p:set>
                                    <p:animEffect filter="fade" transition="in">
                                      <p:cBhvr>
                                        <p:cTn dur="500"/>
                                        <p:tgtEl>
                                          <p:spTgt spid="13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2" st="12"/>
                                            </p:txEl>
                                          </p:spTgt>
                                        </p:tgtEl>
                                        <p:attrNameLst>
                                          <p:attrName>style.visibility</p:attrName>
                                        </p:attrNameLst>
                                      </p:cBhvr>
                                      <p:to>
                                        <p:strVal val="visible"/>
                                      </p:to>
                                    </p:set>
                                    <p:animEffect filter="fade" transition="in">
                                      <p:cBhvr>
                                        <p:cTn dur="500"/>
                                        <p:tgtEl>
                                          <p:spTgt spid="13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3" st="13"/>
                                            </p:txEl>
                                          </p:spTgt>
                                        </p:tgtEl>
                                        <p:attrNameLst>
                                          <p:attrName>style.visibility</p:attrName>
                                        </p:attrNameLst>
                                      </p:cBhvr>
                                      <p:to>
                                        <p:strVal val="visible"/>
                                      </p:to>
                                    </p:set>
                                    <p:animEffect filter="fade" transition="in">
                                      <p:cBhvr>
                                        <p:cTn dur="500"/>
                                        <p:tgtEl>
                                          <p:spTgt spid="13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1" type="body"/>
          </p:nvPr>
        </p:nvSpPr>
        <p:spPr>
          <a:xfrm>
            <a:off x="833120" y="204186"/>
            <a:ext cx="10566400" cy="665381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MyClass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static void checkAge(int age)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if (age &lt; 18)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System.out.println("Access denied - You are not old enough!");</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else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System.out.println("Access granted - You are old enough!");</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checkAge(20);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5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5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5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500"/>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500"/>
                                        <p:tgtEl>
                                          <p:spTgt spid="1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animEffect filter="fade" transition="in">
                                      <p:cBhvr>
                                        <p:cTn dur="500"/>
                                        <p:tgtEl>
                                          <p:spTgt spid="1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animEffect filter="fade" transition="in">
                                      <p:cBhvr>
                                        <p:cTn dur="500"/>
                                        <p:tgtEl>
                                          <p:spTgt spid="14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9" st="9"/>
                                            </p:txEl>
                                          </p:spTgt>
                                        </p:tgtEl>
                                        <p:attrNameLst>
                                          <p:attrName>style.visibility</p:attrName>
                                        </p:attrNameLst>
                                      </p:cBhvr>
                                      <p:to>
                                        <p:strVal val="visible"/>
                                      </p:to>
                                    </p:set>
                                    <p:animEffect filter="fade" transition="in">
                                      <p:cBhvr>
                                        <p:cTn dur="500"/>
                                        <p:tgtEl>
                                          <p:spTgt spid="14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0" st="10"/>
                                            </p:txEl>
                                          </p:spTgt>
                                        </p:tgtEl>
                                        <p:attrNameLst>
                                          <p:attrName>style.visibility</p:attrName>
                                        </p:attrNameLst>
                                      </p:cBhvr>
                                      <p:to>
                                        <p:strVal val="visible"/>
                                      </p:to>
                                    </p:set>
                                    <p:animEffect filter="fade" transition="in">
                                      <p:cBhvr>
                                        <p:cTn dur="500"/>
                                        <p:tgtEl>
                                          <p:spTgt spid="14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1" st="11"/>
                                            </p:txEl>
                                          </p:spTgt>
                                        </p:tgtEl>
                                        <p:attrNameLst>
                                          <p:attrName>style.visibility</p:attrName>
                                        </p:attrNameLst>
                                      </p:cBhvr>
                                      <p:to>
                                        <p:strVal val="visible"/>
                                      </p:to>
                                    </p:set>
                                    <p:animEffect filter="fade" transition="in">
                                      <p:cBhvr>
                                        <p:cTn dur="500"/>
                                        <p:tgtEl>
                                          <p:spTgt spid="14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2" st="12"/>
                                            </p:txEl>
                                          </p:spTgt>
                                        </p:tgtEl>
                                        <p:attrNameLst>
                                          <p:attrName>style.visibility</p:attrName>
                                        </p:attrNameLst>
                                      </p:cBhvr>
                                      <p:to>
                                        <p:strVal val="visible"/>
                                      </p:to>
                                    </p:set>
                                    <p:animEffect filter="fade" transition="in">
                                      <p:cBhvr>
                                        <p:cTn dur="500"/>
                                        <p:tgtEl>
                                          <p:spTgt spid="14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3" st="13"/>
                                            </p:txEl>
                                          </p:spTgt>
                                        </p:tgtEl>
                                        <p:attrNameLst>
                                          <p:attrName>style.visibility</p:attrName>
                                        </p:attrNameLst>
                                      </p:cBhvr>
                                      <p:to>
                                        <p:strVal val="visible"/>
                                      </p:to>
                                    </p:set>
                                    <p:animEffect filter="fade" transition="in">
                                      <p:cBhvr>
                                        <p:cTn dur="500"/>
                                        <p:tgtEl>
                                          <p:spTgt spid="14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4" st="14"/>
                                            </p:txEl>
                                          </p:spTgt>
                                        </p:tgtEl>
                                        <p:attrNameLst>
                                          <p:attrName>style.visibility</p:attrName>
                                        </p:attrNameLst>
                                      </p:cBhvr>
                                      <p:to>
                                        <p:strVal val="visible"/>
                                      </p:to>
                                    </p:set>
                                    <p:animEffect filter="fade" transition="in">
                                      <p:cBhvr>
                                        <p:cTn dur="500"/>
                                        <p:tgtEl>
                                          <p:spTgt spid="14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5" st="15"/>
                                            </p:txEl>
                                          </p:spTgt>
                                        </p:tgtEl>
                                        <p:attrNameLst>
                                          <p:attrName>style.visibility</p:attrName>
                                        </p:attrNameLst>
                                      </p:cBhvr>
                                      <p:to>
                                        <p:strVal val="visible"/>
                                      </p:to>
                                    </p:set>
                                    <p:animEffect filter="fade" transition="in">
                                      <p:cBhvr>
                                        <p:cTn dur="500"/>
                                        <p:tgtEl>
                                          <p:spTgt spid="14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6" st="16"/>
                                            </p:txEl>
                                          </p:spTgt>
                                        </p:tgtEl>
                                        <p:attrNameLst>
                                          <p:attrName>style.visibility</p:attrName>
                                        </p:attrNameLst>
                                      </p:cBhvr>
                                      <p:to>
                                        <p:strVal val="visible"/>
                                      </p:to>
                                    </p:set>
                                    <p:animEffect filter="fade" transition="in">
                                      <p:cBhvr>
                                        <p:cTn dur="500"/>
                                        <p:tgtEl>
                                          <p:spTgt spid="14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7" st="17"/>
                                            </p:txEl>
                                          </p:spTgt>
                                        </p:tgtEl>
                                        <p:attrNameLst>
                                          <p:attrName>style.visibility</p:attrName>
                                        </p:attrNameLst>
                                      </p:cBhvr>
                                      <p:to>
                                        <p:strVal val="visible"/>
                                      </p:to>
                                    </p:set>
                                    <p:animEffect filter="fade" transition="in">
                                      <p:cBhvr>
                                        <p:cTn dur="500"/>
                                        <p:tgtEl>
                                          <p:spTgt spid="14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8" st="18"/>
                                            </p:txEl>
                                          </p:spTgt>
                                        </p:tgtEl>
                                        <p:attrNameLst>
                                          <p:attrName>style.visibility</p:attrName>
                                        </p:attrNameLst>
                                      </p:cBhvr>
                                      <p:to>
                                        <p:strVal val="visible"/>
                                      </p:to>
                                    </p:set>
                                    <p:animEffect filter="fade" transition="in">
                                      <p:cBhvr>
                                        <p:cTn dur="500"/>
                                        <p:tgtEl>
                                          <p:spTgt spid="142">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