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7.xml"/><Relationship Id="rId33" Type="http://schemas.openxmlformats.org/officeDocument/2006/relationships/font" Target="fonts/Corbel-boldItalic.fntdata"/><Relationship Id="rId10" Type="http://schemas.openxmlformats.org/officeDocument/2006/relationships/slide" Target="slides/slide6.xml"/><Relationship Id="rId32" Type="http://schemas.openxmlformats.org/officeDocument/2006/relationships/font" Target="fonts/Corbel-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1" name="Shape 11"/>
        <p:cNvGrpSpPr/>
        <p:nvPr/>
      </p:nvGrpSpPr>
      <p:grpSpPr>
        <a:xfrm>
          <a:off x="0" y="0"/>
          <a:ext cx="0" cy="0"/>
          <a:chOff x="0" y="0"/>
          <a:chExt cx="0" cy="0"/>
        </a:xfrm>
      </p:grpSpPr>
      <p:sp>
        <p:nvSpPr>
          <p:cNvPr id="12" name="Google Shape;12;p2"/>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rgbClr val="262626"/>
              </a:buClr>
              <a:buSzPts val="3200"/>
              <a:buNone/>
              <a:defRPr sz="3200">
                <a:solidFill>
                  <a:srgbClr val="262626"/>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5" name="Google Shape;15;p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300" u="none" cap="none" strike="noStrike">
                <a:solidFill>
                  <a:srgbClr val="FFFFFF"/>
                </a:solidFill>
                <a:latin typeface="Calibri"/>
                <a:ea typeface="Calibri"/>
                <a:cs typeface="Calibri"/>
                <a:sym typeface="Calibri"/>
              </a:defRPr>
            </a:lvl1pPr>
            <a:lvl2pPr indent="0" lvl="1" marL="0" algn="r">
              <a:spcBef>
                <a:spcPts val="0"/>
              </a:spcBef>
              <a:buNone/>
              <a:defRPr b="0" i="0" sz="10300" u="none" cap="none" strike="noStrike">
                <a:solidFill>
                  <a:srgbClr val="FFFFFF"/>
                </a:solidFill>
                <a:latin typeface="Calibri"/>
                <a:ea typeface="Calibri"/>
                <a:cs typeface="Calibri"/>
                <a:sym typeface="Calibri"/>
              </a:defRPr>
            </a:lvl2pPr>
            <a:lvl3pPr indent="0" lvl="2" marL="0" algn="r">
              <a:spcBef>
                <a:spcPts val="0"/>
              </a:spcBef>
              <a:buNone/>
              <a:defRPr b="0" i="0" sz="10300" u="none" cap="none" strike="noStrike">
                <a:solidFill>
                  <a:srgbClr val="FFFFFF"/>
                </a:solidFill>
                <a:latin typeface="Calibri"/>
                <a:ea typeface="Calibri"/>
                <a:cs typeface="Calibri"/>
                <a:sym typeface="Calibri"/>
              </a:defRPr>
            </a:lvl3pPr>
            <a:lvl4pPr indent="0" lvl="3" marL="0" algn="r">
              <a:spcBef>
                <a:spcPts val="0"/>
              </a:spcBef>
              <a:buNone/>
              <a:defRPr b="0" i="0" sz="10300" u="none" cap="none" strike="noStrike">
                <a:solidFill>
                  <a:srgbClr val="FFFFFF"/>
                </a:solidFill>
                <a:latin typeface="Calibri"/>
                <a:ea typeface="Calibri"/>
                <a:cs typeface="Calibri"/>
                <a:sym typeface="Calibri"/>
              </a:defRPr>
            </a:lvl4pPr>
            <a:lvl5pPr indent="0" lvl="4" marL="0" algn="r">
              <a:spcBef>
                <a:spcPts val="0"/>
              </a:spcBef>
              <a:buNone/>
              <a:defRPr b="0" i="0" sz="10300" u="none" cap="none" strike="noStrike">
                <a:solidFill>
                  <a:srgbClr val="FFFFFF"/>
                </a:solidFill>
                <a:latin typeface="Calibri"/>
                <a:ea typeface="Calibri"/>
                <a:cs typeface="Calibri"/>
                <a:sym typeface="Calibri"/>
              </a:defRPr>
            </a:lvl5pPr>
            <a:lvl6pPr indent="0" lvl="5" marL="0" algn="r">
              <a:spcBef>
                <a:spcPts val="0"/>
              </a:spcBef>
              <a:buNone/>
              <a:defRPr b="0" i="0" sz="10300" u="none" cap="none" strike="noStrike">
                <a:solidFill>
                  <a:srgbClr val="FFFFFF"/>
                </a:solidFill>
                <a:latin typeface="Calibri"/>
                <a:ea typeface="Calibri"/>
                <a:cs typeface="Calibri"/>
                <a:sym typeface="Calibri"/>
              </a:defRPr>
            </a:lvl6pPr>
            <a:lvl7pPr indent="0" lvl="6" marL="0" algn="r">
              <a:spcBef>
                <a:spcPts val="0"/>
              </a:spcBef>
              <a:buNone/>
              <a:defRPr b="0" i="0" sz="10300" u="none" cap="none" strike="noStrike">
                <a:solidFill>
                  <a:srgbClr val="FFFFFF"/>
                </a:solidFill>
                <a:latin typeface="Calibri"/>
                <a:ea typeface="Calibri"/>
                <a:cs typeface="Calibri"/>
                <a:sym typeface="Calibri"/>
              </a:defRPr>
            </a:lvl7pPr>
            <a:lvl8pPr indent="0" lvl="7" marL="0" algn="r">
              <a:spcBef>
                <a:spcPts val="0"/>
              </a:spcBef>
              <a:buNone/>
              <a:defRPr b="0" i="0" sz="10300" u="none" cap="none" strike="noStrike">
                <a:solidFill>
                  <a:srgbClr val="FFFFFF"/>
                </a:solidFill>
                <a:latin typeface="Calibri"/>
                <a:ea typeface="Calibri"/>
                <a:cs typeface="Calibri"/>
                <a:sym typeface="Calibri"/>
              </a:defRPr>
            </a:lvl8pPr>
            <a:lvl9pPr indent="0" lvl="8" marL="0" algn="r">
              <a:spcBef>
                <a:spcPts val="0"/>
              </a:spcBef>
              <a:buNone/>
              <a:defRPr b="0" i="0" sz="10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3" name="Google Shape;73;p1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9" name="Google Shape;79;p1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1" name="Google Shape;21;p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3" name="Google Shape;33;p5"/>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4" name="Google Shape;34;p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0" name="Google Shape;40;p6"/>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1" name="Google Shape;41;p6"/>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2" name="Google Shape;42;p6"/>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3" name="Google Shape;43;p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59" name="Google Shape;59;p9"/>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0" name="Google Shape;60;p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accent1"/>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12192000" cy="5330952"/>
          </a:xfrm>
          <a:prstGeom prst="rect">
            <a:avLst/>
          </a:prstGeom>
          <a:solidFill>
            <a:srgbClr val="F1F5CD"/>
          </a:solidFill>
          <a:ln>
            <a:noFill/>
          </a:ln>
        </p:spPr>
      </p:sp>
      <p:sp>
        <p:nvSpPr>
          <p:cNvPr id="66" name="Google Shape;66;p10"/>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7" name="Google Shape;67;p1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8" name="Google Shape;8;p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accent1"/>
                </a:solidFill>
                <a:latin typeface="Calibri"/>
                <a:ea typeface="Calibri"/>
                <a:cs typeface="Calibri"/>
                <a:sym typeface="Calibri"/>
              </a:defRPr>
            </a:lvl1pPr>
            <a:lvl2pPr indent="0" lvl="1" marL="0" marR="0" rtl="0" algn="r">
              <a:spcBef>
                <a:spcPts val="0"/>
              </a:spcBef>
              <a:buNone/>
              <a:defRPr b="0" i="0" sz="10300" u="none" cap="none" strike="noStrike">
                <a:solidFill>
                  <a:schemeClr val="accent1"/>
                </a:solidFill>
                <a:latin typeface="Calibri"/>
                <a:ea typeface="Calibri"/>
                <a:cs typeface="Calibri"/>
                <a:sym typeface="Calibri"/>
              </a:defRPr>
            </a:lvl2pPr>
            <a:lvl3pPr indent="0" lvl="2" marL="0" marR="0" rtl="0" algn="r">
              <a:spcBef>
                <a:spcPts val="0"/>
              </a:spcBef>
              <a:buNone/>
              <a:defRPr b="0" i="0" sz="10300" u="none" cap="none" strike="noStrike">
                <a:solidFill>
                  <a:schemeClr val="accent1"/>
                </a:solidFill>
                <a:latin typeface="Calibri"/>
                <a:ea typeface="Calibri"/>
                <a:cs typeface="Calibri"/>
                <a:sym typeface="Calibri"/>
              </a:defRPr>
            </a:lvl3pPr>
            <a:lvl4pPr indent="0" lvl="3" marL="0" marR="0" rtl="0" algn="r">
              <a:spcBef>
                <a:spcPts val="0"/>
              </a:spcBef>
              <a:buNone/>
              <a:defRPr b="0" i="0" sz="10300" u="none" cap="none" strike="noStrike">
                <a:solidFill>
                  <a:schemeClr val="accent1"/>
                </a:solidFill>
                <a:latin typeface="Calibri"/>
                <a:ea typeface="Calibri"/>
                <a:cs typeface="Calibri"/>
                <a:sym typeface="Calibri"/>
              </a:defRPr>
            </a:lvl4pPr>
            <a:lvl5pPr indent="0" lvl="4" marL="0" marR="0" rtl="0" algn="r">
              <a:spcBef>
                <a:spcPts val="0"/>
              </a:spcBef>
              <a:buNone/>
              <a:defRPr b="0" i="0" sz="10300" u="none" cap="none" strike="noStrike">
                <a:solidFill>
                  <a:schemeClr val="accent1"/>
                </a:solidFill>
                <a:latin typeface="Calibri"/>
                <a:ea typeface="Calibri"/>
                <a:cs typeface="Calibri"/>
                <a:sym typeface="Calibri"/>
              </a:defRPr>
            </a:lvl5pPr>
            <a:lvl6pPr indent="0" lvl="5" marL="0" marR="0" rtl="0" algn="r">
              <a:spcBef>
                <a:spcPts val="0"/>
              </a:spcBef>
              <a:buNone/>
              <a:defRPr b="0" i="0" sz="10300" u="none" cap="none" strike="noStrike">
                <a:solidFill>
                  <a:schemeClr val="accent1"/>
                </a:solidFill>
                <a:latin typeface="Calibri"/>
                <a:ea typeface="Calibri"/>
                <a:cs typeface="Calibri"/>
                <a:sym typeface="Calibri"/>
              </a:defRPr>
            </a:lvl6pPr>
            <a:lvl7pPr indent="0" lvl="6" marL="0" marR="0" rtl="0" algn="r">
              <a:spcBef>
                <a:spcPts val="0"/>
              </a:spcBef>
              <a:buNone/>
              <a:defRPr b="0" i="0" sz="10300" u="none" cap="none" strike="noStrike">
                <a:solidFill>
                  <a:schemeClr val="accent1"/>
                </a:solidFill>
                <a:latin typeface="Calibri"/>
                <a:ea typeface="Calibri"/>
                <a:cs typeface="Calibri"/>
                <a:sym typeface="Calibri"/>
              </a:defRPr>
            </a:lvl7pPr>
            <a:lvl8pPr indent="0" lvl="7" marL="0" marR="0" rtl="0" algn="r">
              <a:spcBef>
                <a:spcPts val="0"/>
              </a:spcBef>
              <a:buNone/>
              <a:defRPr b="0" i="0" sz="10300" u="none" cap="none" strike="noStrike">
                <a:solidFill>
                  <a:schemeClr val="accent1"/>
                </a:solidFill>
                <a:latin typeface="Calibri"/>
                <a:ea typeface="Calibri"/>
                <a:cs typeface="Calibri"/>
                <a:sym typeface="Calibri"/>
              </a:defRPr>
            </a:lvl8pPr>
            <a:lvl9pPr indent="0" lvl="8" marL="0" marR="0" rtl="0" algn="r">
              <a:spcBef>
                <a:spcPts val="0"/>
              </a:spcBef>
              <a:buNone/>
              <a:defRPr b="0" i="0" sz="103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209800" y="3416463"/>
            <a:ext cx="9144000" cy="1641490"/>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FFFFFF"/>
              </a:buClr>
              <a:buSzPts val="6600"/>
              <a:buFont typeface="Calibri"/>
              <a:buNone/>
            </a:pPr>
            <a:r>
              <a:rPr lang="en-IN" sz="6600"/>
              <a:t>Classes and objects in java</a:t>
            </a:r>
            <a:endParaRPr/>
          </a:p>
        </p:txBody>
      </p:sp>
      <p:sp>
        <p:nvSpPr>
          <p:cNvPr id="87" name="Google Shape;87;p13"/>
          <p:cNvSpPr txBox="1"/>
          <p:nvPr>
            <p:ph idx="1" type="subTitle"/>
          </p:nvPr>
        </p:nvSpPr>
        <p:spPr>
          <a:xfrm>
            <a:off x="810001" y="5280846"/>
            <a:ext cx="10572000" cy="844745"/>
          </a:xfrm>
          <a:prstGeom prst="rect">
            <a:avLst/>
          </a:prstGeom>
          <a:noFill/>
          <a:ln>
            <a:noFill/>
          </a:ln>
        </p:spPr>
        <p:txBody>
          <a:bodyPr anchorCtr="0" anchor="t" bIns="45700" lIns="91425" spcFirstLastPara="1" rIns="91425" wrap="square" tIns="45700">
            <a:noAutofit/>
          </a:bodyPr>
          <a:lstStyle/>
          <a:p>
            <a:pPr indent="0" lvl="0" marL="0" rtl="0" algn="r">
              <a:lnSpc>
                <a:spcPct val="85000"/>
              </a:lnSpc>
              <a:spcBef>
                <a:spcPts val="0"/>
              </a:spcBef>
              <a:spcAft>
                <a:spcPts val="0"/>
              </a:spcAft>
              <a:buClr>
                <a:srgbClr val="262626"/>
              </a:buClr>
              <a:buSzPts val="4000"/>
              <a:buNone/>
            </a:pPr>
            <a:r>
              <a:t/>
            </a:r>
            <a:endParaRPr b="1" sz="4000">
              <a:solidFill>
                <a:schemeClr val="dk1"/>
              </a:solidFill>
              <a:latin typeface="Corbel"/>
              <a:ea typeface="Corbel"/>
              <a:cs typeface="Corbel"/>
              <a:sym typeface="Corbel"/>
            </a:endParaRPr>
          </a:p>
          <a:p>
            <a:pPr indent="0" lvl="0" marL="0" rtl="0" algn="r">
              <a:lnSpc>
                <a:spcPct val="85000"/>
              </a:lnSpc>
              <a:spcBef>
                <a:spcPts val="1300"/>
              </a:spcBef>
              <a:spcAft>
                <a:spcPts val="0"/>
              </a:spcAft>
              <a:buClr>
                <a:schemeClr val="dk1"/>
              </a:buClr>
              <a:buSzPts val="4000"/>
              <a:buNone/>
            </a:pPr>
            <a:r>
              <a:rPr b="1" lang="en-IN" sz="4000">
                <a:solidFill>
                  <a:schemeClr val="dk1"/>
                </a:solidFill>
                <a:latin typeface="Corbel"/>
                <a:ea typeface="Corbel"/>
                <a:cs typeface="Corbel"/>
                <a:sym typeface="Corbel"/>
              </a:rPr>
              <a:t>t</a:t>
            </a:r>
            <a:r>
              <a:rPr b="1" i="0" lang="en-IN" sz="4000">
                <a:solidFill>
                  <a:schemeClr val="dk1"/>
                </a:solidFill>
                <a:latin typeface="Corbel"/>
                <a:ea typeface="Corbel"/>
                <a:cs typeface="Corbel"/>
                <a:sym typeface="Corbel"/>
              </a:rPr>
              <a:t>his Keyword</a:t>
            </a:r>
            <a:endParaRPr/>
          </a:p>
          <a:p>
            <a:pPr indent="0" lvl="0" marL="0" rtl="0" algn="l">
              <a:lnSpc>
                <a:spcPct val="85000"/>
              </a:lnSpc>
              <a:spcBef>
                <a:spcPts val="1300"/>
              </a:spcBef>
              <a:spcAft>
                <a:spcPts val="0"/>
              </a:spcAft>
              <a:buClr>
                <a:srgbClr val="262626"/>
              </a:buClr>
              <a:buSzPts val="4000"/>
              <a:buNone/>
            </a:pPr>
            <a:r>
              <a:t/>
            </a:r>
            <a:endParaRPr sz="4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452719" y="781443"/>
            <a:ext cx="6051804" cy="5434965"/>
          </a:xfrm>
          <a:prstGeom prst="rect">
            <a:avLst/>
          </a:prstGeom>
          <a:noFill/>
          <a:ln>
            <a:noFill/>
          </a:ln>
        </p:spPr>
        <p:txBody>
          <a:bodyPr anchorCtr="0" anchor="t" bIns="45700" lIns="91425" spcFirstLastPara="1" rIns="91425" wrap="square" tIns="45700">
            <a:noAutofit/>
          </a:bodyPr>
          <a:lstStyle/>
          <a:p>
            <a:pPr indent="-91440" lvl="0" marL="91440" rtl="0" algn="l">
              <a:lnSpc>
                <a:spcPct val="85000"/>
              </a:lnSpc>
              <a:spcBef>
                <a:spcPts val="0"/>
              </a:spcBef>
              <a:spcAft>
                <a:spcPts val="0"/>
              </a:spcAft>
              <a:buClr>
                <a:srgbClr val="262626"/>
              </a:buClr>
              <a:buSzPts val="1400"/>
              <a:buChar char=" "/>
            </a:pPr>
            <a:r>
              <a:rPr lang="en-IN" sz="1400">
                <a:latin typeface="Consolas"/>
                <a:ea typeface="Consolas"/>
                <a:cs typeface="Consolas"/>
                <a:sym typeface="Consolas"/>
              </a:rPr>
              <a:t>class ObjectPassDemo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int a, b;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ObjectPassDemo(int i, int j)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 = i;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b = j;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342900" lvl="1" marL="347472" rtl="0" algn="l">
              <a:lnSpc>
                <a:spcPct val="85000"/>
              </a:lnSpc>
              <a:spcBef>
                <a:spcPts val="600"/>
              </a:spcBef>
              <a:spcAft>
                <a:spcPts val="0"/>
              </a:spcAft>
              <a:buClr>
                <a:srgbClr val="262626"/>
              </a:buClr>
              <a:buSzPts val="1400"/>
              <a:buChar char=" "/>
            </a:pPr>
            <a:r>
              <a:rPr lang="en-IN" sz="1400">
                <a:latin typeface="Consolas"/>
                <a:ea typeface="Consolas"/>
                <a:cs typeface="Consolas"/>
                <a:sym typeface="Consolas"/>
              </a:rPr>
              <a:t> boolean equalTo(ObjectPassDemo o)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return (o.a == a &amp;&amp; o.b == b);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p:txBody>
      </p:sp>
      <p:sp>
        <p:nvSpPr>
          <p:cNvPr id="139" name="Google Shape;139;p22"/>
          <p:cNvSpPr txBox="1"/>
          <p:nvPr/>
        </p:nvSpPr>
        <p:spPr>
          <a:xfrm>
            <a:off x="5325448" y="765054"/>
            <a:ext cx="6701709"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400" u="none" cap="none" strike="noStrike">
                <a:solidFill>
                  <a:schemeClr val="dk1"/>
                </a:solidFill>
                <a:latin typeface="Consolas"/>
                <a:ea typeface="Consolas"/>
                <a:cs typeface="Consolas"/>
                <a:sym typeface="Consolas"/>
              </a:rPr>
              <a:t>// Driver class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public class Test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ObjectPassDemo ob1 = new ObjectPassDemo(100, 22);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ObjectPassDemo ob2 = new ObjectPassDemo(100, 22);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ObjectPassDemo ob3 = new ObjectPassDemo(-1, -1);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System.out.println("ob1 == ob2: "+ ob1.equalTo(ob2));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System.out.println("ob1 == ob3: " + ob1.equalTo(ob3));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p:txBody>
      </p:sp>
      <p:sp>
        <p:nvSpPr>
          <p:cNvPr id="140" name="Google Shape;140;p22"/>
          <p:cNvSpPr txBox="1"/>
          <p:nvPr/>
        </p:nvSpPr>
        <p:spPr>
          <a:xfrm>
            <a:off x="5409422" y="4219098"/>
            <a:ext cx="60975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ob1 == ob2: true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ob1 == ob3: 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500"/>
                                        <p:tgtEl>
                                          <p:spTgt spid="1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9" st="9"/>
                                            </p:txEl>
                                          </p:spTgt>
                                        </p:tgtEl>
                                        <p:attrNameLst>
                                          <p:attrName>style.visibility</p:attrName>
                                        </p:attrNameLst>
                                      </p:cBhvr>
                                      <p:to>
                                        <p:strVal val="visible"/>
                                      </p:to>
                                    </p:set>
                                    <p:animEffect filter="fade" transition="in">
                                      <p:cBhvr>
                                        <p:cTn dur="500"/>
                                        <p:tgtEl>
                                          <p:spTgt spid="1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0" st="10"/>
                                            </p:txEl>
                                          </p:spTgt>
                                        </p:tgtEl>
                                        <p:attrNameLst>
                                          <p:attrName>style.visibility</p:attrName>
                                        </p:attrNameLst>
                                      </p:cBhvr>
                                      <p:to>
                                        <p:strVal val="visible"/>
                                      </p:to>
                                    </p:set>
                                    <p:animEffect filter="fade" transition="in">
                                      <p:cBhvr>
                                        <p:cTn dur="500"/>
                                        <p:tgtEl>
                                          <p:spTgt spid="1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1" st="11"/>
                                            </p:txEl>
                                          </p:spTgt>
                                        </p:tgtEl>
                                        <p:attrNameLst>
                                          <p:attrName>style.visibility</p:attrName>
                                        </p:attrNameLst>
                                      </p:cBhvr>
                                      <p:to>
                                        <p:strVal val="visible"/>
                                      </p:to>
                                    </p:set>
                                    <p:animEffect filter="fade" transition="in">
                                      <p:cBhvr>
                                        <p:cTn dur="500"/>
                                        <p:tgtEl>
                                          <p:spTgt spid="1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2" st="12"/>
                                            </p:txEl>
                                          </p:spTgt>
                                        </p:tgtEl>
                                        <p:attrNameLst>
                                          <p:attrName>style.visibility</p:attrName>
                                        </p:attrNameLst>
                                      </p:cBhvr>
                                      <p:to>
                                        <p:strVal val="visible"/>
                                      </p:to>
                                    </p:set>
                                    <p:animEffect filter="fade" transition="in">
                                      <p:cBhvr>
                                        <p:cTn dur="500"/>
                                        <p:tgtEl>
                                          <p:spTgt spid="13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3" st="13"/>
                                            </p:txEl>
                                          </p:spTgt>
                                        </p:tgtEl>
                                        <p:attrNameLst>
                                          <p:attrName>style.visibility</p:attrName>
                                        </p:attrNameLst>
                                      </p:cBhvr>
                                      <p:to>
                                        <p:strVal val="visible"/>
                                      </p:to>
                                    </p:set>
                                    <p:animEffect filter="fade" transition="in">
                                      <p:cBhvr>
                                        <p:cTn dur="500"/>
                                        <p:tgtEl>
                                          <p:spTgt spid="13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animEffect filter="fade" transition="in">
                                      <p:cBhvr>
                                        <p:cTn dur="500"/>
                                        <p:tgtEl>
                                          <p:spTgt spid="1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9" st="9"/>
                                            </p:txEl>
                                          </p:spTgt>
                                        </p:tgtEl>
                                        <p:attrNameLst>
                                          <p:attrName>style.visibility</p:attrName>
                                        </p:attrNameLst>
                                      </p:cBhvr>
                                      <p:to>
                                        <p:strVal val="visible"/>
                                      </p:to>
                                    </p:set>
                                    <p:animEffect filter="fade" transition="in">
                                      <p:cBhvr>
                                        <p:cTn dur="500"/>
                                        <p:tgtEl>
                                          <p:spTgt spid="13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0" st="10"/>
                                            </p:txEl>
                                          </p:spTgt>
                                        </p:tgtEl>
                                        <p:attrNameLst>
                                          <p:attrName>style.visibility</p:attrName>
                                        </p:attrNameLst>
                                      </p:cBhvr>
                                      <p:to>
                                        <p:strVal val="visible"/>
                                      </p:to>
                                    </p:set>
                                    <p:animEffect filter="fade" transition="in">
                                      <p:cBhvr>
                                        <p:cTn dur="500"/>
                                        <p:tgtEl>
                                          <p:spTgt spid="13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1" st="11"/>
                                            </p:txEl>
                                          </p:spTgt>
                                        </p:tgtEl>
                                        <p:attrNameLst>
                                          <p:attrName>style.visibility</p:attrName>
                                        </p:attrNameLst>
                                      </p:cBhvr>
                                      <p:to>
                                        <p:strVal val="visible"/>
                                      </p:to>
                                    </p:set>
                                    <p:animEffect filter="fade" transition="in">
                                      <p:cBhvr>
                                        <p:cTn dur="500"/>
                                        <p:tgtEl>
                                          <p:spTgt spid="13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2" st="12"/>
                                            </p:txEl>
                                          </p:spTgt>
                                        </p:tgtEl>
                                        <p:attrNameLst>
                                          <p:attrName>style.visibility</p:attrName>
                                        </p:attrNameLst>
                                      </p:cBhvr>
                                      <p:to>
                                        <p:strVal val="visible"/>
                                      </p:to>
                                    </p:set>
                                    <p:animEffect filter="fade" transition="in">
                                      <p:cBhvr>
                                        <p:cTn dur="500"/>
                                        <p:tgtEl>
                                          <p:spTgt spid="13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676656" y="1156996"/>
            <a:ext cx="10753725" cy="5348657"/>
          </a:xfrm>
          <a:prstGeom prst="rect">
            <a:avLst/>
          </a:prstGeom>
          <a:noFill/>
          <a:ln>
            <a:noFill/>
          </a:ln>
        </p:spPr>
        <p:txBody>
          <a:bodyPr anchorCtr="0" anchor="t" bIns="45700" lIns="91425" spcFirstLastPara="1" rIns="91425" wrap="square" tIns="45700">
            <a:normAutofit/>
          </a:bodyPr>
          <a:lstStyle/>
          <a:p>
            <a:pPr indent="-91440" lvl="0" marL="91440" rtl="0" algn="l">
              <a:lnSpc>
                <a:spcPct val="85000"/>
              </a:lnSpc>
              <a:spcBef>
                <a:spcPts val="0"/>
              </a:spcBef>
              <a:spcAft>
                <a:spcPts val="0"/>
              </a:spcAft>
              <a:buClr>
                <a:srgbClr val="262626"/>
              </a:buClr>
              <a:buSzPts val="1400"/>
              <a:buChar char=" "/>
            </a:pPr>
            <a:r>
              <a:rPr lang="en-IN" sz="1400">
                <a:latin typeface="Consolas"/>
                <a:ea typeface="Consolas"/>
                <a:cs typeface="Consolas"/>
                <a:sym typeface="Consolas"/>
              </a:rPr>
              <a:t>Three objects ‘ob1’ , ‘ob2’ and ‘ob3’ are created:</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ObjectPassDemo ob1 = new ObjectPassDemo(100, 22);</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ObjectPassDemo ob2 = new ObjectPassDemo(100, 22);</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ObjectPassDemo ob3 = new ObjectPassDemo(-1, -1);</a:t>
            </a:r>
            <a:endParaRPr/>
          </a:p>
        </p:txBody>
      </p:sp>
      <p:pic>
        <p:nvPicPr>
          <p:cNvPr id="146" name="Google Shape;146;p23"/>
          <p:cNvPicPr preferRelativeResize="0"/>
          <p:nvPr/>
        </p:nvPicPr>
        <p:blipFill rotWithShape="1">
          <a:blip r:embed="rId3">
            <a:alphaModFix/>
          </a:blip>
          <a:srcRect b="0" l="0" r="0" t="0"/>
          <a:stretch/>
        </p:blipFill>
        <p:spPr>
          <a:xfrm>
            <a:off x="2554838" y="2861582"/>
            <a:ext cx="504825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671804" y="672004"/>
            <a:ext cx="105715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From the method side, a reference of type Foo with a name a is declared and it’s initially assigned to null.</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boolean equalTo(ObjectPassDemo o);</a:t>
            </a:r>
            <a:endParaRPr sz="1800">
              <a:solidFill>
                <a:schemeClr val="dk1"/>
              </a:solidFill>
              <a:latin typeface="Consolas"/>
              <a:ea typeface="Consolas"/>
              <a:cs typeface="Consolas"/>
              <a:sym typeface="Consolas"/>
            </a:endParaRPr>
          </a:p>
        </p:txBody>
      </p:sp>
      <p:pic>
        <p:nvPicPr>
          <p:cNvPr id="152" name="Google Shape;152;p24"/>
          <p:cNvPicPr preferRelativeResize="0"/>
          <p:nvPr/>
        </p:nvPicPr>
        <p:blipFill rotWithShape="1">
          <a:blip r:embed="rId3">
            <a:alphaModFix/>
          </a:blip>
          <a:srcRect b="0" l="0" r="0" t="0"/>
          <a:stretch/>
        </p:blipFill>
        <p:spPr>
          <a:xfrm>
            <a:off x="2489913" y="2702185"/>
            <a:ext cx="592455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522516" y="720117"/>
            <a:ext cx="11133751"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Consolas"/>
                <a:ea typeface="Consolas"/>
                <a:cs typeface="Consolas"/>
                <a:sym typeface="Consolas"/>
              </a:rPr>
              <a:t>As we call the method equalTo, the reference ‘o’ will be assigned to the object which is passed as an argument, i.e. ‘o’ will refer to ‘ob2’ as following statement execute.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System.out.println("ob1 == ob2: " + ob1.equalTo(ob2));</a:t>
            </a:r>
            <a:endParaRPr sz="1800">
              <a:solidFill>
                <a:schemeClr val="dk1"/>
              </a:solidFill>
              <a:latin typeface="Consolas"/>
              <a:ea typeface="Consolas"/>
              <a:cs typeface="Consolas"/>
              <a:sym typeface="Consolas"/>
            </a:endParaRPr>
          </a:p>
        </p:txBody>
      </p:sp>
      <p:pic>
        <p:nvPicPr>
          <p:cNvPr id="158" name="Google Shape;158;p25"/>
          <p:cNvPicPr preferRelativeResize="0"/>
          <p:nvPr/>
        </p:nvPicPr>
        <p:blipFill rotWithShape="1">
          <a:blip r:embed="rId3">
            <a:alphaModFix/>
          </a:blip>
          <a:srcRect b="0" l="0" r="0" t="0"/>
          <a:stretch/>
        </p:blipFill>
        <p:spPr>
          <a:xfrm>
            <a:off x="3471862" y="2333139"/>
            <a:ext cx="5248275" cy="2695575"/>
          </a:xfrm>
          <a:prstGeom prst="rect">
            <a:avLst/>
          </a:prstGeom>
          <a:noFill/>
          <a:ln>
            <a:noFill/>
          </a:ln>
        </p:spPr>
      </p:pic>
      <p:sp>
        <p:nvSpPr>
          <p:cNvPr id="159" name="Google Shape;159;p25"/>
          <p:cNvSpPr txBox="1"/>
          <p:nvPr/>
        </p:nvSpPr>
        <p:spPr>
          <a:xfrm>
            <a:off x="641481" y="5134955"/>
            <a:ext cx="11133751"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Consolas"/>
                <a:ea typeface="Consolas"/>
                <a:cs typeface="Consolas"/>
                <a:sym typeface="Consolas"/>
              </a:rPr>
              <a:t>Now as we can see, equalTo method is called on ‘ob1’ , and ‘o’ is referring to ‘ob2’. Since values of ‘a’ and ‘b’ are same for both the references, so if(condition) is true, so boolean true will be return.</a:t>
            </a:r>
            <a:endParaRPr/>
          </a:p>
          <a:p>
            <a:pPr indent="0" lvl="0" marL="0" marR="0" rtl="0" algn="just">
              <a:spcBef>
                <a:spcPts val="0"/>
              </a:spcBef>
              <a:spcAft>
                <a:spcPts val="0"/>
              </a:spcAft>
              <a:buNone/>
            </a:pPr>
            <a:r>
              <a:rPr lang="en-IN" sz="1800">
                <a:solidFill>
                  <a:schemeClr val="dk1"/>
                </a:solidFill>
                <a:latin typeface="Consolas"/>
                <a:ea typeface="Consolas"/>
                <a:cs typeface="Consolas"/>
                <a:sym typeface="Consolas"/>
              </a:rPr>
              <a:t>if(o.a == a &amp;&amp; o.b == b)</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1218458" y="874421"/>
            <a:ext cx="95945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Again ‘o’ will reassign to ‘ob3’ as the following statement execute.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System.out.println("ob1 == ob3: " + ob1.equalTo(ob3));</a:t>
            </a:r>
            <a:endParaRPr sz="1800">
              <a:solidFill>
                <a:schemeClr val="dk1"/>
              </a:solidFill>
              <a:latin typeface="Consolas"/>
              <a:ea typeface="Consolas"/>
              <a:cs typeface="Consolas"/>
              <a:sym typeface="Consolas"/>
            </a:endParaRPr>
          </a:p>
        </p:txBody>
      </p:sp>
      <p:pic>
        <p:nvPicPr>
          <p:cNvPr id="165" name="Google Shape;165;p26"/>
          <p:cNvPicPr preferRelativeResize="0"/>
          <p:nvPr/>
        </p:nvPicPr>
        <p:blipFill rotWithShape="1">
          <a:blip r:embed="rId3">
            <a:alphaModFix/>
          </a:blip>
          <a:srcRect b="0" l="0" r="0" t="0"/>
          <a:stretch/>
        </p:blipFill>
        <p:spPr>
          <a:xfrm>
            <a:off x="2851256" y="1807715"/>
            <a:ext cx="4962525" cy="2514600"/>
          </a:xfrm>
          <a:prstGeom prst="rect">
            <a:avLst/>
          </a:prstGeom>
          <a:noFill/>
          <a:ln>
            <a:noFill/>
          </a:ln>
        </p:spPr>
      </p:pic>
      <p:sp>
        <p:nvSpPr>
          <p:cNvPr id="166" name="Google Shape;166;p26"/>
          <p:cNvSpPr txBox="1"/>
          <p:nvPr/>
        </p:nvSpPr>
        <p:spPr>
          <a:xfrm>
            <a:off x="1349404" y="4926188"/>
            <a:ext cx="983645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Consolas"/>
                <a:ea typeface="Consolas"/>
                <a:cs typeface="Consolas"/>
                <a:sym typeface="Consolas"/>
              </a:rPr>
              <a:t>Now as we can see, equalTo method is called on ‘ob1’ , and ‘o’ is referring to ‘ob3’. Since values of ‘a’ and ‘b’ are not same for both the references, so if(condition) is false, so else block will execute and false will be return.</a:t>
            </a:r>
            <a:endParaRPr sz="1800">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124242" y="303762"/>
            <a:ext cx="4314592" cy="5252085"/>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262626"/>
              </a:buClr>
              <a:buSzPts val="1200"/>
              <a:buNone/>
            </a:pPr>
            <a:r>
              <a:rPr lang="en-IN" sz="1200">
                <a:solidFill>
                  <a:srgbClr val="262626"/>
                </a:solidFill>
                <a:latin typeface="Consolas"/>
                <a:ea typeface="Consolas"/>
                <a:cs typeface="Consolas"/>
                <a:sym typeface="Consolas"/>
              </a:rPr>
              <a:t> class EmployeeTest </a:t>
            </a:r>
            <a:endParaRPr/>
          </a:p>
          <a:p>
            <a:pPr indent="0" lvl="0" marL="0" rtl="0" algn="l">
              <a:lnSpc>
                <a:spcPct val="85000"/>
              </a:lnSpc>
              <a:spcBef>
                <a:spcPts val="1300"/>
              </a:spcBef>
              <a:spcAft>
                <a:spcPts val="0"/>
              </a:spcAft>
              <a:buClr>
                <a:srgbClr val="262626"/>
              </a:buClr>
              <a:buSzPts val="1200"/>
              <a:buNone/>
            </a:pPr>
            <a:r>
              <a:rPr lang="en-IN" sz="1200">
                <a:solidFill>
                  <a:srgbClr val="262626"/>
                </a:solidFill>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String name;</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public String getName()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return name;</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public void setName(String name)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this.name = name;</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200"/>
              <a:buChar char=" "/>
            </a:pPr>
            <a:r>
              <a:rPr lang="en-IN" sz="1200">
                <a:solidFill>
                  <a:srgbClr val="262626"/>
                </a:solidFill>
                <a:latin typeface="Consolas"/>
                <a:ea typeface="Consolas"/>
                <a:cs typeface="Consolas"/>
                <a:sym typeface="Consolas"/>
              </a:rPr>
              <a:t>}</a:t>
            </a:r>
            <a:endParaRPr sz="1200">
              <a:latin typeface="Consolas"/>
              <a:ea typeface="Consolas"/>
              <a:cs typeface="Consolas"/>
              <a:sym typeface="Consolas"/>
            </a:endParaRPr>
          </a:p>
        </p:txBody>
      </p:sp>
      <p:sp>
        <p:nvSpPr>
          <p:cNvPr id="172" name="Google Shape;172;p27"/>
          <p:cNvSpPr txBox="1"/>
          <p:nvPr/>
        </p:nvSpPr>
        <p:spPr>
          <a:xfrm>
            <a:off x="3517774" y="201394"/>
            <a:ext cx="8549983" cy="62563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onsolas"/>
                <a:ea typeface="Consolas"/>
                <a:cs typeface="Consolas"/>
                <a:sym typeface="Consolas"/>
              </a:rPr>
              <a:t>public class PassByValue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static int k =10;</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static void passPrimitive(int j)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System.out.println("the value of passed primitive is " + j);</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j = j + 1;</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static void passReference(EmployeeTest emp)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EmployeeTest reference = emp;</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System.out.println("the value of name property of our object is "+ emp.getName());</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reference.setName("Bond");</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public static void main(String[] args) </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EmployeeTest ref = new EmployeeTest();</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ref.setName("James");</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passPrimitive(k);</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System.out.println("Value of primitive after get passed to method is "+ k);</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passReference(ref);</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System.out.println("Value of property of object after reference get passed to method is”  			     +ref.getName());</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200"/>
              <a:buFont typeface="Arial"/>
              <a:buChar char=" "/>
            </a:pPr>
            <a:r>
              <a:rPr b="0" i="0" lang="en-IN" sz="1200" u="none" cap="none" strike="noStrike">
                <a:solidFill>
                  <a:srgbClr val="262626"/>
                </a:solidFill>
                <a:latin typeface="Consolas"/>
                <a:ea typeface="Consolas"/>
                <a:cs typeface="Consolas"/>
                <a:sym typeface="Consolas"/>
              </a:rPr>
              <a:t>}</a:t>
            </a:r>
            <a:endParaRPr/>
          </a:p>
        </p:txBody>
      </p:sp>
      <p:sp>
        <p:nvSpPr>
          <p:cNvPr id="173" name="Google Shape;173;p27"/>
          <p:cNvSpPr txBox="1"/>
          <p:nvPr/>
        </p:nvSpPr>
        <p:spPr>
          <a:xfrm>
            <a:off x="228563" y="5780443"/>
            <a:ext cx="74104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rgbClr val="FF0000"/>
                </a:solidFill>
                <a:latin typeface="Calibri"/>
                <a:ea typeface="Calibri"/>
                <a:cs typeface="Calibri"/>
                <a:sym typeface="Calibri"/>
              </a:rPr>
              <a:t>the value of passed primitive is 10</a:t>
            </a:r>
            <a:endParaRPr/>
          </a:p>
          <a:p>
            <a:pPr indent="0" lvl="0" marL="0" marR="0" rtl="0" algn="l">
              <a:spcBef>
                <a:spcPts val="0"/>
              </a:spcBef>
              <a:spcAft>
                <a:spcPts val="0"/>
              </a:spcAft>
              <a:buNone/>
            </a:pPr>
            <a:r>
              <a:rPr lang="en-IN" sz="1200">
                <a:solidFill>
                  <a:srgbClr val="FF0000"/>
                </a:solidFill>
                <a:latin typeface="Calibri"/>
                <a:ea typeface="Calibri"/>
                <a:cs typeface="Calibri"/>
                <a:sym typeface="Calibri"/>
              </a:rPr>
              <a:t>Value of primitive after get passed to method is 10</a:t>
            </a:r>
            <a:endParaRPr/>
          </a:p>
          <a:p>
            <a:pPr indent="0" lvl="0" marL="0" marR="0" rtl="0" algn="l">
              <a:spcBef>
                <a:spcPts val="0"/>
              </a:spcBef>
              <a:spcAft>
                <a:spcPts val="0"/>
              </a:spcAft>
              <a:buNone/>
            </a:pPr>
            <a:r>
              <a:rPr lang="en-IN" sz="1200">
                <a:solidFill>
                  <a:srgbClr val="FF0000"/>
                </a:solidFill>
                <a:latin typeface="Calibri"/>
                <a:ea typeface="Calibri"/>
                <a:cs typeface="Calibri"/>
                <a:sym typeface="Calibri"/>
              </a:rPr>
              <a:t>the value of name property of our object is James</a:t>
            </a:r>
            <a:endParaRPr/>
          </a:p>
          <a:p>
            <a:pPr indent="0" lvl="0" marL="0" marR="0" rtl="0" algn="l">
              <a:spcBef>
                <a:spcPts val="0"/>
              </a:spcBef>
              <a:spcAft>
                <a:spcPts val="0"/>
              </a:spcAft>
              <a:buNone/>
            </a:pPr>
            <a:r>
              <a:rPr lang="en-IN" sz="1200">
                <a:solidFill>
                  <a:srgbClr val="FF0000"/>
                </a:solidFill>
                <a:latin typeface="Calibri"/>
                <a:ea typeface="Calibri"/>
                <a:cs typeface="Calibri"/>
                <a:sym typeface="Calibri"/>
              </a:rPr>
              <a:t>Value of property of object after reference get passed to method is Bond </a:t>
            </a:r>
            <a:endParaRPr sz="12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5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5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5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5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5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5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5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5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5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1" st="11"/>
                                            </p:txEl>
                                          </p:spTgt>
                                        </p:tgtEl>
                                        <p:attrNameLst>
                                          <p:attrName>style.visibility</p:attrName>
                                        </p:attrNameLst>
                                      </p:cBhvr>
                                      <p:to>
                                        <p:strVal val="visible"/>
                                      </p:to>
                                    </p:set>
                                    <p:animEffect filter="fade" transition="in">
                                      <p:cBhvr>
                                        <p:cTn dur="500"/>
                                        <p:tgtEl>
                                          <p:spTgt spid="1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5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5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5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5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5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5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5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500"/>
                                        <p:tgtEl>
                                          <p:spTgt spid="1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500"/>
                                        <p:tgtEl>
                                          <p:spTgt spid="1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animEffect filter="fade" transition="in">
                                      <p:cBhvr>
                                        <p:cTn dur="500"/>
                                        <p:tgtEl>
                                          <p:spTgt spid="1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animEffect filter="fade" transition="in">
                                      <p:cBhvr>
                                        <p:cTn dur="500"/>
                                        <p:tgtEl>
                                          <p:spTgt spid="1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animEffect filter="fade" transition="in">
                                      <p:cBhvr>
                                        <p:cTn dur="500"/>
                                        <p:tgtEl>
                                          <p:spTgt spid="1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2" st="12"/>
                                            </p:txEl>
                                          </p:spTgt>
                                        </p:tgtEl>
                                        <p:attrNameLst>
                                          <p:attrName>style.visibility</p:attrName>
                                        </p:attrNameLst>
                                      </p:cBhvr>
                                      <p:to>
                                        <p:strVal val="visible"/>
                                      </p:to>
                                    </p:set>
                                    <p:animEffect filter="fade" transition="in">
                                      <p:cBhvr>
                                        <p:cTn dur="500"/>
                                        <p:tgtEl>
                                          <p:spTgt spid="17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3" st="13"/>
                                            </p:txEl>
                                          </p:spTgt>
                                        </p:tgtEl>
                                        <p:attrNameLst>
                                          <p:attrName>style.visibility</p:attrName>
                                        </p:attrNameLst>
                                      </p:cBhvr>
                                      <p:to>
                                        <p:strVal val="visible"/>
                                      </p:to>
                                    </p:set>
                                    <p:animEffect filter="fade" transition="in">
                                      <p:cBhvr>
                                        <p:cTn dur="500"/>
                                        <p:tgtEl>
                                          <p:spTgt spid="17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4" st="14"/>
                                            </p:txEl>
                                          </p:spTgt>
                                        </p:tgtEl>
                                        <p:attrNameLst>
                                          <p:attrName>style.visibility</p:attrName>
                                        </p:attrNameLst>
                                      </p:cBhvr>
                                      <p:to>
                                        <p:strVal val="visible"/>
                                      </p:to>
                                    </p:set>
                                    <p:animEffect filter="fade" transition="in">
                                      <p:cBhvr>
                                        <p:cTn dur="500"/>
                                        <p:tgtEl>
                                          <p:spTgt spid="17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5" st="15"/>
                                            </p:txEl>
                                          </p:spTgt>
                                        </p:tgtEl>
                                        <p:attrNameLst>
                                          <p:attrName>style.visibility</p:attrName>
                                        </p:attrNameLst>
                                      </p:cBhvr>
                                      <p:to>
                                        <p:strVal val="visible"/>
                                      </p:to>
                                    </p:set>
                                    <p:animEffect filter="fade" transition="in">
                                      <p:cBhvr>
                                        <p:cTn dur="500"/>
                                        <p:tgtEl>
                                          <p:spTgt spid="17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6" st="16"/>
                                            </p:txEl>
                                          </p:spTgt>
                                        </p:tgtEl>
                                        <p:attrNameLst>
                                          <p:attrName>style.visibility</p:attrName>
                                        </p:attrNameLst>
                                      </p:cBhvr>
                                      <p:to>
                                        <p:strVal val="visible"/>
                                      </p:to>
                                    </p:set>
                                    <p:animEffect filter="fade" transition="in">
                                      <p:cBhvr>
                                        <p:cTn dur="500"/>
                                        <p:tgtEl>
                                          <p:spTgt spid="17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7" st="17"/>
                                            </p:txEl>
                                          </p:spTgt>
                                        </p:tgtEl>
                                        <p:attrNameLst>
                                          <p:attrName>style.visibility</p:attrName>
                                        </p:attrNameLst>
                                      </p:cBhvr>
                                      <p:to>
                                        <p:strVal val="visible"/>
                                      </p:to>
                                    </p:set>
                                    <p:animEffect filter="fade" transition="in">
                                      <p:cBhvr>
                                        <p:cTn dur="500"/>
                                        <p:tgtEl>
                                          <p:spTgt spid="17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8" st="18"/>
                                            </p:txEl>
                                          </p:spTgt>
                                        </p:tgtEl>
                                        <p:attrNameLst>
                                          <p:attrName>style.visibility</p:attrName>
                                        </p:attrNameLst>
                                      </p:cBhvr>
                                      <p:to>
                                        <p:strVal val="visible"/>
                                      </p:to>
                                    </p:set>
                                    <p:animEffect filter="fade" transition="in">
                                      <p:cBhvr>
                                        <p:cTn dur="500"/>
                                        <p:tgtEl>
                                          <p:spTgt spid="17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9" st="19"/>
                                            </p:txEl>
                                          </p:spTgt>
                                        </p:tgtEl>
                                        <p:attrNameLst>
                                          <p:attrName>style.visibility</p:attrName>
                                        </p:attrNameLst>
                                      </p:cBhvr>
                                      <p:to>
                                        <p:strVal val="visible"/>
                                      </p:to>
                                    </p:set>
                                    <p:animEffect filter="fade" transition="in">
                                      <p:cBhvr>
                                        <p:cTn dur="500"/>
                                        <p:tgtEl>
                                          <p:spTgt spid="17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0" st="20"/>
                                            </p:txEl>
                                          </p:spTgt>
                                        </p:tgtEl>
                                        <p:attrNameLst>
                                          <p:attrName>style.visibility</p:attrName>
                                        </p:attrNameLst>
                                      </p:cBhvr>
                                      <p:to>
                                        <p:strVal val="visible"/>
                                      </p:to>
                                    </p:set>
                                    <p:animEffect filter="fade" transition="in">
                                      <p:cBhvr>
                                        <p:cTn dur="500"/>
                                        <p:tgtEl>
                                          <p:spTgt spid="17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1" st="21"/>
                                            </p:txEl>
                                          </p:spTgt>
                                        </p:tgtEl>
                                        <p:attrNameLst>
                                          <p:attrName>style.visibility</p:attrName>
                                        </p:attrNameLst>
                                      </p:cBhvr>
                                      <p:to>
                                        <p:strVal val="visible"/>
                                      </p:to>
                                    </p:set>
                                    <p:animEffect filter="fade" transition="in">
                                      <p:cBhvr>
                                        <p:cTn dur="500"/>
                                        <p:tgtEl>
                                          <p:spTgt spid="17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2" st="22"/>
                                            </p:txEl>
                                          </p:spTgt>
                                        </p:tgtEl>
                                        <p:attrNameLst>
                                          <p:attrName>style.visibility</p:attrName>
                                        </p:attrNameLst>
                                      </p:cBhvr>
                                      <p:to>
                                        <p:strVal val="visible"/>
                                      </p:to>
                                    </p:set>
                                    <p:animEffect filter="fade" transition="in">
                                      <p:cBhvr>
                                        <p:cTn dur="500"/>
                                        <p:tgtEl>
                                          <p:spTgt spid="17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3" st="23"/>
                                            </p:txEl>
                                          </p:spTgt>
                                        </p:tgtEl>
                                        <p:attrNameLst>
                                          <p:attrName>style.visibility</p:attrName>
                                        </p:attrNameLst>
                                      </p:cBhvr>
                                      <p:to>
                                        <p:strVal val="visible"/>
                                      </p:to>
                                    </p:set>
                                    <p:animEffect filter="fade" transition="in">
                                      <p:cBhvr>
                                        <p:cTn dur="500"/>
                                        <p:tgtEl>
                                          <p:spTgt spid="172">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657224" y="437387"/>
            <a:ext cx="10772775" cy="48588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2400"/>
              <a:buFont typeface="Roboto"/>
              <a:buNone/>
            </a:pPr>
            <a:r>
              <a:rPr b="1" i="0" lang="en-IN" sz="2400">
                <a:latin typeface="Roboto"/>
                <a:ea typeface="Roboto"/>
                <a:cs typeface="Roboto"/>
                <a:sym typeface="Roboto"/>
              </a:rPr>
              <a:t>Defining a constructor that takes an object of its class as a parameter</a:t>
            </a:r>
            <a:endParaRPr sz="2400"/>
          </a:p>
        </p:txBody>
      </p:sp>
      <p:sp>
        <p:nvSpPr>
          <p:cNvPr id="179" name="Google Shape;179;p28"/>
          <p:cNvSpPr txBox="1"/>
          <p:nvPr>
            <p:ph idx="1" type="body"/>
          </p:nvPr>
        </p:nvSpPr>
        <p:spPr>
          <a:xfrm>
            <a:off x="676656" y="1020932"/>
            <a:ext cx="4845255" cy="4756933"/>
          </a:xfrm>
          <a:prstGeom prst="rect">
            <a:avLst/>
          </a:prstGeom>
          <a:noFill/>
          <a:ln>
            <a:noFill/>
          </a:ln>
        </p:spPr>
        <p:txBody>
          <a:bodyPr anchorCtr="0" anchor="t" bIns="45700" lIns="91425" spcFirstLastPara="1" rIns="91425" wrap="square" tIns="45700">
            <a:noAutofit/>
          </a:bodyPr>
          <a:lstStyle/>
          <a:p>
            <a:pPr indent="-91440" lvl="0" marL="91440" rtl="0" algn="l">
              <a:lnSpc>
                <a:spcPct val="85000"/>
              </a:lnSpc>
              <a:spcBef>
                <a:spcPts val="0"/>
              </a:spcBef>
              <a:spcAft>
                <a:spcPts val="0"/>
              </a:spcAft>
              <a:buClr>
                <a:srgbClr val="262626"/>
              </a:buClr>
              <a:buSzPts val="1400"/>
              <a:buChar char=" "/>
            </a:pPr>
            <a:r>
              <a:rPr lang="en-IN" sz="1400">
                <a:latin typeface="Consolas"/>
                <a:ea typeface="Consolas"/>
                <a:cs typeface="Consolas"/>
                <a:sym typeface="Consolas"/>
              </a:rPr>
              <a:t>class Box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double width, height, depth;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Box(Box ob)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width = ob.width;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height = ob.height;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depth = ob.depth;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Box(double w, double h, double d)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width = w;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height = h;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depth = d;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p:txBody>
      </p:sp>
      <p:sp>
        <p:nvSpPr>
          <p:cNvPr id="180" name="Google Shape;180;p28"/>
          <p:cNvSpPr txBox="1"/>
          <p:nvPr/>
        </p:nvSpPr>
        <p:spPr>
          <a:xfrm>
            <a:off x="5790463" y="1368867"/>
            <a:ext cx="609452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	double volume()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return width * height * depth;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5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5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5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5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5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5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5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5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500"/>
                                        <p:tgtEl>
                                          <p:spTgt spid="1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animEffect filter="fade" transition="in">
                                      <p:cBhvr>
                                        <p:cTn dur="500"/>
                                        <p:tgtEl>
                                          <p:spTgt spid="1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2" st="12"/>
                                            </p:txEl>
                                          </p:spTgt>
                                        </p:tgtEl>
                                        <p:attrNameLst>
                                          <p:attrName>style.visibility</p:attrName>
                                        </p:attrNameLst>
                                      </p:cBhvr>
                                      <p:to>
                                        <p:strVal val="visible"/>
                                      </p:to>
                                    </p:set>
                                    <p:animEffect filter="fade" transition="in">
                                      <p:cBhvr>
                                        <p:cTn dur="500"/>
                                        <p:tgtEl>
                                          <p:spTgt spid="17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3" st="13"/>
                                            </p:txEl>
                                          </p:spTgt>
                                        </p:tgtEl>
                                        <p:attrNameLst>
                                          <p:attrName>style.visibility</p:attrName>
                                        </p:attrNameLst>
                                      </p:cBhvr>
                                      <p:to>
                                        <p:strVal val="visible"/>
                                      </p:to>
                                    </p:set>
                                    <p:animEffect filter="fade" transition="in">
                                      <p:cBhvr>
                                        <p:cTn dur="500"/>
                                        <p:tgtEl>
                                          <p:spTgt spid="17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4" st="14"/>
                                            </p:txEl>
                                          </p:spTgt>
                                        </p:tgtEl>
                                        <p:attrNameLst>
                                          <p:attrName>style.visibility</p:attrName>
                                        </p:attrNameLst>
                                      </p:cBhvr>
                                      <p:to>
                                        <p:strVal val="visible"/>
                                      </p:to>
                                    </p:set>
                                    <p:animEffect filter="fade" transition="in">
                                      <p:cBhvr>
                                        <p:cTn dur="500"/>
                                        <p:tgtEl>
                                          <p:spTgt spid="17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5" st="15"/>
                                            </p:txEl>
                                          </p:spTgt>
                                        </p:tgtEl>
                                        <p:attrNameLst>
                                          <p:attrName>style.visibility</p:attrName>
                                        </p:attrNameLst>
                                      </p:cBhvr>
                                      <p:to>
                                        <p:strVal val="visible"/>
                                      </p:to>
                                    </p:set>
                                    <p:animEffect filter="fade" transition="in">
                                      <p:cBhvr>
                                        <p:cTn dur="500"/>
                                        <p:tgtEl>
                                          <p:spTgt spid="17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6" st="16"/>
                                            </p:txEl>
                                          </p:spTgt>
                                        </p:tgtEl>
                                        <p:attrNameLst>
                                          <p:attrName>style.visibility</p:attrName>
                                        </p:attrNameLst>
                                      </p:cBhvr>
                                      <p:to>
                                        <p:strVal val="visible"/>
                                      </p:to>
                                    </p:set>
                                    <p:animEffect filter="fade" transition="in">
                                      <p:cBhvr>
                                        <p:cTn dur="500"/>
                                        <p:tgtEl>
                                          <p:spTgt spid="17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676656" y="546865"/>
            <a:ext cx="10753725" cy="3766185"/>
          </a:xfrm>
          <a:prstGeom prst="rect">
            <a:avLst/>
          </a:prstGeom>
          <a:no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driver class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public class Test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public static void main(String args[])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Box mybox = new Box(10, 20, 15); </a:t>
            </a:r>
            <a:endParaRPr/>
          </a:p>
          <a:p>
            <a:pPr indent="-91440" lvl="3" marL="822960" rtl="0" algn="l">
              <a:lnSpc>
                <a:spcPct val="85000"/>
              </a:lnSpc>
              <a:spcBef>
                <a:spcPts val="1300"/>
              </a:spcBef>
              <a:spcAft>
                <a:spcPts val="0"/>
              </a:spcAft>
              <a:buClr>
                <a:srgbClr val="262626"/>
              </a:buClr>
              <a:buSzPts val="1400"/>
              <a:buChar char=" "/>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Box myclone = new Box(mybox);</a:t>
            </a:r>
            <a:r>
              <a:rPr b="0" i="0" lang="en-IN" sz="8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double vol;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vol = mybox.volume();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System.out.println("Volume of mybox is " + vol);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vol = myclone.volume();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System.out.println("Volume of myclone is " + vol);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 </a:t>
            </a:r>
            <a:endParaRPr/>
          </a:p>
          <a:p>
            <a:pPr indent="-91440" lvl="0" marL="91440" marR="0" rtl="0" algn="l">
              <a:lnSpc>
                <a:spcPct val="85000"/>
              </a:lnSpc>
              <a:spcBef>
                <a:spcPts val="1300"/>
              </a:spcBef>
              <a:spcAft>
                <a:spcPts val="0"/>
              </a:spcAft>
              <a:buClr>
                <a:srgbClr val="262626"/>
              </a:buClr>
              <a:buSzPts val="1400"/>
              <a:buFont typeface="Arial"/>
              <a:buChar char=" "/>
            </a:pPr>
            <a:r>
              <a:rPr b="0" i="0" lang="en-IN" sz="1400" u="none" cap="none" strike="noStrike">
                <a:solidFill>
                  <a:srgbClr val="262626"/>
                </a:solidFill>
                <a:latin typeface="Consolas"/>
                <a:ea typeface="Consolas"/>
                <a:cs typeface="Consolas"/>
                <a:sym typeface="Consolas"/>
              </a:rPr>
              <a:t>} </a:t>
            </a:r>
            <a:endParaRPr/>
          </a:p>
          <a:p>
            <a:pPr indent="-2539" lvl="0" marL="91440" rtl="0" algn="l">
              <a:lnSpc>
                <a:spcPct val="85000"/>
              </a:lnSpc>
              <a:spcBef>
                <a:spcPts val="1300"/>
              </a:spcBef>
              <a:spcAft>
                <a:spcPts val="0"/>
              </a:spcAft>
              <a:buClr>
                <a:srgbClr val="262626"/>
              </a:buClr>
              <a:buSzPts val="1400"/>
              <a:buNone/>
            </a:pPr>
            <a:r>
              <a:t/>
            </a:r>
            <a:endParaRPr sz="1400"/>
          </a:p>
        </p:txBody>
      </p:sp>
      <p:sp>
        <p:nvSpPr>
          <p:cNvPr id="186" name="Google Shape;186;p29"/>
          <p:cNvSpPr txBox="1"/>
          <p:nvPr/>
        </p:nvSpPr>
        <p:spPr>
          <a:xfrm>
            <a:off x="7619268" y="2663830"/>
            <a:ext cx="6094520" cy="1534779"/>
          </a:xfrm>
          <a:prstGeom prst="rect">
            <a:avLst/>
          </a:prstGeom>
          <a:noFill/>
          <a:ln>
            <a:noFill/>
          </a:ln>
        </p:spPr>
        <p:txBody>
          <a:bodyPr anchorCtr="0" anchor="t" bIns="45700" lIns="91425" spcFirstLastPara="1" rIns="91425" wrap="square" tIns="45700">
            <a:spAutoFit/>
          </a:bodyPr>
          <a:lstStyle/>
          <a:p>
            <a:pPr indent="-114300" lvl="0" marL="91440" marR="0" rtl="0" algn="l">
              <a:lnSpc>
                <a:spcPct val="85000"/>
              </a:lnSpc>
              <a:spcBef>
                <a:spcPts val="0"/>
              </a:spcBef>
              <a:spcAft>
                <a:spcPts val="0"/>
              </a:spcAft>
              <a:buClr>
                <a:srgbClr val="262626"/>
              </a:buClr>
              <a:buSzPts val="1800"/>
              <a:buFont typeface="Arial"/>
              <a:buChar char=" "/>
            </a:pPr>
            <a:r>
              <a:rPr b="0" i="0" lang="en-IN" sz="1800" u="none" cap="none" strike="noStrike">
                <a:solidFill>
                  <a:srgbClr val="262626"/>
                </a:solidFill>
                <a:latin typeface="Consolas"/>
                <a:ea typeface="Consolas"/>
                <a:cs typeface="Consolas"/>
                <a:sym typeface="Consolas"/>
              </a:rPr>
              <a:t>Output:</a:t>
            </a:r>
            <a:endParaRPr/>
          </a:p>
          <a:p>
            <a:pPr indent="0" lvl="0" marL="91440" marR="0" rtl="0" algn="l">
              <a:lnSpc>
                <a:spcPct val="85000"/>
              </a:lnSpc>
              <a:spcBef>
                <a:spcPts val="1300"/>
              </a:spcBef>
              <a:spcAft>
                <a:spcPts val="0"/>
              </a:spcAft>
              <a:buClr>
                <a:schemeClr val="dk1"/>
              </a:buClr>
              <a:buSzPts val="1800"/>
              <a:buFont typeface="Arial"/>
              <a:buNone/>
            </a:pPr>
            <a:r>
              <a:t/>
            </a:r>
            <a:endParaRPr b="0" i="0" sz="1800" u="none" cap="none" strike="noStrike">
              <a:solidFill>
                <a:srgbClr val="262626"/>
              </a:solidFill>
              <a:latin typeface="Consolas"/>
              <a:ea typeface="Consolas"/>
              <a:cs typeface="Consolas"/>
              <a:sym typeface="Consolas"/>
            </a:endParaRPr>
          </a:p>
          <a:p>
            <a:pPr indent="-114300" lvl="0" marL="91440" marR="0" rtl="0" algn="l">
              <a:lnSpc>
                <a:spcPct val="85000"/>
              </a:lnSpc>
              <a:spcBef>
                <a:spcPts val="1300"/>
              </a:spcBef>
              <a:spcAft>
                <a:spcPts val="0"/>
              </a:spcAft>
              <a:buClr>
                <a:srgbClr val="262626"/>
              </a:buClr>
              <a:buSzPts val="1800"/>
              <a:buFont typeface="Arial"/>
              <a:buChar char=" "/>
            </a:pPr>
            <a:r>
              <a:rPr b="0" i="0" lang="en-IN" sz="1800" u="none" cap="none" strike="noStrike">
                <a:solidFill>
                  <a:srgbClr val="262626"/>
                </a:solidFill>
                <a:latin typeface="Consolas"/>
                <a:ea typeface="Consolas"/>
                <a:cs typeface="Consolas"/>
                <a:sym typeface="Consolas"/>
              </a:rPr>
              <a:t>Volume of mybox is 3000.0</a:t>
            </a:r>
            <a:endParaRPr/>
          </a:p>
          <a:p>
            <a:pPr indent="-114300" lvl="0" marL="91440" marR="0" rtl="0" algn="l">
              <a:lnSpc>
                <a:spcPct val="85000"/>
              </a:lnSpc>
              <a:spcBef>
                <a:spcPts val="1300"/>
              </a:spcBef>
              <a:spcAft>
                <a:spcPts val="0"/>
              </a:spcAft>
              <a:buClr>
                <a:srgbClr val="262626"/>
              </a:buClr>
              <a:buSzPts val="1800"/>
              <a:buFont typeface="Arial"/>
              <a:buChar char=" "/>
            </a:pPr>
            <a:r>
              <a:rPr b="0" i="0" lang="en-IN" sz="1800" u="none" cap="none" strike="noStrike">
                <a:solidFill>
                  <a:srgbClr val="262626"/>
                </a:solidFill>
                <a:latin typeface="Consolas"/>
                <a:ea typeface="Consolas"/>
                <a:cs typeface="Consolas"/>
                <a:sym typeface="Consolas"/>
              </a:rPr>
              <a:t>Volume of myclone is 3000.0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500"/>
                                        <p:tgtEl>
                                          <p:spTgt spid="1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500"/>
                                        <p:tgtEl>
                                          <p:spTgt spid="1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animEffect filter="fade" transition="in">
                                      <p:cBhvr>
                                        <p:cTn dur="500"/>
                                        <p:tgtEl>
                                          <p:spTgt spid="1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9" st="9"/>
                                            </p:txEl>
                                          </p:spTgt>
                                        </p:tgtEl>
                                        <p:attrNameLst>
                                          <p:attrName>style.visibility</p:attrName>
                                        </p:attrNameLst>
                                      </p:cBhvr>
                                      <p:to>
                                        <p:strVal val="visible"/>
                                      </p:to>
                                    </p:set>
                                    <p:animEffect filter="fade" transition="in">
                                      <p:cBhvr>
                                        <p:cTn dur="500"/>
                                        <p:tgtEl>
                                          <p:spTgt spid="1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0" st="10"/>
                                            </p:txEl>
                                          </p:spTgt>
                                        </p:tgtEl>
                                        <p:attrNameLst>
                                          <p:attrName>style.visibility</p:attrName>
                                        </p:attrNameLst>
                                      </p:cBhvr>
                                      <p:to>
                                        <p:strVal val="visible"/>
                                      </p:to>
                                    </p:set>
                                    <p:animEffect filter="fade" transition="in">
                                      <p:cBhvr>
                                        <p:cTn dur="500"/>
                                        <p:tgtEl>
                                          <p:spTgt spid="1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1" st="11"/>
                                            </p:txEl>
                                          </p:spTgt>
                                        </p:tgtEl>
                                        <p:attrNameLst>
                                          <p:attrName>style.visibility</p:attrName>
                                        </p:attrNameLst>
                                      </p:cBhvr>
                                      <p:to>
                                        <p:strVal val="visible"/>
                                      </p:to>
                                    </p:set>
                                    <p:animEffect filter="fade" transition="in">
                                      <p:cBhvr>
                                        <p:cTn dur="500"/>
                                        <p:tgtEl>
                                          <p:spTgt spid="1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2" st="12"/>
                                            </p:txEl>
                                          </p:spTgt>
                                        </p:tgtEl>
                                        <p:attrNameLst>
                                          <p:attrName>style.visibility</p:attrName>
                                        </p:attrNameLst>
                                      </p:cBhvr>
                                      <p:to>
                                        <p:strVal val="visible"/>
                                      </p:to>
                                    </p:set>
                                    <p:animEffect filter="fade" transition="in">
                                      <p:cBhvr>
                                        <p:cTn dur="500"/>
                                        <p:tgtEl>
                                          <p:spTgt spid="1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3" st="13"/>
                                            </p:txEl>
                                          </p:spTgt>
                                        </p:tgtEl>
                                        <p:attrNameLst>
                                          <p:attrName>style.visibility</p:attrName>
                                        </p:attrNameLst>
                                      </p:cBhvr>
                                      <p:to>
                                        <p:strVal val="visible"/>
                                      </p:to>
                                    </p:set>
                                    <p:animEffect filter="fade" transition="in">
                                      <p:cBhvr>
                                        <p:cTn dur="500"/>
                                        <p:tgtEl>
                                          <p:spTgt spid="1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4" st="14"/>
                                            </p:txEl>
                                          </p:spTgt>
                                        </p:tgtEl>
                                        <p:attrNameLst>
                                          <p:attrName>style.visibility</p:attrName>
                                        </p:attrNameLst>
                                      </p:cBhvr>
                                      <p:to>
                                        <p:strVal val="visible"/>
                                      </p:to>
                                    </p:set>
                                    <p:animEffect filter="fade" transition="in">
                                      <p:cBhvr>
                                        <p:cTn dur="500"/>
                                        <p:tgtEl>
                                          <p:spTgt spid="18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5" st="15"/>
                                            </p:txEl>
                                          </p:spTgt>
                                        </p:tgtEl>
                                        <p:attrNameLst>
                                          <p:attrName>style.visibility</p:attrName>
                                        </p:attrNameLst>
                                      </p:cBhvr>
                                      <p:to>
                                        <p:strVal val="visible"/>
                                      </p:to>
                                    </p:set>
                                    <p:animEffect filter="fade" transition="in">
                                      <p:cBhvr>
                                        <p:cTn dur="500"/>
                                        <p:tgtEl>
                                          <p:spTgt spid="18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6" st="16"/>
                                            </p:txEl>
                                          </p:spTgt>
                                        </p:tgtEl>
                                        <p:attrNameLst>
                                          <p:attrName>style.visibility</p:attrName>
                                        </p:attrNameLst>
                                      </p:cBhvr>
                                      <p:to>
                                        <p:strVal val="visible"/>
                                      </p:to>
                                    </p:set>
                                    <p:animEffect filter="fade" transition="in">
                                      <p:cBhvr>
                                        <p:cTn dur="500"/>
                                        <p:tgtEl>
                                          <p:spTgt spid="18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657224" y="499533"/>
            <a:ext cx="10772775" cy="512521"/>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2400"/>
              <a:buFont typeface="Calibri"/>
              <a:buNone/>
            </a:pPr>
            <a:r>
              <a:rPr b="1" lang="en-IN" sz="2400"/>
              <a:t>Returning Objects</a:t>
            </a:r>
            <a:endParaRPr sz="2400"/>
          </a:p>
        </p:txBody>
      </p:sp>
      <p:sp>
        <p:nvSpPr>
          <p:cNvPr id="192" name="Google Shape;192;p30"/>
          <p:cNvSpPr txBox="1"/>
          <p:nvPr>
            <p:ph idx="1" type="body"/>
          </p:nvPr>
        </p:nvSpPr>
        <p:spPr>
          <a:xfrm>
            <a:off x="676656" y="1012054"/>
            <a:ext cx="6363335" cy="4765811"/>
          </a:xfrm>
          <a:prstGeom prst="rect">
            <a:avLst/>
          </a:prstGeom>
          <a:noFill/>
          <a:ln>
            <a:noFill/>
          </a:ln>
        </p:spPr>
        <p:txBody>
          <a:bodyPr anchorCtr="0" anchor="t" bIns="45700" lIns="91425" spcFirstLastPara="1" rIns="91425" wrap="square" tIns="45700">
            <a:noAutofit/>
          </a:bodyPr>
          <a:lstStyle/>
          <a:p>
            <a:pPr indent="-91440" lvl="0" marL="91440" rtl="0" algn="l">
              <a:lnSpc>
                <a:spcPct val="85000"/>
              </a:lnSpc>
              <a:spcBef>
                <a:spcPts val="0"/>
              </a:spcBef>
              <a:spcAft>
                <a:spcPts val="0"/>
              </a:spcAft>
              <a:buClr>
                <a:srgbClr val="262626"/>
              </a:buClr>
              <a:buSzPts val="1400"/>
              <a:buChar char=" "/>
            </a:pPr>
            <a:r>
              <a:rPr lang="en-IN" sz="1400">
                <a:latin typeface="Consolas"/>
                <a:ea typeface="Consolas"/>
                <a:cs typeface="Consolas"/>
                <a:sym typeface="Consolas"/>
              </a:rPr>
              <a:t>class ObjectReturnDemo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int a;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ObjectReturnDemo(int i)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 = i;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ObjectReturnDemo incrByTen()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ObjectReturnDemo temp = new ObjectReturnDemo(a+10);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return temp;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a:p>
            <a:pPr indent="-91440" lvl="0" marL="91440" rtl="0" algn="l">
              <a:lnSpc>
                <a:spcPct val="85000"/>
              </a:lnSpc>
              <a:spcBef>
                <a:spcPts val="1300"/>
              </a:spcBef>
              <a:spcAft>
                <a:spcPts val="0"/>
              </a:spcAft>
              <a:buClr>
                <a:srgbClr val="262626"/>
              </a:buClr>
              <a:buSzPts val="1400"/>
              <a:buChar char=" "/>
            </a:pPr>
            <a:r>
              <a:rPr lang="en-IN" sz="1400">
                <a:latin typeface="Consolas"/>
                <a:ea typeface="Consolas"/>
                <a:cs typeface="Consolas"/>
                <a:sym typeface="Consolas"/>
              </a:rPr>
              <a:t>  </a:t>
            </a:r>
            <a:endParaRPr/>
          </a:p>
        </p:txBody>
      </p:sp>
      <p:sp>
        <p:nvSpPr>
          <p:cNvPr id="193" name="Google Shape;193;p30"/>
          <p:cNvSpPr txBox="1"/>
          <p:nvPr/>
        </p:nvSpPr>
        <p:spPr>
          <a:xfrm>
            <a:off x="6314250" y="753563"/>
            <a:ext cx="609452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 Driver class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public class Test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ObjectReturnDemo ob1 = new ObjectReturnDemo(2);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ObjectReturnDemo ob2;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ob2 = ob1.incrByTen();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System.out.println("ob1.a: " + ob1.a);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System.out.println("ob2.a: " + ob2.a);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p:txBody>
      </p:sp>
      <p:sp>
        <p:nvSpPr>
          <p:cNvPr id="194" name="Google Shape;194;p30"/>
          <p:cNvSpPr txBox="1"/>
          <p:nvPr/>
        </p:nvSpPr>
        <p:spPr>
          <a:xfrm>
            <a:off x="5197879" y="5458850"/>
            <a:ext cx="620549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Output:</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ob1.a: 2</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ob2.a: 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5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5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1" st="11"/>
                                            </p:txEl>
                                          </p:spTgt>
                                        </p:tgtEl>
                                        <p:attrNameLst>
                                          <p:attrName>style.visibility</p:attrName>
                                        </p:attrNameLst>
                                      </p:cBhvr>
                                      <p:to>
                                        <p:strVal val="visible"/>
                                      </p:to>
                                    </p:set>
                                    <p:animEffect filter="fade" transition="in">
                                      <p:cBhvr>
                                        <p:cTn dur="500"/>
                                        <p:tgtEl>
                                          <p:spTgt spid="19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2" st="12"/>
                                            </p:txEl>
                                          </p:spTgt>
                                        </p:tgtEl>
                                        <p:attrNameLst>
                                          <p:attrName>style.visibility</p:attrName>
                                        </p:attrNameLst>
                                      </p:cBhvr>
                                      <p:to>
                                        <p:strVal val="visible"/>
                                      </p:to>
                                    </p:set>
                                    <p:animEffect filter="fade" transition="in">
                                      <p:cBhvr>
                                        <p:cTn dur="500"/>
                                        <p:tgtEl>
                                          <p:spTgt spid="19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3" st="13"/>
                                            </p:txEl>
                                          </p:spTgt>
                                        </p:tgtEl>
                                        <p:attrNameLst>
                                          <p:attrName>style.visibility</p:attrName>
                                        </p:attrNameLst>
                                      </p:cBhvr>
                                      <p:to>
                                        <p:strVal val="visible"/>
                                      </p:to>
                                    </p:set>
                                    <p:animEffect filter="fade" transition="in">
                                      <p:cBhvr>
                                        <p:cTn dur="500"/>
                                        <p:tgtEl>
                                          <p:spTgt spid="19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5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5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500"/>
                                        <p:tgtEl>
                                          <p:spTgt spid="1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500"/>
                                        <p:tgtEl>
                                          <p:spTgt spid="1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Effect filter="fade" transition="in">
                                      <p:cBhvr>
                                        <p:cTn dur="500"/>
                                        <p:tgtEl>
                                          <p:spTgt spid="1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9" st="9"/>
                                            </p:txEl>
                                          </p:spTgt>
                                        </p:tgtEl>
                                        <p:attrNameLst>
                                          <p:attrName>style.visibility</p:attrName>
                                        </p:attrNameLst>
                                      </p:cBhvr>
                                      <p:to>
                                        <p:strVal val="visible"/>
                                      </p:to>
                                    </p:set>
                                    <p:animEffect filter="fade" transition="in">
                                      <p:cBhvr>
                                        <p:cTn dur="500"/>
                                        <p:tgtEl>
                                          <p:spTgt spid="1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0" st="10"/>
                                            </p:txEl>
                                          </p:spTgt>
                                        </p:tgtEl>
                                        <p:attrNameLst>
                                          <p:attrName>style.visibility</p:attrName>
                                        </p:attrNameLst>
                                      </p:cBhvr>
                                      <p:to>
                                        <p:strVal val="visible"/>
                                      </p:to>
                                    </p:set>
                                    <p:animEffect filter="fade" transition="in">
                                      <p:cBhvr>
                                        <p:cTn dur="500"/>
                                        <p:tgtEl>
                                          <p:spTgt spid="1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1" st="11"/>
                                            </p:txEl>
                                          </p:spTgt>
                                        </p:tgtEl>
                                        <p:attrNameLst>
                                          <p:attrName>style.visibility</p:attrName>
                                        </p:attrNameLst>
                                      </p:cBhvr>
                                      <p:to>
                                        <p:strVal val="visible"/>
                                      </p:to>
                                    </p:set>
                                    <p:animEffect filter="fade" transition="in">
                                      <p:cBhvr>
                                        <p:cTn dur="500"/>
                                        <p:tgtEl>
                                          <p:spTgt spid="1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2" st="12"/>
                                            </p:txEl>
                                          </p:spTgt>
                                        </p:tgtEl>
                                        <p:attrNameLst>
                                          <p:attrName>style.visibility</p:attrName>
                                        </p:attrNameLst>
                                      </p:cBhvr>
                                      <p:to>
                                        <p:strVal val="visible"/>
                                      </p:to>
                                    </p:set>
                                    <p:animEffect filter="fade" transition="in">
                                      <p:cBhvr>
                                        <p:cTn dur="500"/>
                                        <p:tgtEl>
                                          <p:spTgt spid="1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3" st="13"/>
                                            </p:txEl>
                                          </p:spTgt>
                                        </p:tgtEl>
                                        <p:attrNameLst>
                                          <p:attrName>style.visibility</p:attrName>
                                        </p:attrNameLst>
                                      </p:cBhvr>
                                      <p:to>
                                        <p:strVal val="visible"/>
                                      </p:to>
                                    </p:set>
                                    <p:animEffect filter="fade" transition="in">
                                      <p:cBhvr>
                                        <p:cTn dur="500"/>
                                        <p:tgtEl>
                                          <p:spTgt spid="19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610B38"/>
              </a:buClr>
              <a:buSzPts val="4800"/>
              <a:buFont typeface="Arial"/>
              <a:buNone/>
            </a:pPr>
            <a:r>
              <a:rPr b="0" i="0" lang="en-IN" sz="4800">
                <a:solidFill>
                  <a:srgbClr val="610B38"/>
                </a:solidFill>
                <a:latin typeface="Arial"/>
                <a:ea typeface="Arial"/>
                <a:cs typeface="Arial"/>
                <a:sym typeface="Arial"/>
              </a:rPr>
              <a:t>Access Modifiers in Java</a:t>
            </a:r>
            <a:endParaRPr sz="4800"/>
          </a:p>
        </p:txBody>
      </p:sp>
      <p:sp>
        <p:nvSpPr>
          <p:cNvPr id="200" name="Google Shape;200;p31"/>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000000"/>
              </a:buClr>
              <a:buSzPts val="2400"/>
              <a:buChar char=" "/>
            </a:pPr>
            <a:r>
              <a:rPr b="0" i="0" lang="en-IN">
                <a:solidFill>
                  <a:srgbClr val="000000"/>
                </a:solidFill>
              </a:rPr>
              <a:t>There are two types of modifiers in Java: </a:t>
            </a:r>
            <a:r>
              <a:rPr b="1" i="0" lang="en-IN"/>
              <a:t>access modifiers</a:t>
            </a:r>
            <a:r>
              <a:rPr b="0" i="0" lang="en-IN">
                <a:solidFill>
                  <a:srgbClr val="000000"/>
                </a:solidFill>
              </a:rPr>
              <a:t> and </a:t>
            </a:r>
            <a:r>
              <a:rPr b="1" i="0" lang="en-IN"/>
              <a:t>non-access modifiers</a:t>
            </a:r>
            <a:r>
              <a:rPr b="0" i="0" lang="en-IN">
                <a:solidFill>
                  <a:srgbClr val="000000"/>
                </a:solidFill>
              </a:rPr>
              <a:t>.</a:t>
            </a:r>
            <a:endParaRPr>
              <a:solidFill>
                <a:srgbClr val="000000"/>
              </a:solidFill>
            </a:endParaRPr>
          </a:p>
          <a:p>
            <a:pPr indent="0" lvl="0" marL="91440" rtl="0" algn="just">
              <a:lnSpc>
                <a:spcPct val="85000"/>
              </a:lnSpc>
              <a:spcBef>
                <a:spcPts val="1300"/>
              </a:spcBef>
              <a:spcAft>
                <a:spcPts val="0"/>
              </a:spcAft>
              <a:buClr>
                <a:srgbClr val="262626"/>
              </a:buClr>
              <a:buSzPts val="2400"/>
              <a:buNone/>
            </a:pPr>
            <a:r>
              <a:t/>
            </a:r>
            <a:endParaRPr b="0" i="0">
              <a:solidFill>
                <a:srgbClr val="000000"/>
              </a:solidFill>
            </a:endParaRPr>
          </a:p>
          <a:p>
            <a:pPr indent="-152400" lvl="0" marL="91440" rtl="0" algn="just">
              <a:lnSpc>
                <a:spcPct val="85000"/>
              </a:lnSpc>
              <a:spcBef>
                <a:spcPts val="1300"/>
              </a:spcBef>
              <a:spcAft>
                <a:spcPts val="0"/>
              </a:spcAft>
              <a:buClr>
                <a:srgbClr val="000000"/>
              </a:buClr>
              <a:buSzPts val="2400"/>
              <a:buChar char=" "/>
            </a:pPr>
            <a:r>
              <a:rPr b="0" i="0" lang="en-IN">
                <a:solidFill>
                  <a:srgbClr val="000000"/>
                </a:solidFill>
              </a:rPr>
              <a:t>The access modifiers in Java specifies the accessibility or scope of a field, method, constructor, or class. </a:t>
            </a:r>
            <a:endParaRPr/>
          </a:p>
          <a:p>
            <a:pPr indent="0" lvl="0" marL="91440" rtl="0" algn="just">
              <a:lnSpc>
                <a:spcPct val="85000"/>
              </a:lnSpc>
              <a:spcBef>
                <a:spcPts val="1300"/>
              </a:spcBef>
              <a:spcAft>
                <a:spcPts val="0"/>
              </a:spcAft>
              <a:buClr>
                <a:srgbClr val="262626"/>
              </a:buClr>
              <a:buSzPts val="2400"/>
              <a:buNone/>
            </a:pPr>
            <a:r>
              <a:t/>
            </a:r>
            <a:endParaRPr>
              <a:solidFill>
                <a:srgbClr val="000000"/>
              </a:solidFill>
            </a:endParaRPr>
          </a:p>
          <a:p>
            <a:pPr indent="-152400" lvl="0" marL="91440" rtl="0" algn="just">
              <a:lnSpc>
                <a:spcPct val="85000"/>
              </a:lnSpc>
              <a:spcBef>
                <a:spcPts val="1300"/>
              </a:spcBef>
              <a:spcAft>
                <a:spcPts val="0"/>
              </a:spcAft>
              <a:buClr>
                <a:srgbClr val="000000"/>
              </a:buClr>
              <a:buSzPts val="2400"/>
              <a:buChar char=" "/>
            </a:pPr>
            <a:r>
              <a:rPr b="0" i="0" lang="en-IN">
                <a:solidFill>
                  <a:srgbClr val="000000"/>
                </a:solidFill>
              </a:rPr>
              <a:t>We can change the access level of fields, constructors, methods, and class by applying the access modifier on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5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5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500"/>
                                        <p:tgtEl>
                                          <p:spTgt spid="2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559293" y="204186"/>
            <a:ext cx="11425561" cy="642743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85000"/>
              </a:lnSpc>
              <a:spcBef>
                <a:spcPts val="0"/>
              </a:spcBef>
              <a:spcAft>
                <a:spcPts val="0"/>
              </a:spcAft>
              <a:buClr>
                <a:srgbClr val="262626"/>
              </a:buClr>
              <a:buSzPct val="100000"/>
              <a:buNone/>
            </a:pPr>
            <a:r>
              <a:rPr lang="en-IN"/>
              <a:t>First, let's see an example without using this keyword:</a:t>
            </a:r>
            <a:endParaRPr/>
          </a:p>
          <a:p>
            <a:pPr indent="0" lvl="0" marL="0" rtl="0" algn="l">
              <a:lnSpc>
                <a:spcPct val="85000"/>
              </a:lnSpc>
              <a:spcBef>
                <a:spcPts val="1300"/>
              </a:spcBef>
              <a:spcAft>
                <a:spcPts val="0"/>
              </a:spcAft>
              <a:buClr>
                <a:srgbClr val="262626"/>
              </a:buClr>
              <a:buSzPct val="100000"/>
              <a:buNone/>
            </a:pPr>
            <a:r>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class Main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int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Main(int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age =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t/>
            </a:r>
            <a:endParaRPr>
              <a:latin typeface="Consolas"/>
              <a:ea typeface="Consolas"/>
              <a:cs typeface="Consolas"/>
              <a:sym typeface="Consolas"/>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public static void main(String[] args)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Main obj = new Main(8);</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System.out.println("obj.age = " + obj.age);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a:t>Output:</a:t>
            </a:r>
            <a:endParaRPr/>
          </a:p>
          <a:p>
            <a:pPr indent="0" lvl="0" marL="0" rtl="0" algn="l">
              <a:lnSpc>
                <a:spcPct val="85000"/>
              </a:lnSpc>
              <a:spcBef>
                <a:spcPts val="1300"/>
              </a:spcBef>
              <a:spcAft>
                <a:spcPts val="0"/>
              </a:spcAft>
              <a:buClr>
                <a:srgbClr val="262626"/>
              </a:buClr>
              <a:buSzPct val="100000"/>
              <a:buNone/>
            </a:pPr>
            <a:r>
              <a:rPr lang="en-IN"/>
              <a:t>obj.age = 0</a:t>
            </a:r>
            <a:endParaRPr/>
          </a:p>
          <a:p>
            <a:pPr indent="0" lvl="0" marL="0" rtl="0" algn="just">
              <a:lnSpc>
                <a:spcPct val="85000"/>
              </a:lnSpc>
              <a:spcBef>
                <a:spcPts val="1300"/>
              </a:spcBef>
              <a:spcAft>
                <a:spcPts val="0"/>
              </a:spcAft>
              <a:buClr>
                <a:srgbClr val="262626"/>
              </a:buClr>
              <a:buSzPct val="100000"/>
              <a:buNone/>
            </a:pPr>
            <a:r>
              <a:rPr lang="en-IN"/>
              <a:t>In the above example, we have passed 8 as a value to the constructor. However, we are getting 0 as an output. This is because the Java compiler gets confused because of the ambiguity in names between instance the variable and the parameter.</a:t>
            </a:r>
            <a:endParaRPr/>
          </a:p>
          <a:p>
            <a:pPr indent="0" lvl="0" marL="0" rtl="0" algn="l">
              <a:lnSpc>
                <a:spcPct val="85000"/>
              </a:lnSpc>
              <a:spcBef>
                <a:spcPts val="1300"/>
              </a:spcBef>
              <a:spcAft>
                <a:spcPts val="0"/>
              </a:spcAft>
              <a:buClr>
                <a:srgbClr val="262626"/>
              </a:buClr>
              <a:buSzPct val="100000"/>
              <a:buNone/>
            </a:pPr>
            <a:r>
              <a:t/>
            </a:r>
            <a:endParaRPr/>
          </a:p>
          <a:p>
            <a:pPr indent="0" lvl="0" marL="0" rtl="0" algn="l">
              <a:lnSpc>
                <a:spcPct val="85000"/>
              </a:lnSpc>
              <a:spcBef>
                <a:spcPts val="1300"/>
              </a:spcBef>
              <a:spcAft>
                <a:spcPts val="0"/>
              </a:spcAft>
              <a:buClr>
                <a:srgbClr val="262626"/>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5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5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5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5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500"/>
                                        <p:tgtEl>
                                          <p:spTgt spid="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500"/>
                                        <p:tgtEl>
                                          <p:spTgt spid="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500"/>
                                        <p:tgtEl>
                                          <p:spTgt spid="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Effect filter="fade" transition="in">
                                      <p:cBhvr>
                                        <p:cTn dur="500"/>
                                        <p:tgtEl>
                                          <p:spTgt spid="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9" st="9"/>
                                            </p:txEl>
                                          </p:spTgt>
                                        </p:tgtEl>
                                        <p:attrNameLst>
                                          <p:attrName>style.visibility</p:attrName>
                                        </p:attrNameLst>
                                      </p:cBhvr>
                                      <p:to>
                                        <p:strVal val="visible"/>
                                      </p:to>
                                    </p:set>
                                    <p:animEffect filter="fade" transition="in">
                                      <p:cBhvr>
                                        <p:cTn dur="500"/>
                                        <p:tgtEl>
                                          <p:spTgt spid="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0" st="10"/>
                                            </p:txEl>
                                          </p:spTgt>
                                        </p:tgtEl>
                                        <p:attrNameLst>
                                          <p:attrName>style.visibility</p:attrName>
                                        </p:attrNameLst>
                                      </p:cBhvr>
                                      <p:to>
                                        <p:strVal val="visible"/>
                                      </p:to>
                                    </p:set>
                                    <p:animEffect filter="fade" transition="in">
                                      <p:cBhvr>
                                        <p:cTn dur="500"/>
                                        <p:tgtEl>
                                          <p:spTgt spid="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1" st="11"/>
                                            </p:txEl>
                                          </p:spTgt>
                                        </p:tgtEl>
                                        <p:attrNameLst>
                                          <p:attrName>style.visibility</p:attrName>
                                        </p:attrNameLst>
                                      </p:cBhvr>
                                      <p:to>
                                        <p:strVal val="visible"/>
                                      </p:to>
                                    </p:set>
                                    <p:animEffect filter="fade" transition="in">
                                      <p:cBhvr>
                                        <p:cTn dur="500"/>
                                        <p:tgtEl>
                                          <p:spTgt spid="9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2" st="12"/>
                                            </p:txEl>
                                          </p:spTgt>
                                        </p:tgtEl>
                                        <p:attrNameLst>
                                          <p:attrName>style.visibility</p:attrName>
                                        </p:attrNameLst>
                                      </p:cBhvr>
                                      <p:to>
                                        <p:strVal val="visible"/>
                                      </p:to>
                                    </p:set>
                                    <p:animEffect filter="fade" transition="in">
                                      <p:cBhvr>
                                        <p:cTn dur="500"/>
                                        <p:tgtEl>
                                          <p:spTgt spid="9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3" st="13"/>
                                            </p:txEl>
                                          </p:spTgt>
                                        </p:tgtEl>
                                        <p:attrNameLst>
                                          <p:attrName>style.visibility</p:attrName>
                                        </p:attrNameLst>
                                      </p:cBhvr>
                                      <p:to>
                                        <p:strVal val="visible"/>
                                      </p:to>
                                    </p:set>
                                    <p:animEffect filter="fade" transition="in">
                                      <p:cBhvr>
                                        <p:cTn dur="500"/>
                                        <p:tgtEl>
                                          <p:spTgt spid="9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4" st="14"/>
                                            </p:txEl>
                                          </p:spTgt>
                                        </p:tgtEl>
                                        <p:attrNameLst>
                                          <p:attrName>style.visibility</p:attrName>
                                        </p:attrNameLst>
                                      </p:cBhvr>
                                      <p:to>
                                        <p:strVal val="visible"/>
                                      </p:to>
                                    </p:set>
                                    <p:animEffect filter="fade" transition="in">
                                      <p:cBhvr>
                                        <p:cTn dur="500"/>
                                        <p:tgtEl>
                                          <p:spTgt spid="9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5" st="15"/>
                                            </p:txEl>
                                          </p:spTgt>
                                        </p:tgtEl>
                                        <p:attrNameLst>
                                          <p:attrName>style.visibility</p:attrName>
                                        </p:attrNameLst>
                                      </p:cBhvr>
                                      <p:to>
                                        <p:strVal val="visible"/>
                                      </p:to>
                                    </p:set>
                                    <p:animEffect filter="fade" transition="in">
                                      <p:cBhvr>
                                        <p:cTn dur="500"/>
                                        <p:tgtEl>
                                          <p:spTgt spid="9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6" st="16"/>
                                            </p:txEl>
                                          </p:spTgt>
                                        </p:tgtEl>
                                        <p:attrNameLst>
                                          <p:attrName>style.visibility</p:attrName>
                                        </p:attrNameLst>
                                      </p:cBhvr>
                                      <p:to>
                                        <p:strVal val="visible"/>
                                      </p:to>
                                    </p:set>
                                    <p:animEffect filter="fade" transition="in">
                                      <p:cBhvr>
                                        <p:cTn dur="500"/>
                                        <p:tgtEl>
                                          <p:spTgt spid="9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7" st="17"/>
                                            </p:txEl>
                                          </p:spTgt>
                                        </p:tgtEl>
                                        <p:attrNameLst>
                                          <p:attrName>style.visibility</p:attrName>
                                        </p:attrNameLst>
                                      </p:cBhvr>
                                      <p:to>
                                        <p:strVal val="visible"/>
                                      </p:to>
                                    </p:set>
                                    <p:animEffect filter="fade" transition="in">
                                      <p:cBhvr>
                                        <p:cTn dur="500"/>
                                        <p:tgtEl>
                                          <p:spTgt spid="9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8" st="18"/>
                                            </p:txEl>
                                          </p:spTgt>
                                        </p:tgtEl>
                                        <p:attrNameLst>
                                          <p:attrName>style.visibility</p:attrName>
                                        </p:attrNameLst>
                                      </p:cBhvr>
                                      <p:to>
                                        <p:strVal val="visible"/>
                                      </p:to>
                                    </p:set>
                                    <p:animEffect filter="fade" transition="in">
                                      <p:cBhvr>
                                        <p:cTn dur="500"/>
                                        <p:tgtEl>
                                          <p:spTgt spid="9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9" st="19"/>
                                            </p:txEl>
                                          </p:spTgt>
                                        </p:tgtEl>
                                        <p:attrNameLst>
                                          <p:attrName>style.visibility</p:attrName>
                                        </p:attrNameLst>
                                      </p:cBhvr>
                                      <p:to>
                                        <p:strVal val="visible"/>
                                      </p:to>
                                    </p:set>
                                    <p:animEffect filter="fade" transition="in">
                                      <p:cBhvr>
                                        <p:cTn dur="500"/>
                                        <p:tgtEl>
                                          <p:spTgt spid="9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0" st="20"/>
                                            </p:txEl>
                                          </p:spTgt>
                                        </p:tgtEl>
                                        <p:attrNameLst>
                                          <p:attrName>style.visibility</p:attrName>
                                        </p:attrNameLst>
                                      </p:cBhvr>
                                      <p:to>
                                        <p:strVal val="visible"/>
                                      </p:to>
                                    </p:set>
                                    <p:animEffect filter="fade" transition="in">
                                      <p:cBhvr>
                                        <p:cTn dur="500"/>
                                        <p:tgtEl>
                                          <p:spTgt spid="92">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657224" y="-49107"/>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610B38"/>
              </a:buClr>
              <a:buSzPts val="5400"/>
              <a:buFont typeface="Arial"/>
              <a:buNone/>
            </a:pPr>
            <a:r>
              <a:rPr lang="en-IN">
                <a:solidFill>
                  <a:srgbClr val="610B38"/>
                </a:solidFill>
                <a:latin typeface="Arial"/>
                <a:ea typeface="Arial"/>
                <a:cs typeface="Arial"/>
                <a:sym typeface="Arial"/>
              </a:rPr>
              <a:t>Access Modifiers in Java</a:t>
            </a:r>
            <a:endParaRPr/>
          </a:p>
        </p:txBody>
      </p:sp>
      <p:sp>
        <p:nvSpPr>
          <p:cNvPr id="206" name="Google Shape;206;p32"/>
          <p:cNvSpPr txBox="1"/>
          <p:nvPr>
            <p:ph idx="1" type="body"/>
          </p:nvPr>
        </p:nvSpPr>
        <p:spPr>
          <a:xfrm>
            <a:off x="656336" y="1473200"/>
            <a:ext cx="10753725" cy="5008880"/>
          </a:xfrm>
          <a:prstGeom prst="rect">
            <a:avLst/>
          </a:prstGeom>
          <a:noFill/>
          <a:ln>
            <a:noFill/>
          </a:ln>
        </p:spPr>
        <p:txBody>
          <a:bodyPr anchorCtr="0" anchor="t" bIns="45700" lIns="91425" spcFirstLastPara="1" rIns="91425" wrap="square" tIns="45700">
            <a:normAutofit fontScale="92500"/>
          </a:bodyPr>
          <a:lstStyle/>
          <a:p>
            <a:pPr indent="-152717" lvl="0" marL="91440" rtl="0" algn="just">
              <a:lnSpc>
                <a:spcPct val="85000"/>
              </a:lnSpc>
              <a:spcBef>
                <a:spcPts val="0"/>
              </a:spcBef>
              <a:spcAft>
                <a:spcPts val="0"/>
              </a:spcAft>
              <a:buClr>
                <a:srgbClr val="262626"/>
              </a:buClr>
              <a:buSzPct val="100000"/>
              <a:buChar char=" "/>
            </a:pPr>
            <a:r>
              <a:rPr lang="en-IN" sz="2600">
                <a:latin typeface="Calibri"/>
                <a:ea typeface="Calibri"/>
                <a:cs typeface="Calibri"/>
                <a:sym typeface="Calibri"/>
              </a:rPr>
              <a:t>There are four types of Java access modifiers:</a:t>
            </a:r>
            <a:endParaRPr/>
          </a:p>
          <a:p>
            <a:pPr indent="-152717" lvl="0" marL="91440" rtl="0" algn="just">
              <a:lnSpc>
                <a:spcPct val="85000"/>
              </a:lnSpc>
              <a:spcBef>
                <a:spcPts val="1300"/>
              </a:spcBef>
              <a:spcAft>
                <a:spcPts val="0"/>
              </a:spcAft>
              <a:buClr>
                <a:srgbClr val="262626"/>
              </a:buClr>
              <a:buSzPct val="100000"/>
              <a:buFont typeface="Arial"/>
              <a:buChar char="•"/>
            </a:pPr>
            <a:r>
              <a:rPr b="1" lang="en-IN" sz="2600">
                <a:latin typeface="Calibri"/>
                <a:ea typeface="Calibri"/>
                <a:cs typeface="Calibri"/>
                <a:sym typeface="Calibri"/>
              </a:rPr>
              <a:t>Private</a:t>
            </a:r>
            <a:r>
              <a:rPr lang="en-IN" sz="2600">
                <a:latin typeface="Calibri"/>
                <a:ea typeface="Calibri"/>
                <a:cs typeface="Calibri"/>
                <a:sym typeface="Calibri"/>
              </a:rPr>
              <a:t>: The access level of a private modifier is only within the class. It cannot be accessed from outside the class.</a:t>
            </a:r>
            <a:endParaRPr/>
          </a:p>
          <a:p>
            <a:pPr indent="-152717" lvl="0" marL="91440" rtl="0" algn="just">
              <a:lnSpc>
                <a:spcPct val="85000"/>
              </a:lnSpc>
              <a:spcBef>
                <a:spcPts val="1300"/>
              </a:spcBef>
              <a:spcAft>
                <a:spcPts val="0"/>
              </a:spcAft>
              <a:buClr>
                <a:srgbClr val="262626"/>
              </a:buClr>
              <a:buSzPct val="100000"/>
              <a:buFont typeface="Arial"/>
              <a:buChar char="•"/>
            </a:pPr>
            <a:r>
              <a:rPr b="1" lang="en-IN" sz="2600">
                <a:latin typeface="Calibri"/>
                <a:ea typeface="Calibri"/>
                <a:cs typeface="Calibri"/>
                <a:sym typeface="Calibri"/>
              </a:rPr>
              <a:t>Default</a:t>
            </a:r>
            <a:r>
              <a:rPr lang="en-IN" sz="2600">
                <a:latin typeface="Calibri"/>
                <a:ea typeface="Calibri"/>
                <a:cs typeface="Calibri"/>
                <a:sym typeface="Calibri"/>
              </a:rPr>
              <a:t>: The access level of a default modifier is only within the package. It cannot be accessed from outside the package. If you do not specify any access level, it will be the default.</a:t>
            </a:r>
            <a:endParaRPr/>
          </a:p>
          <a:p>
            <a:pPr indent="-152717" lvl="0" marL="91440" rtl="0" algn="just">
              <a:lnSpc>
                <a:spcPct val="85000"/>
              </a:lnSpc>
              <a:spcBef>
                <a:spcPts val="1300"/>
              </a:spcBef>
              <a:spcAft>
                <a:spcPts val="0"/>
              </a:spcAft>
              <a:buClr>
                <a:srgbClr val="262626"/>
              </a:buClr>
              <a:buSzPct val="100000"/>
              <a:buFont typeface="Arial"/>
              <a:buChar char="•"/>
            </a:pPr>
            <a:r>
              <a:rPr b="1" lang="en-IN" sz="2600">
                <a:latin typeface="Calibri"/>
                <a:ea typeface="Calibri"/>
                <a:cs typeface="Calibri"/>
                <a:sym typeface="Calibri"/>
              </a:rPr>
              <a:t>Protected</a:t>
            </a:r>
            <a:r>
              <a:rPr lang="en-IN" sz="2600">
                <a:latin typeface="Calibri"/>
                <a:ea typeface="Calibri"/>
                <a:cs typeface="Calibri"/>
                <a:sym typeface="Calibri"/>
              </a:rPr>
              <a:t>: The access level of a protected modifier is within the package and outside the package through child class. If you do not make the child class, it cannot be accessed from outside the package.</a:t>
            </a:r>
            <a:endParaRPr/>
          </a:p>
          <a:p>
            <a:pPr indent="-152717" lvl="0" marL="91440" rtl="0" algn="just">
              <a:lnSpc>
                <a:spcPct val="85000"/>
              </a:lnSpc>
              <a:spcBef>
                <a:spcPts val="1300"/>
              </a:spcBef>
              <a:spcAft>
                <a:spcPts val="0"/>
              </a:spcAft>
              <a:buClr>
                <a:srgbClr val="262626"/>
              </a:buClr>
              <a:buSzPct val="100000"/>
              <a:buFont typeface="Arial"/>
              <a:buChar char="•"/>
            </a:pPr>
            <a:r>
              <a:rPr b="1" lang="en-IN" sz="2600">
                <a:latin typeface="Calibri"/>
                <a:ea typeface="Calibri"/>
                <a:cs typeface="Calibri"/>
                <a:sym typeface="Calibri"/>
              </a:rPr>
              <a:t>Public</a:t>
            </a:r>
            <a:r>
              <a:rPr lang="en-IN" sz="2600">
                <a:latin typeface="Calibri"/>
                <a:ea typeface="Calibri"/>
                <a:cs typeface="Calibri"/>
                <a:sym typeface="Calibri"/>
              </a:rPr>
              <a:t>: The access level of a public modifier is everywhere. It can be accessed from within the class, outside the class, within the package and outside the package.</a:t>
            </a:r>
            <a:endParaRPr/>
          </a:p>
          <a:p>
            <a:pPr indent="-152717" lvl="0" marL="91440" rtl="0" algn="just">
              <a:lnSpc>
                <a:spcPct val="85000"/>
              </a:lnSpc>
              <a:spcBef>
                <a:spcPts val="1300"/>
              </a:spcBef>
              <a:spcAft>
                <a:spcPts val="0"/>
              </a:spcAft>
              <a:buClr>
                <a:srgbClr val="262626"/>
              </a:buClr>
              <a:buSzPct val="100000"/>
              <a:buChar char=" "/>
            </a:pPr>
            <a:r>
              <a:rPr lang="en-IN" sz="2600">
                <a:latin typeface="Calibri"/>
                <a:ea typeface="Calibri"/>
                <a:cs typeface="Calibri"/>
                <a:sym typeface="Calibri"/>
              </a:rPr>
              <a:t>There are many non-access modifiers, such as static, abstract, synchronized, native, volatile, transient, etc. Here, we are going to learn the access modifiers only.</a:t>
            </a:r>
            <a:endParaRPr sz="2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3"/>
          <p:cNvPicPr preferRelativeResize="0"/>
          <p:nvPr/>
        </p:nvPicPr>
        <p:blipFill rotWithShape="1">
          <a:blip r:embed="rId3">
            <a:alphaModFix/>
          </a:blip>
          <a:srcRect b="0" l="0" r="0" t="0"/>
          <a:stretch/>
        </p:blipFill>
        <p:spPr>
          <a:xfrm>
            <a:off x="935541" y="1452880"/>
            <a:ext cx="10446199" cy="4157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120000" y="284085"/>
            <a:ext cx="10233800" cy="645406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85000"/>
              </a:lnSpc>
              <a:spcBef>
                <a:spcPts val="0"/>
              </a:spcBef>
              <a:spcAft>
                <a:spcPts val="0"/>
              </a:spcAft>
              <a:buClr>
                <a:srgbClr val="262626"/>
              </a:buClr>
              <a:buSzPct val="100000"/>
              <a:buNone/>
            </a:pPr>
            <a:r>
              <a:rPr lang="en-IN"/>
              <a:t>Now, let's rewrite the above code using this keyword.</a:t>
            </a:r>
            <a:endParaRPr/>
          </a:p>
          <a:p>
            <a:pPr indent="0" lvl="0" marL="0" rtl="0" algn="l">
              <a:lnSpc>
                <a:spcPct val="85000"/>
              </a:lnSpc>
              <a:spcBef>
                <a:spcPts val="1300"/>
              </a:spcBef>
              <a:spcAft>
                <a:spcPts val="0"/>
              </a:spcAft>
              <a:buClr>
                <a:srgbClr val="262626"/>
              </a:buClr>
              <a:buSzPct val="100000"/>
              <a:buNone/>
            </a:pPr>
            <a:r>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class Main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int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Main(int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this.age =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t/>
            </a:r>
            <a:endParaRPr>
              <a:latin typeface="Consolas"/>
              <a:ea typeface="Consolas"/>
              <a:cs typeface="Consolas"/>
              <a:sym typeface="Consolas"/>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public static void main(String[] args)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Main obj = new Main(8);</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System.out.println("obj.age = " + obj.age);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a:t>Output:</a:t>
            </a:r>
            <a:endParaRPr/>
          </a:p>
          <a:p>
            <a:pPr indent="0" lvl="0" marL="0" rtl="0" algn="l">
              <a:lnSpc>
                <a:spcPct val="85000"/>
              </a:lnSpc>
              <a:spcBef>
                <a:spcPts val="1300"/>
              </a:spcBef>
              <a:spcAft>
                <a:spcPts val="0"/>
              </a:spcAft>
              <a:buClr>
                <a:srgbClr val="262626"/>
              </a:buClr>
              <a:buSzPct val="100000"/>
              <a:buNone/>
            </a:pPr>
            <a:r>
              <a:t/>
            </a:r>
            <a:endParaRPr/>
          </a:p>
          <a:p>
            <a:pPr indent="0" lvl="0" marL="0" rtl="0" algn="l">
              <a:lnSpc>
                <a:spcPct val="85000"/>
              </a:lnSpc>
              <a:spcBef>
                <a:spcPts val="1300"/>
              </a:spcBef>
              <a:spcAft>
                <a:spcPts val="0"/>
              </a:spcAft>
              <a:buClr>
                <a:srgbClr val="262626"/>
              </a:buClr>
              <a:buSzPct val="100000"/>
              <a:buNone/>
            </a:pPr>
            <a:r>
              <a:rPr lang="en-IN"/>
              <a:t>obj.age = 8</a:t>
            </a:r>
            <a:endParaRPr/>
          </a:p>
          <a:p>
            <a:pPr indent="0" lvl="0" marL="0" rtl="0" algn="l">
              <a:lnSpc>
                <a:spcPct val="85000"/>
              </a:lnSpc>
              <a:spcBef>
                <a:spcPts val="1300"/>
              </a:spcBef>
              <a:spcAft>
                <a:spcPts val="0"/>
              </a:spcAft>
              <a:buClr>
                <a:srgbClr val="262626"/>
              </a:buClr>
              <a:buSzPct val="100000"/>
              <a:buNone/>
            </a:pPr>
            <a:r>
              <a:rPr lang="en-IN"/>
              <a:t>Now, we are getting the expected output. It is because when the constructor is called, this inside the constructor is replaced by the object obj that has called the constructor. Hence the age variable is assigned value 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5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500"/>
                                        <p:tgtEl>
                                          <p:spTgt spid="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animEffect filter="fade" transition="in">
                                      <p:cBhvr>
                                        <p:cTn dur="500"/>
                                        <p:tgtEl>
                                          <p:spTgt spid="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0" st="10"/>
                                            </p:txEl>
                                          </p:spTgt>
                                        </p:tgtEl>
                                        <p:attrNameLst>
                                          <p:attrName>style.visibility</p:attrName>
                                        </p:attrNameLst>
                                      </p:cBhvr>
                                      <p:to>
                                        <p:strVal val="visible"/>
                                      </p:to>
                                    </p:set>
                                    <p:animEffect filter="fade" transition="in">
                                      <p:cBhvr>
                                        <p:cTn dur="500"/>
                                        <p:tgtEl>
                                          <p:spTgt spid="9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1" st="11"/>
                                            </p:txEl>
                                          </p:spTgt>
                                        </p:tgtEl>
                                        <p:attrNameLst>
                                          <p:attrName>style.visibility</p:attrName>
                                        </p:attrNameLst>
                                      </p:cBhvr>
                                      <p:to>
                                        <p:strVal val="visible"/>
                                      </p:to>
                                    </p:set>
                                    <p:animEffect filter="fade" transition="in">
                                      <p:cBhvr>
                                        <p:cTn dur="500"/>
                                        <p:tgtEl>
                                          <p:spTgt spid="9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2" st="12"/>
                                            </p:txEl>
                                          </p:spTgt>
                                        </p:tgtEl>
                                        <p:attrNameLst>
                                          <p:attrName>style.visibility</p:attrName>
                                        </p:attrNameLst>
                                      </p:cBhvr>
                                      <p:to>
                                        <p:strVal val="visible"/>
                                      </p:to>
                                    </p:set>
                                    <p:animEffect filter="fade" transition="in">
                                      <p:cBhvr>
                                        <p:cTn dur="500"/>
                                        <p:tgtEl>
                                          <p:spTgt spid="9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3" st="13"/>
                                            </p:txEl>
                                          </p:spTgt>
                                        </p:tgtEl>
                                        <p:attrNameLst>
                                          <p:attrName>style.visibility</p:attrName>
                                        </p:attrNameLst>
                                      </p:cBhvr>
                                      <p:to>
                                        <p:strVal val="visible"/>
                                      </p:to>
                                    </p:set>
                                    <p:animEffect filter="fade" transition="in">
                                      <p:cBhvr>
                                        <p:cTn dur="500"/>
                                        <p:tgtEl>
                                          <p:spTgt spid="9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4" st="14"/>
                                            </p:txEl>
                                          </p:spTgt>
                                        </p:tgtEl>
                                        <p:attrNameLst>
                                          <p:attrName>style.visibility</p:attrName>
                                        </p:attrNameLst>
                                      </p:cBhvr>
                                      <p:to>
                                        <p:strVal val="visible"/>
                                      </p:to>
                                    </p:set>
                                    <p:animEffect filter="fade" transition="in">
                                      <p:cBhvr>
                                        <p:cTn dur="500"/>
                                        <p:tgtEl>
                                          <p:spTgt spid="9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5" st="15"/>
                                            </p:txEl>
                                          </p:spTgt>
                                        </p:tgtEl>
                                        <p:attrNameLst>
                                          <p:attrName>style.visibility</p:attrName>
                                        </p:attrNameLst>
                                      </p:cBhvr>
                                      <p:to>
                                        <p:strVal val="visible"/>
                                      </p:to>
                                    </p:set>
                                    <p:animEffect filter="fade" transition="in">
                                      <p:cBhvr>
                                        <p:cTn dur="500"/>
                                        <p:tgtEl>
                                          <p:spTgt spid="9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6" st="16"/>
                                            </p:txEl>
                                          </p:spTgt>
                                        </p:tgtEl>
                                        <p:attrNameLst>
                                          <p:attrName>style.visibility</p:attrName>
                                        </p:attrNameLst>
                                      </p:cBhvr>
                                      <p:to>
                                        <p:strVal val="visible"/>
                                      </p:to>
                                    </p:set>
                                    <p:animEffect filter="fade" transition="in">
                                      <p:cBhvr>
                                        <p:cTn dur="500"/>
                                        <p:tgtEl>
                                          <p:spTgt spid="9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7" st="17"/>
                                            </p:txEl>
                                          </p:spTgt>
                                        </p:tgtEl>
                                        <p:attrNameLst>
                                          <p:attrName>style.visibility</p:attrName>
                                        </p:attrNameLst>
                                      </p:cBhvr>
                                      <p:to>
                                        <p:strVal val="visible"/>
                                      </p:to>
                                    </p:set>
                                    <p:animEffect filter="fade" transition="in">
                                      <p:cBhvr>
                                        <p:cTn dur="500"/>
                                        <p:tgtEl>
                                          <p:spTgt spid="9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8" st="18"/>
                                            </p:txEl>
                                          </p:spTgt>
                                        </p:tgtEl>
                                        <p:attrNameLst>
                                          <p:attrName>style.visibility</p:attrName>
                                        </p:attrNameLst>
                                      </p:cBhvr>
                                      <p:to>
                                        <p:strVal val="visible"/>
                                      </p:to>
                                    </p:set>
                                    <p:animEffect filter="fade" transition="in">
                                      <p:cBhvr>
                                        <p:cTn dur="500"/>
                                        <p:tgtEl>
                                          <p:spTgt spid="9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9" st="19"/>
                                            </p:txEl>
                                          </p:spTgt>
                                        </p:tgtEl>
                                        <p:attrNameLst>
                                          <p:attrName>style.visibility</p:attrName>
                                        </p:attrNameLst>
                                      </p:cBhvr>
                                      <p:to>
                                        <p:strVal val="visible"/>
                                      </p:to>
                                    </p:set>
                                    <p:animEffect filter="fade" transition="in">
                                      <p:cBhvr>
                                        <p:cTn dur="500"/>
                                        <p:tgtEl>
                                          <p:spTgt spid="97">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532662" y="760287"/>
            <a:ext cx="9939439" cy="3678303"/>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262626"/>
              </a:buClr>
              <a:buSzPts val="1600"/>
              <a:buNone/>
            </a:pPr>
            <a:r>
              <a:rPr lang="en-IN" sz="1600">
                <a:latin typeface="Corbel"/>
                <a:ea typeface="Corbel"/>
                <a:cs typeface="Corbel"/>
                <a:sym typeface="Corbel"/>
              </a:rPr>
              <a:t>In Java, this keyword is used to refer to the current object inside a method or a constructor. For example,</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class Main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int instVar;</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Main(int instVar)</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this.instVar = instVar;</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System.out.println("this reference = " + this);</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public static void main(String[] args)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Main obj = new Main(8);</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System.out.println("object reference = " + obj);</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    }</a:t>
            </a:r>
            <a:endParaRPr/>
          </a:p>
          <a:p>
            <a:pPr indent="0" lvl="0" marL="0" rtl="0" algn="just">
              <a:lnSpc>
                <a:spcPct val="85000"/>
              </a:lnSpc>
              <a:spcBef>
                <a:spcPts val="1300"/>
              </a:spcBef>
              <a:spcAft>
                <a:spcPts val="0"/>
              </a:spcAft>
              <a:buClr>
                <a:srgbClr val="262626"/>
              </a:buClr>
              <a:buSzPts val="1400"/>
              <a:buNone/>
            </a:pPr>
            <a:r>
              <a:rPr lang="en-IN" sz="1400">
                <a:latin typeface="Consolas"/>
                <a:ea typeface="Consolas"/>
                <a:cs typeface="Consolas"/>
                <a:sym typeface="Consolas"/>
              </a:rPr>
              <a:t>}</a:t>
            </a:r>
            <a:endParaRPr/>
          </a:p>
        </p:txBody>
      </p:sp>
      <p:sp>
        <p:nvSpPr>
          <p:cNvPr id="103" name="Google Shape;103;p16"/>
          <p:cNvSpPr txBox="1"/>
          <p:nvPr/>
        </p:nvSpPr>
        <p:spPr>
          <a:xfrm>
            <a:off x="5763832" y="5517450"/>
            <a:ext cx="609452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Output:</a:t>
            </a:r>
            <a:endParaRPr/>
          </a:p>
          <a:p>
            <a:pPr indent="0" lvl="0" marL="0" marR="0" rtl="0" algn="just">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this reference = Main@4f023edb</a:t>
            </a:r>
            <a:endParaRPr/>
          </a:p>
          <a:p>
            <a:pPr indent="0" lvl="0" marL="0" marR="0" rtl="0" algn="just">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object reference = Main@4f023edb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5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5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5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5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500"/>
                                        <p:tgtEl>
                                          <p:spTgt spid="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Effect filter="fade" transition="in">
                                      <p:cBhvr>
                                        <p:cTn dur="500"/>
                                        <p:tgtEl>
                                          <p:spTgt spid="1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Effect filter="fade" transition="in">
                                      <p:cBhvr>
                                        <p:cTn dur="500"/>
                                        <p:tgtEl>
                                          <p:spTgt spid="1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animEffect filter="fade" transition="in">
                                      <p:cBhvr>
                                        <p:cTn dur="500"/>
                                        <p:tgtEl>
                                          <p:spTgt spid="1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animEffect filter="fade" transition="in">
                                      <p:cBhvr>
                                        <p:cTn dur="500"/>
                                        <p:tgtEl>
                                          <p:spTgt spid="1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animEffect filter="fade" transition="in">
                                      <p:cBhvr>
                                        <p:cTn dur="500"/>
                                        <p:tgtEl>
                                          <p:spTgt spid="1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0" st="10"/>
                                            </p:txEl>
                                          </p:spTgt>
                                        </p:tgtEl>
                                        <p:attrNameLst>
                                          <p:attrName>style.visibility</p:attrName>
                                        </p:attrNameLst>
                                      </p:cBhvr>
                                      <p:to>
                                        <p:strVal val="visible"/>
                                      </p:to>
                                    </p:set>
                                    <p:animEffect filter="fade" transition="in">
                                      <p:cBhvr>
                                        <p:cTn dur="500"/>
                                        <p:tgtEl>
                                          <p:spTgt spid="10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1" st="11"/>
                                            </p:txEl>
                                          </p:spTgt>
                                        </p:tgtEl>
                                        <p:attrNameLst>
                                          <p:attrName>style.visibility</p:attrName>
                                        </p:attrNameLst>
                                      </p:cBhvr>
                                      <p:to>
                                        <p:strVal val="visible"/>
                                      </p:to>
                                    </p:set>
                                    <p:animEffect filter="fade" transition="in">
                                      <p:cBhvr>
                                        <p:cTn dur="500"/>
                                        <p:tgtEl>
                                          <p:spTgt spid="10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2" st="12"/>
                                            </p:txEl>
                                          </p:spTgt>
                                        </p:tgtEl>
                                        <p:attrNameLst>
                                          <p:attrName>style.visibility</p:attrName>
                                        </p:attrNameLst>
                                      </p:cBhvr>
                                      <p:to>
                                        <p:strVal val="visible"/>
                                      </p:to>
                                    </p:set>
                                    <p:animEffect filter="fade" transition="in">
                                      <p:cBhvr>
                                        <p:cTn dur="500"/>
                                        <p:tgtEl>
                                          <p:spTgt spid="10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3" st="13"/>
                                            </p:txEl>
                                          </p:spTgt>
                                        </p:tgtEl>
                                        <p:attrNameLst>
                                          <p:attrName>style.visibility</p:attrName>
                                        </p:attrNameLst>
                                      </p:cBhvr>
                                      <p:to>
                                        <p:strVal val="visible"/>
                                      </p:to>
                                    </p:set>
                                    <p:animEffect filter="fade" transition="in">
                                      <p:cBhvr>
                                        <p:cTn dur="500"/>
                                        <p:tgtEl>
                                          <p:spTgt spid="10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4" st="14"/>
                                            </p:txEl>
                                          </p:spTgt>
                                        </p:tgtEl>
                                        <p:attrNameLst>
                                          <p:attrName>style.visibility</p:attrName>
                                        </p:attrNameLst>
                                      </p:cBhvr>
                                      <p:to>
                                        <p:strVal val="visible"/>
                                      </p:to>
                                    </p:set>
                                    <p:animEffect filter="fade" transition="in">
                                      <p:cBhvr>
                                        <p:cTn dur="500"/>
                                        <p:tgtEl>
                                          <p:spTgt spid="10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000"/>
              <a:buFont typeface="Calibri"/>
              <a:buNone/>
            </a:pPr>
            <a:r>
              <a:rPr b="1" lang="en-IN" sz="4000"/>
              <a:t>Using this for Ambiguity Variable Names</a:t>
            </a:r>
            <a:endParaRPr b="1" sz="4000"/>
          </a:p>
        </p:txBody>
      </p:sp>
      <p:sp>
        <p:nvSpPr>
          <p:cNvPr id="109" name="Google Shape;109;p17"/>
          <p:cNvSpPr txBox="1"/>
          <p:nvPr>
            <p:ph idx="1" type="body"/>
          </p:nvPr>
        </p:nvSpPr>
        <p:spPr>
          <a:xfrm>
            <a:off x="1120000" y="1674703"/>
            <a:ext cx="10233800" cy="4832627"/>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lnSpc>
                <a:spcPct val="85000"/>
              </a:lnSpc>
              <a:spcBef>
                <a:spcPts val="0"/>
              </a:spcBef>
              <a:spcAft>
                <a:spcPts val="0"/>
              </a:spcAft>
              <a:buClr>
                <a:srgbClr val="262626"/>
              </a:buClr>
              <a:buSzPct val="100000"/>
              <a:buNone/>
            </a:pPr>
            <a:r>
              <a:rPr lang="en-IN" sz="3400"/>
              <a:t>In Java, it is not allowed to declare two or more variables having the same name inside a scope (class scope or method scope). However, instance variables and parameters may have the same name. For example,</a:t>
            </a:r>
            <a:endParaRPr/>
          </a:p>
          <a:p>
            <a:pPr indent="0" lvl="0" marL="0" rtl="0" algn="l">
              <a:lnSpc>
                <a:spcPct val="85000"/>
              </a:lnSpc>
              <a:spcBef>
                <a:spcPts val="1300"/>
              </a:spcBef>
              <a:spcAft>
                <a:spcPts val="0"/>
              </a:spcAft>
              <a:buClr>
                <a:srgbClr val="262626"/>
              </a:buClr>
              <a:buSzPct val="100000"/>
              <a:buNone/>
            </a:pPr>
            <a:r>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class MyClass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int age; // instance variable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MyClass(int age) // parameter</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age = age;</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t/>
            </a:r>
            <a:endParaRPr>
              <a:latin typeface="Consolas"/>
              <a:ea typeface="Consolas"/>
              <a:cs typeface="Consolas"/>
              <a:sym typeface="Consolas"/>
            </a:endParaRPr>
          </a:p>
          <a:p>
            <a:pPr indent="0" lvl="0" marL="0" rtl="0" algn="l">
              <a:lnSpc>
                <a:spcPct val="85000"/>
              </a:lnSpc>
              <a:spcBef>
                <a:spcPts val="1300"/>
              </a:spcBef>
              <a:spcAft>
                <a:spcPts val="0"/>
              </a:spcAft>
              <a:buClr>
                <a:srgbClr val="262626"/>
              </a:buClr>
              <a:buSzPct val="100000"/>
              <a:buNone/>
            </a:pPr>
            <a:r>
              <a:rPr lang="en-IN" sz="3400">
                <a:latin typeface="Corbel"/>
                <a:ea typeface="Corbel"/>
                <a:cs typeface="Corbel"/>
                <a:sym typeface="Corbel"/>
              </a:rPr>
              <a:t>In the above program, the instance variable and the parameter have the same name: age. Here, the Java compiler is confused due to name ambiguity.</a:t>
            </a:r>
            <a:endParaRPr/>
          </a:p>
          <a:p>
            <a:pPr indent="0" lvl="0" marL="0" rtl="0" algn="l">
              <a:lnSpc>
                <a:spcPct val="85000"/>
              </a:lnSpc>
              <a:spcBef>
                <a:spcPts val="1300"/>
              </a:spcBef>
              <a:spcAft>
                <a:spcPts val="0"/>
              </a:spcAft>
              <a:buClr>
                <a:srgbClr val="262626"/>
              </a:buClr>
              <a:buSzPct val="100000"/>
              <a:buNone/>
            </a:pPr>
            <a:r>
              <a:rPr lang="en-IN" sz="3400">
                <a:latin typeface="Corbel"/>
                <a:ea typeface="Corbel"/>
                <a:cs typeface="Corbel"/>
                <a:sym typeface="Corbel"/>
              </a:rPr>
              <a:t>In such a situation, we use this keyword.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5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5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500"/>
                                        <p:tgtEl>
                                          <p:spTgt spid="1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animEffect filter="fade" transition="in">
                                      <p:cBhvr>
                                        <p:cTn dur="500"/>
                                        <p:tgtEl>
                                          <p:spTgt spid="1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animEffect filter="fade" transition="in">
                                      <p:cBhvr>
                                        <p:cTn dur="500"/>
                                        <p:tgtEl>
                                          <p:spTgt spid="1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0" st="10"/>
                                            </p:txEl>
                                          </p:spTgt>
                                        </p:tgtEl>
                                        <p:attrNameLst>
                                          <p:attrName>style.visibility</p:attrName>
                                        </p:attrNameLst>
                                      </p:cBhvr>
                                      <p:to>
                                        <p:strVal val="visible"/>
                                      </p:to>
                                    </p:set>
                                    <p:animEffect filter="fade" transition="in">
                                      <p:cBhvr>
                                        <p:cTn dur="500"/>
                                        <p:tgtEl>
                                          <p:spTgt spid="1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1" st="11"/>
                                            </p:txEl>
                                          </p:spTgt>
                                        </p:tgtEl>
                                        <p:attrNameLst>
                                          <p:attrName>style.visibility</p:attrName>
                                        </p:attrNameLst>
                                      </p:cBhvr>
                                      <p:to>
                                        <p:strVal val="visible"/>
                                      </p:to>
                                    </p:set>
                                    <p:animEffect filter="fade" transition="in">
                                      <p:cBhvr>
                                        <p:cTn dur="500"/>
                                        <p:tgtEl>
                                          <p:spTgt spid="10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2" st="12"/>
                                            </p:txEl>
                                          </p:spTgt>
                                        </p:tgtEl>
                                        <p:attrNameLst>
                                          <p:attrName>style.visibility</p:attrName>
                                        </p:attrNameLst>
                                      </p:cBhvr>
                                      <p:to>
                                        <p:strVal val="visible"/>
                                      </p:to>
                                    </p:set>
                                    <p:animEffect filter="fade" transition="in">
                                      <p:cBhvr>
                                        <p:cTn dur="500"/>
                                        <p:tgtEl>
                                          <p:spTgt spid="10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3" st="13"/>
                                            </p:txEl>
                                          </p:spTgt>
                                        </p:tgtEl>
                                        <p:attrNameLst>
                                          <p:attrName>style.visibility</p:attrName>
                                        </p:attrNameLst>
                                      </p:cBhvr>
                                      <p:to>
                                        <p:strVal val="visible"/>
                                      </p:to>
                                    </p:set>
                                    <p:animEffect filter="fade" transition="in">
                                      <p:cBhvr>
                                        <p:cTn dur="500"/>
                                        <p:tgtEl>
                                          <p:spTgt spid="10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1120000" y="600507"/>
            <a:ext cx="10233800" cy="470834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rgbClr val="262626"/>
              </a:buClr>
              <a:buSzPts val="2000"/>
              <a:buNone/>
            </a:pPr>
            <a:r>
              <a:rPr lang="en-IN" sz="2000"/>
              <a:t> if the name of the parameter and instance variable is different, the compiler automatically appends this keyword. For example, the code:</a:t>
            </a:r>
            <a:endParaRPr/>
          </a:p>
          <a:p>
            <a:pPr indent="0" lvl="0" marL="0" rtl="0" algn="l">
              <a:lnSpc>
                <a:spcPct val="85000"/>
              </a:lnSpc>
              <a:spcBef>
                <a:spcPts val="1300"/>
              </a:spcBef>
              <a:spcAft>
                <a:spcPts val="0"/>
              </a:spcAft>
              <a:buClr>
                <a:srgbClr val="262626"/>
              </a:buClr>
              <a:buSzPts val="1200"/>
              <a:buNone/>
            </a:pPr>
            <a:r>
              <a:t/>
            </a:r>
            <a:endParaRPr sz="1200"/>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class Main </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    int age;</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    Main(int i) </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        age = i;</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ts val="1800"/>
              <a:buNone/>
            </a:pPr>
            <a:r>
              <a:rPr lang="en-IN" sz="1800">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ts val="1600"/>
              <a:buNone/>
            </a:pPr>
            <a:r>
              <a:t/>
            </a:r>
            <a:endParaRPr sz="1600">
              <a:latin typeface="Consolas"/>
              <a:ea typeface="Consolas"/>
              <a:cs typeface="Consolas"/>
              <a:sym typeface="Consolas"/>
            </a:endParaRPr>
          </a:p>
          <a:p>
            <a:pPr indent="0" lvl="0" marL="0" rtl="0" algn="l">
              <a:lnSpc>
                <a:spcPct val="85000"/>
              </a:lnSpc>
              <a:spcBef>
                <a:spcPts val="1300"/>
              </a:spcBef>
              <a:spcAft>
                <a:spcPts val="0"/>
              </a:spcAft>
              <a:buClr>
                <a:srgbClr val="262626"/>
              </a:buClr>
              <a:buSzPts val="1600"/>
              <a:buNone/>
            </a:pPr>
            <a:r>
              <a:t/>
            </a:r>
            <a:endParaRPr sz="1600">
              <a:latin typeface="Consolas"/>
              <a:ea typeface="Consolas"/>
              <a:cs typeface="Consolas"/>
              <a:sym typeface="Consolas"/>
            </a:endParaRPr>
          </a:p>
        </p:txBody>
      </p:sp>
      <p:sp>
        <p:nvSpPr>
          <p:cNvPr id="115" name="Google Shape;115;p18"/>
          <p:cNvSpPr txBox="1"/>
          <p:nvPr/>
        </p:nvSpPr>
        <p:spPr>
          <a:xfrm>
            <a:off x="6438533" y="1726641"/>
            <a:ext cx="609452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class Main </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int age;</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Main(int i) </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this.age = i;</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   }</a:t>
            </a:r>
            <a:endParaRPr/>
          </a:p>
          <a:p>
            <a:pPr indent="0" lvl="0" marL="0" marR="0" rtl="0" algn="l">
              <a:spcBef>
                <a:spcPts val="0"/>
              </a:spcBef>
              <a:spcAft>
                <a:spcPts val="0"/>
              </a:spcAft>
              <a:buClr>
                <a:schemeClr val="dk1"/>
              </a:buClr>
              <a:buSzPts val="1800"/>
              <a:buFont typeface="Consolas"/>
              <a:buNone/>
            </a:pPr>
            <a:r>
              <a:rPr b="0" i="0" lang="en-IN"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1120000" y="133163"/>
            <a:ext cx="10233800" cy="569756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85000"/>
              </a:lnSpc>
              <a:spcBef>
                <a:spcPts val="0"/>
              </a:spcBef>
              <a:spcAft>
                <a:spcPts val="0"/>
              </a:spcAft>
              <a:buClr>
                <a:srgbClr val="262626"/>
              </a:buClr>
              <a:buSzPct val="100000"/>
              <a:buNone/>
            </a:pPr>
            <a:r>
              <a:rPr lang="en-IN" sz="7200"/>
              <a:t>Another common use of this keyword is in setters and getters methods of a class. For example:</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class Main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String name;</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void setName( String name ) // setter method</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this.name = name;</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String getName() // getter method</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return this.name;</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t/>
            </a:r>
            <a:endParaRPr sz="5600">
              <a:latin typeface="Consolas"/>
              <a:ea typeface="Consolas"/>
              <a:cs typeface="Consolas"/>
              <a:sym typeface="Consolas"/>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public static void main( String[] args )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Main obj = new Main();</a:t>
            </a:r>
            <a:endParaRPr/>
          </a:p>
          <a:p>
            <a:pPr indent="0" lvl="0" marL="0" rtl="0" algn="l">
              <a:lnSpc>
                <a:spcPct val="85000"/>
              </a:lnSpc>
              <a:spcBef>
                <a:spcPts val="1300"/>
              </a:spcBef>
              <a:spcAft>
                <a:spcPts val="0"/>
              </a:spcAft>
              <a:buClr>
                <a:srgbClr val="262626"/>
              </a:buClr>
              <a:buSzPct val="100000"/>
              <a:buNone/>
            </a:pPr>
            <a:r>
              <a:t/>
            </a:r>
            <a:endParaRPr sz="5600">
              <a:latin typeface="Consolas"/>
              <a:ea typeface="Consolas"/>
              <a:cs typeface="Consolas"/>
              <a:sym typeface="Consolas"/>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 calling the setter and the getter method</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obj.setName("Toshiba");</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System.out.println("obj.name: "+obj.getName());</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   }</a:t>
            </a:r>
            <a:endParaRPr/>
          </a:p>
          <a:p>
            <a:pPr indent="0" lvl="0" marL="0" rtl="0" algn="l">
              <a:lnSpc>
                <a:spcPct val="85000"/>
              </a:lnSpc>
              <a:spcBef>
                <a:spcPts val="1300"/>
              </a:spcBef>
              <a:spcAft>
                <a:spcPts val="0"/>
              </a:spcAft>
              <a:buClr>
                <a:srgbClr val="262626"/>
              </a:buClr>
              <a:buSzPct val="100000"/>
              <a:buNone/>
            </a:pPr>
            <a:r>
              <a:rPr lang="en-IN" sz="5600">
                <a:latin typeface="Consolas"/>
                <a:ea typeface="Consolas"/>
                <a:cs typeface="Consolas"/>
                <a:sym typeface="Consolas"/>
              </a:rPr>
              <a:t>}</a:t>
            </a:r>
            <a:endParaRPr/>
          </a:p>
        </p:txBody>
      </p:sp>
      <p:sp>
        <p:nvSpPr>
          <p:cNvPr id="121" name="Google Shape;121;p19"/>
          <p:cNvSpPr txBox="1"/>
          <p:nvPr/>
        </p:nvSpPr>
        <p:spPr>
          <a:xfrm>
            <a:off x="7557122" y="2415557"/>
            <a:ext cx="609452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Output:</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obj.name: Toshiba</a:t>
            </a:r>
            <a:endParaRPr/>
          </a:p>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Here, we have used this keyword:</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to assign value inside the setter method</a:t>
            </a:r>
            <a:endParaRPr/>
          </a:p>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to access value inside the getter method</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5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500"/>
                                        <p:tgtEl>
                                          <p:spTgt spid="1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500"/>
                                        <p:tgtEl>
                                          <p:spTgt spid="1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500"/>
                                        <p:tgtEl>
                                          <p:spTgt spid="1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animEffect filter="fade" transition="in">
                                      <p:cBhvr>
                                        <p:cTn dur="500"/>
                                        <p:tgtEl>
                                          <p:spTgt spid="1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0" st="10"/>
                                            </p:txEl>
                                          </p:spTgt>
                                        </p:tgtEl>
                                        <p:attrNameLst>
                                          <p:attrName>style.visibility</p:attrName>
                                        </p:attrNameLst>
                                      </p:cBhvr>
                                      <p:to>
                                        <p:strVal val="visible"/>
                                      </p:to>
                                    </p:set>
                                    <p:animEffect filter="fade" transition="in">
                                      <p:cBhvr>
                                        <p:cTn dur="500"/>
                                        <p:tgtEl>
                                          <p:spTgt spid="12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1" st="11"/>
                                            </p:txEl>
                                          </p:spTgt>
                                        </p:tgtEl>
                                        <p:attrNameLst>
                                          <p:attrName>style.visibility</p:attrName>
                                        </p:attrNameLst>
                                      </p:cBhvr>
                                      <p:to>
                                        <p:strVal val="visible"/>
                                      </p:to>
                                    </p:set>
                                    <p:animEffect filter="fade" transition="in">
                                      <p:cBhvr>
                                        <p:cTn dur="500"/>
                                        <p:tgtEl>
                                          <p:spTgt spid="12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2" st="12"/>
                                            </p:txEl>
                                          </p:spTgt>
                                        </p:tgtEl>
                                        <p:attrNameLst>
                                          <p:attrName>style.visibility</p:attrName>
                                        </p:attrNameLst>
                                      </p:cBhvr>
                                      <p:to>
                                        <p:strVal val="visible"/>
                                      </p:to>
                                    </p:set>
                                    <p:animEffect filter="fade" transition="in">
                                      <p:cBhvr>
                                        <p:cTn dur="500"/>
                                        <p:tgtEl>
                                          <p:spTgt spid="12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3" st="13"/>
                                            </p:txEl>
                                          </p:spTgt>
                                        </p:tgtEl>
                                        <p:attrNameLst>
                                          <p:attrName>style.visibility</p:attrName>
                                        </p:attrNameLst>
                                      </p:cBhvr>
                                      <p:to>
                                        <p:strVal val="visible"/>
                                      </p:to>
                                    </p:set>
                                    <p:animEffect filter="fade" transition="in">
                                      <p:cBhvr>
                                        <p:cTn dur="500"/>
                                        <p:tgtEl>
                                          <p:spTgt spid="12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4" st="14"/>
                                            </p:txEl>
                                          </p:spTgt>
                                        </p:tgtEl>
                                        <p:attrNameLst>
                                          <p:attrName>style.visibility</p:attrName>
                                        </p:attrNameLst>
                                      </p:cBhvr>
                                      <p:to>
                                        <p:strVal val="visible"/>
                                      </p:to>
                                    </p:set>
                                    <p:animEffect filter="fade" transition="in">
                                      <p:cBhvr>
                                        <p:cTn dur="500"/>
                                        <p:tgtEl>
                                          <p:spTgt spid="12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5" st="15"/>
                                            </p:txEl>
                                          </p:spTgt>
                                        </p:tgtEl>
                                        <p:attrNameLst>
                                          <p:attrName>style.visibility</p:attrName>
                                        </p:attrNameLst>
                                      </p:cBhvr>
                                      <p:to>
                                        <p:strVal val="visible"/>
                                      </p:to>
                                    </p:set>
                                    <p:animEffect filter="fade" transition="in">
                                      <p:cBhvr>
                                        <p:cTn dur="500"/>
                                        <p:tgtEl>
                                          <p:spTgt spid="12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6" st="16"/>
                                            </p:txEl>
                                          </p:spTgt>
                                        </p:tgtEl>
                                        <p:attrNameLst>
                                          <p:attrName>style.visibility</p:attrName>
                                        </p:attrNameLst>
                                      </p:cBhvr>
                                      <p:to>
                                        <p:strVal val="visible"/>
                                      </p:to>
                                    </p:set>
                                    <p:animEffect filter="fade" transition="in">
                                      <p:cBhvr>
                                        <p:cTn dur="500"/>
                                        <p:tgtEl>
                                          <p:spTgt spid="12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7" st="17"/>
                                            </p:txEl>
                                          </p:spTgt>
                                        </p:tgtEl>
                                        <p:attrNameLst>
                                          <p:attrName>style.visibility</p:attrName>
                                        </p:attrNameLst>
                                      </p:cBhvr>
                                      <p:to>
                                        <p:strVal val="visible"/>
                                      </p:to>
                                    </p:set>
                                    <p:animEffect filter="fade" transition="in">
                                      <p:cBhvr>
                                        <p:cTn dur="500"/>
                                        <p:tgtEl>
                                          <p:spTgt spid="12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8" st="18"/>
                                            </p:txEl>
                                          </p:spTgt>
                                        </p:tgtEl>
                                        <p:attrNameLst>
                                          <p:attrName>style.visibility</p:attrName>
                                        </p:attrNameLst>
                                      </p:cBhvr>
                                      <p:to>
                                        <p:strVal val="visible"/>
                                      </p:to>
                                    </p:set>
                                    <p:animEffect filter="fade" transition="in">
                                      <p:cBhvr>
                                        <p:cTn dur="500"/>
                                        <p:tgtEl>
                                          <p:spTgt spid="12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9" st="19"/>
                                            </p:txEl>
                                          </p:spTgt>
                                        </p:tgtEl>
                                        <p:attrNameLst>
                                          <p:attrName>style.visibility</p:attrName>
                                        </p:attrNameLst>
                                      </p:cBhvr>
                                      <p:to>
                                        <p:strVal val="visible"/>
                                      </p:to>
                                    </p:set>
                                    <p:animEffect filter="fade" transition="in">
                                      <p:cBhvr>
                                        <p:cTn dur="500"/>
                                        <p:tgtEl>
                                          <p:spTgt spid="12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0" st="20"/>
                                            </p:txEl>
                                          </p:spTgt>
                                        </p:tgtEl>
                                        <p:attrNameLst>
                                          <p:attrName>style.visibility</p:attrName>
                                        </p:attrNameLst>
                                      </p:cBhvr>
                                      <p:to>
                                        <p:strVal val="visible"/>
                                      </p:to>
                                    </p:set>
                                    <p:animEffect filter="fade" transition="in">
                                      <p:cBhvr>
                                        <p:cTn dur="500"/>
                                        <p:tgtEl>
                                          <p:spTgt spid="12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1" st="21"/>
                                            </p:txEl>
                                          </p:spTgt>
                                        </p:tgtEl>
                                        <p:attrNameLst>
                                          <p:attrName>style.visibility</p:attrName>
                                        </p:attrNameLst>
                                      </p:cBhvr>
                                      <p:to>
                                        <p:strVal val="visible"/>
                                      </p:to>
                                    </p:set>
                                    <p:animEffect filter="fade" transition="in">
                                      <p:cBhvr>
                                        <p:cTn dur="500"/>
                                        <p:tgtEl>
                                          <p:spTgt spid="12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3200"/>
              <a:buFont typeface="Roboto"/>
              <a:buNone/>
            </a:pPr>
            <a:r>
              <a:rPr b="1" i="0" lang="en-IN" sz="3200">
                <a:latin typeface="Roboto"/>
                <a:ea typeface="Roboto"/>
                <a:cs typeface="Roboto"/>
                <a:sym typeface="Roboto"/>
              </a:rPr>
              <a:t>Passing and Returning Objects in Java</a:t>
            </a:r>
            <a:endParaRPr b="1" sz="3200"/>
          </a:p>
        </p:txBody>
      </p:sp>
      <p:sp>
        <p:nvSpPr>
          <p:cNvPr id="127" name="Google Shape;127;p20"/>
          <p:cNvSpPr txBox="1"/>
          <p:nvPr>
            <p:ph idx="1" type="body"/>
          </p:nvPr>
        </p:nvSpPr>
        <p:spPr>
          <a:xfrm>
            <a:off x="676656" y="2011680"/>
            <a:ext cx="10753725" cy="4346787"/>
          </a:xfrm>
          <a:prstGeom prst="rect">
            <a:avLst/>
          </a:prstGeom>
          <a:noFill/>
          <a:ln>
            <a:noFill/>
          </a:ln>
        </p:spPr>
        <p:txBody>
          <a:bodyPr anchorCtr="0" anchor="t" bIns="45700" lIns="91425" spcFirstLastPara="1" rIns="91425" wrap="square" tIns="45700">
            <a:normAutofit/>
          </a:bodyPr>
          <a:lstStyle/>
          <a:p>
            <a:pPr indent="-127000" lvl="0" marL="91440" rtl="0" algn="l">
              <a:lnSpc>
                <a:spcPct val="85000"/>
              </a:lnSpc>
              <a:spcBef>
                <a:spcPts val="0"/>
              </a:spcBef>
              <a:spcAft>
                <a:spcPts val="0"/>
              </a:spcAft>
              <a:buClr>
                <a:srgbClr val="262626"/>
              </a:buClr>
              <a:buSzPts val="2000"/>
              <a:buFont typeface="Arial"/>
              <a:buChar char="•"/>
            </a:pPr>
            <a:r>
              <a:rPr lang="en-IN" sz="2000">
                <a:latin typeface="Corbel"/>
                <a:ea typeface="Corbel"/>
                <a:cs typeface="Corbel"/>
                <a:sym typeface="Corbel"/>
              </a:rPr>
              <a:t>Although Java is strictly pass by value, the precise effect differs between whether a primitive type or a reference type is passed.</a:t>
            </a:r>
            <a:endParaRPr/>
          </a:p>
          <a:p>
            <a:pPr indent="-127000" lvl="0" marL="91440" rtl="0" algn="l">
              <a:lnSpc>
                <a:spcPct val="85000"/>
              </a:lnSpc>
              <a:spcBef>
                <a:spcPts val="1300"/>
              </a:spcBef>
              <a:spcAft>
                <a:spcPts val="0"/>
              </a:spcAft>
              <a:buClr>
                <a:srgbClr val="262626"/>
              </a:buClr>
              <a:buSzPts val="2000"/>
              <a:buFont typeface="Arial"/>
              <a:buChar char="•"/>
            </a:pPr>
            <a:r>
              <a:rPr lang="en-IN" sz="2000">
                <a:latin typeface="Corbel"/>
                <a:ea typeface="Corbel"/>
                <a:cs typeface="Corbel"/>
                <a:sym typeface="Corbel"/>
              </a:rPr>
              <a:t>When we pass a primitive type to a method, it is passed by value. </a:t>
            </a:r>
            <a:endParaRPr/>
          </a:p>
          <a:p>
            <a:pPr indent="-127000" lvl="0" marL="91440" rtl="0" algn="l">
              <a:lnSpc>
                <a:spcPct val="85000"/>
              </a:lnSpc>
              <a:spcBef>
                <a:spcPts val="1300"/>
              </a:spcBef>
              <a:spcAft>
                <a:spcPts val="0"/>
              </a:spcAft>
              <a:buClr>
                <a:srgbClr val="262626"/>
              </a:buClr>
              <a:buSzPts val="2000"/>
              <a:buFont typeface="Arial"/>
              <a:buChar char="•"/>
            </a:pPr>
            <a:r>
              <a:rPr lang="en-IN" sz="2000">
                <a:latin typeface="Corbel"/>
                <a:ea typeface="Corbel"/>
                <a:cs typeface="Corbel"/>
                <a:sym typeface="Corbel"/>
              </a:rPr>
              <a:t>But when we pass an object to a method, the situation changes dramatically, because objects are passed by what is effectively call-by-reference. </a:t>
            </a:r>
            <a:endParaRPr/>
          </a:p>
          <a:p>
            <a:pPr indent="-127000" lvl="0" marL="91440" rtl="0" algn="l">
              <a:lnSpc>
                <a:spcPct val="85000"/>
              </a:lnSpc>
              <a:spcBef>
                <a:spcPts val="1300"/>
              </a:spcBef>
              <a:spcAft>
                <a:spcPts val="0"/>
              </a:spcAft>
              <a:buClr>
                <a:srgbClr val="262626"/>
              </a:buClr>
              <a:buSzPts val="2000"/>
              <a:buFont typeface="Arial"/>
              <a:buChar char="•"/>
            </a:pPr>
            <a:r>
              <a:rPr b="0" i="0" lang="en-IN" sz="2000">
                <a:latin typeface="Corbel"/>
                <a:ea typeface="Corbel"/>
                <a:cs typeface="Corbel"/>
                <a:sym typeface="Corbel"/>
              </a:rPr>
              <a:t>While creating a variable of a class type, we only create a reference to an object. Thus, when we pass this reference to a method, the parameter that receives it will refer to the same object as that referred to by the argument.</a:t>
            </a:r>
            <a:endParaRPr/>
          </a:p>
          <a:p>
            <a:pPr indent="-127000" lvl="0" marL="91440" rtl="0" algn="l">
              <a:lnSpc>
                <a:spcPct val="85000"/>
              </a:lnSpc>
              <a:spcBef>
                <a:spcPts val="1300"/>
              </a:spcBef>
              <a:spcAft>
                <a:spcPts val="0"/>
              </a:spcAft>
              <a:buClr>
                <a:srgbClr val="262626"/>
              </a:buClr>
              <a:buSzPts val="2000"/>
              <a:buFont typeface="Arial"/>
              <a:buChar char="•"/>
            </a:pPr>
            <a:r>
              <a:rPr b="0" i="0" lang="en-IN" sz="2000">
                <a:latin typeface="Corbel"/>
                <a:ea typeface="Corbel"/>
                <a:cs typeface="Corbel"/>
                <a:sym typeface="Corbel"/>
              </a:rPr>
              <a:t>This effectively means that objects act as if they are passed to methods by use of call-by-reference.</a:t>
            </a:r>
            <a:endParaRPr/>
          </a:p>
          <a:p>
            <a:pPr indent="-127000" lvl="0" marL="91440" rtl="0" algn="l">
              <a:lnSpc>
                <a:spcPct val="85000"/>
              </a:lnSpc>
              <a:spcBef>
                <a:spcPts val="1300"/>
              </a:spcBef>
              <a:spcAft>
                <a:spcPts val="0"/>
              </a:spcAft>
              <a:buClr>
                <a:srgbClr val="262626"/>
              </a:buClr>
              <a:buSzPts val="2000"/>
              <a:buFont typeface="Arial"/>
              <a:buChar char="•"/>
            </a:pPr>
            <a:r>
              <a:rPr b="0" i="0" lang="en-IN" sz="2000">
                <a:latin typeface="Corbel"/>
                <a:ea typeface="Corbel"/>
                <a:cs typeface="Corbel"/>
                <a:sym typeface="Corbel"/>
              </a:rPr>
              <a:t>Changes to the object inside the method do reflect in the object used as an argument.</a:t>
            </a:r>
            <a:endParaRPr/>
          </a:p>
          <a:p>
            <a:pPr indent="0" lvl="0" marL="91440" rtl="0" algn="just">
              <a:lnSpc>
                <a:spcPct val="85000"/>
              </a:lnSpc>
              <a:spcBef>
                <a:spcPts val="1300"/>
              </a:spcBef>
              <a:spcAft>
                <a:spcPts val="0"/>
              </a:spcAft>
              <a:buClr>
                <a:srgbClr val="262626"/>
              </a:buClr>
              <a:buSzPts val="2000"/>
              <a:buFont typeface="Arial"/>
              <a:buNone/>
            </a:pPr>
            <a:r>
              <a:t/>
            </a:r>
            <a:endParaRPr sz="20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3200"/>
              <a:buFont typeface="Roboto"/>
              <a:buNone/>
            </a:pPr>
            <a:r>
              <a:rPr b="1" i="0" lang="en-IN" sz="3200">
                <a:latin typeface="Roboto"/>
                <a:ea typeface="Roboto"/>
                <a:cs typeface="Roboto"/>
                <a:sym typeface="Roboto"/>
              </a:rPr>
              <a:t>Passing and Returning Objects in Java</a:t>
            </a:r>
            <a:endParaRPr sz="3200"/>
          </a:p>
        </p:txBody>
      </p:sp>
      <p:sp>
        <p:nvSpPr>
          <p:cNvPr id="133" name="Google Shape;133;p21"/>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p>
            <a:pPr indent="-127000" lvl="0" marL="91440" rtl="0" algn="l">
              <a:lnSpc>
                <a:spcPct val="85000"/>
              </a:lnSpc>
              <a:spcBef>
                <a:spcPts val="0"/>
              </a:spcBef>
              <a:spcAft>
                <a:spcPts val="0"/>
              </a:spcAft>
              <a:buClr>
                <a:srgbClr val="262626"/>
              </a:buClr>
              <a:buSzPts val="2000"/>
              <a:buFont typeface="Arial"/>
              <a:buChar char="•"/>
            </a:pPr>
            <a:r>
              <a:rPr lang="en-IN" sz="2000">
                <a:latin typeface="Corbel"/>
                <a:ea typeface="Corbel"/>
                <a:cs typeface="Corbel"/>
                <a:sym typeface="Corbel"/>
              </a:rPr>
              <a:t>As we know that a reference in Java holds the memory location of object created if it is assigned to that reference otherwise it is initiated as null.</a:t>
            </a:r>
            <a:endParaRPr/>
          </a:p>
          <a:p>
            <a:pPr indent="-127000" lvl="0" marL="91440" rtl="0" algn="l">
              <a:lnSpc>
                <a:spcPct val="85000"/>
              </a:lnSpc>
              <a:spcBef>
                <a:spcPts val="1300"/>
              </a:spcBef>
              <a:spcAft>
                <a:spcPts val="0"/>
              </a:spcAft>
              <a:buClr>
                <a:srgbClr val="262626"/>
              </a:buClr>
              <a:buSzPts val="2000"/>
              <a:buFont typeface="Arial"/>
              <a:buChar char="•"/>
            </a:pPr>
            <a:r>
              <a:rPr lang="en-IN" sz="2000">
                <a:latin typeface="Corbel"/>
                <a:ea typeface="Corbel"/>
                <a:cs typeface="Corbel"/>
                <a:sym typeface="Corbel"/>
              </a:rPr>
              <a:t>Now the point to remember here is that the value of the reference is the memory location of the assigned object,so whenever we pass the reference to any method as argument then we actually pass the memory location of that object which is assigned to that particular reference.</a:t>
            </a:r>
            <a:endParaRPr/>
          </a:p>
          <a:p>
            <a:pPr indent="-127000" lvl="0" marL="91440" rtl="0" algn="l">
              <a:lnSpc>
                <a:spcPct val="85000"/>
              </a:lnSpc>
              <a:spcBef>
                <a:spcPts val="1300"/>
              </a:spcBef>
              <a:spcAft>
                <a:spcPts val="0"/>
              </a:spcAft>
              <a:buClr>
                <a:srgbClr val="262626"/>
              </a:buClr>
              <a:buSzPts val="2000"/>
              <a:buFont typeface="Arial"/>
              <a:buChar char="•"/>
            </a:pPr>
            <a:r>
              <a:rPr lang="en-IN" sz="2000">
                <a:latin typeface="Corbel"/>
                <a:ea typeface="Corbel"/>
                <a:cs typeface="Corbel"/>
                <a:sym typeface="Corbel"/>
              </a:rPr>
              <a:t>This technically means that the target method has memory location of our created object and can access it to.</a:t>
            </a:r>
            <a:endParaRPr/>
          </a:p>
          <a:p>
            <a:pPr indent="-127000" lvl="0" marL="91440" rtl="0" algn="l">
              <a:lnSpc>
                <a:spcPct val="85000"/>
              </a:lnSpc>
              <a:spcBef>
                <a:spcPts val="1300"/>
              </a:spcBef>
              <a:spcAft>
                <a:spcPts val="0"/>
              </a:spcAft>
              <a:buClr>
                <a:srgbClr val="262626"/>
              </a:buClr>
              <a:buSzPts val="2000"/>
              <a:buFont typeface="Arial"/>
              <a:buChar char="•"/>
            </a:pPr>
            <a:r>
              <a:rPr lang="en-IN" sz="2000">
                <a:latin typeface="Corbel"/>
                <a:ea typeface="Corbel"/>
                <a:cs typeface="Corbel"/>
                <a:sym typeface="Corbel"/>
              </a:rPr>
              <a:t>So in case if target method access our object and make changes to any of property of it than we would encounter with the changed value in our original object</a:t>
            </a:r>
            <a:endParaRPr sz="20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