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6858000" cy="9144000"/>
  <p:embeddedFontLst>
    <p:embeddedFont>
      <p:font typeface="Roboto"/>
      <p:regular r:id="rId42"/>
      <p:bold r:id="rId43"/>
      <p:italic r:id="rId44"/>
      <p:boldItalic r:id="rId45"/>
    </p:embeddedFont>
    <p:embeddedFont>
      <p:font typeface="Arimo"/>
      <p:regular r:id="rId46"/>
      <p:bold r:id="rId47"/>
      <p:italic r:id="rId48"/>
      <p:boldItalic r:id="rId49"/>
    </p:embeddedFont>
    <p:embeddedFont>
      <p:font typeface="Corbel"/>
      <p:regular r:id="rId50"/>
      <p:bold r:id="rId51"/>
      <p:italic r:id="rId52"/>
      <p:boldItalic r:id="rId53"/>
    </p:embeddedFont>
    <p:embeddedFont>
      <p:font typeface="Tahoma"/>
      <p:regular r:id="rId54"/>
      <p:bold r:id="rId55"/>
    </p:embeddedFont>
    <p:embeddedFont>
      <p:font typeface="PT Sans"/>
      <p:regular r:id="rId56"/>
      <p:bold r:id="rId57"/>
      <p:italic r:id="rId58"/>
      <p:boldItalic r:id="rId59"/>
    </p:embeddedFont>
    <p:embeddedFont>
      <p:font typeface="Gill Sans"/>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regular.fntdata"/><Relationship Id="rId41" Type="http://schemas.openxmlformats.org/officeDocument/2006/relationships/slide" Target="slides/slide36.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Arimo-regular.fntdata"/><Relationship Id="rId45" Type="http://schemas.openxmlformats.org/officeDocument/2006/relationships/font" Target="fonts/Roboto-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Arimo-italic.fntdata"/><Relationship Id="rId47" Type="http://schemas.openxmlformats.org/officeDocument/2006/relationships/font" Target="fonts/Arimo-bold.fntdata"/><Relationship Id="rId49" Type="http://schemas.openxmlformats.org/officeDocument/2006/relationships/font" Target="fonts/Arim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GillSans-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GillSans-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orbel-bold.fntdata"/><Relationship Id="rId50" Type="http://schemas.openxmlformats.org/officeDocument/2006/relationships/font" Target="fonts/Corbel-regular.fntdata"/><Relationship Id="rId53" Type="http://schemas.openxmlformats.org/officeDocument/2006/relationships/font" Target="fonts/Corbel-boldItalic.fntdata"/><Relationship Id="rId52" Type="http://schemas.openxmlformats.org/officeDocument/2006/relationships/font" Target="fonts/Corbel-italic.fntdata"/><Relationship Id="rId11" Type="http://schemas.openxmlformats.org/officeDocument/2006/relationships/slide" Target="slides/slide6.xml"/><Relationship Id="rId55" Type="http://schemas.openxmlformats.org/officeDocument/2006/relationships/font" Target="fonts/Tahoma-bold.fntdata"/><Relationship Id="rId10" Type="http://schemas.openxmlformats.org/officeDocument/2006/relationships/slide" Target="slides/slide5.xml"/><Relationship Id="rId54" Type="http://schemas.openxmlformats.org/officeDocument/2006/relationships/font" Target="fonts/Tahoma-regular.fntdata"/><Relationship Id="rId13" Type="http://schemas.openxmlformats.org/officeDocument/2006/relationships/slide" Target="slides/slide8.xml"/><Relationship Id="rId57" Type="http://schemas.openxmlformats.org/officeDocument/2006/relationships/font" Target="fonts/PTSans-bold.fntdata"/><Relationship Id="rId12" Type="http://schemas.openxmlformats.org/officeDocument/2006/relationships/slide" Target="slides/slide7.xml"/><Relationship Id="rId56" Type="http://schemas.openxmlformats.org/officeDocument/2006/relationships/font" Target="fonts/PTSans-regular.fntdata"/><Relationship Id="rId15" Type="http://schemas.openxmlformats.org/officeDocument/2006/relationships/slide" Target="slides/slide10.xml"/><Relationship Id="rId59" Type="http://schemas.openxmlformats.org/officeDocument/2006/relationships/font" Target="fonts/PTSans-boldItalic.fntdata"/><Relationship Id="rId14" Type="http://schemas.openxmlformats.org/officeDocument/2006/relationships/slide" Target="slides/slide9.xml"/><Relationship Id="rId58" Type="http://schemas.openxmlformats.org/officeDocument/2006/relationships/font" Target="fonts/PT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4" name="Google Shape;14;p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12"/>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p:nvPr>
            <p:ph idx="2" type="pic"/>
          </p:nvPr>
        </p:nvSpPr>
        <p:spPr>
          <a:xfrm>
            <a:off x="6095999" y="0"/>
            <a:ext cx="6102097" cy="6858000"/>
          </a:xfrm>
          <a:prstGeom prst="rect">
            <a:avLst/>
          </a:prstGeom>
          <a:solidFill>
            <a:srgbClr val="BFBFBF"/>
          </a:solidFill>
          <a:ln>
            <a:noFill/>
          </a:ln>
        </p:spPr>
      </p:sp>
      <p:sp>
        <p:nvSpPr>
          <p:cNvPr id="78" name="Google Shape;78;p12"/>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9" name="Google Shape;79;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3"/>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3"/>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4"/>
          <p:cNvSpPr txBox="1"/>
          <p:nvPr>
            <p:ph type="title"/>
          </p:nvPr>
        </p:nvSpPr>
        <p:spPr>
          <a:xfrm rot="5400000">
            <a:off x="6810676" y="2779696"/>
            <a:ext cx="4983480" cy="1298608"/>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4"/>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1" name="Google Shape;91;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6" name="Google Shape;26;p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38" name="Shape 38"/>
        <p:cNvGrpSpPr/>
        <p:nvPr/>
      </p:nvGrpSpPr>
      <p:grpSpPr>
        <a:xfrm>
          <a:off x="0" y="0"/>
          <a:ext cx="0" cy="0"/>
          <a:chOff x="0" y="0"/>
          <a:chExt cx="0" cy="0"/>
        </a:xfrm>
      </p:grpSpPr>
      <p:sp>
        <p:nvSpPr>
          <p:cNvPr id="39" name="Google Shape;39;p7"/>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7"/>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41" name="Google Shape;41;p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44" name="Shape 44"/>
        <p:cNvGrpSpPr/>
        <p:nvPr/>
      </p:nvGrpSpPr>
      <p:grpSpPr>
        <a:xfrm>
          <a:off x="0" y="0"/>
          <a:ext cx="0" cy="0"/>
          <a:chOff x="0" y="0"/>
          <a:chExt cx="0" cy="0"/>
        </a:xfrm>
      </p:grpSpPr>
      <p:sp>
        <p:nvSpPr>
          <p:cNvPr id="45" name="Google Shape;45;p8"/>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47" name="Google Shape;47;p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9"/>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9"/>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3" name="Google Shape;53;p9"/>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4" name="Google Shape;54;p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10"/>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9" name="Google Shape;59;p10"/>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0" name="Google Shape;60;p10"/>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1" name="Google Shape;61;p10"/>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62" name="Google Shape;62;p1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65" name="Google Shape;65;p10"/>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1"/>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1"/>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70" name="Google Shape;70;p11"/>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1" name="Google Shape;71;p1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804672" y="6236208"/>
            <a:ext cx="5167503"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31136" y="964692"/>
            <a:ext cx="7729728" cy="1188720"/>
          </a:xfrm>
          <a:prstGeom prst="rect">
            <a:avLst/>
          </a:prstGeom>
          <a:solidFill>
            <a:schemeClr val="dk1"/>
          </a:solidFill>
          <a:ln cap="sq" cmpd="sng" w="31750">
            <a:solidFill>
              <a:srgbClr val="FEFEFE"/>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FEFEFE"/>
              </a:buClr>
              <a:buSzPts val="2800"/>
              <a:buFont typeface="Gill Sans"/>
              <a:buNone/>
              <a:defRPr b="0" i="0" sz="2800" u="none" cap="none" strike="noStrike">
                <a:solidFill>
                  <a:srgbClr val="FEFEFE"/>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8" name="Google Shape;8;p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9" name="Google Shape;9;p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 name="Google Shape;10;p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0" name="Google Shape;20;p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1" name="Google Shape;21;p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2" name="Google Shape;22;p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4400"/>
              <a:buFont typeface="Gill Sans"/>
              <a:buNone/>
            </a:pPr>
            <a:r>
              <a:rPr b="1" lang="en-IN" sz="4400"/>
              <a:t>JAVA INHERITANCE</a:t>
            </a:r>
            <a:endParaRPr/>
          </a:p>
        </p:txBody>
      </p:sp>
      <p:sp>
        <p:nvSpPr>
          <p:cNvPr id="99" name="Google Shape;99;p15"/>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610B38"/>
              </a:buClr>
              <a:buSzPts val="2800"/>
              <a:buFont typeface="Arial"/>
              <a:buNone/>
            </a:pPr>
            <a:r>
              <a:rPr b="0" i="0" lang="en-IN">
                <a:solidFill>
                  <a:srgbClr val="610B38"/>
                </a:solidFill>
                <a:latin typeface="Arial"/>
                <a:ea typeface="Arial"/>
                <a:cs typeface="Arial"/>
                <a:sym typeface="Arial"/>
              </a:rPr>
              <a:t>TYPES OF INHERITANCE IN JAVA</a:t>
            </a:r>
            <a:endParaRPr/>
          </a:p>
        </p:txBody>
      </p:sp>
      <p:pic>
        <p:nvPicPr>
          <p:cNvPr id="153" name="Google Shape;153;p24"/>
          <p:cNvPicPr preferRelativeResize="0"/>
          <p:nvPr/>
        </p:nvPicPr>
        <p:blipFill rotWithShape="1">
          <a:blip r:embed="rId3">
            <a:alphaModFix/>
          </a:blip>
          <a:srcRect b="18188" l="49848" r="-49750" t="-750"/>
          <a:stretch/>
        </p:blipFill>
        <p:spPr>
          <a:xfrm>
            <a:off x="3853360" y="3272080"/>
            <a:ext cx="6984000" cy="3240000"/>
          </a:xfrm>
          <a:prstGeom prst="rect">
            <a:avLst/>
          </a:prstGeom>
          <a:noFill/>
          <a:ln>
            <a:noFill/>
          </a:ln>
        </p:spPr>
      </p:pic>
      <p:sp>
        <p:nvSpPr>
          <p:cNvPr id="154" name="Google Shape;154;p24"/>
          <p:cNvSpPr txBox="1"/>
          <p:nvPr/>
        </p:nvSpPr>
        <p:spPr>
          <a:xfrm>
            <a:off x="2204720" y="2309188"/>
            <a:ext cx="8219440" cy="12311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22222"/>
              </a:buClr>
              <a:buSzPts val="2000"/>
              <a:buFont typeface="Corbel"/>
              <a:buNone/>
            </a:pPr>
            <a:r>
              <a:rPr b="1" i="0" lang="en-IN" sz="2000" u="none" cap="none" strike="noStrike">
                <a:solidFill>
                  <a:srgbClr val="222222"/>
                </a:solidFill>
                <a:latin typeface="Corbel"/>
                <a:ea typeface="Corbel"/>
                <a:cs typeface="Corbel"/>
                <a:sym typeface="Corbel"/>
              </a:rPr>
              <a:t>Hybrid Inheritance:</a:t>
            </a:r>
            <a:endParaRPr/>
          </a:p>
          <a:p>
            <a:pPr indent="0" lvl="0" marL="0" marR="0" rtl="0" algn="l">
              <a:lnSpc>
                <a:spcPct val="100000"/>
              </a:lnSpc>
              <a:spcBef>
                <a:spcPts val="0"/>
              </a:spcBef>
              <a:spcAft>
                <a:spcPts val="0"/>
              </a:spcAft>
              <a:buClr>
                <a:srgbClr val="222222"/>
              </a:buClr>
              <a:buSzPts val="1800"/>
              <a:buFont typeface="Corbel"/>
              <a:buNone/>
            </a:pPr>
            <a:r>
              <a:rPr b="0" i="0" lang="en-IN" sz="1800" u="none" cap="none" strike="noStrike">
                <a:solidFill>
                  <a:srgbClr val="222222"/>
                </a:solidFill>
                <a:latin typeface="Corbel"/>
                <a:ea typeface="Corbel"/>
                <a:cs typeface="Corbel"/>
                <a:sym typeface="Corbel"/>
              </a:rPr>
              <a:t>Hybrid inheritance is a combination of Single and Multiple inheritance.</a:t>
            </a:r>
            <a:endParaRPr/>
          </a:p>
          <a:p>
            <a:pPr indent="0" lvl="0" marL="0" marR="0" rtl="0" algn="l">
              <a:lnSpc>
                <a:spcPct val="100000"/>
              </a:lnSpc>
              <a:spcBef>
                <a:spcPts val="0"/>
              </a:spcBef>
              <a:spcAft>
                <a:spcPts val="0"/>
              </a:spcAft>
              <a:buClr>
                <a:srgbClr val="222222"/>
              </a:buClr>
              <a:buSzPts val="1800"/>
              <a:buFont typeface="Corbel"/>
              <a:buNone/>
            </a:pPr>
            <a:br>
              <a:rPr b="0" i="0" lang="en-IN" sz="1800" u="none" cap="none" strike="noStrike">
                <a:solidFill>
                  <a:srgbClr val="222222"/>
                </a:solidFill>
                <a:latin typeface="Corbel"/>
                <a:ea typeface="Corbel"/>
                <a:cs typeface="Corbel"/>
                <a:sym typeface="Corbel"/>
              </a:rPr>
            </a:br>
            <a:endParaRPr b="0" i="0" sz="1800" u="none" cap="none" strike="noStrike">
              <a:solidFill>
                <a:srgbClr val="222222"/>
              </a:solidFill>
              <a:latin typeface="Corbel"/>
              <a:ea typeface="Corbel"/>
              <a:cs typeface="Corbel"/>
              <a:sym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WHY MULTIPLE INHERITANCE IS NOT SUPPORTED IN JAVA?</a:t>
            </a:r>
            <a:endParaRPr/>
          </a:p>
        </p:txBody>
      </p:sp>
      <p:sp>
        <p:nvSpPr>
          <p:cNvPr id="160" name="Google Shape;160;p25"/>
          <p:cNvSpPr txBox="1"/>
          <p:nvPr>
            <p:ph idx="1" type="body"/>
          </p:nvPr>
        </p:nvSpPr>
        <p:spPr>
          <a:xfrm>
            <a:off x="680719" y="2638044"/>
            <a:ext cx="10911205" cy="3101983"/>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SzPts val="2000"/>
              <a:buChar char="•"/>
            </a:pPr>
            <a:r>
              <a:rPr lang="en-IN" sz="2000">
                <a:latin typeface="Corbel"/>
                <a:ea typeface="Corbel"/>
                <a:cs typeface="Corbel"/>
                <a:sym typeface="Corbel"/>
              </a:rPr>
              <a:t>To reduce the complexity and simplify the language, multiple inheritance is not supported in java.</a:t>
            </a:r>
            <a:endParaRPr/>
          </a:p>
          <a:p>
            <a:pPr indent="-101600" lvl="0" marL="228600" rtl="0" algn="just">
              <a:lnSpc>
                <a:spcPct val="100000"/>
              </a:lnSpc>
              <a:spcBef>
                <a:spcPts val="1000"/>
              </a:spcBef>
              <a:spcAft>
                <a:spcPts val="0"/>
              </a:spcAft>
              <a:buSzPts val="2000"/>
              <a:buNone/>
            </a:pPr>
            <a:r>
              <a:t/>
            </a:r>
            <a:endParaRPr sz="2000">
              <a:latin typeface="Corbel"/>
              <a:ea typeface="Corbel"/>
              <a:cs typeface="Corbel"/>
              <a:sym typeface="Corbel"/>
            </a:endParaRPr>
          </a:p>
          <a:p>
            <a:pPr indent="-228600" lvl="0" marL="228600" rtl="0" algn="just">
              <a:lnSpc>
                <a:spcPct val="100000"/>
              </a:lnSpc>
              <a:spcBef>
                <a:spcPts val="1000"/>
              </a:spcBef>
              <a:spcAft>
                <a:spcPts val="0"/>
              </a:spcAft>
              <a:buSzPts val="2000"/>
              <a:buChar char="•"/>
            </a:pPr>
            <a:r>
              <a:rPr lang="en-IN" sz="2000">
                <a:latin typeface="Corbel"/>
                <a:ea typeface="Corbel"/>
                <a:cs typeface="Corbel"/>
                <a:sym typeface="Corbel"/>
              </a:rPr>
              <a:t>Consider a scenario where A, B, and C are three classes. The C class inherits A and B classes. If A and B classes have the same method and you call it from child class object, there will be ambiguity to call the method of A or B class.</a:t>
            </a:r>
            <a:endParaRPr/>
          </a:p>
          <a:p>
            <a:pPr indent="-101600" lvl="0" marL="228600" rtl="0" algn="just">
              <a:lnSpc>
                <a:spcPct val="100000"/>
              </a:lnSpc>
              <a:spcBef>
                <a:spcPts val="1000"/>
              </a:spcBef>
              <a:spcAft>
                <a:spcPts val="0"/>
              </a:spcAft>
              <a:buSzPts val="2000"/>
              <a:buNone/>
            </a:pPr>
            <a:r>
              <a:t/>
            </a:r>
            <a:endParaRPr sz="2000">
              <a:latin typeface="Corbel"/>
              <a:ea typeface="Corbel"/>
              <a:cs typeface="Corbel"/>
              <a:sym typeface="Corbel"/>
            </a:endParaRPr>
          </a:p>
          <a:p>
            <a:pPr indent="-228600" lvl="0" marL="228600" rtl="0" algn="just">
              <a:lnSpc>
                <a:spcPct val="100000"/>
              </a:lnSpc>
              <a:spcBef>
                <a:spcPts val="1000"/>
              </a:spcBef>
              <a:spcAft>
                <a:spcPts val="0"/>
              </a:spcAft>
              <a:buSzPts val="2000"/>
              <a:buChar char="•"/>
            </a:pPr>
            <a:r>
              <a:rPr lang="en-IN" sz="2000">
                <a:latin typeface="Corbel"/>
                <a:ea typeface="Corbel"/>
                <a:cs typeface="Corbel"/>
                <a:sym typeface="Corbel"/>
              </a:rPr>
              <a:t>Since compile-time errors are better than runtime errors, Java renders compile-time error if you inherit 2 classes. So whether you have same method or different, there will be compile time error.</a:t>
            </a:r>
            <a:endParaRPr sz="2000">
              <a:latin typeface="Corbel"/>
              <a:ea typeface="Corbel"/>
              <a:cs typeface="Corbel"/>
              <a:sym typeface="Corbe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nvSpPr>
        <p:spPr>
          <a:xfrm>
            <a:off x="1447800" y="162342"/>
            <a:ext cx="8505825"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onsolas"/>
                <a:ea typeface="Consolas"/>
                <a:cs typeface="Consolas"/>
                <a:sym typeface="Consolas"/>
              </a:rPr>
              <a:t>class A</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void msg()	</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System.out.println("Hello");</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class B</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void msg()</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System.out.println("Welcome");</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class C extends A,B</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public static void main(String args[])</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C obj=new C();  </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obj.msg();//Now which msg() method would be invoked?  </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Compile Time Error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5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500"/>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500"/>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500"/>
                                        <p:tgtEl>
                                          <p:spTgt spid="1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animEffect filter="fade" transition="in">
                                      <p:cBhvr>
                                        <p:cTn dur="500"/>
                                        <p:tgtEl>
                                          <p:spTgt spid="1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5" st="5"/>
                                            </p:txEl>
                                          </p:spTgt>
                                        </p:tgtEl>
                                        <p:attrNameLst>
                                          <p:attrName>style.visibility</p:attrName>
                                        </p:attrNameLst>
                                      </p:cBhvr>
                                      <p:to>
                                        <p:strVal val="visible"/>
                                      </p:to>
                                    </p:set>
                                    <p:animEffect filter="fade" transition="in">
                                      <p:cBhvr>
                                        <p:cTn dur="500"/>
                                        <p:tgtEl>
                                          <p:spTgt spid="1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6" st="6"/>
                                            </p:txEl>
                                          </p:spTgt>
                                        </p:tgtEl>
                                        <p:attrNameLst>
                                          <p:attrName>style.visibility</p:attrName>
                                        </p:attrNameLst>
                                      </p:cBhvr>
                                      <p:to>
                                        <p:strVal val="visible"/>
                                      </p:to>
                                    </p:set>
                                    <p:animEffect filter="fade" transition="in">
                                      <p:cBhvr>
                                        <p:cTn dur="500"/>
                                        <p:tgtEl>
                                          <p:spTgt spid="16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7" st="7"/>
                                            </p:txEl>
                                          </p:spTgt>
                                        </p:tgtEl>
                                        <p:attrNameLst>
                                          <p:attrName>style.visibility</p:attrName>
                                        </p:attrNameLst>
                                      </p:cBhvr>
                                      <p:to>
                                        <p:strVal val="visible"/>
                                      </p:to>
                                    </p:set>
                                    <p:animEffect filter="fade" transition="in">
                                      <p:cBhvr>
                                        <p:cTn dur="500"/>
                                        <p:tgtEl>
                                          <p:spTgt spid="16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8" st="8"/>
                                            </p:txEl>
                                          </p:spTgt>
                                        </p:tgtEl>
                                        <p:attrNameLst>
                                          <p:attrName>style.visibility</p:attrName>
                                        </p:attrNameLst>
                                      </p:cBhvr>
                                      <p:to>
                                        <p:strVal val="visible"/>
                                      </p:to>
                                    </p:set>
                                    <p:animEffect filter="fade" transition="in">
                                      <p:cBhvr>
                                        <p:cTn dur="500"/>
                                        <p:tgtEl>
                                          <p:spTgt spid="16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9" st="9"/>
                                            </p:txEl>
                                          </p:spTgt>
                                        </p:tgtEl>
                                        <p:attrNameLst>
                                          <p:attrName>style.visibility</p:attrName>
                                        </p:attrNameLst>
                                      </p:cBhvr>
                                      <p:to>
                                        <p:strVal val="visible"/>
                                      </p:to>
                                    </p:set>
                                    <p:animEffect filter="fade" transition="in">
                                      <p:cBhvr>
                                        <p:cTn dur="500"/>
                                        <p:tgtEl>
                                          <p:spTgt spid="16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0" st="10"/>
                                            </p:txEl>
                                          </p:spTgt>
                                        </p:tgtEl>
                                        <p:attrNameLst>
                                          <p:attrName>style.visibility</p:attrName>
                                        </p:attrNameLst>
                                      </p:cBhvr>
                                      <p:to>
                                        <p:strVal val="visible"/>
                                      </p:to>
                                    </p:set>
                                    <p:animEffect filter="fade" transition="in">
                                      <p:cBhvr>
                                        <p:cTn dur="500"/>
                                        <p:tgtEl>
                                          <p:spTgt spid="16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1" st="11"/>
                                            </p:txEl>
                                          </p:spTgt>
                                        </p:tgtEl>
                                        <p:attrNameLst>
                                          <p:attrName>style.visibility</p:attrName>
                                        </p:attrNameLst>
                                      </p:cBhvr>
                                      <p:to>
                                        <p:strVal val="visible"/>
                                      </p:to>
                                    </p:set>
                                    <p:animEffect filter="fade" transition="in">
                                      <p:cBhvr>
                                        <p:cTn dur="500"/>
                                        <p:tgtEl>
                                          <p:spTgt spid="16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2" st="12"/>
                                            </p:txEl>
                                          </p:spTgt>
                                        </p:tgtEl>
                                        <p:attrNameLst>
                                          <p:attrName>style.visibility</p:attrName>
                                        </p:attrNameLst>
                                      </p:cBhvr>
                                      <p:to>
                                        <p:strVal val="visible"/>
                                      </p:to>
                                    </p:set>
                                    <p:animEffect filter="fade" transition="in">
                                      <p:cBhvr>
                                        <p:cTn dur="500"/>
                                        <p:tgtEl>
                                          <p:spTgt spid="16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3" st="13"/>
                                            </p:txEl>
                                          </p:spTgt>
                                        </p:tgtEl>
                                        <p:attrNameLst>
                                          <p:attrName>style.visibility</p:attrName>
                                        </p:attrNameLst>
                                      </p:cBhvr>
                                      <p:to>
                                        <p:strVal val="visible"/>
                                      </p:to>
                                    </p:set>
                                    <p:animEffect filter="fade" transition="in">
                                      <p:cBhvr>
                                        <p:cTn dur="500"/>
                                        <p:tgtEl>
                                          <p:spTgt spid="16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4" st="14"/>
                                            </p:txEl>
                                          </p:spTgt>
                                        </p:tgtEl>
                                        <p:attrNameLst>
                                          <p:attrName>style.visibility</p:attrName>
                                        </p:attrNameLst>
                                      </p:cBhvr>
                                      <p:to>
                                        <p:strVal val="visible"/>
                                      </p:to>
                                    </p:set>
                                    <p:animEffect filter="fade" transition="in">
                                      <p:cBhvr>
                                        <p:cTn dur="500"/>
                                        <p:tgtEl>
                                          <p:spTgt spid="16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5" st="15"/>
                                            </p:txEl>
                                          </p:spTgt>
                                        </p:tgtEl>
                                        <p:attrNameLst>
                                          <p:attrName>style.visibility</p:attrName>
                                        </p:attrNameLst>
                                      </p:cBhvr>
                                      <p:to>
                                        <p:strVal val="visible"/>
                                      </p:to>
                                    </p:set>
                                    <p:animEffect filter="fade" transition="in">
                                      <p:cBhvr>
                                        <p:cTn dur="500"/>
                                        <p:tgtEl>
                                          <p:spTgt spid="165">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6" st="16"/>
                                            </p:txEl>
                                          </p:spTgt>
                                        </p:tgtEl>
                                        <p:attrNameLst>
                                          <p:attrName>style.visibility</p:attrName>
                                        </p:attrNameLst>
                                      </p:cBhvr>
                                      <p:to>
                                        <p:strVal val="visible"/>
                                      </p:to>
                                    </p:set>
                                    <p:animEffect filter="fade" transition="in">
                                      <p:cBhvr>
                                        <p:cTn dur="500"/>
                                        <p:tgtEl>
                                          <p:spTgt spid="165">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7" st="17"/>
                                            </p:txEl>
                                          </p:spTgt>
                                        </p:tgtEl>
                                        <p:attrNameLst>
                                          <p:attrName>style.visibility</p:attrName>
                                        </p:attrNameLst>
                                      </p:cBhvr>
                                      <p:to>
                                        <p:strVal val="visible"/>
                                      </p:to>
                                    </p:set>
                                    <p:animEffect filter="fade" transition="in">
                                      <p:cBhvr>
                                        <p:cTn dur="500"/>
                                        <p:tgtEl>
                                          <p:spTgt spid="165">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8" st="18"/>
                                            </p:txEl>
                                          </p:spTgt>
                                        </p:tgtEl>
                                        <p:attrNameLst>
                                          <p:attrName>style.visibility</p:attrName>
                                        </p:attrNameLst>
                                      </p:cBhvr>
                                      <p:to>
                                        <p:strVal val="visible"/>
                                      </p:to>
                                    </p:set>
                                    <p:animEffect filter="fade" transition="in">
                                      <p:cBhvr>
                                        <p:cTn dur="500"/>
                                        <p:tgtEl>
                                          <p:spTgt spid="165">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9" st="19"/>
                                            </p:txEl>
                                          </p:spTgt>
                                        </p:tgtEl>
                                        <p:attrNameLst>
                                          <p:attrName>style.visibility</p:attrName>
                                        </p:attrNameLst>
                                      </p:cBhvr>
                                      <p:to>
                                        <p:strVal val="visible"/>
                                      </p:to>
                                    </p:set>
                                    <p:animEffect filter="fade" transition="in">
                                      <p:cBhvr>
                                        <p:cTn dur="500"/>
                                        <p:tgtEl>
                                          <p:spTgt spid="165">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0" st="20"/>
                                            </p:txEl>
                                          </p:spTgt>
                                        </p:tgtEl>
                                        <p:attrNameLst>
                                          <p:attrName>style.visibility</p:attrName>
                                        </p:attrNameLst>
                                      </p:cBhvr>
                                      <p:to>
                                        <p:strVal val="visible"/>
                                      </p:to>
                                    </p:set>
                                    <p:animEffect filter="fade" transition="in">
                                      <p:cBhvr>
                                        <p:cTn dur="500"/>
                                        <p:tgtEl>
                                          <p:spTgt spid="165">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1" st="21"/>
                                            </p:txEl>
                                          </p:spTgt>
                                        </p:tgtEl>
                                        <p:attrNameLst>
                                          <p:attrName>style.visibility</p:attrName>
                                        </p:attrNameLst>
                                      </p:cBhvr>
                                      <p:to>
                                        <p:strVal val="visible"/>
                                      </p:to>
                                    </p:set>
                                    <p:animEffect filter="fade" transition="in">
                                      <p:cBhvr>
                                        <p:cTn dur="500"/>
                                        <p:tgtEl>
                                          <p:spTgt spid="165">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2" st="22"/>
                                            </p:txEl>
                                          </p:spTgt>
                                        </p:tgtEl>
                                        <p:attrNameLst>
                                          <p:attrName>style.visibility</p:attrName>
                                        </p:attrNameLst>
                                      </p:cBhvr>
                                      <p:to>
                                        <p:strVal val="visible"/>
                                      </p:to>
                                    </p:set>
                                    <p:animEffect filter="fade" transition="in">
                                      <p:cBhvr>
                                        <p:cTn dur="500"/>
                                        <p:tgtEl>
                                          <p:spTgt spid="165">
                                            <p:txEl>
                                              <p:pRg end="22" st="2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Roboto"/>
              <a:buNone/>
            </a:pPr>
            <a:r>
              <a:rPr b="0" i="0" lang="en-IN">
                <a:latin typeface="Roboto"/>
                <a:ea typeface="Roboto"/>
                <a:cs typeface="Roboto"/>
                <a:sym typeface="Roboto"/>
              </a:rPr>
              <a:t>INHERITANCE AND CONSTRUCTORS IN JAVA</a:t>
            </a:r>
            <a:endParaRPr/>
          </a:p>
        </p:txBody>
      </p:sp>
      <p:sp>
        <p:nvSpPr>
          <p:cNvPr id="171" name="Google Shape;171;p27"/>
          <p:cNvSpPr txBox="1"/>
          <p:nvPr>
            <p:ph idx="1" type="body"/>
          </p:nvPr>
        </p:nvSpPr>
        <p:spPr>
          <a:xfrm>
            <a:off x="1038225" y="2638044"/>
            <a:ext cx="10753725" cy="3829431"/>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SzPts val="2400"/>
              <a:buChar char="•"/>
            </a:pPr>
            <a:r>
              <a:rPr lang="en-IN" sz="2400">
                <a:latin typeface="Corbel"/>
                <a:ea typeface="Corbel"/>
                <a:cs typeface="Corbel"/>
                <a:sym typeface="Corbel"/>
              </a:rPr>
              <a:t>constructor of sub class is invoked when we create the object of subclass, it by default invokes the default constructor of super class. </a:t>
            </a:r>
            <a:endParaRPr/>
          </a:p>
          <a:p>
            <a:pPr indent="-228600" lvl="0" marL="228600" rtl="0" algn="just">
              <a:lnSpc>
                <a:spcPct val="100000"/>
              </a:lnSpc>
              <a:spcBef>
                <a:spcPts val="1000"/>
              </a:spcBef>
              <a:spcAft>
                <a:spcPts val="0"/>
              </a:spcAft>
              <a:buSzPts val="2400"/>
              <a:buChar char="•"/>
            </a:pPr>
            <a:r>
              <a:rPr lang="en-IN" sz="2400">
                <a:latin typeface="Corbel"/>
                <a:ea typeface="Corbel"/>
                <a:cs typeface="Corbel"/>
                <a:sym typeface="Corbel"/>
              </a:rPr>
              <a:t>Hence, in inheritance the objects are constructed top-down. </a:t>
            </a:r>
            <a:endParaRPr/>
          </a:p>
          <a:p>
            <a:pPr indent="-228600" lvl="0" marL="228600" rtl="0" algn="just">
              <a:lnSpc>
                <a:spcPct val="100000"/>
              </a:lnSpc>
              <a:spcBef>
                <a:spcPts val="1000"/>
              </a:spcBef>
              <a:spcAft>
                <a:spcPts val="0"/>
              </a:spcAft>
              <a:buSzPts val="2400"/>
              <a:buChar char="•"/>
            </a:pPr>
            <a:r>
              <a:rPr lang="en-IN" sz="2400">
                <a:latin typeface="Corbel"/>
                <a:ea typeface="Corbel"/>
                <a:cs typeface="Corbel"/>
                <a:sym typeface="Corbel"/>
              </a:rPr>
              <a:t>The superclass constructor can be called explicitly using the super keyword, but it should be first statement in a constructor. </a:t>
            </a:r>
            <a:endParaRPr/>
          </a:p>
          <a:p>
            <a:pPr indent="-228600" lvl="0" marL="228600" rtl="0" algn="just">
              <a:lnSpc>
                <a:spcPct val="100000"/>
              </a:lnSpc>
              <a:spcBef>
                <a:spcPts val="1000"/>
              </a:spcBef>
              <a:spcAft>
                <a:spcPts val="0"/>
              </a:spcAft>
              <a:buSzPts val="2400"/>
              <a:buChar char="•"/>
            </a:pPr>
            <a:r>
              <a:rPr lang="en-IN" sz="2400">
                <a:latin typeface="Corbel"/>
                <a:ea typeface="Corbel"/>
                <a:cs typeface="Corbel"/>
                <a:sym typeface="Corbel"/>
              </a:rPr>
              <a:t>The super keyword refers to the superclass, immediately above of the calling class in the hierarchy. </a:t>
            </a:r>
            <a:endParaRPr/>
          </a:p>
          <a:p>
            <a:pPr indent="-228600" lvl="0" marL="228600" rtl="0" algn="just">
              <a:lnSpc>
                <a:spcPct val="100000"/>
              </a:lnSpc>
              <a:spcBef>
                <a:spcPts val="1000"/>
              </a:spcBef>
              <a:spcAft>
                <a:spcPts val="0"/>
              </a:spcAft>
              <a:buSzPts val="2400"/>
              <a:buChar char="•"/>
            </a:pPr>
            <a:r>
              <a:rPr lang="en-IN" sz="2400">
                <a:latin typeface="Corbel"/>
                <a:ea typeface="Corbel"/>
                <a:cs typeface="Corbel"/>
                <a:sym typeface="Corbel"/>
              </a:rPr>
              <a:t>The use of multiple super keywords to access an ancestor class other than the direct parent is not permitted</a:t>
            </a:r>
            <a:endParaRPr sz="2400">
              <a:latin typeface="Corbel"/>
              <a:ea typeface="Corbel"/>
              <a:cs typeface="Corbel"/>
              <a:sym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nvSpPr>
        <p:spPr>
          <a:xfrm>
            <a:off x="1306724" y="-23018"/>
            <a:ext cx="9789640" cy="68634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Consolas"/>
                <a:ea typeface="Consolas"/>
                <a:cs typeface="Consolas"/>
                <a:sym typeface="Consolas"/>
              </a:rPr>
              <a:t>class ParentClass</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ParentClass() //Parent class constructor</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System.out.println("Constructor of Parent");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class JavaExample extends ParentClass</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JavaExample() //child class constructor</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System.out.println("Constructor of Child");</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public static void main(String args[])</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JavaExample Jobj=new JavaExample();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Output:</a:t>
            </a:r>
            <a:endParaRPr/>
          </a:p>
          <a:p>
            <a:pPr indent="0" lvl="0" marL="0" marR="0" rtl="0" algn="l">
              <a:spcBef>
                <a:spcPts val="0"/>
              </a:spcBef>
              <a:spcAft>
                <a:spcPts val="0"/>
              </a:spcAft>
              <a:buNone/>
            </a:pPr>
            <a:r>
              <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Constructor of Parent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Constructor of Child</a:t>
            </a:r>
            <a:endParaRPr sz="2000">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500"/>
                                        <p:tgtEl>
                                          <p:spTgt spid="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500"/>
                                        <p:tgtEl>
                                          <p:spTgt spid="1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Effect filter="fade" transition="in">
                                      <p:cBhvr>
                                        <p:cTn dur="500"/>
                                        <p:tgtEl>
                                          <p:spTgt spid="1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animEffect filter="fade" transition="in">
                                      <p:cBhvr>
                                        <p:cTn dur="500"/>
                                        <p:tgtEl>
                                          <p:spTgt spid="1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animEffect filter="fade" transition="in">
                                      <p:cBhvr>
                                        <p:cTn dur="500"/>
                                        <p:tgtEl>
                                          <p:spTgt spid="1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5" st="5"/>
                                            </p:txEl>
                                          </p:spTgt>
                                        </p:tgtEl>
                                        <p:attrNameLst>
                                          <p:attrName>style.visibility</p:attrName>
                                        </p:attrNameLst>
                                      </p:cBhvr>
                                      <p:to>
                                        <p:strVal val="visible"/>
                                      </p:to>
                                    </p:set>
                                    <p:animEffect filter="fade" transition="in">
                                      <p:cBhvr>
                                        <p:cTn dur="500"/>
                                        <p:tgtEl>
                                          <p:spTgt spid="1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6" st="6"/>
                                            </p:txEl>
                                          </p:spTgt>
                                        </p:tgtEl>
                                        <p:attrNameLst>
                                          <p:attrName>style.visibility</p:attrName>
                                        </p:attrNameLst>
                                      </p:cBhvr>
                                      <p:to>
                                        <p:strVal val="visible"/>
                                      </p:to>
                                    </p:set>
                                    <p:animEffect filter="fade" transition="in">
                                      <p:cBhvr>
                                        <p:cTn dur="500"/>
                                        <p:tgtEl>
                                          <p:spTgt spid="17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7" st="7"/>
                                            </p:txEl>
                                          </p:spTgt>
                                        </p:tgtEl>
                                        <p:attrNameLst>
                                          <p:attrName>style.visibility</p:attrName>
                                        </p:attrNameLst>
                                      </p:cBhvr>
                                      <p:to>
                                        <p:strVal val="visible"/>
                                      </p:to>
                                    </p:set>
                                    <p:animEffect filter="fade" transition="in">
                                      <p:cBhvr>
                                        <p:cTn dur="500"/>
                                        <p:tgtEl>
                                          <p:spTgt spid="17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8" st="8"/>
                                            </p:txEl>
                                          </p:spTgt>
                                        </p:tgtEl>
                                        <p:attrNameLst>
                                          <p:attrName>style.visibility</p:attrName>
                                        </p:attrNameLst>
                                      </p:cBhvr>
                                      <p:to>
                                        <p:strVal val="visible"/>
                                      </p:to>
                                    </p:set>
                                    <p:animEffect filter="fade" transition="in">
                                      <p:cBhvr>
                                        <p:cTn dur="500"/>
                                        <p:tgtEl>
                                          <p:spTgt spid="17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9" st="9"/>
                                            </p:txEl>
                                          </p:spTgt>
                                        </p:tgtEl>
                                        <p:attrNameLst>
                                          <p:attrName>style.visibility</p:attrName>
                                        </p:attrNameLst>
                                      </p:cBhvr>
                                      <p:to>
                                        <p:strVal val="visible"/>
                                      </p:to>
                                    </p:set>
                                    <p:animEffect filter="fade" transition="in">
                                      <p:cBhvr>
                                        <p:cTn dur="500"/>
                                        <p:tgtEl>
                                          <p:spTgt spid="17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0" st="10"/>
                                            </p:txEl>
                                          </p:spTgt>
                                        </p:tgtEl>
                                        <p:attrNameLst>
                                          <p:attrName>style.visibility</p:attrName>
                                        </p:attrNameLst>
                                      </p:cBhvr>
                                      <p:to>
                                        <p:strVal val="visible"/>
                                      </p:to>
                                    </p:set>
                                    <p:animEffect filter="fade" transition="in">
                                      <p:cBhvr>
                                        <p:cTn dur="500"/>
                                        <p:tgtEl>
                                          <p:spTgt spid="17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1" st="11"/>
                                            </p:txEl>
                                          </p:spTgt>
                                        </p:tgtEl>
                                        <p:attrNameLst>
                                          <p:attrName>style.visibility</p:attrName>
                                        </p:attrNameLst>
                                      </p:cBhvr>
                                      <p:to>
                                        <p:strVal val="visible"/>
                                      </p:to>
                                    </p:set>
                                    <p:animEffect filter="fade" transition="in">
                                      <p:cBhvr>
                                        <p:cTn dur="500"/>
                                        <p:tgtEl>
                                          <p:spTgt spid="17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2" st="12"/>
                                            </p:txEl>
                                          </p:spTgt>
                                        </p:tgtEl>
                                        <p:attrNameLst>
                                          <p:attrName>style.visibility</p:attrName>
                                        </p:attrNameLst>
                                      </p:cBhvr>
                                      <p:to>
                                        <p:strVal val="visible"/>
                                      </p:to>
                                    </p:set>
                                    <p:animEffect filter="fade" transition="in">
                                      <p:cBhvr>
                                        <p:cTn dur="500"/>
                                        <p:tgtEl>
                                          <p:spTgt spid="17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3" st="13"/>
                                            </p:txEl>
                                          </p:spTgt>
                                        </p:tgtEl>
                                        <p:attrNameLst>
                                          <p:attrName>style.visibility</p:attrName>
                                        </p:attrNameLst>
                                      </p:cBhvr>
                                      <p:to>
                                        <p:strVal val="visible"/>
                                      </p:to>
                                    </p:set>
                                    <p:animEffect filter="fade" transition="in">
                                      <p:cBhvr>
                                        <p:cTn dur="500"/>
                                        <p:tgtEl>
                                          <p:spTgt spid="17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4" st="14"/>
                                            </p:txEl>
                                          </p:spTgt>
                                        </p:tgtEl>
                                        <p:attrNameLst>
                                          <p:attrName>style.visibility</p:attrName>
                                        </p:attrNameLst>
                                      </p:cBhvr>
                                      <p:to>
                                        <p:strVal val="visible"/>
                                      </p:to>
                                    </p:set>
                                    <p:animEffect filter="fade" transition="in">
                                      <p:cBhvr>
                                        <p:cTn dur="500"/>
                                        <p:tgtEl>
                                          <p:spTgt spid="176">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5" st="15"/>
                                            </p:txEl>
                                          </p:spTgt>
                                        </p:tgtEl>
                                        <p:attrNameLst>
                                          <p:attrName>style.visibility</p:attrName>
                                        </p:attrNameLst>
                                      </p:cBhvr>
                                      <p:to>
                                        <p:strVal val="visible"/>
                                      </p:to>
                                    </p:set>
                                    <p:animEffect filter="fade" transition="in">
                                      <p:cBhvr>
                                        <p:cTn dur="500"/>
                                        <p:tgtEl>
                                          <p:spTgt spid="176">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6" st="16"/>
                                            </p:txEl>
                                          </p:spTgt>
                                        </p:tgtEl>
                                        <p:attrNameLst>
                                          <p:attrName>style.visibility</p:attrName>
                                        </p:attrNameLst>
                                      </p:cBhvr>
                                      <p:to>
                                        <p:strVal val="visible"/>
                                      </p:to>
                                    </p:set>
                                    <p:animEffect filter="fade" transition="in">
                                      <p:cBhvr>
                                        <p:cTn dur="500"/>
                                        <p:tgtEl>
                                          <p:spTgt spid="176">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7" st="17"/>
                                            </p:txEl>
                                          </p:spTgt>
                                        </p:tgtEl>
                                        <p:attrNameLst>
                                          <p:attrName>style.visibility</p:attrName>
                                        </p:attrNameLst>
                                      </p:cBhvr>
                                      <p:to>
                                        <p:strVal val="visible"/>
                                      </p:to>
                                    </p:set>
                                    <p:animEffect filter="fade" transition="in">
                                      <p:cBhvr>
                                        <p:cTn dur="500"/>
                                        <p:tgtEl>
                                          <p:spTgt spid="176">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8" st="18"/>
                                            </p:txEl>
                                          </p:spTgt>
                                        </p:tgtEl>
                                        <p:attrNameLst>
                                          <p:attrName>style.visibility</p:attrName>
                                        </p:attrNameLst>
                                      </p:cBhvr>
                                      <p:to>
                                        <p:strVal val="visible"/>
                                      </p:to>
                                    </p:set>
                                    <p:animEffect filter="fade" transition="in">
                                      <p:cBhvr>
                                        <p:cTn dur="500"/>
                                        <p:tgtEl>
                                          <p:spTgt spid="176">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9" st="19"/>
                                            </p:txEl>
                                          </p:spTgt>
                                        </p:tgtEl>
                                        <p:attrNameLst>
                                          <p:attrName>style.visibility</p:attrName>
                                        </p:attrNameLst>
                                      </p:cBhvr>
                                      <p:to>
                                        <p:strVal val="visible"/>
                                      </p:to>
                                    </p:set>
                                    <p:animEffect filter="fade" transition="in">
                                      <p:cBhvr>
                                        <p:cTn dur="500"/>
                                        <p:tgtEl>
                                          <p:spTgt spid="176">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0" st="20"/>
                                            </p:txEl>
                                          </p:spTgt>
                                        </p:tgtEl>
                                        <p:attrNameLst>
                                          <p:attrName>style.visibility</p:attrName>
                                        </p:attrNameLst>
                                      </p:cBhvr>
                                      <p:to>
                                        <p:strVal val="visible"/>
                                      </p:to>
                                    </p:set>
                                    <p:animEffect filter="fade" transition="in">
                                      <p:cBhvr>
                                        <p:cTn dur="500"/>
                                        <p:tgtEl>
                                          <p:spTgt spid="176">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1" st="21"/>
                                            </p:txEl>
                                          </p:spTgt>
                                        </p:tgtEl>
                                        <p:attrNameLst>
                                          <p:attrName>style.visibility</p:attrName>
                                        </p:attrNameLst>
                                      </p:cBhvr>
                                      <p:to>
                                        <p:strVal val="visible"/>
                                      </p:to>
                                    </p:set>
                                    <p:animEffect filter="fade" transition="in">
                                      <p:cBhvr>
                                        <p:cTn dur="500"/>
                                        <p:tgtEl>
                                          <p:spTgt spid="176">
                                            <p:txEl>
                                              <p:pRg end="21" st="2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nvSpPr>
        <p:spPr>
          <a:xfrm>
            <a:off x="6323583" y="207122"/>
            <a:ext cx="6098058" cy="62478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onsolas"/>
                <a:ea typeface="Consolas"/>
                <a:cs typeface="Consolas"/>
                <a:sym typeface="Consolas"/>
              </a:rPr>
              <a:t>class MultiLevelDefaultConstructors</a:t>
            </a:r>
            <a:endParaRPr sz="16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public static void main(String arg[])</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System.out.println("---------------");</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 a = new A();</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System.out.println("---------------");</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B b = new B();</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System.out.println("---------------");</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C c = new C();</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System.out.println("---------------");</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sz="16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OUTPUT</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Created A</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Created A</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Created B</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Created A</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Created B</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Created C</a:t>
            </a:r>
            <a:endParaRPr/>
          </a:p>
        </p:txBody>
      </p:sp>
      <p:sp>
        <p:nvSpPr>
          <p:cNvPr id="182" name="Google Shape;182;p29"/>
          <p:cNvSpPr txBox="1"/>
          <p:nvPr/>
        </p:nvSpPr>
        <p:spPr>
          <a:xfrm>
            <a:off x="281108" y="197346"/>
            <a:ext cx="6098058" cy="57554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onsolas"/>
                <a:ea typeface="Consolas"/>
                <a:cs typeface="Consolas"/>
                <a:sym typeface="Consolas"/>
              </a:rPr>
              <a:t>class A</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    // LINE A</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System.out.println("Created A");</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sz="16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class B extends A</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B()</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System.out.println("Created B");</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sz="16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class C extends B</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C()</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System.out.println("Created C");</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animEffect filter="fade" transition="in">
                                      <p:cBhvr>
                                        <p:cTn dur="500"/>
                                        <p:tgtEl>
                                          <p:spTgt spid="1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animEffect filter="fade" transition="in">
                                      <p:cBhvr>
                                        <p:cTn dur="500"/>
                                        <p:tgtEl>
                                          <p:spTgt spid="1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animEffect filter="fade" transition="in">
                                      <p:cBhvr>
                                        <p:cTn dur="500"/>
                                        <p:tgtEl>
                                          <p:spTgt spid="1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animEffect filter="fade" transition="in">
                                      <p:cBhvr>
                                        <p:cTn dur="500"/>
                                        <p:tgtEl>
                                          <p:spTgt spid="1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4" st="4"/>
                                            </p:txEl>
                                          </p:spTgt>
                                        </p:tgtEl>
                                        <p:attrNameLst>
                                          <p:attrName>style.visibility</p:attrName>
                                        </p:attrNameLst>
                                      </p:cBhvr>
                                      <p:to>
                                        <p:strVal val="visible"/>
                                      </p:to>
                                    </p:set>
                                    <p:animEffect filter="fade" transition="in">
                                      <p:cBhvr>
                                        <p:cTn dur="500"/>
                                        <p:tgtEl>
                                          <p:spTgt spid="1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5" st="5"/>
                                            </p:txEl>
                                          </p:spTgt>
                                        </p:tgtEl>
                                        <p:attrNameLst>
                                          <p:attrName>style.visibility</p:attrName>
                                        </p:attrNameLst>
                                      </p:cBhvr>
                                      <p:to>
                                        <p:strVal val="visible"/>
                                      </p:to>
                                    </p:set>
                                    <p:animEffect filter="fade" transition="in">
                                      <p:cBhvr>
                                        <p:cTn dur="500"/>
                                        <p:tgtEl>
                                          <p:spTgt spid="18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6" st="6"/>
                                            </p:txEl>
                                          </p:spTgt>
                                        </p:tgtEl>
                                        <p:attrNameLst>
                                          <p:attrName>style.visibility</p:attrName>
                                        </p:attrNameLst>
                                      </p:cBhvr>
                                      <p:to>
                                        <p:strVal val="visible"/>
                                      </p:to>
                                    </p:set>
                                    <p:animEffect filter="fade" transition="in">
                                      <p:cBhvr>
                                        <p:cTn dur="500"/>
                                        <p:tgtEl>
                                          <p:spTgt spid="18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7" st="7"/>
                                            </p:txEl>
                                          </p:spTgt>
                                        </p:tgtEl>
                                        <p:attrNameLst>
                                          <p:attrName>style.visibility</p:attrName>
                                        </p:attrNameLst>
                                      </p:cBhvr>
                                      <p:to>
                                        <p:strVal val="visible"/>
                                      </p:to>
                                    </p:set>
                                    <p:animEffect filter="fade" transition="in">
                                      <p:cBhvr>
                                        <p:cTn dur="500"/>
                                        <p:tgtEl>
                                          <p:spTgt spid="18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8" st="8"/>
                                            </p:txEl>
                                          </p:spTgt>
                                        </p:tgtEl>
                                        <p:attrNameLst>
                                          <p:attrName>style.visibility</p:attrName>
                                        </p:attrNameLst>
                                      </p:cBhvr>
                                      <p:to>
                                        <p:strVal val="visible"/>
                                      </p:to>
                                    </p:set>
                                    <p:animEffect filter="fade" transition="in">
                                      <p:cBhvr>
                                        <p:cTn dur="500"/>
                                        <p:tgtEl>
                                          <p:spTgt spid="18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9" st="9"/>
                                            </p:txEl>
                                          </p:spTgt>
                                        </p:tgtEl>
                                        <p:attrNameLst>
                                          <p:attrName>style.visibility</p:attrName>
                                        </p:attrNameLst>
                                      </p:cBhvr>
                                      <p:to>
                                        <p:strVal val="visible"/>
                                      </p:to>
                                    </p:set>
                                    <p:animEffect filter="fade" transition="in">
                                      <p:cBhvr>
                                        <p:cTn dur="500"/>
                                        <p:tgtEl>
                                          <p:spTgt spid="18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10" st="10"/>
                                            </p:txEl>
                                          </p:spTgt>
                                        </p:tgtEl>
                                        <p:attrNameLst>
                                          <p:attrName>style.visibility</p:attrName>
                                        </p:attrNameLst>
                                      </p:cBhvr>
                                      <p:to>
                                        <p:strVal val="visible"/>
                                      </p:to>
                                    </p:set>
                                    <p:animEffect filter="fade" transition="in">
                                      <p:cBhvr>
                                        <p:cTn dur="500"/>
                                        <p:tgtEl>
                                          <p:spTgt spid="18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11" st="11"/>
                                            </p:txEl>
                                          </p:spTgt>
                                        </p:tgtEl>
                                        <p:attrNameLst>
                                          <p:attrName>style.visibility</p:attrName>
                                        </p:attrNameLst>
                                      </p:cBhvr>
                                      <p:to>
                                        <p:strVal val="visible"/>
                                      </p:to>
                                    </p:set>
                                    <p:animEffect filter="fade" transition="in">
                                      <p:cBhvr>
                                        <p:cTn dur="500"/>
                                        <p:tgtEl>
                                          <p:spTgt spid="18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12" st="12"/>
                                            </p:txEl>
                                          </p:spTgt>
                                        </p:tgtEl>
                                        <p:attrNameLst>
                                          <p:attrName>style.visibility</p:attrName>
                                        </p:attrNameLst>
                                      </p:cBhvr>
                                      <p:to>
                                        <p:strVal val="visible"/>
                                      </p:to>
                                    </p:set>
                                    <p:animEffect filter="fade" transition="in">
                                      <p:cBhvr>
                                        <p:cTn dur="500"/>
                                        <p:tgtEl>
                                          <p:spTgt spid="18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13" st="13"/>
                                            </p:txEl>
                                          </p:spTgt>
                                        </p:tgtEl>
                                        <p:attrNameLst>
                                          <p:attrName>style.visibility</p:attrName>
                                        </p:attrNameLst>
                                      </p:cBhvr>
                                      <p:to>
                                        <p:strVal val="visible"/>
                                      </p:to>
                                    </p:set>
                                    <p:animEffect filter="fade" transition="in">
                                      <p:cBhvr>
                                        <p:cTn dur="500"/>
                                        <p:tgtEl>
                                          <p:spTgt spid="18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14" st="14"/>
                                            </p:txEl>
                                          </p:spTgt>
                                        </p:tgtEl>
                                        <p:attrNameLst>
                                          <p:attrName>style.visibility</p:attrName>
                                        </p:attrNameLst>
                                      </p:cBhvr>
                                      <p:to>
                                        <p:strVal val="visible"/>
                                      </p:to>
                                    </p:set>
                                    <p:animEffect filter="fade" transition="in">
                                      <p:cBhvr>
                                        <p:cTn dur="500"/>
                                        <p:tgtEl>
                                          <p:spTgt spid="18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15" st="15"/>
                                            </p:txEl>
                                          </p:spTgt>
                                        </p:tgtEl>
                                        <p:attrNameLst>
                                          <p:attrName>style.visibility</p:attrName>
                                        </p:attrNameLst>
                                      </p:cBhvr>
                                      <p:to>
                                        <p:strVal val="visible"/>
                                      </p:to>
                                    </p:set>
                                    <p:animEffect filter="fade" transition="in">
                                      <p:cBhvr>
                                        <p:cTn dur="500"/>
                                        <p:tgtEl>
                                          <p:spTgt spid="18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16" st="16"/>
                                            </p:txEl>
                                          </p:spTgt>
                                        </p:tgtEl>
                                        <p:attrNameLst>
                                          <p:attrName>style.visibility</p:attrName>
                                        </p:attrNameLst>
                                      </p:cBhvr>
                                      <p:to>
                                        <p:strVal val="visible"/>
                                      </p:to>
                                    </p:set>
                                    <p:animEffect filter="fade" transition="in">
                                      <p:cBhvr>
                                        <p:cTn dur="500"/>
                                        <p:tgtEl>
                                          <p:spTgt spid="182">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17" st="17"/>
                                            </p:txEl>
                                          </p:spTgt>
                                        </p:tgtEl>
                                        <p:attrNameLst>
                                          <p:attrName>style.visibility</p:attrName>
                                        </p:attrNameLst>
                                      </p:cBhvr>
                                      <p:to>
                                        <p:strVal val="visible"/>
                                      </p:to>
                                    </p:set>
                                    <p:animEffect filter="fade" transition="in">
                                      <p:cBhvr>
                                        <p:cTn dur="500"/>
                                        <p:tgtEl>
                                          <p:spTgt spid="182">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18" st="18"/>
                                            </p:txEl>
                                          </p:spTgt>
                                        </p:tgtEl>
                                        <p:attrNameLst>
                                          <p:attrName>style.visibility</p:attrName>
                                        </p:attrNameLst>
                                      </p:cBhvr>
                                      <p:to>
                                        <p:strVal val="visible"/>
                                      </p:to>
                                    </p:set>
                                    <p:animEffect filter="fade" transition="in">
                                      <p:cBhvr>
                                        <p:cTn dur="500"/>
                                        <p:tgtEl>
                                          <p:spTgt spid="182">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19" st="19"/>
                                            </p:txEl>
                                          </p:spTgt>
                                        </p:tgtEl>
                                        <p:attrNameLst>
                                          <p:attrName>style.visibility</p:attrName>
                                        </p:attrNameLst>
                                      </p:cBhvr>
                                      <p:to>
                                        <p:strVal val="visible"/>
                                      </p:to>
                                    </p:set>
                                    <p:animEffect filter="fade" transition="in">
                                      <p:cBhvr>
                                        <p:cTn dur="500"/>
                                        <p:tgtEl>
                                          <p:spTgt spid="182">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20" st="20"/>
                                            </p:txEl>
                                          </p:spTgt>
                                        </p:tgtEl>
                                        <p:attrNameLst>
                                          <p:attrName>style.visibility</p:attrName>
                                        </p:attrNameLst>
                                      </p:cBhvr>
                                      <p:to>
                                        <p:strVal val="visible"/>
                                      </p:to>
                                    </p:set>
                                    <p:animEffect filter="fade" transition="in">
                                      <p:cBhvr>
                                        <p:cTn dur="500"/>
                                        <p:tgtEl>
                                          <p:spTgt spid="182">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21" st="21"/>
                                            </p:txEl>
                                          </p:spTgt>
                                        </p:tgtEl>
                                        <p:attrNameLst>
                                          <p:attrName>style.visibility</p:attrName>
                                        </p:attrNameLst>
                                      </p:cBhvr>
                                      <p:to>
                                        <p:strVal val="visible"/>
                                      </p:to>
                                    </p:set>
                                    <p:animEffect filter="fade" transition="in">
                                      <p:cBhvr>
                                        <p:cTn dur="500"/>
                                        <p:tgtEl>
                                          <p:spTgt spid="182">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22" st="22"/>
                                            </p:txEl>
                                          </p:spTgt>
                                        </p:tgtEl>
                                        <p:attrNameLst>
                                          <p:attrName>style.visibility</p:attrName>
                                        </p:attrNameLst>
                                      </p:cBhvr>
                                      <p:to>
                                        <p:strVal val="visible"/>
                                      </p:to>
                                    </p:set>
                                    <p:animEffect filter="fade" transition="in">
                                      <p:cBhvr>
                                        <p:cTn dur="500"/>
                                        <p:tgtEl>
                                          <p:spTgt spid="182">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500"/>
                                        <p:tgtEl>
                                          <p:spTgt spid="1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Effect filter="fade" transition="in">
                                      <p:cBhvr>
                                        <p:cTn dur="500"/>
                                        <p:tgtEl>
                                          <p:spTgt spid="1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animEffect filter="fade" transition="in">
                                      <p:cBhvr>
                                        <p:cTn dur="500"/>
                                        <p:tgtEl>
                                          <p:spTgt spid="1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animEffect filter="fade" transition="in">
                                      <p:cBhvr>
                                        <p:cTn dur="500"/>
                                        <p:tgtEl>
                                          <p:spTgt spid="1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animEffect filter="fade" transition="in">
                                      <p:cBhvr>
                                        <p:cTn dur="500"/>
                                        <p:tgtEl>
                                          <p:spTgt spid="1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5" st="5"/>
                                            </p:txEl>
                                          </p:spTgt>
                                        </p:tgtEl>
                                        <p:attrNameLst>
                                          <p:attrName>style.visibility</p:attrName>
                                        </p:attrNameLst>
                                      </p:cBhvr>
                                      <p:to>
                                        <p:strVal val="visible"/>
                                      </p:to>
                                    </p:set>
                                    <p:animEffect filter="fade" transition="in">
                                      <p:cBhvr>
                                        <p:cTn dur="500"/>
                                        <p:tgtEl>
                                          <p:spTgt spid="1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6" st="6"/>
                                            </p:txEl>
                                          </p:spTgt>
                                        </p:tgtEl>
                                        <p:attrNameLst>
                                          <p:attrName>style.visibility</p:attrName>
                                        </p:attrNameLst>
                                      </p:cBhvr>
                                      <p:to>
                                        <p:strVal val="visible"/>
                                      </p:to>
                                    </p:set>
                                    <p:animEffect filter="fade" transition="in">
                                      <p:cBhvr>
                                        <p:cTn dur="500"/>
                                        <p:tgtEl>
                                          <p:spTgt spid="18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7" st="7"/>
                                            </p:txEl>
                                          </p:spTgt>
                                        </p:tgtEl>
                                        <p:attrNameLst>
                                          <p:attrName>style.visibility</p:attrName>
                                        </p:attrNameLst>
                                      </p:cBhvr>
                                      <p:to>
                                        <p:strVal val="visible"/>
                                      </p:to>
                                    </p:set>
                                    <p:animEffect filter="fade" transition="in">
                                      <p:cBhvr>
                                        <p:cTn dur="500"/>
                                        <p:tgtEl>
                                          <p:spTgt spid="18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8" st="8"/>
                                            </p:txEl>
                                          </p:spTgt>
                                        </p:tgtEl>
                                        <p:attrNameLst>
                                          <p:attrName>style.visibility</p:attrName>
                                        </p:attrNameLst>
                                      </p:cBhvr>
                                      <p:to>
                                        <p:strVal val="visible"/>
                                      </p:to>
                                    </p:set>
                                    <p:animEffect filter="fade" transition="in">
                                      <p:cBhvr>
                                        <p:cTn dur="500"/>
                                        <p:tgtEl>
                                          <p:spTgt spid="18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9" st="9"/>
                                            </p:txEl>
                                          </p:spTgt>
                                        </p:tgtEl>
                                        <p:attrNameLst>
                                          <p:attrName>style.visibility</p:attrName>
                                        </p:attrNameLst>
                                      </p:cBhvr>
                                      <p:to>
                                        <p:strVal val="visible"/>
                                      </p:to>
                                    </p:set>
                                    <p:animEffect filter="fade" transition="in">
                                      <p:cBhvr>
                                        <p:cTn dur="500"/>
                                        <p:tgtEl>
                                          <p:spTgt spid="18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0" st="10"/>
                                            </p:txEl>
                                          </p:spTgt>
                                        </p:tgtEl>
                                        <p:attrNameLst>
                                          <p:attrName>style.visibility</p:attrName>
                                        </p:attrNameLst>
                                      </p:cBhvr>
                                      <p:to>
                                        <p:strVal val="visible"/>
                                      </p:to>
                                    </p:set>
                                    <p:animEffect filter="fade" transition="in">
                                      <p:cBhvr>
                                        <p:cTn dur="500"/>
                                        <p:tgtEl>
                                          <p:spTgt spid="18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1" st="11"/>
                                            </p:txEl>
                                          </p:spTgt>
                                        </p:tgtEl>
                                        <p:attrNameLst>
                                          <p:attrName>style.visibility</p:attrName>
                                        </p:attrNameLst>
                                      </p:cBhvr>
                                      <p:to>
                                        <p:strVal val="visible"/>
                                      </p:to>
                                    </p:set>
                                    <p:animEffect filter="fade" transition="in">
                                      <p:cBhvr>
                                        <p:cTn dur="500"/>
                                        <p:tgtEl>
                                          <p:spTgt spid="18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2" st="12"/>
                                            </p:txEl>
                                          </p:spTgt>
                                        </p:tgtEl>
                                        <p:attrNameLst>
                                          <p:attrName>style.visibility</p:attrName>
                                        </p:attrNameLst>
                                      </p:cBhvr>
                                      <p:to>
                                        <p:strVal val="visible"/>
                                      </p:to>
                                    </p:set>
                                    <p:animEffect filter="fade" transition="in">
                                      <p:cBhvr>
                                        <p:cTn dur="500"/>
                                        <p:tgtEl>
                                          <p:spTgt spid="18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3" st="13"/>
                                            </p:txEl>
                                          </p:spTgt>
                                        </p:tgtEl>
                                        <p:attrNameLst>
                                          <p:attrName>style.visibility</p:attrName>
                                        </p:attrNameLst>
                                      </p:cBhvr>
                                      <p:to>
                                        <p:strVal val="visible"/>
                                      </p:to>
                                    </p:set>
                                    <p:animEffect filter="fade" transition="in">
                                      <p:cBhvr>
                                        <p:cTn dur="500"/>
                                        <p:tgtEl>
                                          <p:spTgt spid="18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4" st="14"/>
                                            </p:txEl>
                                          </p:spTgt>
                                        </p:tgtEl>
                                        <p:attrNameLst>
                                          <p:attrName>style.visibility</p:attrName>
                                        </p:attrNameLst>
                                      </p:cBhvr>
                                      <p:to>
                                        <p:strVal val="visible"/>
                                      </p:to>
                                    </p:set>
                                    <p:animEffect filter="fade" transition="in">
                                      <p:cBhvr>
                                        <p:cTn dur="500"/>
                                        <p:tgtEl>
                                          <p:spTgt spid="18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5" st="15"/>
                                            </p:txEl>
                                          </p:spTgt>
                                        </p:tgtEl>
                                        <p:attrNameLst>
                                          <p:attrName>style.visibility</p:attrName>
                                        </p:attrNameLst>
                                      </p:cBhvr>
                                      <p:to>
                                        <p:strVal val="visible"/>
                                      </p:to>
                                    </p:set>
                                    <p:animEffect filter="fade" transition="in">
                                      <p:cBhvr>
                                        <p:cTn dur="500"/>
                                        <p:tgtEl>
                                          <p:spTgt spid="181">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6" st="16"/>
                                            </p:txEl>
                                          </p:spTgt>
                                        </p:tgtEl>
                                        <p:attrNameLst>
                                          <p:attrName>style.visibility</p:attrName>
                                        </p:attrNameLst>
                                      </p:cBhvr>
                                      <p:to>
                                        <p:strVal val="visible"/>
                                      </p:to>
                                    </p:set>
                                    <p:animEffect filter="fade" transition="in">
                                      <p:cBhvr>
                                        <p:cTn dur="500"/>
                                        <p:tgtEl>
                                          <p:spTgt spid="181">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7" st="17"/>
                                            </p:txEl>
                                          </p:spTgt>
                                        </p:tgtEl>
                                        <p:attrNameLst>
                                          <p:attrName>style.visibility</p:attrName>
                                        </p:attrNameLst>
                                      </p:cBhvr>
                                      <p:to>
                                        <p:strVal val="visible"/>
                                      </p:to>
                                    </p:set>
                                    <p:animEffect filter="fade" transition="in">
                                      <p:cBhvr>
                                        <p:cTn dur="500"/>
                                        <p:tgtEl>
                                          <p:spTgt spid="181">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8" st="18"/>
                                            </p:txEl>
                                          </p:spTgt>
                                        </p:tgtEl>
                                        <p:attrNameLst>
                                          <p:attrName>style.visibility</p:attrName>
                                        </p:attrNameLst>
                                      </p:cBhvr>
                                      <p:to>
                                        <p:strVal val="visible"/>
                                      </p:to>
                                    </p:set>
                                    <p:animEffect filter="fade" transition="in">
                                      <p:cBhvr>
                                        <p:cTn dur="500"/>
                                        <p:tgtEl>
                                          <p:spTgt spid="181">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9" st="19"/>
                                            </p:txEl>
                                          </p:spTgt>
                                        </p:tgtEl>
                                        <p:attrNameLst>
                                          <p:attrName>style.visibility</p:attrName>
                                        </p:attrNameLst>
                                      </p:cBhvr>
                                      <p:to>
                                        <p:strVal val="visible"/>
                                      </p:to>
                                    </p:set>
                                    <p:animEffect filter="fade" transition="in">
                                      <p:cBhvr>
                                        <p:cTn dur="500"/>
                                        <p:tgtEl>
                                          <p:spTgt spid="181">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0" st="20"/>
                                            </p:txEl>
                                          </p:spTgt>
                                        </p:tgtEl>
                                        <p:attrNameLst>
                                          <p:attrName>style.visibility</p:attrName>
                                        </p:attrNameLst>
                                      </p:cBhvr>
                                      <p:to>
                                        <p:strVal val="visible"/>
                                      </p:to>
                                    </p:set>
                                    <p:animEffect filter="fade" transition="in">
                                      <p:cBhvr>
                                        <p:cTn dur="500"/>
                                        <p:tgtEl>
                                          <p:spTgt spid="181">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1" st="21"/>
                                            </p:txEl>
                                          </p:spTgt>
                                        </p:tgtEl>
                                        <p:attrNameLst>
                                          <p:attrName>style.visibility</p:attrName>
                                        </p:attrNameLst>
                                      </p:cBhvr>
                                      <p:to>
                                        <p:strVal val="visible"/>
                                      </p:to>
                                    </p:set>
                                    <p:animEffect filter="fade" transition="in">
                                      <p:cBhvr>
                                        <p:cTn dur="500"/>
                                        <p:tgtEl>
                                          <p:spTgt spid="181">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2" st="22"/>
                                            </p:txEl>
                                          </p:spTgt>
                                        </p:tgtEl>
                                        <p:attrNameLst>
                                          <p:attrName>style.visibility</p:attrName>
                                        </p:attrNameLst>
                                      </p:cBhvr>
                                      <p:to>
                                        <p:strVal val="visible"/>
                                      </p:to>
                                    </p:set>
                                    <p:animEffect filter="fade" transition="in">
                                      <p:cBhvr>
                                        <p:cTn dur="500"/>
                                        <p:tgtEl>
                                          <p:spTgt spid="181">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3" st="23"/>
                                            </p:txEl>
                                          </p:spTgt>
                                        </p:tgtEl>
                                        <p:attrNameLst>
                                          <p:attrName>style.visibility</p:attrName>
                                        </p:attrNameLst>
                                      </p:cBhvr>
                                      <p:to>
                                        <p:strVal val="visible"/>
                                      </p:to>
                                    </p:set>
                                    <p:animEffect filter="fade" transition="in">
                                      <p:cBhvr>
                                        <p:cTn dur="500"/>
                                        <p:tgtEl>
                                          <p:spTgt spid="181">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4" st="24"/>
                                            </p:txEl>
                                          </p:spTgt>
                                        </p:tgtEl>
                                        <p:attrNameLst>
                                          <p:attrName>style.visibility</p:attrName>
                                        </p:attrNameLst>
                                      </p:cBhvr>
                                      <p:to>
                                        <p:strVal val="visible"/>
                                      </p:to>
                                    </p:set>
                                    <p:animEffect filter="fade" transition="in">
                                      <p:cBhvr>
                                        <p:cTn dur="500"/>
                                        <p:tgtEl>
                                          <p:spTgt spid="181">
                                            <p:txEl>
                                              <p:pRg end="24" st="2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nvSpPr>
        <p:spPr>
          <a:xfrm>
            <a:off x="508241" y="204821"/>
            <a:ext cx="11085995" cy="67710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onsolas"/>
                <a:ea typeface="Consolas"/>
                <a:cs typeface="Consolas"/>
                <a:sym typeface="Consolas"/>
              </a:rPr>
              <a:t>class Person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Person()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System.out.println("Person class Constructor");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class Student extends Person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Student()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super(); </a:t>
            </a:r>
            <a:r>
              <a:rPr lang="en-IN" sz="1400">
                <a:solidFill>
                  <a:srgbClr val="FF0000"/>
                </a:solidFill>
                <a:latin typeface="Consolas"/>
                <a:ea typeface="Consolas"/>
                <a:cs typeface="Consolas"/>
                <a:sym typeface="Consolas"/>
              </a:rPr>
              <a:t>// invoke or call parent class constructor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System.out.println("Student class Constructor");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class Test</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public static void main(String[] args)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Student s = new Student();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t/>
            </a:r>
            <a:endParaRPr sz="14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Output:</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Person class Constructor</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Student class Constructor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444542"/>
              </a:buClr>
              <a:buSzPct val="100000"/>
              <a:buFont typeface="PT Sans"/>
              <a:buNone/>
            </a:pPr>
            <a:r>
              <a:rPr b="1" i="0" lang="en-IN">
                <a:solidFill>
                  <a:srgbClr val="444542"/>
                </a:solidFill>
                <a:latin typeface="PT Sans"/>
                <a:ea typeface="PT Sans"/>
                <a:cs typeface="PT Sans"/>
                <a:sym typeface="PT Sans"/>
              </a:rPr>
              <a:t>PARAMETERIZED SUPER() CALL TO INVOKE PARAMETERIZED CONSTRUCTOR OF PARENT CLASS</a:t>
            </a:r>
            <a:endParaRPr/>
          </a:p>
        </p:txBody>
      </p:sp>
      <p:sp>
        <p:nvSpPr>
          <p:cNvPr id="193" name="Google Shape;193;p31"/>
          <p:cNvSpPr txBox="1"/>
          <p:nvPr>
            <p:ph idx="1" type="body"/>
          </p:nvPr>
        </p:nvSpPr>
        <p:spPr>
          <a:xfrm>
            <a:off x="1216241" y="2638044"/>
            <a:ext cx="9738804" cy="3101983"/>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IN" sz="2000">
                <a:latin typeface="Corbel"/>
                <a:ea typeface="Corbel"/>
                <a:cs typeface="Corbel"/>
                <a:sym typeface="Corbel"/>
              </a:rPr>
              <a:t>We can call super() explicitly in the constructor of child class, but it would not make any sense because it would be redundant. It’s like explicitly doing something which would be implicitly done otherwise.</a:t>
            </a:r>
            <a:endParaRPr/>
          </a:p>
          <a:p>
            <a:pPr indent="-228600" lvl="0" marL="228600" rtl="0" algn="just">
              <a:lnSpc>
                <a:spcPct val="100000"/>
              </a:lnSpc>
              <a:spcBef>
                <a:spcPts val="1000"/>
              </a:spcBef>
              <a:spcAft>
                <a:spcPts val="0"/>
              </a:spcAft>
              <a:buSzPts val="2000"/>
              <a:buChar char="•"/>
            </a:pPr>
            <a:r>
              <a:rPr lang="en-IN" sz="2000">
                <a:latin typeface="Corbel"/>
                <a:ea typeface="Corbel"/>
                <a:cs typeface="Corbel"/>
                <a:sym typeface="Corbel"/>
              </a:rPr>
              <a:t>However when we have a constructor in parent class that takes arguments then we can use parameterized super, like super(100); to invoke parameterized constructor of parent class from the constructor of child class.</a:t>
            </a:r>
            <a:endParaRPr sz="2000">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Effect filter="fade" transition="in">
                                      <p:cBhvr>
                                        <p:cTn dur="500"/>
                                        <p:tgtEl>
                                          <p:spTgt spid="1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animEffect filter="fade" transition="in">
                                      <p:cBhvr>
                                        <p:cTn dur="500"/>
                                        <p:tgtEl>
                                          <p:spTgt spid="19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nvSpPr>
        <p:spPr>
          <a:xfrm>
            <a:off x="520861" y="288402"/>
            <a:ext cx="11898773" cy="61247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onsolas"/>
                <a:ea typeface="Consolas"/>
                <a:cs typeface="Consolas"/>
                <a:sym typeface="Consolas"/>
              </a:rPr>
              <a:t>class Parentclass</a:t>
            </a:r>
            <a:endParaRPr sz="14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Parentclass()</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System.out.println("no-arg constructor of parent class");</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Parentclass(String str)</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System.out.println("parameterized constructor of parent class");</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class Subclass extends Parentclass</a:t>
            </a:r>
            <a:endParaRPr sz="14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Subclass()</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super(“Welcome");</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System.out.println("Constructor of child class");</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void display()</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System.out.println("Hello");</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public static void main(String args[])</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Subclass obj= new Subclass();</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obj.display();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p:txBody>
      </p:sp>
      <p:sp>
        <p:nvSpPr>
          <p:cNvPr id="199" name="Google Shape;199;p32"/>
          <p:cNvSpPr txBox="1"/>
          <p:nvPr/>
        </p:nvSpPr>
        <p:spPr>
          <a:xfrm>
            <a:off x="8394543" y="1177345"/>
            <a:ext cx="3353762"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800">
                <a:solidFill>
                  <a:srgbClr val="FF0000"/>
                </a:solidFill>
                <a:latin typeface="Gill Sans"/>
                <a:ea typeface="Gill Sans"/>
                <a:cs typeface="Gill Sans"/>
                <a:sym typeface="Gill Sans"/>
              </a:rPr>
              <a:t>/* super() must be added to the first statement of constructor otherwise you will get a compilation error. Another important point to note is that when we explicitly use super in constructor the compiler doesn't invoke the parent constructor automatically.*/</a:t>
            </a:r>
            <a:endParaRPr/>
          </a:p>
          <a:p>
            <a:pPr indent="0" lvl="0" marL="0" marR="0" rtl="0" algn="just">
              <a:spcBef>
                <a:spcPts val="0"/>
              </a:spcBef>
              <a:spcAft>
                <a:spcPts val="0"/>
              </a:spcAft>
              <a:buNone/>
            </a:pPr>
            <a:r>
              <a:rPr lang="en-IN" sz="1800">
                <a:solidFill>
                  <a:srgbClr val="FF0000"/>
                </a:solidFill>
                <a:latin typeface="Gill Sans"/>
                <a:ea typeface="Gill Sans"/>
                <a:cs typeface="Gill Sans"/>
                <a:sym typeface="Gill Sans"/>
              </a:rPr>
              <a:t>	</a:t>
            </a:r>
            <a:endParaRPr sz="1800">
              <a:solidFill>
                <a:srgbClr val="FF0000"/>
              </a:solidFill>
              <a:latin typeface="Gill Sans"/>
              <a:ea typeface="Gill Sans"/>
              <a:cs typeface="Gill Sans"/>
              <a:sym typeface="Gill Sans"/>
            </a:endParaRPr>
          </a:p>
        </p:txBody>
      </p:sp>
      <p:sp>
        <p:nvSpPr>
          <p:cNvPr id="200" name="Google Shape;200;p32"/>
          <p:cNvSpPr txBox="1"/>
          <p:nvPr/>
        </p:nvSpPr>
        <p:spPr>
          <a:xfrm>
            <a:off x="5199931" y="5448007"/>
            <a:ext cx="6209816"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onsolas"/>
                <a:ea typeface="Consolas"/>
                <a:cs typeface="Consolas"/>
                <a:sym typeface="Consolas"/>
              </a:rPr>
              <a:t>Output:</a:t>
            </a:r>
            <a:endParaRPr/>
          </a:p>
          <a:p>
            <a:pPr indent="0" lvl="0" marL="0" marR="0" rtl="0" algn="l">
              <a:spcBef>
                <a:spcPts val="0"/>
              </a:spcBef>
              <a:spcAft>
                <a:spcPts val="0"/>
              </a:spcAft>
              <a:buNone/>
            </a:pPr>
            <a:r>
              <a:t/>
            </a:r>
            <a:endParaRPr sz="14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parameterized constructor of parent class</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Constructor of child class</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Hello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500"/>
                                        <p:tgtEl>
                                          <p:spTgt spid="1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Effect filter="fade" transition="in">
                                      <p:cBhvr>
                                        <p:cTn dur="500"/>
                                        <p:tgtEl>
                                          <p:spTgt spid="1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animEffect filter="fade" transition="in">
                                      <p:cBhvr>
                                        <p:cTn dur="500"/>
                                        <p:tgtEl>
                                          <p:spTgt spid="1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animEffect filter="fade" transition="in">
                                      <p:cBhvr>
                                        <p:cTn dur="500"/>
                                        <p:tgtEl>
                                          <p:spTgt spid="1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animEffect filter="fade" transition="in">
                                      <p:cBhvr>
                                        <p:cTn dur="500"/>
                                        <p:tgtEl>
                                          <p:spTgt spid="1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5" st="5"/>
                                            </p:txEl>
                                          </p:spTgt>
                                        </p:tgtEl>
                                        <p:attrNameLst>
                                          <p:attrName>style.visibility</p:attrName>
                                        </p:attrNameLst>
                                      </p:cBhvr>
                                      <p:to>
                                        <p:strVal val="visible"/>
                                      </p:to>
                                    </p:set>
                                    <p:animEffect filter="fade" transition="in">
                                      <p:cBhvr>
                                        <p:cTn dur="500"/>
                                        <p:tgtEl>
                                          <p:spTgt spid="1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6" st="6"/>
                                            </p:txEl>
                                          </p:spTgt>
                                        </p:tgtEl>
                                        <p:attrNameLst>
                                          <p:attrName>style.visibility</p:attrName>
                                        </p:attrNameLst>
                                      </p:cBhvr>
                                      <p:to>
                                        <p:strVal val="visible"/>
                                      </p:to>
                                    </p:set>
                                    <p:animEffect filter="fade" transition="in">
                                      <p:cBhvr>
                                        <p:cTn dur="500"/>
                                        <p:tgtEl>
                                          <p:spTgt spid="1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7" st="7"/>
                                            </p:txEl>
                                          </p:spTgt>
                                        </p:tgtEl>
                                        <p:attrNameLst>
                                          <p:attrName>style.visibility</p:attrName>
                                        </p:attrNameLst>
                                      </p:cBhvr>
                                      <p:to>
                                        <p:strVal val="visible"/>
                                      </p:to>
                                    </p:set>
                                    <p:animEffect filter="fade" transition="in">
                                      <p:cBhvr>
                                        <p:cTn dur="500"/>
                                        <p:tgtEl>
                                          <p:spTgt spid="1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8" st="8"/>
                                            </p:txEl>
                                          </p:spTgt>
                                        </p:tgtEl>
                                        <p:attrNameLst>
                                          <p:attrName>style.visibility</p:attrName>
                                        </p:attrNameLst>
                                      </p:cBhvr>
                                      <p:to>
                                        <p:strVal val="visible"/>
                                      </p:to>
                                    </p:set>
                                    <p:animEffect filter="fade" transition="in">
                                      <p:cBhvr>
                                        <p:cTn dur="500"/>
                                        <p:tgtEl>
                                          <p:spTgt spid="19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9" st="9"/>
                                            </p:txEl>
                                          </p:spTgt>
                                        </p:tgtEl>
                                        <p:attrNameLst>
                                          <p:attrName>style.visibility</p:attrName>
                                        </p:attrNameLst>
                                      </p:cBhvr>
                                      <p:to>
                                        <p:strVal val="visible"/>
                                      </p:to>
                                    </p:set>
                                    <p:animEffect filter="fade" transition="in">
                                      <p:cBhvr>
                                        <p:cTn dur="500"/>
                                        <p:tgtEl>
                                          <p:spTgt spid="19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0" st="10"/>
                                            </p:txEl>
                                          </p:spTgt>
                                        </p:tgtEl>
                                        <p:attrNameLst>
                                          <p:attrName>style.visibility</p:attrName>
                                        </p:attrNameLst>
                                      </p:cBhvr>
                                      <p:to>
                                        <p:strVal val="visible"/>
                                      </p:to>
                                    </p:set>
                                    <p:animEffect filter="fade" transition="in">
                                      <p:cBhvr>
                                        <p:cTn dur="500"/>
                                        <p:tgtEl>
                                          <p:spTgt spid="19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1" st="11"/>
                                            </p:txEl>
                                          </p:spTgt>
                                        </p:tgtEl>
                                        <p:attrNameLst>
                                          <p:attrName>style.visibility</p:attrName>
                                        </p:attrNameLst>
                                      </p:cBhvr>
                                      <p:to>
                                        <p:strVal val="visible"/>
                                      </p:to>
                                    </p:set>
                                    <p:animEffect filter="fade" transition="in">
                                      <p:cBhvr>
                                        <p:cTn dur="500"/>
                                        <p:tgtEl>
                                          <p:spTgt spid="19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2" st="12"/>
                                            </p:txEl>
                                          </p:spTgt>
                                        </p:tgtEl>
                                        <p:attrNameLst>
                                          <p:attrName>style.visibility</p:attrName>
                                        </p:attrNameLst>
                                      </p:cBhvr>
                                      <p:to>
                                        <p:strVal val="visible"/>
                                      </p:to>
                                    </p:set>
                                    <p:animEffect filter="fade" transition="in">
                                      <p:cBhvr>
                                        <p:cTn dur="500"/>
                                        <p:tgtEl>
                                          <p:spTgt spid="19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3" st="13"/>
                                            </p:txEl>
                                          </p:spTgt>
                                        </p:tgtEl>
                                        <p:attrNameLst>
                                          <p:attrName>style.visibility</p:attrName>
                                        </p:attrNameLst>
                                      </p:cBhvr>
                                      <p:to>
                                        <p:strVal val="visible"/>
                                      </p:to>
                                    </p:set>
                                    <p:animEffect filter="fade" transition="in">
                                      <p:cBhvr>
                                        <p:cTn dur="500"/>
                                        <p:tgtEl>
                                          <p:spTgt spid="19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4" st="14"/>
                                            </p:txEl>
                                          </p:spTgt>
                                        </p:tgtEl>
                                        <p:attrNameLst>
                                          <p:attrName>style.visibility</p:attrName>
                                        </p:attrNameLst>
                                      </p:cBhvr>
                                      <p:to>
                                        <p:strVal val="visible"/>
                                      </p:to>
                                    </p:set>
                                    <p:animEffect filter="fade" transition="in">
                                      <p:cBhvr>
                                        <p:cTn dur="500"/>
                                        <p:tgtEl>
                                          <p:spTgt spid="19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5" st="15"/>
                                            </p:txEl>
                                          </p:spTgt>
                                        </p:tgtEl>
                                        <p:attrNameLst>
                                          <p:attrName>style.visibility</p:attrName>
                                        </p:attrNameLst>
                                      </p:cBhvr>
                                      <p:to>
                                        <p:strVal val="visible"/>
                                      </p:to>
                                    </p:set>
                                    <p:animEffect filter="fade" transition="in">
                                      <p:cBhvr>
                                        <p:cTn dur="500"/>
                                        <p:tgtEl>
                                          <p:spTgt spid="19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6" st="16"/>
                                            </p:txEl>
                                          </p:spTgt>
                                        </p:tgtEl>
                                        <p:attrNameLst>
                                          <p:attrName>style.visibility</p:attrName>
                                        </p:attrNameLst>
                                      </p:cBhvr>
                                      <p:to>
                                        <p:strVal val="visible"/>
                                      </p:to>
                                    </p:set>
                                    <p:animEffect filter="fade" transition="in">
                                      <p:cBhvr>
                                        <p:cTn dur="500"/>
                                        <p:tgtEl>
                                          <p:spTgt spid="198">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7" st="17"/>
                                            </p:txEl>
                                          </p:spTgt>
                                        </p:tgtEl>
                                        <p:attrNameLst>
                                          <p:attrName>style.visibility</p:attrName>
                                        </p:attrNameLst>
                                      </p:cBhvr>
                                      <p:to>
                                        <p:strVal val="visible"/>
                                      </p:to>
                                    </p:set>
                                    <p:animEffect filter="fade" transition="in">
                                      <p:cBhvr>
                                        <p:cTn dur="500"/>
                                        <p:tgtEl>
                                          <p:spTgt spid="198">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8" st="18"/>
                                            </p:txEl>
                                          </p:spTgt>
                                        </p:tgtEl>
                                        <p:attrNameLst>
                                          <p:attrName>style.visibility</p:attrName>
                                        </p:attrNameLst>
                                      </p:cBhvr>
                                      <p:to>
                                        <p:strVal val="visible"/>
                                      </p:to>
                                    </p:set>
                                    <p:animEffect filter="fade" transition="in">
                                      <p:cBhvr>
                                        <p:cTn dur="500"/>
                                        <p:tgtEl>
                                          <p:spTgt spid="198">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9" st="19"/>
                                            </p:txEl>
                                          </p:spTgt>
                                        </p:tgtEl>
                                        <p:attrNameLst>
                                          <p:attrName>style.visibility</p:attrName>
                                        </p:attrNameLst>
                                      </p:cBhvr>
                                      <p:to>
                                        <p:strVal val="visible"/>
                                      </p:to>
                                    </p:set>
                                    <p:animEffect filter="fade" transition="in">
                                      <p:cBhvr>
                                        <p:cTn dur="500"/>
                                        <p:tgtEl>
                                          <p:spTgt spid="198">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0" st="20"/>
                                            </p:txEl>
                                          </p:spTgt>
                                        </p:tgtEl>
                                        <p:attrNameLst>
                                          <p:attrName>style.visibility</p:attrName>
                                        </p:attrNameLst>
                                      </p:cBhvr>
                                      <p:to>
                                        <p:strVal val="visible"/>
                                      </p:to>
                                    </p:set>
                                    <p:animEffect filter="fade" transition="in">
                                      <p:cBhvr>
                                        <p:cTn dur="500"/>
                                        <p:tgtEl>
                                          <p:spTgt spid="198">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1" st="21"/>
                                            </p:txEl>
                                          </p:spTgt>
                                        </p:tgtEl>
                                        <p:attrNameLst>
                                          <p:attrName>style.visibility</p:attrName>
                                        </p:attrNameLst>
                                      </p:cBhvr>
                                      <p:to>
                                        <p:strVal val="visible"/>
                                      </p:to>
                                    </p:set>
                                    <p:animEffect filter="fade" transition="in">
                                      <p:cBhvr>
                                        <p:cTn dur="500"/>
                                        <p:tgtEl>
                                          <p:spTgt spid="198">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2" st="22"/>
                                            </p:txEl>
                                          </p:spTgt>
                                        </p:tgtEl>
                                        <p:attrNameLst>
                                          <p:attrName>style.visibility</p:attrName>
                                        </p:attrNameLst>
                                      </p:cBhvr>
                                      <p:to>
                                        <p:strVal val="visible"/>
                                      </p:to>
                                    </p:set>
                                    <p:animEffect filter="fade" transition="in">
                                      <p:cBhvr>
                                        <p:cTn dur="500"/>
                                        <p:tgtEl>
                                          <p:spTgt spid="198">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3" st="23"/>
                                            </p:txEl>
                                          </p:spTgt>
                                        </p:tgtEl>
                                        <p:attrNameLst>
                                          <p:attrName>style.visibility</p:attrName>
                                        </p:attrNameLst>
                                      </p:cBhvr>
                                      <p:to>
                                        <p:strVal val="visible"/>
                                      </p:to>
                                    </p:set>
                                    <p:animEffect filter="fade" transition="in">
                                      <p:cBhvr>
                                        <p:cTn dur="500"/>
                                        <p:tgtEl>
                                          <p:spTgt spid="198">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4" st="24"/>
                                            </p:txEl>
                                          </p:spTgt>
                                        </p:tgtEl>
                                        <p:attrNameLst>
                                          <p:attrName>style.visibility</p:attrName>
                                        </p:attrNameLst>
                                      </p:cBhvr>
                                      <p:to>
                                        <p:strVal val="visible"/>
                                      </p:to>
                                    </p:set>
                                    <p:animEffect filter="fade" transition="in">
                                      <p:cBhvr>
                                        <p:cTn dur="500"/>
                                        <p:tgtEl>
                                          <p:spTgt spid="198">
                                            <p:txEl>
                                              <p:pRg end="24" st="2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5" st="25"/>
                                            </p:txEl>
                                          </p:spTgt>
                                        </p:tgtEl>
                                        <p:attrNameLst>
                                          <p:attrName>style.visibility</p:attrName>
                                        </p:attrNameLst>
                                      </p:cBhvr>
                                      <p:to>
                                        <p:strVal val="visible"/>
                                      </p:to>
                                    </p:set>
                                    <p:animEffect filter="fade" transition="in">
                                      <p:cBhvr>
                                        <p:cTn dur="500"/>
                                        <p:tgtEl>
                                          <p:spTgt spid="198">
                                            <p:txEl>
                                              <p:pRg end="25" st="2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6" st="26"/>
                                            </p:txEl>
                                          </p:spTgt>
                                        </p:tgtEl>
                                        <p:attrNameLst>
                                          <p:attrName>style.visibility</p:attrName>
                                        </p:attrNameLst>
                                      </p:cBhvr>
                                      <p:to>
                                        <p:strVal val="visible"/>
                                      </p:to>
                                    </p:set>
                                    <p:animEffect filter="fade" transition="in">
                                      <p:cBhvr>
                                        <p:cTn dur="500"/>
                                        <p:tgtEl>
                                          <p:spTgt spid="198">
                                            <p:txEl>
                                              <p:pRg end="26" st="2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7" st="27"/>
                                            </p:txEl>
                                          </p:spTgt>
                                        </p:tgtEl>
                                        <p:attrNameLst>
                                          <p:attrName>style.visibility</p:attrName>
                                        </p:attrNameLst>
                                      </p:cBhvr>
                                      <p:to>
                                        <p:strVal val="visible"/>
                                      </p:to>
                                    </p:set>
                                    <p:animEffect filter="fade" transition="in">
                                      <p:cBhvr>
                                        <p:cTn dur="500"/>
                                        <p:tgtEl>
                                          <p:spTgt spid="198">
                                            <p:txEl>
                                              <p:pRg end="27" st="2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nvSpPr>
        <p:spPr>
          <a:xfrm>
            <a:off x="384858" y="200239"/>
            <a:ext cx="6094070" cy="63401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onsolas"/>
                <a:ea typeface="Consolas"/>
                <a:cs typeface="Consolas"/>
                <a:sym typeface="Consolas"/>
              </a:rPr>
              <a:t>class A</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int i;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A(int i)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this.i=i;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System.out.println("Created A");</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sz="14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class B extends A</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B(int i, int j)</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super(i);</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this.j=j;</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System.out.println("Created B");</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sz="14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class C extends B</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C(int i, int j, int k)</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super(i,j);</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this.k=k;</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System.out.println("Created C");</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sz="1400">
              <a:solidFill>
                <a:schemeClr val="dk1"/>
              </a:solidFill>
              <a:latin typeface="Gill Sans"/>
              <a:ea typeface="Gill Sans"/>
              <a:cs typeface="Gill Sans"/>
              <a:sym typeface="Gill Sans"/>
            </a:endParaRPr>
          </a:p>
        </p:txBody>
      </p:sp>
      <p:sp>
        <p:nvSpPr>
          <p:cNvPr id="206" name="Google Shape;206;p33"/>
          <p:cNvSpPr txBox="1"/>
          <p:nvPr/>
        </p:nvSpPr>
        <p:spPr>
          <a:xfrm>
            <a:off x="5929132" y="444100"/>
            <a:ext cx="6094070" cy="54784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onsolas"/>
                <a:ea typeface="Consolas"/>
                <a:cs typeface="Consolas"/>
                <a:sym typeface="Consolas"/>
              </a:rPr>
              <a:t>class MultiLevelDefaultConstructors</a:t>
            </a:r>
            <a:endParaRPr sz="14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public static void main(String arg[])</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 a = new A(10);</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B b = new B(11,21);</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C c = new C(12,22,32);</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sz="14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OUTPUT</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Created A</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Created A</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Created B</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Created A</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Created B</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Created C</a:t>
            </a:r>
            <a:endParaRPr sz="1400">
              <a:solidFill>
                <a:schemeClr val="dk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5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Effect filter="fade" transition="in">
                                      <p:cBhvr>
                                        <p:cTn dur="500"/>
                                        <p:tgtEl>
                                          <p:spTgt spid="2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animEffect filter="fade" transition="in">
                                      <p:cBhvr>
                                        <p:cTn dur="500"/>
                                        <p:tgtEl>
                                          <p:spTgt spid="2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animEffect filter="fade" transition="in">
                                      <p:cBhvr>
                                        <p:cTn dur="500"/>
                                        <p:tgtEl>
                                          <p:spTgt spid="2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4" st="4"/>
                                            </p:txEl>
                                          </p:spTgt>
                                        </p:tgtEl>
                                        <p:attrNameLst>
                                          <p:attrName>style.visibility</p:attrName>
                                        </p:attrNameLst>
                                      </p:cBhvr>
                                      <p:to>
                                        <p:strVal val="visible"/>
                                      </p:to>
                                    </p:set>
                                    <p:animEffect filter="fade" transition="in">
                                      <p:cBhvr>
                                        <p:cTn dur="500"/>
                                        <p:tgtEl>
                                          <p:spTgt spid="2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5" st="5"/>
                                            </p:txEl>
                                          </p:spTgt>
                                        </p:tgtEl>
                                        <p:attrNameLst>
                                          <p:attrName>style.visibility</p:attrName>
                                        </p:attrNameLst>
                                      </p:cBhvr>
                                      <p:to>
                                        <p:strVal val="visible"/>
                                      </p:to>
                                    </p:set>
                                    <p:animEffect filter="fade" transition="in">
                                      <p:cBhvr>
                                        <p:cTn dur="500"/>
                                        <p:tgtEl>
                                          <p:spTgt spid="2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6" st="6"/>
                                            </p:txEl>
                                          </p:spTgt>
                                        </p:tgtEl>
                                        <p:attrNameLst>
                                          <p:attrName>style.visibility</p:attrName>
                                        </p:attrNameLst>
                                      </p:cBhvr>
                                      <p:to>
                                        <p:strVal val="visible"/>
                                      </p:to>
                                    </p:set>
                                    <p:animEffect filter="fade" transition="in">
                                      <p:cBhvr>
                                        <p:cTn dur="500"/>
                                        <p:tgtEl>
                                          <p:spTgt spid="2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7" st="7"/>
                                            </p:txEl>
                                          </p:spTgt>
                                        </p:tgtEl>
                                        <p:attrNameLst>
                                          <p:attrName>style.visibility</p:attrName>
                                        </p:attrNameLst>
                                      </p:cBhvr>
                                      <p:to>
                                        <p:strVal val="visible"/>
                                      </p:to>
                                    </p:set>
                                    <p:animEffect filter="fade" transition="in">
                                      <p:cBhvr>
                                        <p:cTn dur="500"/>
                                        <p:tgtEl>
                                          <p:spTgt spid="2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8" st="8"/>
                                            </p:txEl>
                                          </p:spTgt>
                                        </p:tgtEl>
                                        <p:attrNameLst>
                                          <p:attrName>style.visibility</p:attrName>
                                        </p:attrNameLst>
                                      </p:cBhvr>
                                      <p:to>
                                        <p:strVal val="visible"/>
                                      </p:to>
                                    </p:set>
                                    <p:animEffect filter="fade" transition="in">
                                      <p:cBhvr>
                                        <p:cTn dur="500"/>
                                        <p:tgtEl>
                                          <p:spTgt spid="2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9" st="9"/>
                                            </p:txEl>
                                          </p:spTgt>
                                        </p:tgtEl>
                                        <p:attrNameLst>
                                          <p:attrName>style.visibility</p:attrName>
                                        </p:attrNameLst>
                                      </p:cBhvr>
                                      <p:to>
                                        <p:strVal val="visible"/>
                                      </p:to>
                                    </p:set>
                                    <p:animEffect filter="fade" transition="in">
                                      <p:cBhvr>
                                        <p:cTn dur="500"/>
                                        <p:tgtEl>
                                          <p:spTgt spid="20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0" st="10"/>
                                            </p:txEl>
                                          </p:spTgt>
                                        </p:tgtEl>
                                        <p:attrNameLst>
                                          <p:attrName>style.visibility</p:attrName>
                                        </p:attrNameLst>
                                      </p:cBhvr>
                                      <p:to>
                                        <p:strVal val="visible"/>
                                      </p:to>
                                    </p:set>
                                    <p:animEffect filter="fade" transition="in">
                                      <p:cBhvr>
                                        <p:cTn dur="500"/>
                                        <p:tgtEl>
                                          <p:spTgt spid="20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1" st="11"/>
                                            </p:txEl>
                                          </p:spTgt>
                                        </p:tgtEl>
                                        <p:attrNameLst>
                                          <p:attrName>style.visibility</p:attrName>
                                        </p:attrNameLst>
                                      </p:cBhvr>
                                      <p:to>
                                        <p:strVal val="visible"/>
                                      </p:to>
                                    </p:set>
                                    <p:animEffect filter="fade" transition="in">
                                      <p:cBhvr>
                                        <p:cTn dur="500"/>
                                        <p:tgtEl>
                                          <p:spTgt spid="20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2" st="12"/>
                                            </p:txEl>
                                          </p:spTgt>
                                        </p:tgtEl>
                                        <p:attrNameLst>
                                          <p:attrName>style.visibility</p:attrName>
                                        </p:attrNameLst>
                                      </p:cBhvr>
                                      <p:to>
                                        <p:strVal val="visible"/>
                                      </p:to>
                                    </p:set>
                                    <p:animEffect filter="fade" transition="in">
                                      <p:cBhvr>
                                        <p:cTn dur="500"/>
                                        <p:tgtEl>
                                          <p:spTgt spid="20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3" st="13"/>
                                            </p:txEl>
                                          </p:spTgt>
                                        </p:tgtEl>
                                        <p:attrNameLst>
                                          <p:attrName>style.visibility</p:attrName>
                                        </p:attrNameLst>
                                      </p:cBhvr>
                                      <p:to>
                                        <p:strVal val="visible"/>
                                      </p:to>
                                    </p:set>
                                    <p:animEffect filter="fade" transition="in">
                                      <p:cBhvr>
                                        <p:cTn dur="500"/>
                                        <p:tgtEl>
                                          <p:spTgt spid="20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4" st="14"/>
                                            </p:txEl>
                                          </p:spTgt>
                                        </p:tgtEl>
                                        <p:attrNameLst>
                                          <p:attrName>style.visibility</p:attrName>
                                        </p:attrNameLst>
                                      </p:cBhvr>
                                      <p:to>
                                        <p:strVal val="visible"/>
                                      </p:to>
                                    </p:set>
                                    <p:animEffect filter="fade" transition="in">
                                      <p:cBhvr>
                                        <p:cTn dur="500"/>
                                        <p:tgtEl>
                                          <p:spTgt spid="20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5" st="15"/>
                                            </p:txEl>
                                          </p:spTgt>
                                        </p:tgtEl>
                                        <p:attrNameLst>
                                          <p:attrName>style.visibility</p:attrName>
                                        </p:attrNameLst>
                                      </p:cBhvr>
                                      <p:to>
                                        <p:strVal val="visible"/>
                                      </p:to>
                                    </p:set>
                                    <p:animEffect filter="fade" transition="in">
                                      <p:cBhvr>
                                        <p:cTn dur="500"/>
                                        <p:tgtEl>
                                          <p:spTgt spid="205">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6" st="16"/>
                                            </p:txEl>
                                          </p:spTgt>
                                        </p:tgtEl>
                                        <p:attrNameLst>
                                          <p:attrName>style.visibility</p:attrName>
                                        </p:attrNameLst>
                                      </p:cBhvr>
                                      <p:to>
                                        <p:strVal val="visible"/>
                                      </p:to>
                                    </p:set>
                                    <p:animEffect filter="fade" transition="in">
                                      <p:cBhvr>
                                        <p:cTn dur="500"/>
                                        <p:tgtEl>
                                          <p:spTgt spid="205">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7" st="17"/>
                                            </p:txEl>
                                          </p:spTgt>
                                        </p:tgtEl>
                                        <p:attrNameLst>
                                          <p:attrName>style.visibility</p:attrName>
                                        </p:attrNameLst>
                                      </p:cBhvr>
                                      <p:to>
                                        <p:strVal val="visible"/>
                                      </p:to>
                                    </p:set>
                                    <p:animEffect filter="fade" transition="in">
                                      <p:cBhvr>
                                        <p:cTn dur="500"/>
                                        <p:tgtEl>
                                          <p:spTgt spid="205">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8" st="18"/>
                                            </p:txEl>
                                          </p:spTgt>
                                        </p:tgtEl>
                                        <p:attrNameLst>
                                          <p:attrName>style.visibility</p:attrName>
                                        </p:attrNameLst>
                                      </p:cBhvr>
                                      <p:to>
                                        <p:strVal val="visible"/>
                                      </p:to>
                                    </p:set>
                                    <p:animEffect filter="fade" transition="in">
                                      <p:cBhvr>
                                        <p:cTn dur="500"/>
                                        <p:tgtEl>
                                          <p:spTgt spid="205">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9" st="19"/>
                                            </p:txEl>
                                          </p:spTgt>
                                        </p:tgtEl>
                                        <p:attrNameLst>
                                          <p:attrName>style.visibility</p:attrName>
                                        </p:attrNameLst>
                                      </p:cBhvr>
                                      <p:to>
                                        <p:strVal val="visible"/>
                                      </p:to>
                                    </p:set>
                                    <p:animEffect filter="fade" transition="in">
                                      <p:cBhvr>
                                        <p:cTn dur="500"/>
                                        <p:tgtEl>
                                          <p:spTgt spid="205">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0" st="20"/>
                                            </p:txEl>
                                          </p:spTgt>
                                        </p:tgtEl>
                                        <p:attrNameLst>
                                          <p:attrName>style.visibility</p:attrName>
                                        </p:attrNameLst>
                                      </p:cBhvr>
                                      <p:to>
                                        <p:strVal val="visible"/>
                                      </p:to>
                                    </p:set>
                                    <p:animEffect filter="fade" transition="in">
                                      <p:cBhvr>
                                        <p:cTn dur="500"/>
                                        <p:tgtEl>
                                          <p:spTgt spid="205">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1" st="21"/>
                                            </p:txEl>
                                          </p:spTgt>
                                        </p:tgtEl>
                                        <p:attrNameLst>
                                          <p:attrName>style.visibility</p:attrName>
                                        </p:attrNameLst>
                                      </p:cBhvr>
                                      <p:to>
                                        <p:strVal val="visible"/>
                                      </p:to>
                                    </p:set>
                                    <p:animEffect filter="fade" transition="in">
                                      <p:cBhvr>
                                        <p:cTn dur="500"/>
                                        <p:tgtEl>
                                          <p:spTgt spid="205">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2" st="22"/>
                                            </p:txEl>
                                          </p:spTgt>
                                        </p:tgtEl>
                                        <p:attrNameLst>
                                          <p:attrName>style.visibility</p:attrName>
                                        </p:attrNameLst>
                                      </p:cBhvr>
                                      <p:to>
                                        <p:strVal val="visible"/>
                                      </p:to>
                                    </p:set>
                                    <p:animEffect filter="fade" transition="in">
                                      <p:cBhvr>
                                        <p:cTn dur="500"/>
                                        <p:tgtEl>
                                          <p:spTgt spid="205">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3" st="23"/>
                                            </p:txEl>
                                          </p:spTgt>
                                        </p:tgtEl>
                                        <p:attrNameLst>
                                          <p:attrName>style.visibility</p:attrName>
                                        </p:attrNameLst>
                                      </p:cBhvr>
                                      <p:to>
                                        <p:strVal val="visible"/>
                                      </p:to>
                                    </p:set>
                                    <p:animEffect filter="fade" transition="in">
                                      <p:cBhvr>
                                        <p:cTn dur="500"/>
                                        <p:tgtEl>
                                          <p:spTgt spid="205">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4" st="24"/>
                                            </p:txEl>
                                          </p:spTgt>
                                        </p:tgtEl>
                                        <p:attrNameLst>
                                          <p:attrName>style.visibility</p:attrName>
                                        </p:attrNameLst>
                                      </p:cBhvr>
                                      <p:to>
                                        <p:strVal val="visible"/>
                                      </p:to>
                                    </p:set>
                                    <p:animEffect filter="fade" transition="in">
                                      <p:cBhvr>
                                        <p:cTn dur="500"/>
                                        <p:tgtEl>
                                          <p:spTgt spid="205">
                                            <p:txEl>
                                              <p:pRg end="24" st="2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5" st="25"/>
                                            </p:txEl>
                                          </p:spTgt>
                                        </p:tgtEl>
                                        <p:attrNameLst>
                                          <p:attrName>style.visibility</p:attrName>
                                        </p:attrNameLst>
                                      </p:cBhvr>
                                      <p:to>
                                        <p:strVal val="visible"/>
                                      </p:to>
                                    </p:set>
                                    <p:animEffect filter="fade" transition="in">
                                      <p:cBhvr>
                                        <p:cTn dur="500"/>
                                        <p:tgtEl>
                                          <p:spTgt spid="205">
                                            <p:txEl>
                                              <p:pRg end="25" st="2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6" st="26"/>
                                            </p:txEl>
                                          </p:spTgt>
                                        </p:tgtEl>
                                        <p:attrNameLst>
                                          <p:attrName>style.visibility</p:attrName>
                                        </p:attrNameLst>
                                      </p:cBhvr>
                                      <p:to>
                                        <p:strVal val="visible"/>
                                      </p:to>
                                    </p:set>
                                    <p:animEffect filter="fade" transition="in">
                                      <p:cBhvr>
                                        <p:cTn dur="500"/>
                                        <p:tgtEl>
                                          <p:spTgt spid="205">
                                            <p:txEl>
                                              <p:pRg end="26" st="2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7" st="27"/>
                                            </p:txEl>
                                          </p:spTgt>
                                        </p:tgtEl>
                                        <p:attrNameLst>
                                          <p:attrName>style.visibility</p:attrName>
                                        </p:attrNameLst>
                                      </p:cBhvr>
                                      <p:to>
                                        <p:strVal val="visible"/>
                                      </p:to>
                                    </p:set>
                                    <p:animEffect filter="fade" transition="in">
                                      <p:cBhvr>
                                        <p:cTn dur="500"/>
                                        <p:tgtEl>
                                          <p:spTgt spid="205">
                                            <p:txEl>
                                              <p:pRg end="27" st="2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8" st="28"/>
                                            </p:txEl>
                                          </p:spTgt>
                                        </p:tgtEl>
                                        <p:attrNameLst>
                                          <p:attrName>style.visibility</p:attrName>
                                        </p:attrNameLst>
                                      </p:cBhvr>
                                      <p:to>
                                        <p:strVal val="visible"/>
                                      </p:to>
                                    </p:set>
                                    <p:animEffect filter="fade" transition="in">
                                      <p:cBhvr>
                                        <p:cTn dur="500"/>
                                        <p:tgtEl>
                                          <p:spTgt spid="205">
                                            <p:txEl>
                                              <p:pRg end="28" st="2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500"/>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500"/>
                                        <p:tgtEl>
                                          <p:spTgt spid="2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animEffect filter="fade" transition="in">
                                      <p:cBhvr>
                                        <p:cTn dur="500"/>
                                        <p:tgtEl>
                                          <p:spTgt spid="2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animEffect filter="fade" transition="in">
                                      <p:cBhvr>
                                        <p:cTn dur="500"/>
                                        <p:tgtEl>
                                          <p:spTgt spid="2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4" st="4"/>
                                            </p:txEl>
                                          </p:spTgt>
                                        </p:tgtEl>
                                        <p:attrNameLst>
                                          <p:attrName>style.visibility</p:attrName>
                                        </p:attrNameLst>
                                      </p:cBhvr>
                                      <p:to>
                                        <p:strVal val="visible"/>
                                      </p:to>
                                    </p:set>
                                    <p:animEffect filter="fade" transition="in">
                                      <p:cBhvr>
                                        <p:cTn dur="500"/>
                                        <p:tgtEl>
                                          <p:spTgt spid="2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5" st="5"/>
                                            </p:txEl>
                                          </p:spTgt>
                                        </p:tgtEl>
                                        <p:attrNameLst>
                                          <p:attrName>style.visibility</p:attrName>
                                        </p:attrNameLst>
                                      </p:cBhvr>
                                      <p:to>
                                        <p:strVal val="visible"/>
                                      </p:to>
                                    </p:set>
                                    <p:animEffect filter="fade" transition="in">
                                      <p:cBhvr>
                                        <p:cTn dur="500"/>
                                        <p:tgtEl>
                                          <p:spTgt spid="2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6" st="6"/>
                                            </p:txEl>
                                          </p:spTgt>
                                        </p:tgtEl>
                                        <p:attrNameLst>
                                          <p:attrName>style.visibility</p:attrName>
                                        </p:attrNameLst>
                                      </p:cBhvr>
                                      <p:to>
                                        <p:strVal val="visible"/>
                                      </p:to>
                                    </p:set>
                                    <p:animEffect filter="fade" transition="in">
                                      <p:cBhvr>
                                        <p:cTn dur="500"/>
                                        <p:tgtEl>
                                          <p:spTgt spid="2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7" st="7"/>
                                            </p:txEl>
                                          </p:spTgt>
                                        </p:tgtEl>
                                        <p:attrNameLst>
                                          <p:attrName>style.visibility</p:attrName>
                                        </p:attrNameLst>
                                      </p:cBhvr>
                                      <p:to>
                                        <p:strVal val="visible"/>
                                      </p:to>
                                    </p:set>
                                    <p:animEffect filter="fade" transition="in">
                                      <p:cBhvr>
                                        <p:cTn dur="500"/>
                                        <p:tgtEl>
                                          <p:spTgt spid="2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8" st="8"/>
                                            </p:txEl>
                                          </p:spTgt>
                                        </p:tgtEl>
                                        <p:attrNameLst>
                                          <p:attrName>style.visibility</p:attrName>
                                        </p:attrNameLst>
                                      </p:cBhvr>
                                      <p:to>
                                        <p:strVal val="visible"/>
                                      </p:to>
                                    </p:set>
                                    <p:animEffect filter="fade" transition="in">
                                      <p:cBhvr>
                                        <p:cTn dur="500"/>
                                        <p:tgtEl>
                                          <p:spTgt spid="20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9" st="9"/>
                                            </p:txEl>
                                          </p:spTgt>
                                        </p:tgtEl>
                                        <p:attrNameLst>
                                          <p:attrName>style.visibility</p:attrName>
                                        </p:attrNameLst>
                                      </p:cBhvr>
                                      <p:to>
                                        <p:strVal val="visible"/>
                                      </p:to>
                                    </p:set>
                                    <p:animEffect filter="fade" transition="in">
                                      <p:cBhvr>
                                        <p:cTn dur="500"/>
                                        <p:tgtEl>
                                          <p:spTgt spid="20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0" st="10"/>
                                            </p:txEl>
                                          </p:spTgt>
                                        </p:tgtEl>
                                        <p:attrNameLst>
                                          <p:attrName>style.visibility</p:attrName>
                                        </p:attrNameLst>
                                      </p:cBhvr>
                                      <p:to>
                                        <p:strVal val="visible"/>
                                      </p:to>
                                    </p:set>
                                    <p:animEffect filter="fade" transition="in">
                                      <p:cBhvr>
                                        <p:cTn dur="500"/>
                                        <p:tgtEl>
                                          <p:spTgt spid="20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1" st="11"/>
                                            </p:txEl>
                                          </p:spTgt>
                                        </p:tgtEl>
                                        <p:attrNameLst>
                                          <p:attrName>style.visibility</p:attrName>
                                        </p:attrNameLst>
                                      </p:cBhvr>
                                      <p:to>
                                        <p:strVal val="visible"/>
                                      </p:to>
                                    </p:set>
                                    <p:animEffect filter="fade" transition="in">
                                      <p:cBhvr>
                                        <p:cTn dur="500"/>
                                        <p:tgtEl>
                                          <p:spTgt spid="20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2" st="12"/>
                                            </p:txEl>
                                          </p:spTgt>
                                        </p:tgtEl>
                                        <p:attrNameLst>
                                          <p:attrName>style.visibility</p:attrName>
                                        </p:attrNameLst>
                                      </p:cBhvr>
                                      <p:to>
                                        <p:strVal val="visible"/>
                                      </p:to>
                                    </p:set>
                                    <p:animEffect filter="fade" transition="in">
                                      <p:cBhvr>
                                        <p:cTn dur="500"/>
                                        <p:tgtEl>
                                          <p:spTgt spid="20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3" st="13"/>
                                            </p:txEl>
                                          </p:spTgt>
                                        </p:tgtEl>
                                        <p:attrNameLst>
                                          <p:attrName>style.visibility</p:attrName>
                                        </p:attrNameLst>
                                      </p:cBhvr>
                                      <p:to>
                                        <p:strVal val="visible"/>
                                      </p:to>
                                    </p:set>
                                    <p:animEffect filter="fade" transition="in">
                                      <p:cBhvr>
                                        <p:cTn dur="500"/>
                                        <p:tgtEl>
                                          <p:spTgt spid="20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4" st="14"/>
                                            </p:txEl>
                                          </p:spTgt>
                                        </p:tgtEl>
                                        <p:attrNameLst>
                                          <p:attrName>style.visibility</p:attrName>
                                        </p:attrNameLst>
                                      </p:cBhvr>
                                      <p:to>
                                        <p:strVal val="visible"/>
                                      </p:to>
                                    </p:set>
                                    <p:animEffect filter="fade" transition="in">
                                      <p:cBhvr>
                                        <p:cTn dur="500"/>
                                        <p:tgtEl>
                                          <p:spTgt spid="206">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5" st="15"/>
                                            </p:txEl>
                                          </p:spTgt>
                                        </p:tgtEl>
                                        <p:attrNameLst>
                                          <p:attrName>style.visibility</p:attrName>
                                        </p:attrNameLst>
                                      </p:cBhvr>
                                      <p:to>
                                        <p:strVal val="visible"/>
                                      </p:to>
                                    </p:set>
                                    <p:animEffect filter="fade" transition="in">
                                      <p:cBhvr>
                                        <p:cTn dur="500"/>
                                        <p:tgtEl>
                                          <p:spTgt spid="206">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6" st="16"/>
                                            </p:txEl>
                                          </p:spTgt>
                                        </p:tgtEl>
                                        <p:attrNameLst>
                                          <p:attrName>style.visibility</p:attrName>
                                        </p:attrNameLst>
                                      </p:cBhvr>
                                      <p:to>
                                        <p:strVal val="visible"/>
                                      </p:to>
                                    </p:set>
                                    <p:animEffect filter="fade" transition="in">
                                      <p:cBhvr>
                                        <p:cTn dur="500"/>
                                        <p:tgtEl>
                                          <p:spTgt spid="206">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7" st="17"/>
                                            </p:txEl>
                                          </p:spTgt>
                                        </p:tgtEl>
                                        <p:attrNameLst>
                                          <p:attrName>style.visibility</p:attrName>
                                        </p:attrNameLst>
                                      </p:cBhvr>
                                      <p:to>
                                        <p:strVal val="visible"/>
                                      </p:to>
                                    </p:set>
                                    <p:animEffect filter="fade" transition="in">
                                      <p:cBhvr>
                                        <p:cTn dur="500"/>
                                        <p:tgtEl>
                                          <p:spTgt spid="206">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8" st="18"/>
                                            </p:txEl>
                                          </p:spTgt>
                                        </p:tgtEl>
                                        <p:attrNameLst>
                                          <p:attrName>style.visibility</p:attrName>
                                        </p:attrNameLst>
                                      </p:cBhvr>
                                      <p:to>
                                        <p:strVal val="visible"/>
                                      </p:to>
                                    </p:set>
                                    <p:animEffect filter="fade" transition="in">
                                      <p:cBhvr>
                                        <p:cTn dur="500"/>
                                        <p:tgtEl>
                                          <p:spTgt spid="206">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9" st="19"/>
                                            </p:txEl>
                                          </p:spTgt>
                                        </p:tgtEl>
                                        <p:attrNameLst>
                                          <p:attrName>style.visibility</p:attrName>
                                        </p:attrNameLst>
                                      </p:cBhvr>
                                      <p:to>
                                        <p:strVal val="visible"/>
                                      </p:to>
                                    </p:set>
                                    <p:animEffect filter="fade" transition="in">
                                      <p:cBhvr>
                                        <p:cTn dur="500"/>
                                        <p:tgtEl>
                                          <p:spTgt spid="206">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0" st="20"/>
                                            </p:txEl>
                                          </p:spTgt>
                                        </p:tgtEl>
                                        <p:attrNameLst>
                                          <p:attrName>style.visibility</p:attrName>
                                        </p:attrNameLst>
                                      </p:cBhvr>
                                      <p:to>
                                        <p:strVal val="visible"/>
                                      </p:to>
                                    </p:set>
                                    <p:animEffect filter="fade" transition="in">
                                      <p:cBhvr>
                                        <p:cTn dur="500"/>
                                        <p:tgtEl>
                                          <p:spTgt spid="206">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1" st="21"/>
                                            </p:txEl>
                                          </p:spTgt>
                                        </p:tgtEl>
                                        <p:attrNameLst>
                                          <p:attrName>style.visibility</p:attrName>
                                        </p:attrNameLst>
                                      </p:cBhvr>
                                      <p:to>
                                        <p:strVal val="visible"/>
                                      </p:to>
                                    </p:set>
                                    <p:animEffect filter="fade" transition="in">
                                      <p:cBhvr>
                                        <p:cTn dur="500"/>
                                        <p:tgtEl>
                                          <p:spTgt spid="206">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2" st="22"/>
                                            </p:txEl>
                                          </p:spTgt>
                                        </p:tgtEl>
                                        <p:attrNameLst>
                                          <p:attrName>style.visibility</p:attrName>
                                        </p:attrNameLst>
                                      </p:cBhvr>
                                      <p:to>
                                        <p:strVal val="visible"/>
                                      </p:to>
                                    </p:set>
                                    <p:animEffect filter="fade" transition="in">
                                      <p:cBhvr>
                                        <p:cTn dur="500"/>
                                        <p:tgtEl>
                                          <p:spTgt spid="206">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3" st="23"/>
                                            </p:txEl>
                                          </p:spTgt>
                                        </p:tgtEl>
                                        <p:attrNameLst>
                                          <p:attrName>style.visibility</p:attrName>
                                        </p:attrNameLst>
                                      </p:cBhvr>
                                      <p:to>
                                        <p:strVal val="visible"/>
                                      </p:to>
                                    </p:set>
                                    <p:animEffect filter="fade" transition="in">
                                      <p:cBhvr>
                                        <p:cTn dur="500"/>
                                        <p:tgtEl>
                                          <p:spTgt spid="206">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4" st="24"/>
                                            </p:txEl>
                                          </p:spTgt>
                                        </p:tgtEl>
                                        <p:attrNameLst>
                                          <p:attrName>style.visibility</p:attrName>
                                        </p:attrNameLst>
                                      </p:cBhvr>
                                      <p:to>
                                        <p:strVal val="visible"/>
                                      </p:to>
                                    </p:set>
                                    <p:animEffect filter="fade" transition="in">
                                      <p:cBhvr>
                                        <p:cTn dur="500"/>
                                        <p:tgtEl>
                                          <p:spTgt spid="206">
                                            <p:txEl>
                                              <p:pRg end="24" st="2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JAVA INHERITANCE</a:t>
            </a:r>
            <a:br>
              <a:rPr lang="en-IN"/>
            </a:br>
            <a:r>
              <a:rPr lang="en-IN" sz="1800"/>
              <a:t>(EXTENDING CLASSES)</a:t>
            </a:r>
            <a:endParaRPr/>
          </a:p>
        </p:txBody>
      </p:sp>
      <p:sp>
        <p:nvSpPr>
          <p:cNvPr id="105" name="Google Shape;105;p16"/>
          <p:cNvSpPr txBox="1"/>
          <p:nvPr>
            <p:ph idx="1" type="body"/>
          </p:nvPr>
        </p:nvSpPr>
        <p:spPr>
          <a:xfrm>
            <a:off x="833120" y="2638044"/>
            <a:ext cx="10357794" cy="358520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400"/>
              <a:buChar char="•"/>
            </a:pPr>
            <a:r>
              <a:rPr lang="en-IN" sz="2400">
                <a:latin typeface="Corbel"/>
                <a:ea typeface="Corbel"/>
                <a:cs typeface="Corbel"/>
                <a:sym typeface="Corbel"/>
              </a:rPr>
              <a:t>In Java, it is possible to inherit attributes and methods from one class to another. </a:t>
            </a:r>
            <a:endParaRPr/>
          </a:p>
          <a:p>
            <a:pPr indent="-228600" lvl="0" marL="228600" rtl="0" algn="l">
              <a:lnSpc>
                <a:spcPct val="100000"/>
              </a:lnSpc>
              <a:spcBef>
                <a:spcPts val="1000"/>
              </a:spcBef>
              <a:spcAft>
                <a:spcPts val="0"/>
              </a:spcAft>
              <a:buSzPts val="2400"/>
              <a:buChar char="•"/>
            </a:pPr>
            <a:r>
              <a:rPr lang="en-IN" sz="2400">
                <a:latin typeface="Corbel"/>
                <a:ea typeface="Corbel"/>
                <a:cs typeface="Corbel"/>
                <a:sym typeface="Corbel"/>
              </a:rPr>
              <a:t>For example, a child inherits the traits of his/her parents. </a:t>
            </a:r>
            <a:endParaRPr/>
          </a:p>
          <a:p>
            <a:pPr indent="-228600" lvl="0" marL="228600" rtl="0" algn="l">
              <a:lnSpc>
                <a:spcPct val="100000"/>
              </a:lnSpc>
              <a:spcBef>
                <a:spcPts val="1000"/>
              </a:spcBef>
              <a:spcAft>
                <a:spcPts val="0"/>
              </a:spcAft>
              <a:buSzPts val="2400"/>
              <a:buChar char="•"/>
            </a:pPr>
            <a:r>
              <a:rPr lang="en-IN" sz="2400">
                <a:latin typeface="Corbel"/>
                <a:ea typeface="Corbel"/>
                <a:cs typeface="Corbel"/>
                <a:sym typeface="Corbel"/>
              </a:rPr>
              <a:t>With inheritance, we can reuse the fields and methods of the existing class. </a:t>
            </a:r>
            <a:endParaRPr/>
          </a:p>
          <a:p>
            <a:pPr indent="-228600" lvl="0" marL="228600" rtl="0" algn="l">
              <a:lnSpc>
                <a:spcPct val="100000"/>
              </a:lnSpc>
              <a:spcBef>
                <a:spcPts val="1000"/>
              </a:spcBef>
              <a:spcAft>
                <a:spcPts val="0"/>
              </a:spcAft>
              <a:buSzPts val="2400"/>
              <a:buChar char="•"/>
            </a:pPr>
            <a:r>
              <a:rPr lang="en-IN" sz="2400">
                <a:latin typeface="Corbel"/>
                <a:ea typeface="Corbel"/>
                <a:cs typeface="Corbel"/>
                <a:sym typeface="Corbel"/>
              </a:rPr>
              <a:t>Hence, inheritance facilitates Reusability and is an important concept of OOPs</a:t>
            </a:r>
            <a:endParaRPr/>
          </a:p>
          <a:p>
            <a:pPr indent="-228600" lvl="0" marL="228600" rtl="0" algn="l">
              <a:lnSpc>
                <a:spcPct val="100000"/>
              </a:lnSpc>
              <a:spcBef>
                <a:spcPts val="1000"/>
              </a:spcBef>
              <a:spcAft>
                <a:spcPts val="0"/>
              </a:spcAft>
              <a:buSzPts val="2400"/>
              <a:buChar char="•"/>
            </a:pPr>
            <a:r>
              <a:rPr lang="en-IN" sz="2400">
                <a:latin typeface="Corbel"/>
                <a:ea typeface="Corbel"/>
                <a:cs typeface="Corbel"/>
                <a:sym typeface="Corbel"/>
              </a:rPr>
              <a:t>Inheritance represents the </a:t>
            </a:r>
            <a:r>
              <a:rPr b="1" lang="en-IN" sz="2400">
                <a:latin typeface="Corbel"/>
                <a:ea typeface="Corbel"/>
                <a:cs typeface="Corbel"/>
                <a:sym typeface="Corbel"/>
              </a:rPr>
              <a:t>IS-A relationship</a:t>
            </a:r>
            <a:r>
              <a:rPr lang="en-IN" sz="2400">
                <a:latin typeface="Corbel"/>
                <a:ea typeface="Corbel"/>
                <a:cs typeface="Corbel"/>
                <a:sym typeface="Corbel"/>
              </a:rPr>
              <a:t> which is also known as a </a:t>
            </a:r>
            <a:r>
              <a:rPr i="1" lang="en-IN" sz="2400">
                <a:latin typeface="Corbel"/>
                <a:ea typeface="Corbel"/>
                <a:cs typeface="Corbel"/>
                <a:sym typeface="Corbel"/>
              </a:rPr>
              <a:t>parent-child</a:t>
            </a:r>
            <a:r>
              <a:rPr lang="en-IN" sz="2400">
                <a:latin typeface="Corbel"/>
                <a:ea typeface="Corbel"/>
                <a:cs typeface="Corbel"/>
                <a:sym typeface="Corbel"/>
              </a:rPr>
              <a:t> relationship..</a:t>
            </a:r>
            <a:endParaRPr sz="2400">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5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5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5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5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500"/>
                                        <p:tgtEl>
                                          <p:spTgt spid="10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444542"/>
              </a:buClr>
              <a:buSzPts val="2800"/>
              <a:buFont typeface="PT Sans"/>
              <a:buNone/>
            </a:pPr>
            <a:r>
              <a:rPr b="1" i="0" lang="en-IN">
                <a:solidFill>
                  <a:srgbClr val="444542"/>
                </a:solidFill>
                <a:latin typeface="PT Sans"/>
                <a:ea typeface="PT Sans"/>
                <a:cs typeface="PT Sans"/>
                <a:sym typeface="PT Sans"/>
              </a:rPr>
              <a:t>THE USE OF SUPER KEYWORD</a:t>
            </a:r>
            <a:endParaRPr/>
          </a:p>
        </p:txBody>
      </p:sp>
      <p:sp>
        <p:nvSpPr>
          <p:cNvPr id="212" name="Google Shape;212;p34"/>
          <p:cNvSpPr txBox="1"/>
          <p:nvPr/>
        </p:nvSpPr>
        <p:spPr>
          <a:xfrm>
            <a:off x="622170" y="2544766"/>
            <a:ext cx="11726941" cy="2308324"/>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222426"/>
              </a:buClr>
              <a:buSzPts val="2400"/>
              <a:buFont typeface="Calibri"/>
              <a:buAutoNum type="arabicParenR"/>
            </a:pPr>
            <a:r>
              <a:rPr b="0" i="0" lang="en-IN" sz="2400">
                <a:solidFill>
                  <a:srgbClr val="222426"/>
                </a:solidFill>
                <a:latin typeface="Calibri"/>
                <a:ea typeface="Calibri"/>
                <a:cs typeface="Calibri"/>
                <a:sym typeface="Calibri"/>
              </a:rPr>
              <a:t>To access the data members of parent class when both parent and child class have member  with same name.    </a:t>
            </a:r>
            <a:endParaRPr/>
          </a:p>
          <a:p>
            <a:pPr indent="0" lvl="0" marL="0" marR="0" rtl="0" algn="l">
              <a:spcBef>
                <a:spcPts val="0"/>
              </a:spcBef>
              <a:spcAft>
                <a:spcPts val="0"/>
              </a:spcAft>
              <a:buNone/>
            </a:pPr>
            <a:r>
              <a:rPr b="0" i="0" lang="en-IN" sz="2400">
                <a:solidFill>
                  <a:srgbClr val="222426"/>
                </a:solidFill>
                <a:latin typeface="Calibri"/>
                <a:ea typeface="Calibri"/>
                <a:cs typeface="Calibri"/>
                <a:sym typeface="Calibri"/>
              </a:rPr>
              <a:t>                             </a:t>
            </a:r>
            <a:br>
              <a:rPr lang="en-IN" sz="2400">
                <a:solidFill>
                  <a:schemeClr val="dk1"/>
                </a:solidFill>
                <a:latin typeface="Calibri"/>
                <a:ea typeface="Calibri"/>
                <a:cs typeface="Calibri"/>
                <a:sym typeface="Calibri"/>
              </a:rPr>
            </a:br>
            <a:r>
              <a:rPr b="0" i="0" lang="en-IN" sz="2400">
                <a:solidFill>
                  <a:srgbClr val="222426"/>
                </a:solidFill>
                <a:latin typeface="Calibri"/>
                <a:ea typeface="Calibri"/>
                <a:cs typeface="Calibri"/>
                <a:sym typeface="Calibri"/>
              </a:rPr>
              <a:t>2)  To explicitly call the no-arg and parameterized constructor of parent class</a:t>
            </a:r>
            <a:br>
              <a:rPr lang="en-IN"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0" i="0" lang="en-IN" sz="2400">
                <a:solidFill>
                  <a:srgbClr val="222426"/>
                </a:solidFill>
                <a:latin typeface="Calibri"/>
                <a:ea typeface="Calibri"/>
                <a:cs typeface="Calibri"/>
                <a:sym typeface="Calibri"/>
              </a:rPr>
              <a:t>3)  To access the method of parent class when child class has overridden that method.</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500"/>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Effect filter="fade" transition="in">
                                      <p:cBhvr>
                                        <p:cTn dur="500"/>
                                        <p:tgtEl>
                                          <p:spTgt spid="2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Effect filter="fade" transition="in">
                                      <p:cBhvr>
                                        <p:cTn dur="500"/>
                                        <p:tgtEl>
                                          <p:spTgt spid="21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2231136" y="2529540"/>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Gill Sans"/>
              <a:buNone/>
            </a:pPr>
            <a:r>
              <a:rPr lang="en-IN"/>
              <a:t>HOW TO USE SUPER KEYWORD TO ACCESS THE VARIABLES OF PARENT CLASS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idx="1" type="body"/>
          </p:nvPr>
        </p:nvSpPr>
        <p:spPr>
          <a:xfrm>
            <a:off x="358219" y="197964"/>
            <a:ext cx="11632676" cy="6374078"/>
          </a:xfrm>
          <a:prstGeom prst="rect">
            <a:avLst/>
          </a:prstGeom>
          <a:noFill/>
          <a:ln>
            <a:noFill/>
          </a:ln>
        </p:spPr>
        <p:txBody>
          <a:bodyPr anchorCtr="0" anchor="t" bIns="45700" lIns="91425" spcFirstLastPara="1" rIns="91425" wrap="square" tIns="45700">
            <a:normAutofit fontScale="47500" lnSpcReduction="20000"/>
          </a:bodyPr>
          <a:lstStyle/>
          <a:p>
            <a:pPr indent="0" lvl="0" marL="0" rtl="0" algn="just">
              <a:lnSpc>
                <a:spcPct val="100000"/>
              </a:lnSpc>
              <a:spcBef>
                <a:spcPts val="0"/>
              </a:spcBef>
              <a:spcAft>
                <a:spcPts val="0"/>
              </a:spcAft>
              <a:buSzPct val="100000"/>
              <a:buNone/>
            </a:pPr>
            <a:r>
              <a:rPr lang="en-IN" sz="4200">
                <a:latin typeface="Calibri"/>
                <a:ea typeface="Calibri"/>
                <a:cs typeface="Calibri"/>
                <a:sym typeface="Calibri"/>
              </a:rPr>
              <a:t>When you have a variable in child class which is already present in the parent class then in order to access the variable of parent class, you need to use the super keyword.</a:t>
            </a:r>
            <a:endParaRPr/>
          </a:p>
          <a:p>
            <a:pPr indent="0" lvl="0" marL="0" rtl="0" algn="just">
              <a:lnSpc>
                <a:spcPct val="100000"/>
              </a:lnSpc>
              <a:spcBef>
                <a:spcPts val="1000"/>
              </a:spcBef>
              <a:spcAft>
                <a:spcPts val="0"/>
              </a:spcAft>
              <a:buSzPct val="100000"/>
              <a:buNone/>
            </a:pPr>
            <a:r>
              <a:t/>
            </a:r>
            <a:endParaRPr>
              <a:latin typeface="Calibri"/>
              <a:ea typeface="Calibri"/>
              <a:cs typeface="Calibri"/>
              <a:sym typeface="Calibri"/>
            </a:endParaRPr>
          </a:p>
          <a:p>
            <a:pPr indent="0" lvl="0" marL="0" rtl="0" algn="just">
              <a:lnSpc>
                <a:spcPct val="100000"/>
              </a:lnSpc>
              <a:spcBef>
                <a:spcPts val="1000"/>
              </a:spcBef>
              <a:spcAft>
                <a:spcPts val="0"/>
              </a:spcAft>
              <a:buSzPct val="100000"/>
              <a:buNone/>
            </a:pPr>
            <a:r>
              <a:rPr lang="en-IN" sz="2500">
                <a:solidFill>
                  <a:srgbClr val="FF0000"/>
                </a:solidFill>
                <a:latin typeface="Consolas"/>
                <a:ea typeface="Consolas"/>
                <a:cs typeface="Consolas"/>
                <a:sym typeface="Consolas"/>
              </a:rPr>
              <a:t>//Parent class or Superclass or base class</a:t>
            </a:r>
            <a:endParaRPr/>
          </a:p>
          <a:p>
            <a:pPr indent="0" lvl="0" marL="0" rtl="0" algn="just">
              <a:lnSpc>
                <a:spcPct val="100000"/>
              </a:lnSpc>
              <a:spcBef>
                <a:spcPts val="1000"/>
              </a:spcBef>
              <a:spcAft>
                <a:spcPts val="0"/>
              </a:spcAft>
              <a:buSzPct val="100000"/>
              <a:buNone/>
            </a:pPr>
            <a:r>
              <a:rPr lang="en-IN" sz="2500">
                <a:latin typeface="Consolas"/>
                <a:ea typeface="Consolas"/>
                <a:cs typeface="Consolas"/>
                <a:sym typeface="Consolas"/>
              </a:rPr>
              <a:t>class Superclass</a:t>
            </a:r>
            <a:endParaRPr/>
          </a:p>
          <a:p>
            <a:pPr indent="0" lvl="0" marL="0" rtl="0" algn="just">
              <a:lnSpc>
                <a:spcPct val="100000"/>
              </a:lnSpc>
              <a:spcBef>
                <a:spcPts val="1000"/>
              </a:spcBef>
              <a:spcAft>
                <a:spcPts val="0"/>
              </a:spcAft>
              <a:buSzPct val="100000"/>
              <a:buNone/>
            </a:pPr>
            <a:r>
              <a:rPr lang="en-IN" sz="2500">
                <a:latin typeface="Consolas"/>
                <a:ea typeface="Consolas"/>
                <a:cs typeface="Consolas"/>
                <a:sym typeface="Consolas"/>
              </a:rPr>
              <a:t>{</a:t>
            </a:r>
            <a:endParaRPr/>
          </a:p>
          <a:p>
            <a:pPr indent="0" lvl="0" marL="0" rtl="0" algn="just">
              <a:lnSpc>
                <a:spcPct val="100000"/>
              </a:lnSpc>
              <a:spcBef>
                <a:spcPts val="1000"/>
              </a:spcBef>
              <a:spcAft>
                <a:spcPts val="0"/>
              </a:spcAft>
              <a:buSzPct val="100000"/>
              <a:buNone/>
            </a:pPr>
            <a:r>
              <a:rPr lang="en-IN" sz="2500">
                <a:latin typeface="Consolas"/>
                <a:ea typeface="Consolas"/>
                <a:cs typeface="Consolas"/>
                <a:sym typeface="Consolas"/>
              </a:rPr>
              <a:t>   int num = 100;</a:t>
            </a:r>
            <a:endParaRPr/>
          </a:p>
          <a:p>
            <a:pPr indent="0" lvl="0" marL="0" rtl="0" algn="just">
              <a:lnSpc>
                <a:spcPct val="100000"/>
              </a:lnSpc>
              <a:spcBef>
                <a:spcPts val="1000"/>
              </a:spcBef>
              <a:spcAft>
                <a:spcPts val="0"/>
              </a:spcAft>
              <a:buSzPct val="100000"/>
              <a:buNone/>
            </a:pPr>
            <a:r>
              <a:rPr lang="en-IN" sz="2500">
                <a:latin typeface="Consolas"/>
                <a:ea typeface="Consolas"/>
                <a:cs typeface="Consolas"/>
                <a:sym typeface="Consolas"/>
              </a:rPr>
              <a:t>}</a:t>
            </a:r>
            <a:endParaRPr/>
          </a:p>
          <a:p>
            <a:pPr indent="0" lvl="0" marL="0" rtl="0" algn="just">
              <a:lnSpc>
                <a:spcPct val="100000"/>
              </a:lnSpc>
              <a:spcBef>
                <a:spcPts val="1000"/>
              </a:spcBef>
              <a:spcAft>
                <a:spcPts val="0"/>
              </a:spcAft>
              <a:buSzPct val="100000"/>
              <a:buNone/>
            </a:pPr>
            <a:r>
              <a:rPr lang="en-IN" sz="2500">
                <a:solidFill>
                  <a:srgbClr val="FF0000"/>
                </a:solidFill>
                <a:latin typeface="Consolas"/>
                <a:ea typeface="Consolas"/>
                <a:cs typeface="Consolas"/>
                <a:sym typeface="Consolas"/>
              </a:rPr>
              <a:t>//Child class or subclass or derived class</a:t>
            </a:r>
            <a:endParaRPr/>
          </a:p>
          <a:p>
            <a:pPr indent="0" lvl="0" marL="0" rtl="0" algn="just">
              <a:lnSpc>
                <a:spcPct val="100000"/>
              </a:lnSpc>
              <a:spcBef>
                <a:spcPts val="1000"/>
              </a:spcBef>
              <a:spcAft>
                <a:spcPts val="0"/>
              </a:spcAft>
              <a:buSzPct val="100000"/>
              <a:buNone/>
            </a:pPr>
            <a:r>
              <a:rPr lang="en-IN" sz="2500">
                <a:latin typeface="Consolas"/>
                <a:ea typeface="Consolas"/>
                <a:cs typeface="Consolas"/>
                <a:sym typeface="Consolas"/>
              </a:rPr>
              <a:t>class Subclass extends Superclass</a:t>
            </a:r>
            <a:endParaRPr/>
          </a:p>
          <a:p>
            <a:pPr indent="0" lvl="0" marL="0" rtl="0" algn="just">
              <a:lnSpc>
                <a:spcPct val="100000"/>
              </a:lnSpc>
              <a:spcBef>
                <a:spcPts val="1000"/>
              </a:spcBef>
              <a:spcAft>
                <a:spcPts val="0"/>
              </a:spcAft>
              <a:buSzPct val="100000"/>
              <a:buNone/>
            </a:pPr>
            <a:r>
              <a:rPr lang="en-IN" sz="2500">
                <a:latin typeface="Consolas"/>
                <a:ea typeface="Consolas"/>
                <a:cs typeface="Consolas"/>
                <a:sym typeface="Consolas"/>
              </a:rPr>
              <a:t>{</a:t>
            </a:r>
            <a:endParaRPr/>
          </a:p>
          <a:p>
            <a:pPr indent="0" lvl="0" marL="0" rtl="0" algn="just">
              <a:lnSpc>
                <a:spcPct val="100000"/>
              </a:lnSpc>
              <a:spcBef>
                <a:spcPts val="1000"/>
              </a:spcBef>
              <a:spcAft>
                <a:spcPts val="0"/>
              </a:spcAft>
              <a:buSzPct val="100000"/>
              <a:buNone/>
            </a:pPr>
            <a:r>
              <a:rPr lang="en-IN" sz="2500">
                <a:latin typeface="Consolas"/>
                <a:ea typeface="Consolas"/>
                <a:cs typeface="Consolas"/>
                <a:sym typeface="Consolas"/>
              </a:rPr>
              <a:t>   </a:t>
            </a:r>
            <a:r>
              <a:rPr lang="en-IN" sz="2500">
                <a:solidFill>
                  <a:srgbClr val="FF0000"/>
                </a:solidFill>
                <a:latin typeface="Consolas"/>
                <a:ea typeface="Consolas"/>
                <a:cs typeface="Consolas"/>
                <a:sym typeface="Consolas"/>
              </a:rPr>
              <a:t>/* The same variable num is declared in the Subclass which is already present in the Superclass*/</a:t>
            </a:r>
            <a:endParaRPr/>
          </a:p>
          <a:p>
            <a:pPr indent="0" lvl="0" marL="0" rtl="0" algn="just">
              <a:lnSpc>
                <a:spcPct val="100000"/>
              </a:lnSpc>
              <a:spcBef>
                <a:spcPts val="1000"/>
              </a:spcBef>
              <a:spcAft>
                <a:spcPts val="0"/>
              </a:spcAft>
              <a:buSzPct val="100000"/>
              <a:buNone/>
            </a:pPr>
            <a:r>
              <a:rPr lang="en-IN" sz="2500">
                <a:latin typeface="Consolas"/>
                <a:ea typeface="Consolas"/>
                <a:cs typeface="Consolas"/>
                <a:sym typeface="Consolas"/>
              </a:rPr>
              <a:t>    int num = 110;</a:t>
            </a:r>
            <a:endParaRPr/>
          </a:p>
          <a:p>
            <a:pPr indent="0" lvl="0" marL="0" rtl="0" algn="just">
              <a:lnSpc>
                <a:spcPct val="100000"/>
              </a:lnSpc>
              <a:spcBef>
                <a:spcPts val="1000"/>
              </a:spcBef>
              <a:spcAft>
                <a:spcPts val="0"/>
              </a:spcAft>
              <a:buSzPct val="100000"/>
              <a:buNone/>
            </a:pPr>
            <a:r>
              <a:rPr lang="en-IN" sz="2500">
                <a:latin typeface="Consolas"/>
                <a:ea typeface="Consolas"/>
                <a:cs typeface="Consolas"/>
                <a:sym typeface="Consolas"/>
              </a:rPr>
              <a:t>    void printNumber()</a:t>
            </a:r>
            <a:endParaRPr/>
          </a:p>
          <a:p>
            <a:pPr indent="0" lvl="0" marL="0" rtl="0" algn="just">
              <a:lnSpc>
                <a:spcPct val="100000"/>
              </a:lnSpc>
              <a:spcBef>
                <a:spcPts val="1000"/>
              </a:spcBef>
              <a:spcAft>
                <a:spcPts val="0"/>
              </a:spcAft>
              <a:buSzPct val="100000"/>
              <a:buNone/>
            </a:pPr>
            <a:r>
              <a:rPr lang="en-IN" sz="2500">
                <a:latin typeface="Consolas"/>
                <a:ea typeface="Consolas"/>
                <a:cs typeface="Consolas"/>
                <a:sym typeface="Consolas"/>
              </a:rPr>
              <a:t>    {</a:t>
            </a:r>
            <a:endParaRPr/>
          </a:p>
          <a:p>
            <a:pPr indent="0" lvl="0" marL="0" rtl="0" algn="just">
              <a:lnSpc>
                <a:spcPct val="100000"/>
              </a:lnSpc>
              <a:spcBef>
                <a:spcPts val="1000"/>
              </a:spcBef>
              <a:spcAft>
                <a:spcPts val="0"/>
              </a:spcAft>
              <a:buSzPct val="100000"/>
              <a:buNone/>
            </a:pPr>
            <a:r>
              <a:rPr lang="en-IN" sz="2500">
                <a:latin typeface="Consolas"/>
                <a:ea typeface="Consolas"/>
                <a:cs typeface="Consolas"/>
                <a:sym typeface="Consolas"/>
              </a:rPr>
              <a:t>	System.out.println(num);</a:t>
            </a:r>
            <a:endParaRPr/>
          </a:p>
          <a:p>
            <a:pPr indent="0" lvl="0" marL="0" rtl="0" algn="just">
              <a:lnSpc>
                <a:spcPct val="100000"/>
              </a:lnSpc>
              <a:spcBef>
                <a:spcPts val="1000"/>
              </a:spcBef>
              <a:spcAft>
                <a:spcPts val="0"/>
              </a:spcAft>
              <a:buSzPct val="100000"/>
              <a:buNone/>
            </a:pPr>
            <a:r>
              <a:rPr lang="en-IN" sz="2500">
                <a:latin typeface="Consolas"/>
                <a:ea typeface="Consolas"/>
                <a:cs typeface="Consolas"/>
                <a:sym typeface="Consolas"/>
              </a:rPr>
              <a:t>    }</a:t>
            </a:r>
            <a:endParaRPr/>
          </a:p>
          <a:p>
            <a:pPr indent="0" lvl="0" marL="0" rtl="0" algn="just">
              <a:lnSpc>
                <a:spcPct val="100000"/>
              </a:lnSpc>
              <a:spcBef>
                <a:spcPts val="1000"/>
              </a:spcBef>
              <a:spcAft>
                <a:spcPts val="0"/>
              </a:spcAft>
              <a:buSzPct val="100000"/>
              <a:buNone/>
            </a:pPr>
            <a:r>
              <a:rPr lang="en-IN" sz="2500">
                <a:latin typeface="Consolas"/>
                <a:ea typeface="Consolas"/>
                <a:cs typeface="Consolas"/>
                <a:sym typeface="Consolas"/>
              </a:rPr>
              <a:t>    public static void main(String args[])</a:t>
            </a:r>
            <a:endParaRPr/>
          </a:p>
          <a:p>
            <a:pPr indent="0" lvl="0" marL="0" rtl="0" algn="just">
              <a:lnSpc>
                <a:spcPct val="100000"/>
              </a:lnSpc>
              <a:spcBef>
                <a:spcPts val="1000"/>
              </a:spcBef>
              <a:spcAft>
                <a:spcPts val="0"/>
              </a:spcAft>
              <a:buSzPct val="100000"/>
              <a:buNone/>
            </a:pPr>
            <a:r>
              <a:rPr lang="en-IN" sz="2500">
                <a:latin typeface="Consolas"/>
                <a:ea typeface="Consolas"/>
                <a:cs typeface="Consolas"/>
                <a:sym typeface="Consolas"/>
              </a:rPr>
              <a:t>    {</a:t>
            </a:r>
            <a:endParaRPr/>
          </a:p>
          <a:p>
            <a:pPr indent="0" lvl="0" marL="0" rtl="0" algn="just">
              <a:lnSpc>
                <a:spcPct val="100000"/>
              </a:lnSpc>
              <a:spcBef>
                <a:spcPts val="1000"/>
              </a:spcBef>
              <a:spcAft>
                <a:spcPts val="0"/>
              </a:spcAft>
              <a:buSzPct val="100000"/>
              <a:buNone/>
            </a:pPr>
            <a:r>
              <a:rPr lang="en-IN" sz="2500">
                <a:latin typeface="Consolas"/>
                <a:ea typeface="Consolas"/>
                <a:cs typeface="Consolas"/>
                <a:sym typeface="Consolas"/>
              </a:rPr>
              <a:t>	Subclass obj= new Subclass();</a:t>
            </a:r>
            <a:endParaRPr/>
          </a:p>
          <a:p>
            <a:pPr indent="0" lvl="0" marL="0" rtl="0" algn="just">
              <a:lnSpc>
                <a:spcPct val="100000"/>
              </a:lnSpc>
              <a:spcBef>
                <a:spcPts val="1000"/>
              </a:spcBef>
              <a:spcAft>
                <a:spcPts val="0"/>
              </a:spcAft>
              <a:buSzPct val="100000"/>
              <a:buNone/>
            </a:pPr>
            <a:r>
              <a:rPr lang="en-IN" sz="2500">
                <a:latin typeface="Consolas"/>
                <a:ea typeface="Consolas"/>
                <a:cs typeface="Consolas"/>
                <a:sym typeface="Consolas"/>
              </a:rPr>
              <a:t>	obj.printNumber();	</a:t>
            </a:r>
            <a:endParaRPr/>
          </a:p>
          <a:p>
            <a:pPr indent="0" lvl="0" marL="0" rtl="0" algn="just">
              <a:lnSpc>
                <a:spcPct val="100000"/>
              </a:lnSpc>
              <a:spcBef>
                <a:spcPts val="1000"/>
              </a:spcBef>
              <a:spcAft>
                <a:spcPts val="0"/>
              </a:spcAft>
              <a:buSzPct val="100000"/>
              <a:buNone/>
            </a:pPr>
            <a:r>
              <a:rPr lang="en-IN" sz="2500">
                <a:latin typeface="Consolas"/>
                <a:ea typeface="Consolas"/>
                <a:cs typeface="Consolas"/>
                <a:sym typeface="Consolas"/>
              </a:rPr>
              <a:t>    }</a:t>
            </a:r>
            <a:endParaRPr/>
          </a:p>
          <a:p>
            <a:pPr indent="0" lvl="0" marL="0" rtl="0" algn="just">
              <a:lnSpc>
                <a:spcPct val="100000"/>
              </a:lnSpc>
              <a:spcBef>
                <a:spcPts val="1000"/>
              </a:spcBef>
              <a:spcAft>
                <a:spcPts val="0"/>
              </a:spcAft>
              <a:buSzPct val="100000"/>
              <a:buNone/>
            </a:pPr>
            <a:r>
              <a:rPr lang="en-IN" sz="2500">
                <a:latin typeface="Consolas"/>
                <a:ea typeface="Consolas"/>
                <a:cs typeface="Consolas"/>
                <a:sym typeface="Consolas"/>
              </a:rPr>
              <a:t>}</a:t>
            </a:r>
            <a:endParaRPr/>
          </a:p>
        </p:txBody>
      </p:sp>
      <p:sp>
        <p:nvSpPr>
          <p:cNvPr id="223" name="Google Shape;223;p36"/>
          <p:cNvSpPr txBox="1"/>
          <p:nvPr/>
        </p:nvSpPr>
        <p:spPr>
          <a:xfrm>
            <a:off x="6685960" y="5898524"/>
            <a:ext cx="609442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Output:</a:t>
            </a:r>
            <a:endParaRPr/>
          </a:p>
          <a:p>
            <a:pPr indent="0" lvl="0" marL="0" marR="0" rtl="0" algn="l">
              <a:spcBef>
                <a:spcPts val="0"/>
              </a:spcBef>
              <a:spcAft>
                <a:spcPts val="0"/>
              </a:spcAft>
              <a:buNone/>
            </a:pPr>
            <a:r>
              <a:rPr lang="en-IN" sz="1800">
                <a:solidFill>
                  <a:schemeClr val="dk1"/>
                </a:solidFill>
                <a:latin typeface="Gill Sans"/>
                <a:ea typeface="Gill Sans"/>
                <a:cs typeface="Gill Sans"/>
                <a:sym typeface="Gill Sans"/>
              </a:rPr>
              <a:t>110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5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5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5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5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500"/>
                                        <p:tgtEl>
                                          <p:spTgt spid="2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500"/>
                                        <p:tgtEl>
                                          <p:spTgt spid="2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animEffect filter="fade" transition="in">
                                      <p:cBhvr>
                                        <p:cTn dur="500"/>
                                        <p:tgtEl>
                                          <p:spTgt spid="2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animEffect filter="fade" transition="in">
                                      <p:cBhvr>
                                        <p:cTn dur="500"/>
                                        <p:tgtEl>
                                          <p:spTgt spid="2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8" st="8"/>
                                            </p:txEl>
                                          </p:spTgt>
                                        </p:tgtEl>
                                        <p:attrNameLst>
                                          <p:attrName>style.visibility</p:attrName>
                                        </p:attrNameLst>
                                      </p:cBhvr>
                                      <p:to>
                                        <p:strVal val="visible"/>
                                      </p:to>
                                    </p:set>
                                    <p:animEffect filter="fade" transition="in">
                                      <p:cBhvr>
                                        <p:cTn dur="500"/>
                                        <p:tgtEl>
                                          <p:spTgt spid="2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9" st="9"/>
                                            </p:txEl>
                                          </p:spTgt>
                                        </p:tgtEl>
                                        <p:attrNameLst>
                                          <p:attrName>style.visibility</p:attrName>
                                        </p:attrNameLst>
                                      </p:cBhvr>
                                      <p:to>
                                        <p:strVal val="visible"/>
                                      </p:to>
                                    </p:set>
                                    <p:animEffect filter="fade" transition="in">
                                      <p:cBhvr>
                                        <p:cTn dur="500"/>
                                        <p:tgtEl>
                                          <p:spTgt spid="2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0" st="10"/>
                                            </p:txEl>
                                          </p:spTgt>
                                        </p:tgtEl>
                                        <p:attrNameLst>
                                          <p:attrName>style.visibility</p:attrName>
                                        </p:attrNameLst>
                                      </p:cBhvr>
                                      <p:to>
                                        <p:strVal val="visible"/>
                                      </p:to>
                                    </p:set>
                                    <p:animEffect filter="fade" transition="in">
                                      <p:cBhvr>
                                        <p:cTn dur="500"/>
                                        <p:tgtEl>
                                          <p:spTgt spid="22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1" st="11"/>
                                            </p:txEl>
                                          </p:spTgt>
                                        </p:tgtEl>
                                        <p:attrNameLst>
                                          <p:attrName>style.visibility</p:attrName>
                                        </p:attrNameLst>
                                      </p:cBhvr>
                                      <p:to>
                                        <p:strVal val="visible"/>
                                      </p:to>
                                    </p:set>
                                    <p:animEffect filter="fade" transition="in">
                                      <p:cBhvr>
                                        <p:cTn dur="500"/>
                                        <p:tgtEl>
                                          <p:spTgt spid="22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2" st="12"/>
                                            </p:txEl>
                                          </p:spTgt>
                                        </p:tgtEl>
                                        <p:attrNameLst>
                                          <p:attrName>style.visibility</p:attrName>
                                        </p:attrNameLst>
                                      </p:cBhvr>
                                      <p:to>
                                        <p:strVal val="visible"/>
                                      </p:to>
                                    </p:set>
                                    <p:animEffect filter="fade" transition="in">
                                      <p:cBhvr>
                                        <p:cTn dur="500"/>
                                        <p:tgtEl>
                                          <p:spTgt spid="22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3" st="13"/>
                                            </p:txEl>
                                          </p:spTgt>
                                        </p:tgtEl>
                                        <p:attrNameLst>
                                          <p:attrName>style.visibility</p:attrName>
                                        </p:attrNameLst>
                                      </p:cBhvr>
                                      <p:to>
                                        <p:strVal val="visible"/>
                                      </p:to>
                                    </p:set>
                                    <p:animEffect filter="fade" transition="in">
                                      <p:cBhvr>
                                        <p:cTn dur="500"/>
                                        <p:tgtEl>
                                          <p:spTgt spid="22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4" st="14"/>
                                            </p:txEl>
                                          </p:spTgt>
                                        </p:tgtEl>
                                        <p:attrNameLst>
                                          <p:attrName>style.visibility</p:attrName>
                                        </p:attrNameLst>
                                      </p:cBhvr>
                                      <p:to>
                                        <p:strVal val="visible"/>
                                      </p:to>
                                    </p:set>
                                    <p:animEffect filter="fade" transition="in">
                                      <p:cBhvr>
                                        <p:cTn dur="500"/>
                                        <p:tgtEl>
                                          <p:spTgt spid="22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5" st="15"/>
                                            </p:txEl>
                                          </p:spTgt>
                                        </p:tgtEl>
                                        <p:attrNameLst>
                                          <p:attrName>style.visibility</p:attrName>
                                        </p:attrNameLst>
                                      </p:cBhvr>
                                      <p:to>
                                        <p:strVal val="visible"/>
                                      </p:to>
                                    </p:set>
                                    <p:animEffect filter="fade" transition="in">
                                      <p:cBhvr>
                                        <p:cTn dur="500"/>
                                        <p:tgtEl>
                                          <p:spTgt spid="22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6" st="16"/>
                                            </p:txEl>
                                          </p:spTgt>
                                        </p:tgtEl>
                                        <p:attrNameLst>
                                          <p:attrName>style.visibility</p:attrName>
                                        </p:attrNameLst>
                                      </p:cBhvr>
                                      <p:to>
                                        <p:strVal val="visible"/>
                                      </p:to>
                                    </p:set>
                                    <p:animEffect filter="fade" transition="in">
                                      <p:cBhvr>
                                        <p:cTn dur="500"/>
                                        <p:tgtEl>
                                          <p:spTgt spid="222">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7" st="17"/>
                                            </p:txEl>
                                          </p:spTgt>
                                        </p:tgtEl>
                                        <p:attrNameLst>
                                          <p:attrName>style.visibility</p:attrName>
                                        </p:attrNameLst>
                                      </p:cBhvr>
                                      <p:to>
                                        <p:strVal val="visible"/>
                                      </p:to>
                                    </p:set>
                                    <p:animEffect filter="fade" transition="in">
                                      <p:cBhvr>
                                        <p:cTn dur="500"/>
                                        <p:tgtEl>
                                          <p:spTgt spid="222">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8" st="18"/>
                                            </p:txEl>
                                          </p:spTgt>
                                        </p:tgtEl>
                                        <p:attrNameLst>
                                          <p:attrName>style.visibility</p:attrName>
                                        </p:attrNameLst>
                                      </p:cBhvr>
                                      <p:to>
                                        <p:strVal val="visible"/>
                                      </p:to>
                                    </p:set>
                                    <p:animEffect filter="fade" transition="in">
                                      <p:cBhvr>
                                        <p:cTn dur="500"/>
                                        <p:tgtEl>
                                          <p:spTgt spid="222">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9" st="19"/>
                                            </p:txEl>
                                          </p:spTgt>
                                        </p:tgtEl>
                                        <p:attrNameLst>
                                          <p:attrName>style.visibility</p:attrName>
                                        </p:attrNameLst>
                                      </p:cBhvr>
                                      <p:to>
                                        <p:strVal val="visible"/>
                                      </p:to>
                                    </p:set>
                                    <p:animEffect filter="fade" transition="in">
                                      <p:cBhvr>
                                        <p:cTn dur="500"/>
                                        <p:tgtEl>
                                          <p:spTgt spid="222">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0" st="20"/>
                                            </p:txEl>
                                          </p:spTgt>
                                        </p:tgtEl>
                                        <p:attrNameLst>
                                          <p:attrName>style.visibility</p:attrName>
                                        </p:attrNameLst>
                                      </p:cBhvr>
                                      <p:to>
                                        <p:strVal val="visible"/>
                                      </p:to>
                                    </p:set>
                                    <p:animEffect filter="fade" transition="in">
                                      <p:cBhvr>
                                        <p:cTn dur="500"/>
                                        <p:tgtEl>
                                          <p:spTgt spid="222">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1" st="21"/>
                                            </p:txEl>
                                          </p:spTgt>
                                        </p:tgtEl>
                                        <p:attrNameLst>
                                          <p:attrName>style.visibility</p:attrName>
                                        </p:attrNameLst>
                                      </p:cBhvr>
                                      <p:to>
                                        <p:strVal val="visible"/>
                                      </p:to>
                                    </p:set>
                                    <p:animEffect filter="fade" transition="in">
                                      <p:cBhvr>
                                        <p:cTn dur="500"/>
                                        <p:tgtEl>
                                          <p:spTgt spid="222">
                                            <p:txEl>
                                              <p:pRg end="21" st="2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idx="1" type="body"/>
          </p:nvPr>
        </p:nvSpPr>
        <p:spPr>
          <a:xfrm>
            <a:off x="424206" y="197963"/>
            <a:ext cx="11557262" cy="643761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SzPct val="100000"/>
              <a:buNone/>
            </a:pPr>
            <a:r>
              <a:rPr lang="en-IN">
                <a:latin typeface="Consolas"/>
                <a:ea typeface="Consolas"/>
                <a:cs typeface="Consolas"/>
                <a:sym typeface="Consolas"/>
              </a:rPr>
              <a:t>class Superclass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int num = 100;</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class Subclass extends Superclass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int num = 110;</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void printNumber(){</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Note that instead of writing num we are</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writing super.num in the print statement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this refers to the num variable of Superclass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a:t>
            </a:r>
            <a:r>
              <a:rPr lang="en-IN">
                <a:solidFill>
                  <a:srgbClr val="FF0000"/>
                </a:solidFill>
                <a:latin typeface="Consolas"/>
                <a:ea typeface="Consolas"/>
                <a:cs typeface="Consolas"/>
                <a:sym typeface="Consolas"/>
              </a:rPr>
              <a:t>super.num</a:t>
            </a: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Subclass obj= new Subclass();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obj.printNumber();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p:txBody>
      </p:sp>
      <p:sp>
        <p:nvSpPr>
          <p:cNvPr id="229" name="Google Shape;229;p37"/>
          <p:cNvSpPr txBox="1"/>
          <p:nvPr/>
        </p:nvSpPr>
        <p:spPr>
          <a:xfrm>
            <a:off x="7911444" y="5898524"/>
            <a:ext cx="609442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Output:</a:t>
            </a:r>
            <a:endParaRPr/>
          </a:p>
          <a:p>
            <a:pPr indent="0" lvl="0" marL="0" marR="0" rtl="0" algn="l">
              <a:spcBef>
                <a:spcPts val="0"/>
              </a:spcBef>
              <a:spcAft>
                <a:spcPts val="0"/>
              </a:spcAft>
              <a:buNone/>
            </a:pPr>
            <a:r>
              <a:rPr lang="en-IN" sz="1800">
                <a:solidFill>
                  <a:schemeClr val="dk1"/>
                </a:solidFill>
                <a:latin typeface="Gill Sans"/>
                <a:ea typeface="Gill Sans"/>
                <a:cs typeface="Gill Sans"/>
                <a:sym typeface="Gill Sans"/>
              </a:rPr>
              <a:t>100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animEffect filter="fade" transition="in">
                                      <p:cBhvr>
                                        <p:cTn dur="500"/>
                                        <p:tgtEl>
                                          <p:spTgt spid="2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animEffect filter="fade" transition="in">
                                      <p:cBhvr>
                                        <p:cTn dur="500"/>
                                        <p:tgtEl>
                                          <p:spTgt spid="2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animEffect filter="fade" transition="in">
                                      <p:cBhvr>
                                        <p:cTn dur="500"/>
                                        <p:tgtEl>
                                          <p:spTgt spid="2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3" st="3"/>
                                            </p:txEl>
                                          </p:spTgt>
                                        </p:tgtEl>
                                        <p:attrNameLst>
                                          <p:attrName>style.visibility</p:attrName>
                                        </p:attrNameLst>
                                      </p:cBhvr>
                                      <p:to>
                                        <p:strVal val="visible"/>
                                      </p:to>
                                    </p:set>
                                    <p:animEffect filter="fade" transition="in">
                                      <p:cBhvr>
                                        <p:cTn dur="500"/>
                                        <p:tgtEl>
                                          <p:spTgt spid="2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4" st="4"/>
                                            </p:txEl>
                                          </p:spTgt>
                                        </p:tgtEl>
                                        <p:attrNameLst>
                                          <p:attrName>style.visibility</p:attrName>
                                        </p:attrNameLst>
                                      </p:cBhvr>
                                      <p:to>
                                        <p:strVal val="visible"/>
                                      </p:to>
                                    </p:set>
                                    <p:animEffect filter="fade" transition="in">
                                      <p:cBhvr>
                                        <p:cTn dur="500"/>
                                        <p:tgtEl>
                                          <p:spTgt spid="2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5" st="5"/>
                                            </p:txEl>
                                          </p:spTgt>
                                        </p:tgtEl>
                                        <p:attrNameLst>
                                          <p:attrName>style.visibility</p:attrName>
                                        </p:attrNameLst>
                                      </p:cBhvr>
                                      <p:to>
                                        <p:strVal val="visible"/>
                                      </p:to>
                                    </p:set>
                                    <p:animEffect filter="fade" transition="in">
                                      <p:cBhvr>
                                        <p:cTn dur="500"/>
                                        <p:tgtEl>
                                          <p:spTgt spid="2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6" st="6"/>
                                            </p:txEl>
                                          </p:spTgt>
                                        </p:tgtEl>
                                        <p:attrNameLst>
                                          <p:attrName>style.visibility</p:attrName>
                                        </p:attrNameLst>
                                      </p:cBhvr>
                                      <p:to>
                                        <p:strVal val="visible"/>
                                      </p:to>
                                    </p:set>
                                    <p:animEffect filter="fade" transition="in">
                                      <p:cBhvr>
                                        <p:cTn dur="500"/>
                                        <p:tgtEl>
                                          <p:spTgt spid="2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7" st="7"/>
                                            </p:txEl>
                                          </p:spTgt>
                                        </p:tgtEl>
                                        <p:attrNameLst>
                                          <p:attrName>style.visibility</p:attrName>
                                        </p:attrNameLst>
                                      </p:cBhvr>
                                      <p:to>
                                        <p:strVal val="visible"/>
                                      </p:to>
                                    </p:set>
                                    <p:animEffect filter="fade" transition="in">
                                      <p:cBhvr>
                                        <p:cTn dur="500"/>
                                        <p:tgtEl>
                                          <p:spTgt spid="22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8" st="8"/>
                                            </p:txEl>
                                          </p:spTgt>
                                        </p:tgtEl>
                                        <p:attrNameLst>
                                          <p:attrName>style.visibility</p:attrName>
                                        </p:attrNameLst>
                                      </p:cBhvr>
                                      <p:to>
                                        <p:strVal val="visible"/>
                                      </p:to>
                                    </p:set>
                                    <p:animEffect filter="fade" transition="in">
                                      <p:cBhvr>
                                        <p:cTn dur="500"/>
                                        <p:tgtEl>
                                          <p:spTgt spid="22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9" st="9"/>
                                            </p:txEl>
                                          </p:spTgt>
                                        </p:tgtEl>
                                        <p:attrNameLst>
                                          <p:attrName>style.visibility</p:attrName>
                                        </p:attrNameLst>
                                      </p:cBhvr>
                                      <p:to>
                                        <p:strVal val="visible"/>
                                      </p:to>
                                    </p:set>
                                    <p:animEffect filter="fade" transition="in">
                                      <p:cBhvr>
                                        <p:cTn dur="500"/>
                                        <p:tgtEl>
                                          <p:spTgt spid="22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0" st="10"/>
                                            </p:txEl>
                                          </p:spTgt>
                                        </p:tgtEl>
                                        <p:attrNameLst>
                                          <p:attrName>style.visibility</p:attrName>
                                        </p:attrNameLst>
                                      </p:cBhvr>
                                      <p:to>
                                        <p:strVal val="visible"/>
                                      </p:to>
                                    </p:set>
                                    <p:animEffect filter="fade" transition="in">
                                      <p:cBhvr>
                                        <p:cTn dur="500"/>
                                        <p:tgtEl>
                                          <p:spTgt spid="22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1" st="11"/>
                                            </p:txEl>
                                          </p:spTgt>
                                        </p:tgtEl>
                                        <p:attrNameLst>
                                          <p:attrName>style.visibility</p:attrName>
                                        </p:attrNameLst>
                                      </p:cBhvr>
                                      <p:to>
                                        <p:strVal val="visible"/>
                                      </p:to>
                                    </p:set>
                                    <p:animEffect filter="fade" transition="in">
                                      <p:cBhvr>
                                        <p:cTn dur="500"/>
                                        <p:tgtEl>
                                          <p:spTgt spid="22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2" st="12"/>
                                            </p:txEl>
                                          </p:spTgt>
                                        </p:tgtEl>
                                        <p:attrNameLst>
                                          <p:attrName>style.visibility</p:attrName>
                                        </p:attrNameLst>
                                      </p:cBhvr>
                                      <p:to>
                                        <p:strVal val="visible"/>
                                      </p:to>
                                    </p:set>
                                    <p:animEffect filter="fade" transition="in">
                                      <p:cBhvr>
                                        <p:cTn dur="500"/>
                                        <p:tgtEl>
                                          <p:spTgt spid="22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3" st="13"/>
                                            </p:txEl>
                                          </p:spTgt>
                                        </p:tgtEl>
                                        <p:attrNameLst>
                                          <p:attrName>style.visibility</p:attrName>
                                        </p:attrNameLst>
                                      </p:cBhvr>
                                      <p:to>
                                        <p:strVal val="visible"/>
                                      </p:to>
                                    </p:set>
                                    <p:animEffect filter="fade" transition="in">
                                      <p:cBhvr>
                                        <p:cTn dur="500"/>
                                        <p:tgtEl>
                                          <p:spTgt spid="22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4" st="14"/>
                                            </p:txEl>
                                          </p:spTgt>
                                        </p:tgtEl>
                                        <p:attrNameLst>
                                          <p:attrName>style.visibility</p:attrName>
                                        </p:attrNameLst>
                                      </p:cBhvr>
                                      <p:to>
                                        <p:strVal val="visible"/>
                                      </p:to>
                                    </p:set>
                                    <p:animEffect filter="fade" transition="in">
                                      <p:cBhvr>
                                        <p:cTn dur="500"/>
                                        <p:tgtEl>
                                          <p:spTgt spid="22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5" st="15"/>
                                            </p:txEl>
                                          </p:spTgt>
                                        </p:tgtEl>
                                        <p:attrNameLst>
                                          <p:attrName>style.visibility</p:attrName>
                                        </p:attrNameLst>
                                      </p:cBhvr>
                                      <p:to>
                                        <p:strVal val="visible"/>
                                      </p:to>
                                    </p:set>
                                    <p:animEffect filter="fade" transition="in">
                                      <p:cBhvr>
                                        <p:cTn dur="500"/>
                                        <p:tgtEl>
                                          <p:spTgt spid="22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6" st="16"/>
                                            </p:txEl>
                                          </p:spTgt>
                                        </p:tgtEl>
                                        <p:attrNameLst>
                                          <p:attrName>style.visibility</p:attrName>
                                        </p:attrNameLst>
                                      </p:cBhvr>
                                      <p:to>
                                        <p:strVal val="visible"/>
                                      </p:to>
                                    </p:set>
                                    <p:animEffect filter="fade" transition="in">
                                      <p:cBhvr>
                                        <p:cTn dur="500"/>
                                        <p:tgtEl>
                                          <p:spTgt spid="228">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7" st="17"/>
                                            </p:txEl>
                                          </p:spTgt>
                                        </p:tgtEl>
                                        <p:attrNameLst>
                                          <p:attrName>style.visibility</p:attrName>
                                        </p:attrNameLst>
                                      </p:cBhvr>
                                      <p:to>
                                        <p:strVal val="visible"/>
                                      </p:to>
                                    </p:set>
                                    <p:animEffect filter="fade" transition="in">
                                      <p:cBhvr>
                                        <p:cTn dur="500"/>
                                        <p:tgtEl>
                                          <p:spTgt spid="228">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8" st="18"/>
                                            </p:txEl>
                                          </p:spTgt>
                                        </p:tgtEl>
                                        <p:attrNameLst>
                                          <p:attrName>style.visibility</p:attrName>
                                        </p:attrNameLst>
                                      </p:cBhvr>
                                      <p:to>
                                        <p:strVal val="visible"/>
                                      </p:to>
                                    </p:set>
                                    <p:animEffect filter="fade" transition="in">
                                      <p:cBhvr>
                                        <p:cTn dur="500"/>
                                        <p:tgtEl>
                                          <p:spTgt spid="228">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2231136" y="50291"/>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444542"/>
              </a:buClr>
              <a:buSzPts val="2800"/>
              <a:buFont typeface="PT Sans"/>
              <a:buNone/>
            </a:pPr>
            <a:r>
              <a:rPr b="1" i="0" lang="en-IN">
                <a:solidFill>
                  <a:srgbClr val="444542"/>
                </a:solidFill>
                <a:latin typeface="PT Sans"/>
                <a:ea typeface="PT Sans"/>
                <a:cs typeface="PT Sans"/>
                <a:sym typeface="PT Sans"/>
              </a:rPr>
              <a:t> HOW TO USE SUPER KEYWORD IN CASE OF METHOD OVERRIDING</a:t>
            </a:r>
            <a:endParaRPr/>
          </a:p>
        </p:txBody>
      </p:sp>
      <p:sp>
        <p:nvSpPr>
          <p:cNvPr id="235" name="Google Shape;235;p38"/>
          <p:cNvSpPr txBox="1"/>
          <p:nvPr>
            <p:ph idx="1" type="body"/>
          </p:nvPr>
        </p:nvSpPr>
        <p:spPr>
          <a:xfrm>
            <a:off x="254524" y="1847654"/>
            <a:ext cx="5922390" cy="414689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IN" sz="1400">
                <a:latin typeface="Consolas"/>
                <a:ea typeface="Consolas"/>
                <a:cs typeface="Consolas"/>
                <a:sym typeface="Consolas"/>
              </a:rPr>
              <a:t>class Parentclass</a:t>
            </a:r>
            <a:endParaRPr sz="1400">
              <a:latin typeface="Consolas"/>
              <a:ea typeface="Consolas"/>
              <a:cs typeface="Consolas"/>
              <a:sym typeface="Consolas"/>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r>
              <a:rPr lang="en-IN" sz="1400">
                <a:solidFill>
                  <a:srgbClr val="FF0000"/>
                </a:solidFill>
                <a:latin typeface="Consolas"/>
                <a:ea typeface="Consolas"/>
                <a:cs typeface="Consolas"/>
                <a:sym typeface="Consolas"/>
              </a:rPr>
              <a:t>//Overridden method</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void display()</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System.out.println("Parent class method");</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a:t>
            </a:r>
            <a:endParaRPr/>
          </a:p>
          <a:p>
            <a:pPr indent="0" lvl="0" marL="0" rtl="0" algn="l">
              <a:lnSpc>
                <a:spcPct val="100000"/>
              </a:lnSpc>
              <a:spcBef>
                <a:spcPts val="1000"/>
              </a:spcBef>
              <a:spcAft>
                <a:spcPts val="0"/>
              </a:spcAft>
              <a:buSzPts val="1400"/>
              <a:buNone/>
            </a:pPr>
            <a:r>
              <a:t/>
            </a:r>
            <a:endParaRPr sz="1400">
              <a:latin typeface="Consolas"/>
              <a:ea typeface="Consolas"/>
              <a:cs typeface="Consolas"/>
              <a:sym typeface="Consolas"/>
            </a:endParaRPr>
          </a:p>
        </p:txBody>
      </p:sp>
      <p:sp>
        <p:nvSpPr>
          <p:cNvPr id="236" name="Google Shape;236;p38"/>
          <p:cNvSpPr txBox="1"/>
          <p:nvPr/>
        </p:nvSpPr>
        <p:spPr>
          <a:xfrm>
            <a:off x="6176913" y="1560781"/>
            <a:ext cx="592239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onsolas"/>
                <a:ea typeface="Consolas"/>
                <a:cs typeface="Consolas"/>
                <a:sym typeface="Consolas"/>
              </a:rPr>
              <a:t>class Subclass extends Parentclass</a:t>
            </a:r>
            <a:endParaRPr sz="14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r>
              <a:rPr lang="en-IN" sz="1400">
                <a:solidFill>
                  <a:srgbClr val="FF0000"/>
                </a:solidFill>
                <a:latin typeface="Consolas"/>
                <a:ea typeface="Consolas"/>
                <a:cs typeface="Consolas"/>
                <a:sym typeface="Consolas"/>
              </a:rPr>
              <a:t>//Overriding method</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void display()</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System.out.println("Child class method");</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void printMsg()</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r>
              <a:rPr lang="en-IN" sz="1400">
                <a:solidFill>
                  <a:srgbClr val="FF0000"/>
                </a:solidFill>
                <a:latin typeface="Consolas"/>
                <a:ea typeface="Consolas"/>
                <a:cs typeface="Consolas"/>
                <a:sym typeface="Consolas"/>
              </a:rPr>
              <a:t>//This would call Overriding method</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display();</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r>
              <a:rPr lang="en-IN" sz="1400">
                <a:solidFill>
                  <a:srgbClr val="FF0000"/>
                </a:solidFill>
                <a:latin typeface="Consolas"/>
                <a:ea typeface="Consolas"/>
                <a:cs typeface="Consolas"/>
                <a:sym typeface="Consolas"/>
              </a:rPr>
              <a:t>//This would call Overridden method</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super.display();</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public static void main(String args[])</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Subclass obj= new Subclass();</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obj.printMsg();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sz="1400">
              <a:solidFill>
                <a:schemeClr val="dk1"/>
              </a:solidFill>
              <a:latin typeface="Consolas"/>
              <a:ea typeface="Consolas"/>
              <a:cs typeface="Consolas"/>
              <a:sym typeface="Consolas"/>
            </a:endParaRPr>
          </a:p>
        </p:txBody>
      </p:sp>
      <p:sp>
        <p:nvSpPr>
          <p:cNvPr id="237" name="Google Shape;237;p38"/>
          <p:cNvSpPr txBox="1"/>
          <p:nvPr/>
        </p:nvSpPr>
        <p:spPr>
          <a:xfrm>
            <a:off x="202677" y="5319868"/>
            <a:ext cx="613684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onsolas"/>
                <a:ea typeface="Consolas"/>
                <a:cs typeface="Consolas"/>
                <a:sym typeface="Consolas"/>
              </a:rPr>
              <a:t>Output:</a:t>
            </a:r>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Child class method</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Parent class method</a:t>
            </a:r>
            <a:endParaRPr sz="1800">
              <a:solidFill>
                <a:schemeClr val="dk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5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500"/>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500"/>
                                        <p:tgtEl>
                                          <p:spTgt spid="2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Effect filter="fade" transition="in">
                                      <p:cBhvr>
                                        <p:cTn dur="500"/>
                                        <p:tgtEl>
                                          <p:spTgt spid="2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4" st="4"/>
                                            </p:txEl>
                                          </p:spTgt>
                                        </p:tgtEl>
                                        <p:attrNameLst>
                                          <p:attrName>style.visibility</p:attrName>
                                        </p:attrNameLst>
                                      </p:cBhvr>
                                      <p:to>
                                        <p:strVal val="visible"/>
                                      </p:to>
                                    </p:set>
                                    <p:animEffect filter="fade" transition="in">
                                      <p:cBhvr>
                                        <p:cTn dur="500"/>
                                        <p:tgtEl>
                                          <p:spTgt spid="2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5" st="5"/>
                                            </p:txEl>
                                          </p:spTgt>
                                        </p:tgtEl>
                                        <p:attrNameLst>
                                          <p:attrName>style.visibility</p:attrName>
                                        </p:attrNameLst>
                                      </p:cBhvr>
                                      <p:to>
                                        <p:strVal val="visible"/>
                                      </p:to>
                                    </p:set>
                                    <p:animEffect filter="fade" transition="in">
                                      <p:cBhvr>
                                        <p:cTn dur="500"/>
                                        <p:tgtEl>
                                          <p:spTgt spid="2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6" st="6"/>
                                            </p:txEl>
                                          </p:spTgt>
                                        </p:tgtEl>
                                        <p:attrNameLst>
                                          <p:attrName>style.visibility</p:attrName>
                                        </p:attrNameLst>
                                      </p:cBhvr>
                                      <p:to>
                                        <p:strVal val="visible"/>
                                      </p:to>
                                    </p:set>
                                    <p:animEffect filter="fade" transition="in">
                                      <p:cBhvr>
                                        <p:cTn dur="500"/>
                                        <p:tgtEl>
                                          <p:spTgt spid="23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7" st="7"/>
                                            </p:txEl>
                                          </p:spTgt>
                                        </p:tgtEl>
                                        <p:attrNameLst>
                                          <p:attrName>style.visibility</p:attrName>
                                        </p:attrNameLst>
                                      </p:cBhvr>
                                      <p:to>
                                        <p:strVal val="visible"/>
                                      </p:to>
                                    </p:set>
                                    <p:animEffect filter="fade" transition="in">
                                      <p:cBhvr>
                                        <p:cTn dur="500"/>
                                        <p:tgtEl>
                                          <p:spTgt spid="23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8" st="8"/>
                                            </p:txEl>
                                          </p:spTgt>
                                        </p:tgtEl>
                                        <p:attrNameLst>
                                          <p:attrName>style.visibility</p:attrName>
                                        </p:attrNameLst>
                                      </p:cBhvr>
                                      <p:to>
                                        <p:strVal val="visible"/>
                                      </p:to>
                                    </p:set>
                                    <p:animEffect filter="fade" transition="in">
                                      <p:cBhvr>
                                        <p:cTn dur="500"/>
                                        <p:tgtEl>
                                          <p:spTgt spid="23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500"/>
                                        <p:tgtEl>
                                          <p:spTgt spid="2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500"/>
                                        <p:tgtEl>
                                          <p:spTgt spid="2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500"/>
                                        <p:tgtEl>
                                          <p:spTgt spid="2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animEffect filter="fade" transition="in">
                                      <p:cBhvr>
                                        <p:cTn dur="500"/>
                                        <p:tgtEl>
                                          <p:spTgt spid="2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4" st="4"/>
                                            </p:txEl>
                                          </p:spTgt>
                                        </p:tgtEl>
                                        <p:attrNameLst>
                                          <p:attrName>style.visibility</p:attrName>
                                        </p:attrNameLst>
                                      </p:cBhvr>
                                      <p:to>
                                        <p:strVal val="visible"/>
                                      </p:to>
                                    </p:set>
                                    <p:animEffect filter="fade" transition="in">
                                      <p:cBhvr>
                                        <p:cTn dur="500"/>
                                        <p:tgtEl>
                                          <p:spTgt spid="2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5" st="5"/>
                                            </p:txEl>
                                          </p:spTgt>
                                        </p:tgtEl>
                                        <p:attrNameLst>
                                          <p:attrName>style.visibility</p:attrName>
                                        </p:attrNameLst>
                                      </p:cBhvr>
                                      <p:to>
                                        <p:strVal val="visible"/>
                                      </p:to>
                                    </p:set>
                                    <p:animEffect filter="fade" transition="in">
                                      <p:cBhvr>
                                        <p:cTn dur="500"/>
                                        <p:tgtEl>
                                          <p:spTgt spid="23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6" st="6"/>
                                            </p:txEl>
                                          </p:spTgt>
                                        </p:tgtEl>
                                        <p:attrNameLst>
                                          <p:attrName>style.visibility</p:attrName>
                                        </p:attrNameLst>
                                      </p:cBhvr>
                                      <p:to>
                                        <p:strVal val="visible"/>
                                      </p:to>
                                    </p:set>
                                    <p:animEffect filter="fade" transition="in">
                                      <p:cBhvr>
                                        <p:cTn dur="500"/>
                                        <p:tgtEl>
                                          <p:spTgt spid="23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7" st="7"/>
                                            </p:txEl>
                                          </p:spTgt>
                                        </p:tgtEl>
                                        <p:attrNameLst>
                                          <p:attrName>style.visibility</p:attrName>
                                        </p:attrNameLst>
                                      </p:cBhvr>
                                      <p:to>
                                        <p:strVal val="visible"/>
                                      </p:to>
                                    </p:set>
                                    <p:animEffect filter="fade" transition="in">
                                      <p:cBhvr>
                                        <p:cTn dur="500"/>
                                        <p:tgtEl>
                                          <p:spTgt spid="23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8" st="8"/>
                                            </p:txEl>
                                          </p:spTgt>
                                        </p:tgtEl>
                                        <p:attrNameLst>
                                          <p:attrName>style.visibility</p:attrName>
                                        </p:attrNameLst>
                                      </p:cBhvr>
                                      <p:to>
                                        <p:strVal val="visible"/>
                                      </p:to>
                                    </p:set>
                                    <p:animEffect filter="fade" transition="in">
                                      <p:cBhvr>
                                        <p:cTn dur="500"/>
                                        <p:tgtEl>
                                          <p:spTgt spid="23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9" st="9"/>
                                            </p:txEl>
                                          </p:spTgt>
                                        </p:tgtEl>
                                        <p:attrNameLst>
                                          <p:attrName>style.visibility</p:attrName>
                                        </p:attrNameLst>
                                      </p:cBhvr>
                                      <p:to>
                                        <p:strVal val="visible"/>
                                      </p:to>
                                    </p:set>
                                    <p:animEffect filter="fade" transition="in">
                                      <p:cBhvr>
                                        <p:cTn dur="500"/>
                                        <p:tgtEl>
                                          <p:spTgt spid="23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0" st="10"/>
                                            </p:txEl>
                                          </p:spTgt>
                                        </p:tgtEl>
                                        <p:attrNameLst>
                                          <p:attrName>style.visibility</p:attrName>
                                        </p:attrNameLst>
                                      </p:cBhvr>
                                      <p:to>
                                        <p:strVal val="visible"/>
                                      </p:to>
                                    </p:set>
                                    <p:animEffect filter="fade" transition="in">
                                      <p:cBhvr>
                                        <p:cTn dur="500"/>
                                        <p:tgtEl>
                                          <p:spTgt spid="23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1" st="11"/>
                                            </p:txEl>
                                          </p:spTgt>
                                        </p:tgtEl>
                                        <p:attrNameLst>
                                          <p:attrName>style.visibility</p:attrName>
                                        </p:attrNameLst>
                                      </p:cBhvr>
                                      <p:to>
                                        <p:strVal val="visible"/>
                                      </p:to>
                                    </p:set>
                                    <p:animEffect filter="fade" transition="in">
                                      <p:cBhvr>
                                        <p:cTn dur="500"/>
                                        <p:tgtEl>
                                          <p:spTgt spid="23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2" st="12"/>
                                            </p:txEl>
                                          </p:spTgt>
                                        </p:tgtEl>
                                        <p:attrNameLst>
                                          <p:attrName>style.visibility</p:attrName>
                                        </p:attrNameLst>
                                      </p:cBhvr>
                                      <p:to>
                                        <p:strVal val="visible"/>
                                      </p:to>
                                    </p:set>
                                    <p:animEffect filter="fade" transition="in">
                                      <p:cBhvr>
                                        <p:cTn dur="500"/>
                                        <p:tgtEl>
                                          <p:spTgt spid="23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3" st="13"/>
                                            </p:txEl>
                                          </p:spTgt>
                                        </p:tgtEl>
                                        <p:attrNameLst>
                                          <p:attrName>style.visibility</p:attrName>
                                        </p:attrNameLst>
                                      </p:cBhvr>
                                      <p:to>
                                        <p:strVal val="visible"/>
                                      </p:to>
                                    </p:set>
                                    <p:animEffect filter="fade" transition="in">
                                      <p:cBhvr>
                                        <p:cTn dur="500"/>
                                        <p:tgtEl>
                                          <p:spTgt spid="23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4" st="14"/>
                                            </p:txEl>
                                          </p:spTgt>
                                        </p:tgtEl>
                                        <p:attrNameLst>
                                          <p:attrName>style.visibility</p:attrName>
                                        </p:attrNameLst>
                                      </p:cBhvr>
                                      <p:to>
                                        <p:strVal val="visible"/>
                                      </p:to>
                                    </p:set>
                                    <p:animEffect filter="fade" transition="in">
                                      <p:cBhvr>
                                        <p:cTn dur="500"/>
                                        <p:tgtEl>
                                          <p:spTgt spid="236">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5" st="15"/>
                                            </p:txEl>
                                          </p:spTgt>
                                        </p:tgtEl>
                                        <p:attrNameLst>
                                          <p:attrName>style.visibility</p:attrName>
                                        </p:attrNameLst>
                                      </p:cBhvr>
                                      <p:to>
                                        <p:strVal val="visible"/>
                                      </p:to>
                                    </p:set>
                                    <p:animEffect filter="fade" transition="in">
                                      <p:cBhvr>
                                        <p:cTn dur="500"/>
                                        <p:tgtEl>
                                          <p:spTgt spid="236">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6" st="16"/>
                                            </p:txEl>
                                          </p:spTgt>
                                        </p:tgtEl>
                                        <p:attrNameLst>
                                          <p:attrName>style.visibility</p:attrName>
                                        </p:attrNameLst>
                                      </p:cBhvr>
                                      <p:to>
                                        <p:strVal val="visible"/>
                                      </p:to>
                                    </p:set>
                                    <p:animEffect filter="fade" transition="in">
                                      <p:cBhvr>
                                        <p:cTn dur="500"/>
                                        <p:tgtEl>
                                          <p:spTgt spid="236">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7" st="17"/>
                                            </p:txEl>
                                          </p:spTgt>
                                        </p:tgtEl>
                                        <p:attrNameLst>
                                          <p:attrName>style.visibility</p:attrName>
                                        </p:attrNameLst>
                                      </p:cBhvr>
                                      <p:to>
                                        <p:strVal val="visible"/>
                                      </p:to>
                                    </p:set>
                                    <p:animEffect filter="fade" transition="in">
                                      <p:cBhvr>
                                        <p:cTn dur="500"/>
                                        <p:tgtEl>
                                          <p:spTgt spid="236">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8" st="18"/>
                                            </p:txEl>
                                          </p:spTgt>
                                        </p:tgtEl>
                                        <p:attrNameLst>
                                          <p:attrName>style.visibility</p:attrName>
                                        </p:attrNameLst>
                                      </p:cBhvr>
                                      <p:to>
                                        <p:strVal val="visible"/>
                                      </p:to>
                                    </p:set>
                                    <p:animEffect filter="fade" transition="in">
                                      <p:cBhvr>
                                        <p:cTn dur="500"/>
                                        <p:tgtEl>
                                          <p:spTgt spid="236">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9" st="19"/>
                                            </p:txEl>
                                          </p:spTgt>
                                        </p:tgtEl>
                                        <p:attrNameLst>
                                          <p:attrName>style.visibility</p:attrName>
                                        </p:attrNameLst>
                                      </p:cBhvr>
                                      <p:to>
                                        <p:strVal val="visible"/>
                                      </p:to>
                                    </p:set>
                                    <p:animEffect filter="fade" transition="in">
                                      <p:cBhvr>
                                        <p:cTn dur="500"/>
                                        <p:tgtEl>
                                          <p:spTgt spid="236">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0" st="20"/>
                                            </p:txEl>
                                          </p:spTgt>
                                        </p:tgtEl>
                                        <p:attrNameLst>
                                          <p:attrName>style.visibility</p:attrName>
                                        </p:attrNameLst>
                                      </p:cBhvr>
                                      <p:to>
                                        <p:strVal val="visible"/>
                                      </p:to>
                                    </p:set>
                                    <p:animEffect filter="fade" transition="in">
                                      <p:cBhvr>
                                        <p:cTn dur="500"/>
                                        <p:tgtEl>
                                          <p:spTgt spid="236">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1" st="21"/>
                                            </p:txEl>
                                          </p:spTgt>
                                        </p:tgtEl>
                                        <p:attrNameLst>
                                          <p:attrName>style.visibility</p:attrName>
                                        </p:attrNameLst>
                                      </p:cBhvr>
                                      <p:to>
                                        <p:strVal val="visible"/>
                                      </p:to>
                                    </p:set>
                                    <p:animEffect filter="fade" transition="in">
                                      <p:cBhvr>
                                        <p:cTn dur="500"/>
                                        <p:tgtEl>
                                          <p:spTgt spid="236">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2" st="22"/>
                                            </p:txEl>
                                          </p:spTgt>
                                        </p:tgtEl>
                                        <p:attrNameLst>
                                          <p:attrName>style.visibility</p:attrName>
                                        </p:attrNameLst>
                                      </p:cBhvr>
                                      <p:to>
                                        <p:strVal val="visible"/>
                                      </p:to>
                                    </p:set>
                                    <p:animEffect filter="fade" transition="in">
                                      <p:cBhvr>
                                        <p:cTn dur="500"/>
                                        <p:tgtEl>
                                          <p:spTgt spid="236">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3" st="23"/>
                                            </p:txEl>
                                          </p:spTgt>
                                        </p:tgtEl>
                                        <p:attrNameLst>
                                          <p:attrName>style.visibility</p:attrName>
                                        </p:attrNameLst>
                                      </p:cBhvr>
                                      <p:to>
                                        <p:strVal val="visible"/>
                                      </p:to>
                                    </p:set>
                                    <p:animEffect filter="fade" transition="in">
                                      <p:cBhvr>
                                        <p:cTn dur="500"/>
                                        <p:tgtEl>
                                          <p:spTgt spid="236">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RELATIONSHIP BETWEEN CLASSES IN JAVA</a:t>
            </a:r>
            <a:endParaRPr/>
          </a:p>
        </p:txBody>
      </p:sp>
      <p:sp>
        <p:nvSpPr>
          <p:cNvPr id="243" name="Google Shape;243;p39"/>
          <p:cNvSpPr txBox="1"/>
          <p:nvPr>
            <p:ph idx="1" type="body"/>
          </p:nvPr>
        </p:nvSpPr>
        <p:spPr>
          <a:xfrm>
            <a:off x="2231136" y="2638044"/>
            <a:ext cx="7729728" cy="4007853"/>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1800"/>
              <a:buNone/>
            </a:pPr>
            <a:r>
              <a:rPr lang="en-IN">
                <a:latin typeface="Calibri"/>
                <a:ea typeface="Calibri"/>
                <a:cs typeface="Calibri"/>
                <a:sym typeface="Calibri"/>
              </a:rPr>
              <a:t>Types of relationship</a:t>
            </a:r>
            <a:endParaRPr/>
          </a:p>
          <a:p>
            <a:pPr indent="-228600" lvl="0" marL="228600" rtl="0" algn="just">
              <a:lnSpc>
                <a:spcPct val="100000"/>
              </a:lnSpc>
              <a:spcBef>
                <a:spcPts val="1000"/>
              </a:spcBef>
              <a:spcAft>
                <a:spcPts val="0"/>
              </a:spcAft>
              <a:buSzPts val="1800"/>
              <a:buChar char="•"/>
            </a:pPr>
            <a:r>
              <a:rPr lang="en-IN" u="sng">
                <a:latin typeface="Calibri"/>
                <a:ea typeface="Calibri"/>
                <a:cs typeface="Calibri"/>
                <a:sym typeface="Calibri"/>
              </a:rPr>
              <a:t>IS-A (inheritance)</a:t>
            </a:r>
            <a:r>
              <a:rPr lang="en-IN">
                <a:latin typeface="Calibri"/>
                <a:ea typeface="Calibri"/>
                <a:cs typeface="Calibri"/>
                <a:sym typeface="Calibri"/>
              </a:rPr>
              <a:t> : This relationship is used when we extend one class from another class. This is a tightly coupled relationship. If we make changes in parent then changes will happen in all child classes.</a:t>
            </a:r>
            <a:endParaRPr/>
          </a:p>
          <a:p>
            <a:pPr indent="-228600" lvl="0" marL="228600" rtl="0" algn="just">
              <a:lnSpc>
                <a:spcPct val="100000"/>
              </a:lnSpc>
              <a:spcBef>
                <a:spcPts val="1000"/>
              </a:spcBef>
              <a:spcAft>
                <a:spcPts val="0"/>
              </a:spcAft>
              <a:buSzPts val="1800"/>
              <a:buChar char="•"/>
            </a:pPr>
            <a:r>
              <a:rPr lang="en-IN" u="sng">
                <a:latin typeface="Calibri"/>
                <a:ea typeface="Calibri"/>
                <a:cs typeface="Calibri"/>
                <a:sym typeface="Calibri"/>
              </a:rPr>
              <a:t>HAS-A (Association)</a:t>
            </a:r>
            <a:r>
              <a:rPr lang="en-IN">
                <a:latin typeface="Calibri"/>
                <a:ea typeface="Calibri"/>
                <a:cs typeface="Calibri"/>
                <a:sym typeface="Calibri"/>
              </a:rPr>
              <a:t> : This is loosely coupled relation between classes. If we make changes in one class then it won’t affect other child classes of it.</a:t>
            </a:r>
            <a:endParaRPr/>
          </a:p>
          <a:p>
            <a:pPr indent="0" lvl="0" marL="0" rtl="0" algn="just">
              <a:lnSpc>
                <a:spcPct val="100000"/>
              </a:lnSpc>
              <a:spcBef>
                <a:spcPts val="1000"/>
              </a:spcBef>
              <a:spcAft>
                <a:spcPts val="0"/>
              </a:spcAft>
              <a:buSzPts val="1800"/>
              <a:buNone/>
            </a:pPr>
            <a:r>
              <a:rPr lang="en-IN">
                <a:latin typeface="Calibri"/>
                <a:ea typeface="Calibri"/>
                <a:cs typeface="Calibri"/>
                <a:sym typeface="Calibri"/>
              </a:rPr>
              <a:t>    It has two forms</a:t>
            </a:r>
            <a:endParaRPr/>
          </a:p>
          <a:p>
            <a:pPr indent="0" lvl="0" marL="0" rtl="0" algn="just">
              <a:lnSpc>
                <a:spcPct val="100000"/>
              </a:lnSpc>
              <a:spcBef>
                <a:spcPts val="1000"/>
              </a:spcBef>
              <a:spcAft>
                <a:spcPts val="0"/>
              </a:spcAft>
              <a:buSzPts val="1800"/>
              <a:buNone/>
            </a:pPr>
            <a:r>
              <a:rPr lang="en-IN">
                <a:latin typeface="Calibri"/>
                <a:ea typeface="Calibri"/>
                <a:cs typeface="Calibri"/>
                <a:sym typeface="Calibri"/>
              </a:rPr>
              <a:t>	- Aggregation</a:t>
            </a:r>
            <a:endParaRPr/>
          </a:p>
          <a:p>
            <a:pPr indent="0" lvl="0" marL="0" rtl="0" algn="just">
              <a:lnSpc>
                <a:spcPct val="100000"/>
              </a:lnSpc>
              <a:spcBef>
                <a:spcPts val="1000"/>
              </a:spcBef>
              <a:spcAft>
                <a:spcPts val="0"/>
              </a:spcAft>
              <a:buSzPts val="1800"/>
              <a:buNone/>
            </a:pPr>
            <a:r>
              <a:rPr lang="en-IN">
                <a:latin typeface="Calibri"/>
                <a:ea typeface="Calibri"/>
                <a:cs typeface="Calibri"/>
                <a:sym typeface="Calibri"/>
              </a:rPr>
              <a:t>	- Composition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500"/>
                                        <p:tgtEl>
                                          <p:spTgt spid="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500"/>
                                        <p:tgtEl>
                                          <p:spTgt spid="2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Effect filter="fade" transition="in">
                                      <p:cBhvr>
                                        <p:cTn dur="500"/>
                                        <p:tgtEl>
                                          <p:spTgt spid="2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3" st="3"/>
                                            </p:txEl>
                                          </p:spTgt>
                                        </p:tgtEl>
                                        <p:attrNameLst>
                                          <p:attrName>style.visibility</p:attrName>
                                        </p:attrNameLst>
                                      </p:cBhvr>
                                      <p:to>
                                        <p:strVal val="visible"/>
                                      </p:to>
                                    </p:set>
                                    <p:animEffect filter="fade" transition="in">
                                      <p:cBhvr>
                                        <p:cTn dur="500"/>
                                        <p:tgtEl>
                                          <p:spTgt spid="2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4" st="4"/>
                                            </p:txEl>
                                          </p:spTgt>
                                        </p:tgtEl>
                                        <p:attrNameLst>
                                          <p:attrName>style.visibility</p:attrName>
                                        </p:attrNameLst>
                                      </p:cBhvr>
                                      <p:to>
                                        <p:strVal val="visible"/>
                                      </p:to>
                                    </p:set>
                                    <p:animEffect filter="fade" transition="in">
                                      <p:cBhvr>
                                        <p:cTn dur="500"/>
                                        <p:tgtEl>
                                          <p:spTgt spid="2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5" st="5"/>
                                            </p:txEl>
                                          </p:spTgt>
                                        </p:tgtEl>
                                        <p:attrNameLst>
                                          <p:attrName>style.visibility</p:attrName>
                                        </p:attrNameLst>
                                      </p:cBhvr>
                                      <p:to>
                                        <p:strVal val="visible"/>
                                      </p:to>
                                    </p:set>
                                    <p:animEffect filter="fade" transition="in">
                                      <p:cBhvr>
                                        <p:cTn dur="500"/>
                                        <p:tgtEl>
                                          <p:spTgt spid="24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Roboto"/>
              <a:buNone/>
            </a:pPr>
            <a:r>
              <a:rPr b="0" i="0" lang="en-IN">
                <a:latin typeface="Roboto"/>
                <a:ea typeface="Roboto"/>
                <a:cs typeface="Roboto"/>
                <a:sym typeface="Roboto"/>
              </a:rPr>
              <a:t>ASSOCIATION, COMPOSITION AND AGGREGATION IN JAVA</a:t>
            </a:r>
            <a:endParaRPr/>
          </a:p>
        </p:txBody>
      </p:sp>
      <p:pic>
        <p:nvPicPr>
          <p:cNvPr id="249" name="Google Shape;249;p40"/>
          <p:cNvPicPr preferRelativeResize="0"/>
          <p:nvPr>
            <p:ph idx="1" type="body"/>
          </p:nvPr>
        </p:nvPicPr>
        <p:blipFill rotWithShape="1">
          <a:blip r:embed="rId3">
            <a:alphaModFix/>
          </a:blip>
          <a:srcRect b="0" l="0" r="0" t="0"/>
          <a:stretch/>
        </p:blipFill>
        <p:spPr>
          <a:xfrm>
            <a:off x="2960017" y="2686863"/>
            <a:ext cx="6184744" cy="356310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329938" y="245097"/>
            <a:ext cx="11481847" cy="6334812"/>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Calibri"/>
              <a:buNone/>
            </a:pPr>
            <a:r>
              <a:rPr lang="en-IN" u="sng" cap="none">
                <a:latin typeface="Calibri"/>
                <a:ea typeface="Calibri"/>
                <a:cs typeface="Calibri"/>
                <a:sym typeface="Calibri"/>
              </a:rPr>
              <a:t>Association</a:t>
            </a:r>
            <a:br>
              <a:rPr lang="en-IN" cap="none">
                <a:latin typeface="Calibri"/>
                <a:ea typeface="Calibri"/>
                <a:cs typeface="Calibri"/>
                <a:sym typeface="Calibri"/>
              </a:rPr>
            </a:br>
            <a:r>
              <a:rPr lang="en-IN" sz="2000" cap="none">
                <a:latin typeface="Calibri"/>
                <a:ea typeface="Calibri"/>
                <a:cs typeface="Calibri"/>
                <a:sym typeface="Calibri"/>
              </a:rPr>
              <a:t>Association refers to the relationship between multiple objects. It refers to how objects are related to each other and how they are using each other's functionality. Composition and aggregation are two types of association.</a:t>
            </a:r>
            <a:br>
              <a:rPr lang="en-IN" sz="2000" cap="none">
                <a:latin typeface="Calibri"/>
                <a:ea typeface="Calibri"/>
                <a:cs typeface="Calibri"/>
                <a:sym typeface="Calibri"/>
              </a:rPr>
            </a:br>
            <a:br>
              <a:rPr lang="en-IN" sz="2000" cap="none">
                <a:latin typeface="Calibri"/>
                <a:ea typeface="Calibri"/>
                <a:cs typeface="Calibri"/>
                <a:sym typeface="Calibri"/>
              </a:rPr>
            </a:br>
            <a:r>
              <a:rPr lang="en-IN" u="sng" cap="none">
                <a:latin typeface="Calibri"/>
                <a:ea typeface="Calibri"/>
                <a:cs typeface="Calibri"/>
                <a:sym typeface="Calibri"/>
              </a:rPr>
              <a:t>Composition</a:t>
            </a:r>
            <a:br>
              <a:rPr lang="en-IN" u="sng" cap="none">
                <a:latin typeface="Calibri"/>
                <a:ea typeface="Calibri"/>
                <a:cs typeface="Calibri"/>
                <a:sym typeface="Calibri"/>
              </a:rPr>
            </a:br>
            <a:r>
              <a:rPr lang="en-IN" sz="2200" cap="none">
                <a:latin typeface="Calibri"/>
                <a:ea typeface="Calibri"/>
                <a:cs typeface="Calibri"/>
                <a:sym typeface="Calibri"/>
              </a:rPr>
              <a:t>The composition is the strong type of association. An association is said to composition if an object owns another object and another object cannot exist without the owner object. Consider the case of human having a heart. Here human object contains the heart and heart cannot exist without human.</a:t>
            </a:r>
            <a:br>
              <a:rPr lang="en-IN" sz="2200" cap="none">
                <a:latin typeface="Calibri"/>
                <a:ea typeface="Calibri"/>
                <a:cs typeface="Calibri"/>
                <a:sym typeface="Calibri"/>
              </a:rPr>
            </a:br>
            <a:br>
              <a:rPr lang="en-IN" sz="2200" cap="none">
                <a:latin typeface="Calibri"/>
                <a:ea typeface="Calibri"/>
                <a:cs typeface="Calibri"/>
                <a:sym typeface="Calibri"/>
              </a:rPr>
            </a:br>
            <a:r>
              <a:rPr lang="en-IN" u="sng" cap="none">
                <a:latin typeface="Calibri"/>
                <a:ea typeface="Calibri"/>
                <a:cs typeface="Calibri"/>
                <a:sym typeface="Calibri"/>
              </a:rPr>
              <a:t>Aggregation</a:t>
            </a:r>
            <a:br>
              <a:rPr lang="en-IN" cap="none">
                <a:latin typeface="Calibri"/>
                <a:ea typeface="Calibri"/>
                <a:cs typeface="Calibri"/>
                <a:sym typeface="Calibri"/>
              </a:rPr>
            </a:br>
            <a:r>
              <a:rPr lang="en-IN" sz="2000" cap="none">
                <a:latin typeface="Calibri"/>
                <a:ea typeface="Calibri"/>
                <a:cs typeface="Calibri"/>
                <a:sym typeface="Calibri"/>
              </a:rPr>
              <a:t>Aggregation is a weak association. An association is said to be aggregation if both objects can exist independently. For example, a team object and a player object. The team contains multiple players but a player can exist without the team.</a:t>
            </a:r>
            <a:endParaRPr sz="2000" cap="none">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ADVANTAGES OF RELATIONSHIP BETWEEN CLASSES</a:t>
            </a:r>
            <a:endParaRPr/>
          </a:p>
        </p:txBody>
      </p:sp>
      <p:sp>
        <p:nvSpPr>
          <p:cNvPr id="260" name="Google Shape;260;p4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400"/>
              <a:buChar char="•"/>
            </a:pPr>
            <a:r>
              <a:rPr lang="en-IN" sz="2400">
                <a:latin typeface="Calibri"/>
                <a:ea typeface="Calibri"/>
                <a:cs typeface="Calibri"/>
                <a:sym typeface="Calibri"/>
              </a:rPr>
              <a:t>Code reusability</a:t>
            </a:r>
            <a:endParaRPr/>
          </a:p>
          <a:p>
            <a:pPr indent="-228600" lvl="0" marL="228600" rtl="0" algn="l">
              <a:lnSpc>
                <a:spcPct val="100000"/>
              </a:lnSpc>
              <a:spcBef>
                <a:spcPts val="1000"/>
              </a:spcBef>
              <a:spcAft>
                <a:spcPts val="0"/>
              </a:spcAft>
              <a:buSzPts val="2400"/>
              <a:buChar char="•"/>
            </a:pPr>
            <a:r>
              <a:rPr lang="en-IN" sz="2400">
                <a:latin typeface="Calibri"/>
                <a:ea typeface="Calibri"/>
                <a:cs typeface="Calibri"/>
                <a:sym typeface="Calibri"/>
              </a:rPr>
              <a:t>Cost cutting</a:t>
            </a:r>
            <a:endParaRPr/>
          </a:p>
          <a:p>
            <a:pPr indent="-228600" lvl="0" marL="228600" rtl="0" algn="l">
              <a:lnSpc>
                <a:spcPct val="100000"/>
              </a:lnSpc>
              <a:spcBef>
                <a:spcPts val="1000"/>
              </a:spcBef>
              <a:spcAft>
                <a:spcPts val="0"/>
              </a:spcAft>
              <a:buSzPts val="2400"/>
              <a:buChar char="•"/>
            </a:pPr>
            <a:r>
              <a:rPr lang="en-IN" sz="2400">
                <a:latin typeface="Calibri"/>
                <a:ea typeface="Calibri"/>
                <a:cs typeface="Calibri"/>
                <a:sym typeface="Calibri"/>
              </a:rPr>
              <a:t>Reduce Redundancy – unnecessary code will be removed.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animEffect filter="fade" transition="in">
                                      <p:cBhvr>
                                        <p:cTn dur="500"/>
                                        <p:tgtEl>
                                          <p:spTgt spid="2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animEffect filter="fade" transition="in">
                                      <p:cBhvr>
                                        <p:cTn dur="500"/>
                                        <p:tgtEl>
                                          <p:spTgt spid="2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2" st="2"/>
                                            </p:txEl>
                                          </p:spTgt>
                                        </p:tgtEl>
                                        <p:attrNameLst>
                                          <p:attrName>style.visibility</p:attrName>
                                        </p:attrNameLst>
                                      </p:cBhvr>
                                      <p:to>
                                        <p:strVal val="visible"/>
                                      </p:to>
                                    </p:set>
                                    <p:animEffect filter="fade" transition="in">
                                      <p:cBhvr>
                                        <p:cTn dur="500"/>
                                        <p:tgtEl>
                                          <p:spTgt spid="26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2231136" y="229400"/>
            <a:ext cx="7729728" cy="496464"/>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Calibri"/>
              <a:buNone/>
            </a:pPr>
            <a:r>
              <a:rPr b="1" lang="en-IN" sz="3200" cap="none">
                <a:latin typeface="Calibri"/>
                <a:ea typeface="Calibri"/>
                <a:cs typeface="Calibri"/>
                <a:sym typeface="Calibri"/>
              </a:rPr>
              <a:t>Association</a:t>
            </a:r>
            <a:endParaRPr b="1" sz="3200"/>
          </a:p>
        </p:txBody>
      </p:sp>
      <p:sp>
        <p:nvSpPr>
          <p:cNvPr id="266" name="Google Shape;266;p43"/>
          <p:cNvSpPr txBox="1"/>
          <p:nvPr>
            <p:ph idx="1" type="body"/>
          </p:nvPr>
        </p:nvSpPr>
        <p:spPr>
          <a:xfrm>
            <a:off x="515455" y="818668"/>
            <a:ext cx="4499604" cy="310198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sz="1400">
                <a:latin typeface="Consolas"/>
                <a:ea typeface="Consolas"/>
                <a:cs typeface="Consolas"/>
                <a:sym typeface="Consolas"/>
              </a:rPr>
              <a:t>class Bank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private String name; </a:t>
            </a:r>
            <a:endParaRPr/>
          </a:p>
          <a:p>
            <a:pPr indent="0" lvl="0" marL="0" rtl="0" algn="l">
              <a:lnSpc>
                <a:spcPct val="100000"/>
              </a:lnSpc>
              <a:spcBef>
                <a:spcPts val="1000"/>
              </a:spcBef>
              <a:spcAft>
                <a:spcPts val="0"/>
              </a:spcAft>
              <a:buSzPts val="1400"/>
              <a:buNone/>
            </a:pPr>
            <a:r>
              <a:t/>
            </a:r>
            <a:endParaRPr sz="1400">
              <a:latin typeface="Consolas"/>
              <a:ea typeface="Consolas"/>
              <a:cs typeface="Consolas"/>
              <a:sym typeface="Consolas"/>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Bank(String name)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 this.name = name; }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public String getBankName()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 return this.name; }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p:txBody>
      </p:sp>
      <p:sp>
        <p:nvSpPr>
          <p:cNvPr id="267" name="Google Shape;267;p43"/>
          <p:cNvSpPr txBox="1"/>
          <p:nvPr/>
        </p:nvSpPr>
        <p:spPr>
          <a:xfrm>
            <a:off x="492552" y="3785540"/>
            <a:ext cx="6094428"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onsolas"/>
                <a:ea typeface="Consolas"/>
                <a:cs typeface="Consolas"/>
                <a:sym typeface="Consolas"/>
              </a:rPr>
              <a:t>class Employee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private String name; </a:t>
            </a:r>
            <a:endParaRPr/>
          </a:p>
          <a:p>
            <a:pPr indent="0" lvl="0" marL="0" marR="0" rtl="0" algn="l">
              <a:spcBef>
                <a:spcPts val="0"/>
              </a:spcBef>
              <a:spcAft>
                <a:spcPts val="0"/>
              </a:spcAft>
              <a:buNone/>
            </a:pPr>
            <a:r>
              <a:t/>
            </a:r>
            <a:endParaRPr sz="14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Employee(String name)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this.name = name;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public String getEmployeeName()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return this.name;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t/>
            </a:r>
            <a:endParaRPr sz="1400">
              <a:solidFill>
                <a:schemeClr val="dk1"/>
              </a:solidFill>
              <a:latin typeface="Consolas"/>
              <a:ea typeface="Consolas"/>
              <a:cs typeface="Consolas"/>
              <a:sym typeface="Consolas"/>
            </a:endParaRPr>
          </a:p>
        </p:txBody>
      </p:sp>
      <p:sp>
        <p:nvSpPr>
          <p:cNvPr id="268" name="Google Shape;268;p43"/>
          <p:cNvSpPr txBox="1"/>
          <p:nvPr/>
        </p:nvSpPr>
        <p:spPr>
          <a:xfrm>
            <a:off x="6073220" y="1140918"/>
            <a:ext cx="6094428"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onsolas"/>
                <a:ea typeface="Consolas"/>
                <a:cs typeface="Consolas"/>
                <a:sym typeface="Consolas"/>
              </a:rPr>
              <a:t>// Association between both the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classes in main method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class Association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public static void main (String[] args)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Bank bank = new Bank("Axis");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Employee emp = new Employee("Neha");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System.out.println(emp.getEmployeeName()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is employee of " + bank.getBankName());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Output:</a:t>
            </a:r>
            <a:endParaRPr/>
          </a:p>
          <a:p>
            <a:pPr indent="0" lvl="0" marL="0" marR="0" rtl="0" algn="l">
              <a:spcBef>
                <a:spcPts val="0"/>
              </a:spcBef>
              <a:spcAft>
                <a:spcPts val="0"/>
              </a:spcAft>
              <a:buNone/>
            </a:pPr>
            <a:r>
              <a:t/>
            </a:r>
            <a:endParaRPr sz="14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Neha is employee of Axis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animEffect filter="fade" transition="in">
                                      <p:cBhvr>
                                        <p:cTn dur="500"/>
                                        <p:tgtEl>
                                          <p:spTgt spid="2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animEffect filter="fade" transition="in">
                                      <p:cBhvr>
                                        <p:cTn dur="500"/>
                                        <p:tgtEl>
                                          <p:spTgt spid="2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2" st="2"/>
                                            </p:txEl>
                                          </p:spTgt>
                                        </p:tgtEl>
                                        <p:attrNameLst>
                                          <p:attrName>style.visibility</p:attrName>
                                        </p:attrNameLst>
                                      </p:cBhvr>
                                      <p:to>
                                        <p:strVal val="visible"/>
                                      </p:to>
                                    </p:set>
                                    <p:animEffect filter="fade" transition="in">
                                      <p:cBhvr>
                                        <p:cTn dur="500"/>
                                        <p:tgtEl>
                                          <p:spTgt spid="2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3" st="3"/>
                                            </p:txEl>
                                          </p:spTgt>
                                        </p:tgtEl>
                                        <p:attrNameLst>
                                          <p:attrName>style.visibility</p:attrName>
                                        </p:attrNameLst>
                                      </p:cBhvr>
                                      <p:to>
                                        <p:strVal val="visible"/>
                                      </p:to>
                                    </p:set>
                                    <p:animEffect filter="fade" transition="in">
                                      <p:cBhvr>
                                        <p:cTn dur="500"/>
                                        <p:tgtEl>
                                          <p:spTgt spid="2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4" st="4"/>
                                            </p:txEl>
                                          </p:spTgt>
                                        </p:tgtEl>
                                        <p:attrNameLst>
                                          <p:attrName>style.visibility</p:attrName>
                                        </p:attrNameLst>
                                      </p:cBhvr>
                                      <p:to>
                                        <p:strVal val="visible"/>
                                      </p:to>
                                    </p:set>
                                    <p:animEffect filter="fade" transition="in">
                                      <p:cBhvr>
                                        <p:cTn dur="500"/>
                                        <p:tgtEl>
                                          <p:spTgt spid="2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5" st="5"/>
                                            </p:txEl>
                                          </p:spTgt>
                                        </p:tgtEl>
                                        <p:attrNameLst>
                                          <p:attrName>style.visibility</p:attrName>
                                        </p:attrNameLst>
                                      </p:cBhvr>
                                      <p:to>
                                        <p:strVal val="visible"/>
                                      </p:to>
                                    </p:set>
                                    <p:animEffect filter="fade" transition="in">
                                      <p:cBhvr>
                                        <p:cTn dur="500"/>
                                        <p:tgtEl>
                                          <p:spTgt spid="2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6" st="6"/>
                                            </p:txEl>
                                          </p:spTgt>
                                        </p:tgtEl>
                                        <p:attrNameLst>
                                          <p:attrName>style.visibility</p:attrName>
                                        </p:attrNameLst>
                                      </p:cBhvr>
                                      <p:to>
                                        <p:strVal val="visible"/>
                                      </p:to>
                                    </p:set>
                                    <p:animEffect filter="fade" transition="in">
                                      <p:cBhvr>
                                        <p:cTn dur="500"/>
                                        <p:tgtEl>
                                          <p:spTgt spid="26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7" st="7"/>
                                            </p:txEl>
                                          </p:spTgt>
                                        </p:tgtEl>
                                        <p:attrNameLst>
                                          <p:attrName>style.visibility</p:attrName>
                                        </p:attrNameLst>
                                      </p:cBhvr>
                                      <p:to>
                                        <p:strVal val="visible"/>
                                      </p:to>
                                    </p:set>
                                    <p:animEffect filter="fade" transition="in">
                                      <p:cBhvr>
                                        <p:cTn dur="500"/>
                                        <p:tgtEl>
                                          <p:spTgt spid="26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8" st="8"/>
                                            </p:txEl>
                                          </p:spTgt>
                                        </p:tgtEl>
                                        <p:attrNameLst>
                                          <p:attrName>style.visibility</p:attrName>
                                        </p:attrNameLst>
                                      </p:cBhvr>
                                      <p:to>
                                        <p:strVal val="visible"/>
                                      </p:to>
                                    </p:set>
                                    <p:animEffect filter="fade" transition="in">
                                      <p:cBhvr>
                                        <p:cTn dur="500"/>
                                        <p:tgtEl>
                                          <p:spTgt spid="26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9" st="9"/>
                                            </p:txEl>
                                          </p:spTgt>
                                        </p:tgtEl>
                                        <p:attrNameLst>
                                          <p:attrName>style.visibility</p:attrName>
                                        </p:attrNameLst>
                                      </p:cBhvr>
                                      <p:to>
                                        <p:strVal val="visible"/>
                                      </p:to>
                                    </p:set>
                                    <p:animEffect filter="fade" transition="in">
                                      <p:cBhvr>
                                        <p:cTn dur="500"/>
                                        <p:tgtEl>
                                          <p:spTgt spid="26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animEffect filter="fade" transition="in">
                                      <p:cBhvr>
                                        <p:cTn dur="500"/>
                                        <p:tgtEl>
                                          <p:spTgt spid="2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animEffect filter="fade" transition="in">
                                      <p:cBhvr>
                                        <p:cTn dur="500"/>
                                        <p:tgtEl>
                                          <p:spTgt spid="2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2" st="2"/>
                                            </p:txEl>
                                          </p:spTgt>
                                        </p:tgtEl>
                                        <p:attrNameLst>
                                          <p:attrName>style.visibility</p:attrName>
                                        </p:attrNameLst>
                                      </p:cBhvr>
                                      <p:to>
                                        <p:strVal val="visible"/>
                                      </p:to>
                                    </p:set>
                                    <p:animEffect filter="fade" transition="in">
                                      <p:cBhvr>
                                        <p:cTn dur="500"/>
                                        <p:tgtEl>
                                          <p:spTgt spid="2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3" st="3"/>
                                            </p:txEl>
                                          </p:spTgt>
                                        </p:tgtEl>
                                        <p:attrNameLst>
                                          <p:attrName>style.visibility</p:attrName>
                                        </p:attrNameLst>
                                      </p:cBhvr>
                                      <p:to>
                                        <p:strVal val="visible"/>
                                      </p:to>
                                    </p:set>
                                    <p:animEffect filter="fade" transition="in">
                                      <p:cBhvr>
                                        <p:cTn dur="500"/>
                                        <p:tgtEl>
                                          <p:spTgt spid="2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4" st="4"/>
                                            </p:txEl>
                                          </p:spTgt>
                                        </p:tgtEl>
                                        <p:attrNameLst>
                                          <p:attrName>style.visibility</p:attrName>
                                        </p:attrNameLst>
                                      </p:cBhvr>
                                      <p:to>
                                        <p:strVal val="visible"/>
                                      </p:to>
                                    </p:set>
                                    <p:animEffect filter="fade" transition="in">
                                      <p:cBhvr>
                                        <p:cTn dur="500"/>
                                        <p:tgtEl>
                                          <p:spTgt spid="2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5" st="5"/>
                                            </p:txEl>
                                          </p:spTgt>
                                        </p:tgtEl>
                                        <p:attrNameLst>
                                          <p:attrName>style.visibility</p:attrName>
                                        </p:attrNameLst>
                                      </p:cBhvr>
                                      <p:to>
                                        <p:strVal val="visible"/>
                                      </p:to>
                                    </p:set>
                                    <p:animEffect filter="fade" transition="in">
                                      <p:cBhvr>
                                        <p:cTn dur="500"/>
                                        <p:tgtEl>
                                          <p:spTgt spid="2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6" st="6"/>
                                            </p:txEl>
                                          </p:spTgt>
                                        </p:tgtEl>
                                        <p:attrNameLst>
                                          <p:attrName>style.visibility</p:attrName>
                                        </p:attrNameLst>
                                      </p:cBhvr>
                                      <p:to>
                                        <p:strVal val="visible"/>
                                      </p:to>
                                    </p:set>
                                    <p:animEffect filter="fade" transition="in">
                                      <p:cBhvr>
                                        <p:cTn dur="500"/>
                                        <p:tgtEl>
                                          <p:spTgt spid="26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7" st="7"/>
                                            </p:txEl>
                                          </p:spTgt>
                                        </p:tgtEl>
                                        <p:attrNameLst>
                                          <p:attrName>style.visibility</p:attrName>
                                        </p:attrNameLst>
                                      </p:cBhvr>
                                      <p:to>
                                        <p:strVal val="visible"/>
                                      </p:to>
                                    </p:set>
                                    <p:animEffect filter="fade" transition="in">
                                      <p:cBhvr>
                                        <p:cTn dur="500"/>
                                        <p:tgtEl>
                                          <p:spTgt spid="26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8" st="8"/>
                                            </p:txEl>
                                          </p:spTgt>
                                        </p:tgtEl>
                                        <p:attrNameLst>
                                          <p:attrName>style.visibility</p:attrName>
                                        </p:attrNameLst>
                                      </p:cBhvr>
                                      <p:to>
                                        <p:strVal val="visible"/>
                                      </p:to>
                                    </p:set>
                                    <p:animEffect filter="fade" transition="in">
                                      <p:cBhvr>
                                        <p:cTn dur="500"/>
                                        <p:tgtEl>
                                          <p:spTgt spid="26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9" st="9"/>
                                            </p:txEl>
                                          </p:spTgt>
                                        </p:tgtEl>
                                        <p:attrNameLst>
                                          <p:attrName>style.visibility</p:attrName>
                                        </p:attrNameLst>
                                      </p:cBhvr>
                                      <p:to>
                                        <p:strVal val="visible"/>
                                      </p:to>
                                    </p:set>
                                    <p:animEffect filter="fade" transition="in">
                                      <p:cBhvr>
                                        <p:cTn dur="500"/>
                                        <p:tgtEl>
                                          <p:spTgt spid="26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0" st="10"/>
                                            </p:txEl>
                                          </p:spTgt>
                                        </p:tgtEl>
                                        <p:attrNameLst>
                                          <p:attrName>style.visibility</p:attrName>
                                        </p:attrNameLst>
                                      </p:cBhvr>
                                      <p:to>
                                        <p:strVal val="visible"/>
                                      </p:to>
                                    </p:set>
                                    <p:animEffect filter="fade" transition="in">
                                      <p:cBhvr>
                                        <p:cTn dur="500"/>
                                        <p:tgtEl>
                                          <p:spTgt spid="26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1" st="11"/>
                                            </p:txEl>
                                          </p:spTgt>
                                        </p:tgtEl>
                                        <p:attrNameLst>
                                          <p:attrName>style.visibility</p:attrName>
                                        </p:attrNameLst>
                                      </p:cBhvr>
                                      <p:to>
                                        <p:strVal val="visible"/>
                                      </p:to>
                                    </p:set>
                                    <p:animEffect filter="fade" transition="in">
                                      <p:cBhvr>
                                        <p:cTn dur="500"/>
                                        <p:tgtEl>
                                          <p:spTgt spid="26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2" st="12"/>
                                            </p:txEl>
                                          </p:spTgt>
                                        </p:tgtEl>
                                        <p:attrNameLst>
                                          <p:attrName>style.visibility</p:attrName>
                                        </p:attrNameLst>
                                      </p:cBhvr>
                                      <p:to>
                                        <p:strVal val="visible"/>
                                      </p:to>
                                    </p:set>
                                    <p:animEffect filter="fade" transition="in">
                                      <p:cBhvr>
                                        <p:cTn dur="500"/>
                                        <p:tgtEl>
                                          <p:spTgt spid="26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3" st="13"/>
                                            </p:txEl>
                                          </p:spTgt>
                                        </p:tgtEl>
                                        <p:attrNameLst>
                                          <p:attrName>style.visibility</p:attrName>
                                        </p:attrNameLst>
                                      </p:cBhvr>
                                      <p:to>
                                        <p:strVal val="visible"/>
                                      </p:to>
                                    </p:set>
                                    <p:animEffect filter="fade" transition="in">
                                      <p:cBhvr>
                                        <p:cTn dur="500"/>
                                        <p:tgtEl>
                                          <p:spTgt spid="26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animEffect filter="fade" transition="in">
                                      <p:cBhvr>
                                        <p:cTn dur="500"/>
                                        <p:tgtEl>
                                          <p:spTgt spid="2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animEffect filter="fade" transition="in">
                                      <p:cBhvr>
                                        <p:cTn dur="500"/>
                                        <p:tgtEl>
                                          <p:spTgt spid="2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2" st="2"/>
                                            </p:txEl>
                                          </p:spTgt>
                                        </p:tgtEl>
                                        <p:attrNameLst>
                                          <p:attrName>style.visibility</p:attrName>
                                        </p:attrNameLst>
                                      </p:cBhvr>
                                      <p:to>
                                        <p:strVal val="visible"/>
                                      </p:to>
                                    </p:set>
                                    <p:animEffect filter="fade" transition="in">
                                      <p:cBhvr>
                                        <p:cTn dur="500"/>
                                        <p:tgtEl>
                                          <p:spTgt spid="2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3" st="3"/>
                                            </p:txEl>
                                          </p:spTgt>
                                        </p:tgtEl>
                                        <p:attrNameLst>
                                          <p:attrName>style.visibility</p:attrName>
                                        </p:attrNameLst>
                                      </p:cBhvr>
                                      <p:to>
                                        <p:strVal val="visible"/>
                                      </p:to>
                                    </p:set>
                                    <p:animEffect filter="fade" transition="in">
                                      <p:cBhvr>
                                        <p:cTn dur="500"/>
                                        <p:tgtEl>
                                          <p:spTgt spid="2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4" st="4"/>
                                            </p:txEl>
                                          </p:spTgt>
                                        </p:tgtEl>
                                        <p:attrNameLst>
                                          <p:attrName>style.visibility</p:attrName>
                                        </p:attrNameLst>
                                      </p:cBhvr>
                                      <p:to>
                                        <p:strVal val="visible"/>
                                      </p:to>
                                    </p:set>
                                    <p:animEffect filter="fade" transition="in">
                                      <p:cBhvr>
                                        <p:cTn dur="500"/>
                                        <p:tgtEl>
                                          <p:spTgt spid="2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5" st="5"/>
                                            </p:txEl>
                                          </p:spTgt>
                                        </p:tgtEl>
                                        <p:attrNameLst>
                                          <p:attrName>style.visibility</p:attrName>
                                        </p:attrNameLst>
                                      </p:cBhvr>
                                      <p:to>
                                        <p:strVal val="visible"/>
                                      </p:to>
                                    </p:set>
                                    <p:animEffect filter="fade" transition="in">
                                      <p:cBhvr>
                                        <p:cTn dur="500"/>
                                        <p:tgtEl>
                                          <p:spTgt spid="2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6" st="6"/>
                                            </p:txEl>
                                          </p:spTgt>
                                        </p:tgtEl>
                                        <p:attrNameLst>
                                          <p:attrName>style.visibility</p:attrName>
                                        </p:attrNameLst>
                                      </p:cBhvr>
                                      <p:to>
                                        <p:strVal val="visible"/>
                                      </p:to>
                                    </p:set>
                                    <p:animEffect filter="fade" transition="in">
                                      <p:cBhvr>
                                        <p:cTn dur="500"/>
                                        <p:tgtEl>
                                          <p:spTgt spid="26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7" st="7"/>
                                            </p:txEl>
                                          </p:spTgt>
                                        </p:tgtEl>
                                        <p:attrNameLst>
                                          <p:attrName>style.visibility</p:attrName>
                                        </p:attrNameLst>
                                      </p:cBhvr>
                                      <p:to>
                                        <p:strVal val="visible"/>
                                      </p:to>
                                    </p:set>
                                    <p:animEffect filter="fade" transition="in">
                                      <p:cBhvr>
                                        <p:cTn dur="500"/>
                                        <p:tgtEl>
                                          <p:spTgt spid="26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8" st="8"/>
                                            </p:txEl>
                                          </p:spTgt>
                                        </p:tgtEl>
                                        <p:attrNameLst>
                                          <p:attrName>style.visibility</p:attrName>
                                        </p:attrNameLst>
                                      </p:cBhvr>
                                      <p:to>
                                        <p:strVal val="visible"/>
                                      </p:to>
                                    </p:set>
                                    <p:animEffect filter="fade" transition="in">
                                      <p:cBhvr>
                                        <p:cTn dur="500"/>
                                        <p:tgtEl>
                                          <p:spTgt spid="26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9" st="9"/>
                                            </p:txEl>
                                          </p:spTgt>
                                        </p:tgtEl>
                                        <p:attrNameLst>
                                          <p:attrName>style.visibility</p:attrName>
                                        </p:attrNameLst>
                                      </p:cBhvr>
                                      <p:to>
                                        <p:strVal val="visible"/>
                                      </p:to>
                                    </p:set>
                                    <p:animEffect filter="fade" transition="in">
                                      <p:cBhvr>
                                        <p:cTn dur="500"/>
                                        <p:tgtEl>
                                          <p:spTgt spid="26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10" st="10"/>
                                            </p:txEl>
                                          </p:spTgt>
                                        </p:tgtEl>
                                        <p:attrNameLst>
                                          <p:attrName>style.visibility</p:attrName>
                                        </p:attrNameLst>
                                      </p:cBhvr>
                                      <p:to>
                                        <p:strVal val="visible"/>
                                      </p:to>
                                    </p:set>
                                    <p:animEffect filter="fade" transition="in">
                                      <p:cBhvr>
                                        <p:cTn dur="500"/>
                                        <p:tgtEl>
                                          <p:spTgt spid="26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11" st="11"/>
                                            </p:txEl>
                                          </p:spTgt>
                                        </p:tgtEl>
                                        <p:attrNameLst>
                                          <p:attrName>style.visibility</p:attrName>
                                        </p:attrNameLst>
                                      </p:cBhvr>
                                      <p:to>
                                        <p:strVal val="visible"/>
                                      </p:to>
                                    </p:set>
                                    <p:animEffect filter="fade" transition="in">
                                      <p:cBhvr>
                                        <p:cTn dur="500"/>
                                        <p:tgtEl>
                                          <p:spTgt spid="26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12" st="12"/>
                                            </p:txEl>
                                          </p:spTgt>
                                        </p:tgtEl>
                                        <p:attrNameLst>
                                          <p:attrName>style.visibility</p:attrName>
                                        </p:attrNameLst>
                                      </p:cBhvr>
                                      <p:to>
                                        <p:strVal val="visible"/>
                                      </p:to>
                                    </p:set>
                                    <p:animEffect filter="fade" transition="in">
                                      <p:cBhvr>
                                        <p:cTn dur="500"/>
                                        <p:tgtEl>
                                          <p:spTgt spid="26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13" st="13"/>
                                            </p:txEl>
                                          </p:spTgt>
                                        </p:tgtEl>
                                        <p:attrNameLst>
                                          <p:attrName>style.visibility</p:attrName>
                                        </p:attrNameLst>
                                      </p:cBhvr>
                                      <p:to>
                                        <p:strVal val="visible"/>
                                      </p:to>
                                    </p:set>
                                    <p:animEffect filter="fade" transition="in">
                                      <p:cBhvr>
                                        <p:cTn dur="500"/>
                                        <p:tgtEl>
                                          <p:spTgt spid="26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14" st="14"/>
                                            </p:txEl>
                                          </p:spTgt>
                                        </p:tgtEl>
                                        <p:attrNameLst>
                                          <p:attrName>style.visibility</p:attrName>
                                        </p:attrNameLst>
                                      </p:cBhvr>
                                      <p:to>
                                        <p:strVal val="visible"/>
                                      </p:to>
                                    </p:set>
                                    <p:animEffect filter="fade" transition="in">
                                      <p:cBhvr>
                                        <p:cTn dur="500"/>
                                        <p:tgtEl>
                                          <p:spTgt spid="26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15" st="15"/>
                                            </p:txEl>
                                          </p:spTgt>
                                        </p:tgtEl>
                                        <p:attrNameLst>
                                          <p:attrName>style.visibility</p:attrName>
                                        </p:attrNameLst>
                                      </p:cBhvr>
                                      <p:to>
                                        <p:strVal val="visible"/>
                                      </p:to>
                                    </p:set>
                                    <p:animEffect filter="fade" transition="in">
                                      <p:cBhvr>
                                        <p:cTn dur="500"/>
                                        <p:tgtEl>
                                          <p:spTgt spid="268">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1046480" y="2638044"/>
            <a:ext cx="10058400" cy="3874516"/>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SzPts val="2400"/>
              <a:buChar char="•"/>
            </a:pPr>
            <a:r>
              <a:rPr lang="en-IN" sz="2400">
                <a:latin typeface="Corbel"/>
                <a:ea typeface="Corbel"/>
                <a:cs typeface="Corbel"/>
                <a:sym typeface="Corbel"/>
              </a:rPr>
              <a:t>The class which inherits the properties of other is known as </a:t>
            </a:r>
            <a:r>
              <a:rPr lang="en-IN" sz="2400" u="sng">
                <a:solidFill>
                  <a:srgbClr val="FF0000"/>
                </a:solidFill>
                <a:latin typeface="Corbel"/>
                <a:ea typeface="Corbel"/>
                <a:cs typeface="Corbel"/>
                <a:sym typeface="Corbel"/>
              </a:rPr>
              <a:t>subclass</a:t>
            </a:r>
            <a:r>
              <a:rPr lang="en-IN" sz="2400">
                <a:latin typeface="Corbel"/>
                <a:ea typeface="Corbel"/>
                <a:cs typeface="Corbel"/>
                <a:sym typeface="Corbel"/>
              </a:rPr>
              <a:t> (derived class, child class) and the class whose properties are inherited is known as </a:t>
            </a:r>
            <a:r>
              <a:rPr lang="en-IN" sz="2400" u="sng">
                <a:solidFill>
                  <a:srgbClr val="FF0000"/>
                </a:solidFill>
                <a:latin typeface="Corbel"/>
                <a:ea typeface="Corbel"/>
                <a:cs typeface="Corbel"/>
                <a:sym typeface="Corbel"/>
              </a:rPr>
              <a:t>superclass</a:t>
            </a:r>
            <a:r>
              <a:rPr lang="en-IN" sz="2400">
                <a:latin typeface="Corbel"/>
                <a:ea typeface="Corbel"/>
                <a:cs typeface="Corbel"/>
                <a:sym typeface="Corbel"/>
              </a:rPr>
              <a:t> (base class, parent class).</a:t>
            </a:r>
            <a:endParaRPr/>
          </a:p>
          <a:p>
            <a:pPr indent="-228600" lvl="0" marL="228600" rtl="0" algn="just">
              <a:lnSpc>
                <a:spcPct val="100000"/>
              </a:lnSpc>
              <a:spcBef>
                <a:spcPts val="1000"/>
              </a:spcBef>
              <a:spcAft>
                <a:spcPts val="0"/>
              </a:spcAft>
              <a:buSzPts val="2400"/>
              <a:buFont typeface="Arial"/>
              <a:buChar char="•"/>
            </a:pPr>
            <a:r>
              <a:rPr b="1" i="0" lang="en-IN" sz="2400">
                <a:latin typeface="Corbel"/>
                <a:ea typeface="Corbel"/>
                <a:cs typeface="Corbel"/>
                <a:sym typeface="Corbel"/>
              </a:rPr>
              <a:t>Reusability: </a:t>
            </a:r>
            <a:r>
              <a:rPr b="0" i="0" lang="en-IN" sz="2400">
                <a:latin typeface="Corbel"/>
                <a:ea typeface="Corbel"/>
                <a:cs typeface="Corbel"/>
                <a:sym typeface="Corbel"/>
              </a:rPr>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endParaRPr/>
          </a:p>
          <a:p>
            <a:pPr indent="0" lvl="0" marL="0" rtl="0" algn="just">
              <a:lnSpc>
                <a:spcPct val="100000"/>
              </a:lnSpc>
              <a:spcBef>
                <a:spcPts val="1000"/>
              </a:spcBef>
              <a:spcAft>
                <a:spcPts val="0"/>
              </a:spcAft>
              <a:buSzPts val="2400"/>
              <a:buNone/>
            </a:pPr>
            <a:br>
              <a:rPr lang="en-IN" sz="2400">
                <a:latin typeface="Corbel"/>
                <a:ea typeface="Corbel"/>
                <a:cs typeface="Corbel"/>
                <a:sym typeface="Corbel"/>
              </a:rPr>
            </a:br>
            <a:endParaRPr sz="2400">
              <a:latin typeface="Corbel"/>
              <a:ea typeface="Corbel"/>
              <a:cs typeface="Corbel"/>
              <a:sym typeface="Corbel"/>
            </a:endParaRPr>
          </a:p>
        </p:txBody>
      </p:sp>
      <p:sp>
        <p:nvSpPr>
          <p:cNvPr id="111" name="Google Shape;111;p17"/>
          <p:cNvSpPr txBox="1"/>
          <p:nvPr>
            <p:ph type="title"/>
          </p:nvPr>
        </p:nvSpPr>
        <p:spPr>
          <a:xfrm>
            <a:off x="2230438" y="965200"/>
            <a:ext cx="7731125" cy="118745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JAVA INHERITANCE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5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5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500"/>
                                        <p:tgtEl>
                                          <p:spTgt spid="11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idx="1" type="body"/>
          </p:nvPr>
        </p:nvSpPr>
        <p:spPr>
          <a:xfrm>
            <a:off x="1018095" y="988354"/>
            <a:ext cx="10605154" cy="310198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b="0" i="0" lang="en-IN" sz="2000">
                <a:latin typeface="Calibri"/>
                <a:ea typeface="Calibri"/>
                <a:cs typeface="Calibri"/>
                <a:sym typeface="Calibri"/>
              </a:rPr>
              <a:t>In previous example two separate classes Bank and Employee are associated through their Objects. Bank can have many employees, So it is a one-to-many relationship.</a:t>
            </a:r>
            <a:endParaRPr sz="2000">
              <a:latin typeface="Calibri"/>
              <a:ea typeface="Calibri"/>
              <a:cs typeface="Calibri"/>
              <a:sym typeface="Calibri"/>
            </a:endParaRPr>
          </a:p>
        </p:txBody>
      </p:sp>
      <p:pic>
        <p:nvPicPr>
          <p:cNvPr id="274" name="Google Shape;274;p44"/>
          <p:cNvPicPr preferRelativeResize="0"/>
          <p:nvPr/>
        </p:nvPicPr>
        <p:blipFill rotWithShape="1">
          <a:blip r:embed="rId3">
            <a:alphaModFix/>
          </a:blip>
          <a:srcRect b="0" l="0" r="0" t="0"/>
          <a:stretch/>
        </p:blipFill>
        <p:spPr>
          <a:xfrm>
            <a:off x="3280968" y="2554664"/>
            <a:ext cx="5429742" cy="3001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0" st="0"/>
                                            </p:txEl>
                                          </p:spTgt>
                                        </p:tgtEl>
                                        <p:attrNameLst>
                                          <p:attrName>style.visibility</p:attrName>
                                        </p:attrNameLst>
                                      </p:cBhvr>
                                      <p:to>
                                        <p:strVal val="visible"/>
                                      </p:to>
                                    </p:set>
                                    <p:animEffect filter="fade" transition="in">
                                      <p:cBhvr>
                                        <p:cTn dur="500"/>
                                        <p:tgtEl>
                                          <p:spTgt spid="27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610B38"/>
              </a:buClr>
              <a:buSzPts val="2800"/>
              <a:buFont typeface="Arial"/>
              <a:buNone/>
            </a:pPr>
            <a:r>
              <a:rPr b="1" i="0" lang="en-IN">
                <a:solidFill>
                  <a:srgbClr val="610B38"/>
                </a:solidFill>
                <a:latin typeface="Arial"/>
                <a:ea typeface="Arial"/>
                <a:cs typeface="Arial"/>
                <a:sym typeface="Arial"/>
              </a:rPr>
              <a:t>AGGREGATION IN JAVA</a:t>
            </a:r>
            <a:endParaRPr b="1"/>
          </a:p>
        </p:txBody>
      </p:sp>
      <p:sp>
        <p:nvSpPr>
          <p:cNvPr id="280" name="Google Shape;280;p45"/>
          <p:cNvSpPr txBox="1"/>
          <p:nvPr>
            <p:ph idx="1" type="body"/>
          </p:nvPr>
        </p:nvSpPr>
        <p:spPr>
          <a:xfrm>
            <a:off x="710215" y="2424979"/>
            <a:ext cx="11150352" cy="4117864"/>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00000"/>
              </a:lnSpc>
              <a:spcBef>
                <a:spcPts val="0"/>
              </a:spcBef>
              <a:spcAft>
                <a:spcPts val="0"/>
              </a:spcAft>
              <a:buSzPts val="1800"/>
              <a:buChar char="•"/>
            </a:pPr>
            <a:r>
              <a:rPr b="0" i="0" lang="en-IN">
                <a:solidFill>
                  <a:srgbClr val="000000"/>
                </a:solidFill>
                <a:latin typeface="Corbel"/>
                <a:ea typeface="Corbel"/>
                <a:cs typeface="Corbel"/>
                <a:sym typeface="Corbel"/>
              </a:rPr>
              <a:t>Consider a situation, Employee object contains many information such as id, name, emailId etc. It contains one more object named address, which contains its own information such as city, state, country, zipcode etc. as given below.</a:t>
            </a:r>
            <a:endParaRPr/>
          </a:p>
          <a:p>
            <a:pPr indent="0" lvl="0" marL="0" rtl="0" algn="l">
              <a:lnSpc>
                <a:spcPct val="100000"/>
              </a:lnSpc>
              <a:spcBef>
                <a:spcPts val="1000"/>
              </a:spcBef>
              <a:spcAft>
                <a:spcPts val="0"/>
              </a:spcAft>
              <a:buSzPts val="1800"/>
              <a:buNone/>
            </a:pPr>
            <a:r>
              <a:rPr b="0" i="0" lang="en-IN">
                <a:solidFill>
                  <a:srgbClr val="000000"/>
                </a:solidFill>
                <a:latin typeface="Consolas"/>
                <a:ea typeface="Consolas"/>
                <a:cs typeface="Consolas"/>
                <a:sym typeface="Consolas"/>
              </a:rPr>
              <a:t>class Employee</a:t>
            </a:r>
            <a:endParaRPr/>
          </a:p>
          <a:p>
            <a:pPr indent="0" lvl="0" marL="0" rtl="0" algn="l">
              <a:lnSpc>
                <a:spcPct val="100000"/>
              </a:lnSpc>
              <a:spcBef>
                <a:spcPts val="1000"/>
              </a:spcBef>
              <a:spcAft>
                <a:spcPts val="0"/>
              </a:spcAft>
              <a:buSzPts val="1800"/>
              <a:buNone/>
            </a:pPr>
            <a:r>
              <a:rPr b="0" i="0" lang="en-IN">
                <a:solidFill>
                  <a:srgbClr val="000000"/>
                </a:solidFill>
                <a:latin typeface="Consolas"/>
                <a:ea typeface="Consolas"/>
                <a:cs typeface="Consolas"/>
                <a:sym typeface="Consolas"/>
              </a:rPr>
              <a:t>{  </a:t>
            </a:r>
            <a:endParaRPr/>
          </a:p>
          <a:p>
            <a:pPr indent="0" lvl="0" marL="0" rtl="0" algn="l">
              <a:lnSpc>
                <a:spcPct val="100000"/>
              </a:lnSpc>
              <a:spcBef>
                <a:spcPts val="1000"/>
              </a:spcBef>
              <a:spcAft>
                <a:spcPts val="0"/>
              </a:spcAft>
              <a:buSzPts val="1800"/>
              <a:buNone/>
            </a:pPr>
            <a:r>
              <a:rPr b="0" i="0" lang="en-IN">
                <a:solidFill>
                  <a:srgbClr val="000000"/>
                </a:solidFill>
                <a:latin typeface="Consolas"/>
                <a:ea typeface="Consolas"/>
                <a:cs typeface="Consolas"/>
                <a:sym typeface="Consolas"/>
              </a:rPr>
              <a:t>int id;  </a:t>
            </a:r>
            <a:endParaRPr/>
          </a:p>
          <a:p>
            <a:pPr indent="0" lvl="0" marL="0" rtl="0" algn="l">
              <a:lnSpc>
                <a:spcPct val="100000"/>
              </a:lnSpc>
              <a:spcBef>
                <a:spcPts val="1000"/>
              </a:spcBef>
              <a:spcAft>
                <a:spcPts val="0"/>
              </a:spcAft>
              <a:buSzPts val="1800"/>
              <a:buNone/>
            </a:pPr>
            <a:r>
              <a:rPr b="0" i="0" lang="en-IN">
                <a:solidFill>
                  <a:srgbClr val="000000"/>
                </a:solidFill>
                <a:latin typeface="Consolas"/>
                <a:ea typeface="Consolas"/>
                <a:cs typeface="Consolas"/>
                <a:sym typeface="Consolas"/>
              </a:rPr>
              <a:t>String name;  </a:t>
            </a:r>
            <a:endParaRPr/>
          </a:p>
          <a:p>
            <a:pPr indent="0" lvl="0" marL="0" rtl="0" algn="l">
              <a:lnSpc>
                <a:spcPct val="100000"/>
              </a:lnSpc>
              <a:spcBef>
                <a:spcPts val="1000"/>
              </a:spcBef>
              <a:spcAft>
                <a:spcPts val="0"/>
              </a:spcAft>
              <a:buSzPts val="1800"/>
              <a:buNone/>
            </a:pPr>
            <a:r>
              <a:rPr b="0" i="0" lang="en-IN">
                <a:solidFill>
                  <a:srgbClr val="FF0000"/>
                </a:solidFill>
                <a:latin typeface="Consolas"/>
                <a:ea typeface="Consolas"/>
                <a:cs typeface="Consolas"/>
                <a:sym typeface="Consolas"/>
              </a:rPr>
              <a:t>Address address</a:t>
            </a:r>
            <a:r>
              <a:rPr b="0" i="0" lang="en-IN">
                <a:solidFill>
                  <a:srgbClr val="000000"/>
                </a:solidFill>
                <a:latin typeface="Consolas"/>
                <a:ea typeface="Consolas"/>
                <a:cs typeface="Consolas"/>
                <a:sym typeface="Consolas"/>
              </a:rPr>
              <a:t>;//Address is a class  </a:t>
            </a:r>
            <a:endParaRPr/>
          </a:p>
          <a:p>
            <a:pPr indent="0" lvl="0" marL="0" rtl="0" algn="l">
              <a:lnSpc>
                <a:spcPct val="100000"/>
              </a:lnSpc>
              <a:spcBef>
                <a:spcPts val="1000"/>
              </a:spcBef>
              <a:spcAft>
                <a:spcPts val="0"/>
              </a:spcAft>
              <a:buSzPts val="1800"/>
              <a:buNone/>
            </a:pPr>
            <a:r>
              <a:rPr b="0" i="0" lang="en-IN">
                <a:solidFill>
                  <a:srgbClr val="000000"/>
                </a:solidFill>
                <a:latin typeface="Consolas"/>
                <a:ea typeface="Consolas"/>
                <a:cs typeface="Consolas"/>
                <a:sym typeface="Consolas"/>
              </a:rPr>
              <a:t>...  </a:t>
            </a:r>
            <a:endParaRPr/>
          </a:p>
          <a:p>
            <a:pPr indent="0" lvl="0" marL="0" rtl="0" algn="l">
              <a:lnSpc>
                <a:spcPct val="100000"/>
              </a:lnSpc>
              <a:spcBef>
                <a:spcPts val="1000"/>
              </a:spcBef>
              <a:spcAft>
                <a:spcPts val="0"/>
              </a:spcAft>
              <a:buSzPts val="1800"/>
              <a:buNone/>
            </a:pPr>
            <a:r>
              <a:rPr b="0" i="0" lang="en-IN">
                <a:solidFill>
                  <a:srgbClr val="000000"/>
                </a:solidFill>
                <a:latin typeface="Consolas"/>
                <a:ea typeface="Consolas"/>
                <a:cs typeface="Consolas"/>
                <a:sym typeface="Consolas"/>
              </a:rPr>
              <a:t>} </a:t>
            </a:r>
            <a:endParaRPr/>
          </a:p>
          <a:p>
            <a:pPr indent="0" lvl="0" marL="0" rtl="0" algn="l">
              <a:lnSpc>
                <a:spcPct val="100000"/>
              </a:lnSpc>
              <a:spcBef>
                <a:spcPts val="1000"/>
              </a:spcBef>
              <a:spcAft>
                <a:spcPts val="0"/>
              </a:spcAft>
              <a:buSzPts val="1800"/>
              <a:buNone/>
            </a:pPr>
            <a:r>
              <a:rPr b="0" i="0" lang="en-IN">
                <a:solidFill>
                  <a:srgbClr val="000000"/>
                </a:solidFill>
                <a:latin typeface="Corbel"/>
                <a:ea typeface="Corbel"/>
                <a:cs typeface="Corbel"/>
                <a:sym typeface="Corbel"/>
              </a:rPr>
              <a:t>In such case, Employee has an entity reference address, so relationship is Employee HAS-A address.</a:t>
            </a:r>
            <a:endParaRPr/>
          </a:p>
          <a:p>
            <a:pPr indent="-114300" lvl="0" marL="228600" rtl="0" algn="l">
              <a:lnSpc>
                <a:spcPct val="100000"/>
              </a:lnSpc>
              <a:spcBef>
                <a:spcPts val="1000"/>
              </a:spcBef>
              <a:spcAft>
                <a:spcPts val="0"/>
              </a:spcAft>
              <a:buSzPts val="1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1313895" y="1461843"/>
            <a:ext cx="9605639" cy="3456388"/>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610B4B"/>
              </a:buClr>
              <a:buSzPts val="2800"/>
              <a:buFont typeface="Arial"/>
              <a:buNone/>
            </a:pPr>
            <a:r>
              <a:rPr b="0" i="0" lang="en-IN">
                <a:solidFill>
                  <a:srgbClr val="610B4B"/>
                </a:solidFill>
                <a:latin typeface="Arial"/>
                <a:ea typeface="Arial"/>
                <a:cs typeface="Arial"/>
                <a:sym typeface="Arial"/>
              </a:rPr>
              <a:t>WHY USE AGGREGATION?</a:t>
            </a:r>
            <a:br>
              <a:rPr b="0" i="0" lang="en-IN">
                <a:solidFill>
                  <a:srgbClr val="610B4B"/>
                </a:solidFill>
                <a:latin typeface="Arial"/>
                <a:ea typeface="Arial"/>
                <a:cs typeface="Arial"/>
                <a:sym typeface="Arial"/>
              </a:rPr>
            </a:br>
            <a:br>
              <a:rPr b="0" i="0" lang="en-IN">
                <a:solidFill>
                  <a:srgbClr val="610B4B"/>
                </a:solidFill>
                <a:latin typeface="Arial"/>
                <a:ea typeface="Arial"/>
                <a:cs typeface="Arial"/>
                <a:sym typeface="Arial"/>
              </a:rPr>
            </a:br>
            <a:r>
              <a:rPr b="0" lang="en-IN" cap="none">
                <a:solidFill>
                  <a:srgbClr val="000000"/>
                </a:solidFill>
                <a:latin typeface="verdana"/>
                <a:ea typeface="verdana"/>
                <a:cs typeface="verdana"/>
                <a:sym typeface="verdana"/>
              </a:rPr>
              <a:t>For Code Reusability.</a:t>
            </a:r>
            <a:br>
              <a:rPr b="0" lang="en-IN" cap="none">
                <a:solidFill>
                  <a:srgbClr val="000000"/>
                </a:solidFill>
                <a:latin typeface="verdana"/>
                <a:ea typeface="verdana"/>
                <a:cs typeface="verdana"/>
                <a:sym typeface="verdana"/>
              </a:rPr>
            </a:b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chemeClr val="dk1"/>
              </a:buClr>
              <a:buSzPts val="2400"/>
              <a:buFont typeface="Tahoma"/>
              <a:buNone/>
            </a:pPr>
            <a:r>
              <a:rPr b="1" lang="en-IN" sz="2400">
                <a:solidFill>
                  <a:schemeClr val="dk1"/>
                </a:solidFill>
                <a:latin typeface="Tahoma"/>
                <a:ea typeface="Tahoma"/>
                <a:cs typeface="Tahoma"/>
                <a:sym typeface="Tahoma"/>
              </a:rPr>
              <a:t>SIMPLE EXAMPLE OF AGGREGATION</a:t>
            </a:r>
            <a:endParaRPr b="1" sz="2400">
              <a:solidFill>
                <a:schemeClr val="dk1"/>
              </a:solidFill>
            </a:endParaRPr>
          </a:p>
        </p:txBody>
      </p:sp>
      <p:pic>
        <p:nvPicPr>
          <p:cNvPr id="291" name="Google Shape;291;p47"/>
          <p:cNvPicPr preferRelativeResize="0"/>
          <p:nvPr>
            <p:ph idx="1" type="body"/>
          </p:nvPr>
        </p:nvPicPr>
        <p:blipFill rotWithShape="1">
          <a:blip r:embed="rId3">
            <a:alphaModFix/>
          </a:blip>
          <a:srcRect b="0" l="0" r="0" t="0"/>
          <a:stretch/>
        </p:blipFill>
        <p:spPr>
          <a:xfrm>
            <a:off x="2983561" y="2654423"/>
            <a:ext cx="6292357" cy="273241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idx="1" type="body"/>
          </p:nvPr>
        </p:nvSpPr>
        <p:spPr>
          <a:xfrm>
            <a:off x="286926" y="152288"/>
            <a:ext cx="10952204" cy="310198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sz="1400">
                <a:latin typeface="Consolas"/>
                <a:ea typeface="Consolas"/>
                <a:cs typeface="Consolas"/>
                <a:sym typeface="Consolas"/>
              </a:rPr>
              <a:t>class Operation</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int square(int n)</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return n*n;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class Circle</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Operation op;//aggregation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double pi=3.14;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double area(int radius)</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op=new Operation();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int rsquare=op.square(radius);//code reusability (i.e. delegates the method call).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return pi*rsquare;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public static void main(String args[]){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Circle c=new Circle();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double result=c.area(5);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System.out.println(result);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animEffect filter="fade" transition="in">
                                      <p:cBhvr>
                                        <p:cTn dur="500"/>
                                        <p:tgtEl>
                                          <p:spTgt spid="2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animEffect filter="fade" transition="in">
                                      <p:cBhvr>
                                        <p:cTn dur="500"/>
                                        <p:tgtEl>
                                          <p:spTgt spid="2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2" st="2"/>
                                            </p:txEl>
                                          </p:spTgt>
                                        </p:tgtEl>
                                        <p:attrNameLst>
                                          <p:attrName>style.visibility</p:attrName>
                                        </p:attrNameLst>
                                      </p:cBhvr>
                                      <p:to>
                                        <p:strVal val="visible"/>
                                      </p:to>
                                    </p:set>
                                    <p:animEffect filter="fade" transition="in">
                                      <p:cBhvr>
                                        <p:cTn dur="500"/>
                                        <p:tgtEl>
                                          <p:spTgt spid="2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3" st="3"/>
                                            </p:txEl>
                                          </p:spTgt>
                                        </p:tgtEl>
                                        <p:attrNameLst>
                                          <p:attrName>style.visibility</p:attrName>
                                        </p:attrNameLst>
                                      </p:cBhvr>
                                      <p:to>
                                        <p:strVal val="visible"/>
                                      </p:to>
                                    </p:set>
                                    <p:animEffect filter="fade" transition="in">
                                      <p:cBhvr>
                                        <p:cTn dur="500"/>
                                        <p:tgtEl>
                                          <p:spTgt spid="2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4" st="4"/>
                                            </p:txEl>
                                          </p:spTgt>
                                        </p:tgtEl>
                                        <p:attrNameLst>
                                          <p:attrName>style.visibility</p:attrName>
                                        </p:attrNameLst>
                                      </p:cBhvr>
                                      <p:to>
                                        <p:strVal val="visible"/>
                                      </p:to>
                                    </p:set>
                                    <p:animEffect filter="fade" transition="in">
                                      <p:cBhvr>
                                        <p:cTn dur="500"/>
                                        <p:tgtEl>
                                          <p:spTgt spid="29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5" st="5"/>
                                            </p:txEl>
                                          </p:spTgt>
                                        </p:tgtEl>
                                        <p:attrNameLst>
                                          <p:attrName>style.visibility</p:attrName>
                                        </p:attrNameLst>
                                      </p:cBhvr>
                                      <p:to>
                                        <p:strVal val="visible"/>
                                      </p:to>
                                    </p:set>
                                    <p:animEffect filter="fade" transition="in">
                                      <p:cBhvr>
                                        <p:cTn dur="500"/>
                                        <p:tgtEl>
                                          <p:spTgt spid="29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6" st="6"/>
                                            </p:txEl>
                                          </p:spTgt>
                                        </p:tgtEl>
                                        <p:attrNameLst>
                                          <p:attrName>style.visibility</p:attrName>
                                        </p:attrNameLst>
                                      </p:cBhvr>
                                      <p:to>
                                        <p:strVal val="visible"/>
                                      </p:to>
                                    </p:set>
                                    <p:animEffect filter="fade" transition="in">
                                      <p:cBhvr>
                                        <p:cTn dur="500"/>
                                        <p:tgtEl>
                                          <p:spTgt spid="29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7" st="7"/>
                                            </p:txEl>
                                          </p:spTgt>
                                        </p:tgtEl>
                                        <p:attrNameLst>
                                          <p:attrName>style.visibility</p:attrName>
                                        </p:attrNameLst>
                                      </p:cBhvr>
                                      <p:to>
                                        <p:strVal val="visible"/>
                                      </p:to>
                                    </p:set>
                                    <p:animEffect filter="fade" transition="in">
                                      <p:cBhvr>
                                        <p:cTn dur="500"/>
                                        <p:tgtEl>
                                          <p:spTgt spid="29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8" st="8"/>
                                            </p:txEl>
                                          </p:spTgt>
                                        </p:tgtEl>
                                        <p:attrNameLst>
                                          <p:attrName>style.visibility</p:attrName>
                                        </p:attrNameLst>
                                      </p:cBhvr>
                                      <p:to>
                                        <p:strVal val="visible"/>
                                      </p:to>
                                    </p:set>
                                    <p:animEffect filter="fade" transition="in">
                                      <p:cBhvr>
                                        <p:cTn dur="500"/>
                                        <p:tgtEl>
                                          <p:spTgt spid="29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9" st="9"/>
                                            </p:txEl>
                                          </p:spTgt>
                                        </p:tgtEl>
                                        <p:attrNameLst>
                                          <p:attrName>style.visibility</p:attrName>
                                        </p:attrNameLst>
                                      </p:cBhvr>
                                      <p:to>
                                        <p:strVal val="visible"/>
                                      </p:to>
                                    </p:set>
                                    <p:animEffect filter="fade" transition="in">
                                      <p:cBhvr>
                                        <p:cTn dur="500"/>
                                        <p:tgtEl>
                                          <p:spTgt spid="29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0" st="10"/>
                                            </p:txEl>
                                          </p:spTgt>
                                        </p:tgtEl>
                                        <p:attrNameLst>
                                          <p:attrName>style.visibility</p:attrName>
                                        </p:attrNameLst>
                                      </p:cBhvr>
                                      <p:to>
                                        <p:strVal val="visible"/>
                                      </p:to>
                                    </p:set>
                                    <p:animEffect filter="fade" transition="in">
                                      <p:cBhvr>
                                        <p:cTn dur="500"/>
                                        <p:tgtEl>
                                          <p:spTgt spid="29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1" st="11"/>
                                            </p:txEl>
                                          </p:spTgt>
                                        </p:tgtEl>
                                        <p:attrNameLst>
                                          <p:attrName>style.visibility</p:attrName>
                                        </p:attrNameLst>
                                      </p:cBhvr>
                                      <p:to>
                                        <p:strVal val="visible"/>
                                      </p:to>
                                    </p:set>
                                    <p:animEffect filter="fade" transition="in">
                                      <p:cBhvr>
                                        <p:cTn dur="500"/>
                                        <p:tgtEl>
                                          <p:spTgt spid="29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2" st="12"/>
                                            </p:txEl>
                                          </p:spTgt>
                                        </p:tgtEl>
                                        <p:attrNameLst>
                                          <p:attrName>style.visibility</p:attrName>
                                        </p:attrNameLst>
                                      </p:cBhvr>
                                      <p:to>
                                        <p:strVal val="visible"/>
                                      </p:to>
                                    </p:set>
                                    <p:animEffect filter="fade" transition="in">
                                      <p:cBhvr>
                                        <p:cTn dur="500"/>
                                        <p:tgtEl>
                                          <p:spTgt spid="29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3" st="13"/>
                                            </p:txEl>
                                          </p:spTgt>
                                        </p:tgtEl>
                                        <p:attrNameLst>
                                          <p:attrName>style.visibility</p:attrName>
                                        </p:attrNameLst>
                                      </p:cBhvr>
                                      <p:to>
                                        <p:strVal val="visible"/>
                                      </p:to>
                                    </p:set>
                                    <p:animEffect filter="fade" transition="in">
                                      <p:cBhvr>
                                        <p:cTn dur="500"/>
                                        <p:tgtEl>
                                          <p:spTgt spid="29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4" st="14"/>
                                            </p:txEl>
                                          </p:spTgt>
                                        </p:tgtEl>
                                        <p:attrNameLst>
                                          <p:attrName>style.visibility</p:attrName>
                                        </p:attrNameLst>
                                      </p:cBhvr>
                                      <p:to>
                                        <p:strVal val="visible"/>
                                      </p:to>
                                    </p:set>
                                    <p:animEffect filter="fade" transition="in">
                                      <p:cBhvr>
                                        <p:cTn dur="500"/>
                                        <p:tgtEl>
                                          <p:spTgt spid="296">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5" st="15"/>
                                            </p:txEl>
                                          </p:spTgt>
                                        </p:tgtEl>
                                        <p:attrNameLst>
                                          <p:attrName>style.visibility</p:attrName>
                                        </p:attrNameLst>
                                      </p:cBhvr>
                                      <p:to>
                                        <p:strVal val="visible"/>
                                      </p:to>
                                    </p:set>
                                    <p:animEffect filter="fade" transition="in">
                                      <p:cBhvr>
                                        <p:cTn dur="500"/>
                                        <p:tgtEl>
                                          <p:spTgt spid="296">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6" st="16"/>
                                            </p:txEl>
                                          </p:spTgt>
                                        </p:tgtEl>
                                        <p:attrNameLst>
                                          <p:attrName>style.visibility</p:attrName>
                                        </p:attrNameLst>
                                      </p:cBhvr>
                                      <p:to>
                                        <p:strVal val="visible"/>
                                      </p:to>
                                    </p:set>
                                    <p:animEffect filter="fade" transition="in">
                                      <p:cBhvr>
                                        <p:cTn dur="500"/>
                                        <p:tgtEl>
                                          <p:spTgt spid="296">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7" st="17"/>
                                            </p:txEl>
                                          </p:spTgt>
                                        </p:tgtEl>
                                        <p:attrNameLst>
                                          <p:attrName>style.visibility</p:attrName>
                                        </p:attrNameLst>
                                      </p:cBhvr>
                                      <p:to>
                                        <p:strVal val="visible"/>
                                      </p:to>
                                    </p:set>
                                    <p:animEffect filter="fade" transition="in">
                                      <p:cBhvr>
                                        <p:cTn dur="500"/>
                                        <p:tgtEl>
                                          <p:spTgt spid="296">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8" st="18"/>
                                            </p:txEl>
                                          </p:spTgt>
                                        </p:tgtEl>
                                        <p:attrNameLst>
                                          <p:attrName>style.visibility</p:attrName>
                                        </p:attrNameLst>
                                      </p:cBhvr>
                                      <p:to>
                                        <p:strVal val="visible"/>
                                      </p:to>
                                    </p:set>
                                    <p:animEffect filter="fade" transition="in">
                                      <p:cBhvr>
                                        <p:cTn dur="500"/>
                                        <p:tgtEl>
                                          <p:spTgt spid="296">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9" st="19"/>
                                            </p:txEl>
                                          </p:spTgt>
                                        </p:tgtEl>
                                        <p:attrNameLst>
                                          <p:attrName>style.visibility</p:attrName>
                                        </p:attrNameLst>
                                      </p:cBhvr>
                                      <p:to>
                                        <p:strVal val="visible"/>
                                      </p:to>
                                    </p:set>
                                    <p:animEffect filter="fade" transition="in">
                                      <p:cBhvr>
                                        <p:cTn dur="500"/>
                                        <p:tgtEl>
                                          <p:spTgt spid="296">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20" st="20"/>
                                            </p:txEl>
                                          </p:spTgt>
                                        </p:tgtEl>
                                        <p:attrNameLst>
                                          <p:attrName>style.visibility</p:attrName>
                                        </p:attrNameLst>
                                      </p:cBhvr>
                                      <p:to>
                                        <p:strVal val="visible"/>
                                      </p:to>
                                    </p:set>
                                    <p:animEffect filter="fade" transition="in">
                                      <p:cBhvr>
                                        <p:cTn dur="500"/>
                                        <p:tgtEl>
                                          <p:spTgt spid="296">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21" st="21"/>
                                            </p:txEl>
                                          </p:spTgt>
                                        </p:tgtEl>
                                        <p:attrNameLst>
                                          <p:attrName>style.visibility</p:attrName>
                                        </p:attrNameLst>
                                      </p:cBhvr>
                                      <p:to>
                                        <p:strVal val="visible"/>
                                      </p:to>
                                    </p:set>
                                    <p:animEffect filter="fade" transition="in">
                                      <p:cBhvr>
                                        <p:cTn dur="500"/>
                                        <p:tgtEl>
                                          <p:spTgt spid="296">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22" st="22"/>
                                            </p:txEl>
                                          </p:spTgt>
                                        </p:tgtEl>
                                        <p:attrNameLst>
                                          <p:attrName>style.visibility</p:attrName>
                                        </p:attrNameLst>
                                      </p:cBhvr>
                                      <p:to>
                                        <p:strVal val="visible"/>
                                      </p:to>
                                    </p:set>
                                    <p:animEffect filter="fade" transition="in">
                                      <p:cBhvr>
                                        <p:cTn dur="500"/>
                                        <p:tgtEl>
                                          <p:spTgt spid="296">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23" st="23"/>
                                            </p:txEl>
                                          </p:spTgt>
                                        </p:tgtEl>
                                        <p:attrNameLst>
                                          <p:attrName>style.visibility</p:attrName>
                                        </p:attrNameLst>
                                      </p:cBhvr>
                                      <p:to>
                                        <p:strVal val="visible"/>
                                      </p:to>
                                    </p:set>
                                    <p:animEffect filter="fade" transition="in">
                                      <p:cBhvr>
                                        <p:cTn dur="500"/>
                                        <p:tgtEl>
                                          <p:spTgt spid="296">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24" st="24"/>
                                            </p:txEl>
                                          </p:spTgt>
                                        </p:tgtEl>
                                        <p:attrNameLst>
                                          <p:attrName>style.visibility</p:attrName>
                                        </p:attrNameLst>
                                      </p:cBhvr>
                                      <p:to>
                                        <p:strVal val="visible"/>
                                      </p:to>
                                    </p:set>
                                    <p:animEffect filter="fade" transition="in">
                                      <p:cBhvr>
                                        <p:cTn dur="500"/>
                                        <p:tgtEl>
                                          <p:spTgt spid="296">
                                            <p:txEl>
                                              <p:pRg end="24" st="2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25" st="25"/>
                                            </p:txEl>
                                          </p:spTgt>
                                        </p:tgtEl>
                                        <p:attrNameLst>
                                          <p:attrName>style.visibility</p:attrName>
                                        </p:attrNameLst>
                                      </p:cBhvr>
                                      <p:to>
                                        <p:strVal val="visible"/>
                                      </p:to>
                                    </p:set>
                                    <p:animEffect filter="fade" transition="in">
                                      <p:cBhvr>
                                        <p:cTn dur="500"/>
                                        <p:tgtEl>
                                          <p:spTgt spid="296">
                                            <p:txEl>
                                              <p:pRg end="25" st="2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26" st="26"/>
                                            </p:txEl>
                                          </p:spTgt>
                                        </p:tgtEl>
                                        <p:attrNameLst>
                                          <p:attrName>style.visibility</p:attrName>
                                        </p:attrNameLst>
                                      </p:cBhvr>
                                      <p:to>
                                        <p:strVal val="visible"/>
                                      </p:to>
                                    </p:set>
                                    <p:animEffect filter="fade" transition="in">
                                      <p:cBhvr>
                                        <p:cTn dur="500"/>
                                        <p:tgtEl>
                                          <p:spTgt spid="296">
                                            <p:txEl>
                                              <p:pRg end="26" st="2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9"/>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chemeClr val="dk1"/>
              </a:buClr>
              <a:buSzPts val="2800"/>
              <a:buFont typeface="Arial"/>
              <a:buNone/>
            </a:pPr>
            <a:r>
              <a:rPr b="1" lang="en-IN">
                <a:solidFill>
                  <a:schemeClr val="dk1"/>
                </a:solidFill>
                <a:latin typeface="Arial"/>
                <a:ea typeface="Arial"/>
                <a:cs typeface="Arial"/>
                <a:sym typeface="Arial"/>
              </a:rPr>
              <a:t>WHEN USE AGGREGATION?</a:t>
            </a:r>
            <a:endParaRPr b="1">
              <a:solidFill>
                <a:schemeClr val="dk1"/>
              </a:solidFill>
            </a:endParaRPr>
          </a:p>
        </p:txBody>
      </p:sp>
      <p:sp>
        <p:nvSpPr>
          <p:cNvPr id="302" name="Google Shape;302;p49"/>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400"/>
              <a:buFont typeface="Arial"/>
              <a:buChar char="•"/>
            </a:pPr>
            <a:r>
              <a:rPr b="0" lang="en-IN" sz="2400">
                <a:solidFill>
                  <a:srgbClr val="000000"/>
                </a:solidFill>
                <a:latin typeface="Corbel"/>
                <a:ea typeface="Corbel"/>
                <a:cs typeface="Corbel"/>
                <a:sym typeface="Corbel"/>
              </a:rPr>
              <a:t>Code reuse is also best achieved by aggregation when there is no is-a relationship.</a:t>
            </a:r>
            <a:endParaRPr/>
          </a:p>
          <a:p>
            <a:pPr indent="-228600" lvl="0" marL="228600" rtl="0" algn="just">
              <a:lnSpc>
                <a:spcPct val="100000"/>
              </a:lnSpc>
              <a:spcBef>
                <a:spcPts val="1000"/>
              </a:spcBef>
              <a:spcAft>
                <a:spcPts val="0"/>
              </a:spcAft>
              <a:buSzPts val="2400"/>
              <a:buFont typeface="Arial"/>
              <a:buChar char="•"/>
            </a:pPr>
            <a:r>
              <a:rPr b="0" lang="en-IN" sz="2400">
                <a:solidFill>
                  <a:srgbClr val="000000"/>
                </a:solidFill>
                <a:latin typeface="Corbel"/>
                <a:ea typeface="Corbel"/>
                <a:cs typeface="Corbel"/>
                <a:sym typeface="Corbel"/>
              </a:rPr>
              <a:t>Inheritance should be used only if the relationship is-a is maintained throughout the lifetime of the objects involved; otherwise, aggregation is the best choice.</a:t>
            </a:r>
            <a:endParaRPr/>
          </a:p>
          <a:p>
            <a:pPr indent="-114300" lvl="0" marL="228600" rtl="0" algn="l">
              <a:lnSpc>
                <a:spcPct val="100000"/>
              </a:lnSpc>
              <a:spcBef>
                <a:spcPts val="100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500"/>
                                        <p:tgtEl>
                                          <p:spTgt spid="3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animEffect filter="fade" transition="in">
                                      <p:cBhvr>
                                        <p:cTn dur="500"/>
                                        <p:tgtEl>
                                          <p:spTgt spid="3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animEffect filter="fade" transition="in">
                                      <p:cBhvr>
                                        <p:cTn dur="500"/>
                                        <p:tgtEl>
                                          <p:spTgt spid="30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0"/>
          <p:cNvSpPr txBox="1"/>
          <p:nvPr>
            <p:ph idx="1" type="body"/>
          </p:nvPr>
        </p:nvSpPr>
        <p:spPr>
          <a:xfrm>
            <a:off x="118248" y="390619"/>
            <a:ext cx="5883057" cy="640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sz="1200">
              <a:latin typeface="Consolas"/>
              <a:ea typeface="Consolas"/>
              <a:cs typeface="Consolas"/>
              <a:sym typeface="Consolas"/>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public class Address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String city,state,country;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public Address(String city, String state, String country)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this.city = city;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this.state = state;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this.country = country;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t/>
            </a:r>
            <a:endParaRPr sz="1200">
              <a:latin typeface="Consolas"/>
              <a:ea typeface="Consolas"/>
              <a:cs typeface="Consolas"/>
              <a:sym typeface="Consolas"/>
            </a:endParaRPr>
          </a:p>
        </p:txBody>
      </p:sp>
      <p:sp>
        <p:nvSpPr>
          <p:cNvPr id="308" name="Google Shape;308;p50"/>
          <p:cNvSpPr txBox="1"/>
          <p:nvPr/>
        </p:nvSpPr>
        <p:spPr>
          <a:xfrm>
            <a:off x="5612895" y="421432"/>
            <a:ext cx="6940113"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200"/>
              <a:buFont typeface="Gill Sans"/>
              <a:buNone/>
            </a:pPr>
            <a:r>
              <a:t/>
            </a:r>
            <a:endParaRPr sz="1200">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public class Emp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int id;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String name;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Address address;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public Emp(int id, String name, Address address)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    this.id = id;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    this.name = name;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    this.address=address;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void display(){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System.out.println(id+" "+name);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System.out.println(address.city+" "+address.state+" "+address.country);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public static void main(String[] args)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Address address1=new Address("gzb","UP","india");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Address address2=new Address("gno","UP","india");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Emp e=new Emp(111,"varun",address1);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Emp e2=new Emp(112,"arun",address2);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e.display();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e2.display();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200"/>
              <a:buFont typeface="Consolas"/>
              <a:buNone/>
            </a:pPr>
            <a:r>
              <a:rPr lang="en-IN" sz="1200">
                <a:solidFill>
                  <a:schemeClr val="dk1"/>
                </a:solidFill>
                <a:latin typeface="Consolas"/>
                <a:ea typeface="Consolas"/>
                <a:cs typeface="Consolas"/>
                <a:sym typeface="Consolas"/>
              </a:rPr>
              <a:t>} </a:t>
            </a:r>
            <a:endParaRPr sz="1200">
              <a:solidFill>
                <a:schemeClr val="dk1"/>
              </a:solidFill>
              <a:latin typeface="Gill Sans"/>
              <a:ea typeface="Gill Sans"/>
              <a:cs typeface="Gill Sans"/>
              <a:sym typeface="Gill Sans"/>
            </a:endParaRPr>
          </a:p>
        </p:txBody>
      </p:sp>
      <p:sp>
        <p:nvSpPr>
          <p:cNvPr id="309" name="Google Shape;309;p50"/>
          <p:cNvSpPr/>
          <p:nvPr/>
        </p:nvSpPr>
        <p:spPr>
          <a:xfrm>
            <a:off x="411480" y="4610539"/>
            <a:ext cx="1939834" cy="78483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mo"/>
              <a:buNone/>
            </a:pPr>
            <a:r>
              <a:rPr b="0" i="0" lang="en-IN" sz="900" u="none" cap="none" strike="noStrike">
                <a:solidFill>
                  <a:srgbClr val="000000"/>
                </a:solidFill>
                <a:latin typeface="Arimo"/>
                <a:ea typeface="Arimo"/>
                <a:cs typeface="Arimo"/>
                <a:sym typeface="Arimo"/>
              </a:rPr>
              <a:t>Output:</a:t>
            </a:r>
            <a:endParaRPr/>
          </a:p>
          <a:p>
            <a:pPr indent="0" lvl="0" marL="0" marR="0" rtl="0" algn="l">
              <a:spcBef>
                <a:spcPts val="0"/>
              </a:spcBef>
              <a:spcAft>
                <a:spcPts val="0"/>
              </a:spcAft>
              <a:buNone/>
            </a:pPr>
            <a:r>
              <a:rPr lang="en-IN" sz="900">
                <a:solidFill>
                  <a:srgbClr val="000000"/>
                </a:solidFill>
                <a:latin typeface="Arimo"/>
                <a:ea typeface="Arimo"/>
                <a:cs typeface="Arimo"/>
                <a:sym typeface="Arimo"/>
              </a:rPr>
              <a:t>111 varun</a:t>
            </a:r>
            <a:endParaRPr sz="900">
              <a:solidFill>
                <a:srgbClr val="000000"/>
              </a:solidFill>
              <a:latin typeface="Arimo"/>
              <a:ea typeface="Arimo"/>
              <a:cs typeface="Arimo"/>
              <a:sym typeface="Arimo"/>
            </a:endParaRPr>
          </a:p>
          <a:p>
            <a:pPr indent="0" lvl="0" marL="0" marR="0" rtl="0" algn="l">
              <a:spcBef>
                <a:spcPts val="0"/>
              </a:spcBef>
              <a:spcAft>
                <a:spcPts val="0"/>
              </a:spcAft>
              <a:buNone/>
            </a:pPr>
            <a:r>
              <a:rPr lang="en-IN" sz="900">
                <a:solidFill>
                  <a:srgbClr val="000000"/>
                </a:solidFill>
                <a:latin typeface="Arimo"/>
                <a:ea typeface="Arimo"/>
                <a:cs typeface="Arimo"/>
                <a:sym typeface="Arimo"/>
              </a:rPr>
              <a:t>gzb UP india</a:t>
            </a:r>
            <a:endParaRPr sz="900">
              <a:solidFill>
                <a:srgbClr val="000000"/>
              </a:solidFill>
              <a:latin typeface="Arimo"/>
              <a:ea typeface="Arimo"/>
              <a:cs typeface="Arimo"/>
              <a:sym typeface="Arimo"/>
            </a:endParaRPr>
          </a:p>
          <a:p>
            <a:pPr indent="0" lvl="0" marL="0" marR="0" rtl="0" algn="l">
              <a:spcBef>
                <a:spcPts val="0"/>
              </a:spcBef>
              <a:spcAft>
                <a:spcPts val="0"/>
              </a:spcAft>
              <a:buNone/>
            </a:pPr>
            <a:r>
              <a:rPr lang="en-IN" sz="900">
                <a:solidFill>
                  <a:srgbClr val="000000"/>
                </a:solidFill>
                <a:latin typeface="Arimo"/>
                <a:ea typeface="Arimo"/>
                <a:cs typeface="Arimo"/>
                <a:sym typeface="Arimo"/>
              </a:rPr>
              <a:t>112 arun</a:t>
            </a:r>
            <a:endParaRPr sz="900">
              <a:solidFill>
                <a:srgbClr val="000000"/>
              </a:solidFill>
              <a:latin typeface="Arimo"/>
              <a:ea typeface="Arimo"/>
              <a:cs typeface="Arimo"/>
              <a:sym typeface="Arimo"/>
            </a:endParaRPr>
          </a:p>
          <a:p>
            <a:pPr indent="0" lvl="0" marL="0" marR="0" rtl="0" algn="l">
              <a:spcBef>
                <a:spcPts val="0"/>
              </a:spcBef>
              <a:spcAft>
                <a:spcPts val="0"/>
              </a:spcAft>
              <a:buNone/>
            </a:pPr>
            <a:r>
              <a:rPr lang="en-IN" sz="900">
                <a:solidFill>
                  <a:srgbClr val="000000"/>
                </a:solidFill>
                <a:latin typeface="Arimo"/>
                <a:ea typeface="Arimo"/>
                <a:cs typeface="Arimo"/>
                <a:sym typeface="Arimo"/>
              </a:rPr>
              <a:t>gno UP india</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THE SYNTAX OF JAVA INHERITANCE</a:t>
            </a:r>
            <a:endParaRPr/>
          </a:p>
        </p:txBody>
      </p:sp>
      <p:sp>
        <p:nvSpPr>
          <p:cNvPr id="117" name="Google Shape;117;p18"/>
          <p:cNvSpPr/>
          <p:nvPr/>
        </p:nvSpPr>
        <p:spPr>
          <a:xfrm>
            <a:off x="2818701" y="2370340"/>
            <a:ext cx="6677640" cy="3170099"/>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70C0"/>
              </a:buClr>
              <a:buSzPts val="2000"/>
              <a:buFont typeface="Consolas"/>
              <a:buNone/>
            </a:pPr>
            <a:r>
              <a:rPr b="0" i="0" lang="en-IN" sz="2000" u="none" cap="none" strike="noStrike">
                <a:solidFill>
                  <a:srgbClr val="0070C0"/>
                </a:solidFill>
                <a:latin typeface="Consolas"/>
                <a:ea typeface="Consolas"/>
                <a:cs typeface="Consolas"/>
                <a:sym typeface="Consolas"/>
              </a:rPr>
              <a:t>class</a:t>
            </a:r>
            <a:r>
              <a:rPr b="0" i="0" lang="en-IN" sz="2000" u="none" cap="none" strike="noStrike">
                <a:solidFill>
                  <a:schemeClr val="dk1"/>
                </a:solidFill>
                <a:latin typeface="Consolas"/>
                <a:ea typeface="Consolas"/>
                <a:cs typeface="Consolas"/>
                <a:sym typeface="Consolas"/>
              </a:rPr>
              <a:t> Super </a:t>
            </a:r>
            <a:endParaRPr/>
          </a:p>
          <a:p>
            <a:pPr indent="0" lvl="0" marL="0" marR="0" rtl="0" algn="l">
              <a:lnSpc>
                <a:spcPct val="100000"/>
              </a:lnSpc>
              <a:spcBef>
                <a:spcPts val="0"/>
              </a:spcBef>
              <a:spcAft>
                <a:spcPts val="0"/>
              </a:spcAft>
              <a:buClr>
                <a:schemeClr val="dk1"/>
              </a:buClr>
              <a:buSzPts val="2000"/>
              <a:buFont typeface="Consolas"/>
              <a:buNone/>
            </a:pPr>
            <a:r>
              <a:rPr b="0" i="0" lang="en-IN" sz="20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chemeClr val="dk1"/>
              </a:buClr>
              <a:buSzPts val="2000"/>
              <a:buFont typeface="Consolas"/>
              <a:buNone/>
            </a:pPr>
            <a:r>
              <a:rPr b="0" i="0" lang="en-IN" sz="2000" u="none" cap="none" strike="noStrike">
                <a:solidFill>
                  <a:schemeClr val="dk1"/>
                </a:solidFill>
                <a:latin typeface="Consolas"/>
                <a:ea typeface="Consolas"/>
                <a:cs typeface="Consolas"/>
                <a:sym typeface="Consolas"/>
              </a:rPr>
              <a:t>   ..... </a:t>
            </a:r>
            <a:endParaRPr/>
          </a:p>
          <a:p>
            <a:pPr indent="0" lvl="0" marL="0" marR="0" rtl="0" algn="l">
              <a:lnSpc>
                <a:spcPct val="100000"/>
              </a:lnSpc>
              <a:spcBef>
                <a:spcPts val="0"/>
              </a:spcBef>
              <a:spcAft>
                <a:spcPts val="0"/>
              </a:spcAft>
              <a:buClr>
                <a:schemeClr val="dk1"/>
              </a:buClr>
              <a:buSzPts val="2000"/>
              <a:buFont typeface="Consolas"/>
              <a:buNone/>
            </a:pPr>
            <a:r>
              <a:rPr b="0" i="0" lang="en-IN" sz="2000" u="none" cap="none" strike="noStrike">
                <a:solidFill>
                  <a:schemeClr val="dk1"/>
                </a:solidFill>
                <a:latin typeface="Consolas"/>
                <a:ea typeface="Consolas"/>
                <a:cs typeface="Consolas"/>
                <a:sym typeface="Consolas"/>
              </a:rPr>
              <a:t>   ..... </a:t>
            </a:r>
            <a:endParaRPr b="0"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2000"/>
              <a:buFont typeface="Consolas"/>
              <a:buNone/>
            </a:pPr>
            <a:r>
              <a:rPr b="0" i="0" lang="en-IN" sz="20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70C0"/>
              </a:buClr>
              <a:buSzPts val="2000"/>
              <a:buFont typeface="Consolas"/>
              <a:buNone/>
            </a:pPr>
            <a:r>
              <a:rPr b="0" i="0" lang="en-IN" sz="2000" u="none" cap="none" strike="noStrike">
                <a:solidFill>
                  <a:srgbClr val="0070C0"/>
                </a:solidFill>
                <a:latin typeface="Consolas"/>
                <a:ea typeface="Consolas"/>
                <a:cs typeface="Consolas"/>
                <a:sym typeface="Consolas"/>
              </a:rPr>
              <a:t>class</a:t>
            </a:r>
            <a:r>
              <a:rPr b="0" i="0" lang="en-IN" sz="2000" u="none" cap="none" strike="noStrike">
                <a:solidFill>
                  <a:schemeClr val="dk1"/>
                </a:solidFill>
                <a:latin typeface="Consolas"/>
                <a:ea typeface="Consolas"/>
                <a:cs typeface="Consolas"/>
                <a:sym typeface="Consolas"/>
              </a:rPr>
              <a:t> Sub </a:t>
            </a:r>
            <a:r>
              <a:rPr b="0" i="0" lang="en-IN" sz="2000" u="none" cap="none" strike="noStrike">
                <a:solidFill>
                  <a:srgbClr val="0070C0"/>
                </a:solidFill>
                <a:latin typeface="Consolas"/>
                <a:ea typeface="Consolas"/>
                <a:cs typeface="Consolas"/>
                <a:sym typeface="Consolas"/>
              </a:rPr>
              <a:t>extends</a:t>
            </a:r>
            <a:r>
              <a:rPr b="0" i="0" lang="en-IN" sz="2000" u="none" cap="none" strike="noStrike">
                <a:solidFill>
                  <a:schemeClr val="dk1"/>
                </a:solidFill>
                <a:latin typeface="Consolas"/>
                <a:ea typeface="Consolas"/>
                <a:cs typeface="Consolas"/>
                <a:sym typeface="Consolas"/>
              </a:rPr>
              <a:t> Super </a:t>
            </a:r>
            <a:endParaRPr/>
          </a:p>
          <a:p>
            <a:pPr indent="0" lvl="0" marL="0" marR="0" rtl="0" algn="l">
              <a:lnSpc>
                <a:spcPct val="100000"/>
              </a:lnSpc>
              <a:spcBef>
                <a:spcPts val="0"/>
              </a:spcBef>
              <a:spcAft>
                <a:spcPts val="0"/>
              </a:spcAft>
              <a:buClr>
                <a:schemeClr val="dk1"/>
              </a:buClr>
              <a:buSzPts val="2000"/>
              <a:buFont typeface="Consolas"/>
              <a:buNone/>
            </a:pPr>
            <a:r>
              <a:rPr b="0" i="0" lang="en-IN" sz="20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chemeClr val="dk1"/>
              </a:buClr>
              <a:buSzPts val="2000"/>
              <a:buFont typeface="Consolas"/>
              <a:buNone/>
            </a:pPr>
            <a:r>
              <a:rPr b="0" i="0" lang="en-IN" sz="2000" u="none" cap="none" strike="noStrike">
                <a:solidFill>
                  <a:schemeClr val="dk1"/>
                </a:solidFill>
                <a:latin typeface="Consolas"/>
                <a:ea typeface="Consolas"/>
                <a:cs typeface="Consolas"/>
                <a:sym typeface="Consolas"/>
              </a:rPr>
              <a:t>   ..... </a:t>
            </a:r>
            <a:endParaRPr/>
          </a:p>
          <a:p>
            <a:pPr indent="0" lvl="0" marL="0" marR="0" rtl="0" algn="l">
              <a:lnSpc>
                <a:spcPct val="100000"/>
              </a:lnSpc>
              <a:spcBef>
                <a:spcPts val="0"/>
              </a:spcBef>
              <a:spcAft>
                <a:spcPts val="0"/>
              </a:spcAft>
              <a:buClr>
                <a:schemeClr val="dk1"/>
              </a:buClr>
              <a:buSzPts val="2000"/>
              <a:buFont typeface="Consolas"/>
              <a:buNone/>
            </a:pPr>
            <a:r>
              <a:rPr b="0" i="0" lang="en-IN" sz="2000" u="none" cap="none" strike="noStrike">
                <a:solidFill>
                  <a:schemeClr val="dk1"/>
                </a:solidFill>
                <a:latin typeface="Consolas"/>
                <a:ea typeface="Consolas"/>
                <a:cs typeface="Consolas"/>
                <a:sym typeface="Consolas"/>
              </a:rPr>
              <a:t>   ..... </a:t>
            </a:r>
            <a:endParaRPr/>
          </a:p>
          <a:p>
            <a:pPr indent="0" lvl="0" marL="0" marR="0" rtl="0" algn="l">
              <a:lnSpc>
                <a:spcPct val="100000"/>
              </a:lnSpc>
              <a:spcBef>
                <a:spcPts val="0"/>
              </a:spcBef>
              <a:spcAft>
                <a:spcPts val="0"/>
              </a:spcAft>
              <a:buClr>
                <a:schemeClr val="dk1"/>
              </a:buClr>
              <a:buSzPts val="2000"/>
              <a:buFont typeface="Consolas"/>
              <a:buNone/>
            </a:pPr>
            <a:r>
              <a:rPr b="0" i="0" lang="en-IN" sz="2000" u="none" cap="none" strike="noStrike">
                <a:solidFill>
                  <a:schemeClr val="dk1"/>
                </a:solidFill>
                <a:latin typeface="Consolas"/>
                <a:ea typeface="Consolas"/>
                <a:cs typeface="Consolas"/>
                <a:sym typeface="Consolas"/>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610B4B"/>
              </a:buClr>
              <a:buSzPts val="2800"/>
              <a:buFont typeface="Tahoma"/>
              <a:buNone/>
            </a:pPr>
            <a:r>
              <a:rPr b="0" lang="en-IN">
                <a:solidFill>
                  <a:srgbClr val="610B4B"/>
                </a:solidFill>
                <a:latin typeface="Tahoma"/>
                <a:ea typeface="Tahoma"/>
                <a:cs typeface="Tahoma"/>
                <a:sym typeface="Tahoma"/>
              </a:rPr>
              <a:t>JAVA INHERITANCE EXAMPLE</a:t>
            </a:r>
            <a:endParaRPr/>
          </a:p>
        </p:txBody>
      </p:sp>
      <p:sp>
        <p:nvSpPr>
          <p:cNvPr id="123" name="Google Shape;123;p19"/>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t/>
            </a:r>
            <a:endParaRPr/>
          </a:p>
        </p:txBody>
      </p:sp>
      <p:pic>
        <p:nvPicPr>
          <p:cNvPr id="124" name="Google Shape;124;p19"/>
          <p:cNvPicPr preferRelativeResize="0"/>
          <p:nvPr/>
        </p:nvPicPr>
        <p:blipFill rotWithShape="1">
          <a:blip r:embed="rId3">
            <a:alphaModFix/>
          </a:blip>
          <a:srcRect b="0" l="0" r="0" t="0"/>
          <a:stretch/>
        </p:blipFill>
        <p:spPr>
          <a:xfrm>
            <a:off x="4912680" y="2633477"/>
            <a:ext cx="1905000" cy="3686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nvSpPr>
        <p:spPr>
          <a:xfrm>
            <a:off x="1129681" y="310719"/>
            <a:ext cx="5865923" cy="62478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600" u="none" cap="none" strike="noStrike">
                <a:solidFill>
                  <a:schemeClr val="dk1"/>
                </a:solidFill>
                <a:latin typeface="Consolas"/>
                <a:ea typeface="Consolas"/>
                <a:cs typeface="Consolas"/>
                <a:sym typeface="Consolas"/>
              </a:rPr>
              <a:t>class Doctor</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void Doctor_Details()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System.out.println("Doctor Details...");</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sz="16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class Surgeon extends Doctor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void Surgeon_Details()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System.out.println("Surgen Detail...");</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sz="16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public class Hospital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public static void main(String args[])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Surgeon s = new Surgeon();</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s.Doctor_Details();</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s.Surgeon_Details();</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a:t>
            </a:r>
            <a:endParaRPr sz="16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5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500"/>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500"/>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500"/>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Effect filter="fade" transition="in">
                                      <p:cBhvr>
                                        <p:cTn dur="500"/>
                                        <p:tgtEl>
                                          <p:spTgt spid="1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5" st="5"/>
                                            </p:txEl>
                                          </p:spTgt>
                                        </p:tgtEl>
                                        <p:attrNameLst>
                                          <p:attrName>style.visibility</p:attrName>
                                        </p:attrNameLst>
                                      </p:cBhvr>
                                      <p:to>
                                        <p:strVal val="visible"/>
                                      </p:to>
                                    </p:set>
                                    <p:animEffect filter="fade" transition="in">
                                      <p:cBhvr>
                                        <p:cTn dur="500"/>
                                        <p:tgtEl>
                                          <p:spTgt spid="1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6" st="6"/>
                                            </p:txEl>
                                          </p:spTgt>
                                        </p:tgtEl>
                                        <p:attrNameLst>
                                          <p:attrName>style.visibility</p:attrName>
                                        </p:attrNameLst>
                                      </p:cBhvr>
                                      <p:to>
                                        <p:strVal val="visible"/>
                                      </p:to>
                                    </p:set>
                                    <p:animEffect filter="fade" transition="in">
                                      <p:cBhvr>
                                        <p:cTn dur="500"/>
                                        <p:tgtEl>
                                          <p:spTgt spid="1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7" st="7"/>
                                            </p:txEl>
                                          </p:spTgt>
                                        </p:tgtEl>
                                        <p:attrNameLst>
                                          <p:attrName>style.visibility</p:attrName>
                                        </p:attrNameLst>
                                      </p:cBhvr>
                                      <p:to>
                                        <p:strVal val="visible"/>
                                      </p:to>
                                    </p:set>
                                    <p:animEffect filter="fade" transition="in">
                                      <p:cBhvr>
                                        <p:cTn dur="500"/>
                                        <p:tgtEl>
                                          <p:spTgt spid="1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8" st="8"/>
                                            </p:txEl>
                                          </p:spTgt>
                                        </p:tgtEl>
                                        <p:attrNameLst>
                                          <p:attrName>style.visibility</p:attrName>
                                        </p:attrNameLst>
                                      </p:cBhvr>
                                      <p:to>
                                        <p:strVal val="visible"/>
                                      </p:to>
                                    </p:set>
                                    <p:animEffect filter="fade" transition="in">
                                      <p:cBhvr>
                                        <p:cTn dur="500"/>
                                        <p:tgtEl>
                                          <p:spTgt spid="12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9" st="9"/>
                                            </p:txEl>
                                          </p:spTgt>
                                        </p:tgtEl>
                                        <p:attrNameLst>
                                          <p:attrName>style.visibility</p:attrName>
                                        </p:attrNameLst>
                                      </p:cBhvr>
                                      <p:to>
                                        <p:strVal val="visible"/>
                                      </p:to>
                                    </p:set>
                                    <p:animEffect filter="fade" transition="in">
                                      <p:cBhvr>
                                        <p:cTn dur="500"/>
                                        <p:tgtEl>
                                          <p:spTgt spid="12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0" st="10"/>
                                            </p:txEl>
                                          </p:spTgt>
                                        </p:tgtEl>
                                        <p:attrNameLst>
                                          <p:attrName>style.visibility</p:attrName>
                                        </p:attrNameLst>
                                      </p:cBhvr>
                                      <p:to>
                                        <p:strVal val="visible"/>
                                      </p:to>
                                    </p:set>
                                    <p:animEffect filter="fade" transition="in">
                                      <p:cBhvr>
                                        <p:cTn dur="500"/>
                                        <p:tgtEl>
                                          <p:spTgt spid="12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1" st="11"/>
                                            </p:txEl>
                                          </p:spTgt>
                                        </p:tgtEl>
                                        <p:attrNameLst>
                                          <p:attrName>style.visibility</p:attrName>
                                        </p:attrNameLst>
                                      </p:cBhvr>
                                      <p:to>
                                        <p:strVal val="visible"/>
                                      </p:to>
                                    </p:set>
                                    <p:animEffect filter="fade" transition="in">
                                      <p:cBhvr>
                                        <p:cTn dur="500"/>
                                        <p:tgtEl>
                                          <p:spTgt spid="12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2" st="12"/>
                                            </p:txEl>
                                          </p:spTgt>
                                        </p:tgtEl>
                                        <p:attrNameLst>
                                          <p:attrName>style.visibility</p:attrName>
                                        </p:attrNameLst>
                                      </p:cBhvr>
                                      <p:to>
                                        <p:strVal val="visible"/>
                                      </p:to>
                                    </p:set>
                                    <p:animEffect filter="fade" transition="in">
                                      <p:cBhvr>
                                        <p:cTn dur="500"/>
                                        <p:tgtEl>
                                          <p:spTgt spid="12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3" st="13"/>
                                            </p:txEl>
                                          </p:spTgt>
                                        </p:tgtEl>
                                        <p:attrNameLst>
                                          <p:attrName>style.visibility</p:attrName>
                                        </p:attrNameLst>
                                      </p:cBhvr>
                                      <p:to>
                                        <p:strVal val="visible"/>
                                      </p:to>
                                    </p:set>
                                    <p:animEffect filter="fade" transition="in">
                                      <p:cBhvr>
                                        <p:cTn dur="500"/>
                                        <p:tgtEl>
                                          <p:spTgt spid="129">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4" st="14"/>
                                            </p:txEl>
                                          </p:spTgt>
                                        </p:tgtEl>
                                        <p:attrNameLst>
                                          <p:attrName>style.visibility</p:attrName>
                                        </p:attrNameLst>
                                      </p:cBhvr>
                                      <p:to>
                                        <p:strVal val="visible"/>
                                      </p:to>
                                    </p:set>
                                    <p:animEffect filter="fade" transition="in">
                                      <p:cBhvr>
                                        <p:cTn dur="500"/>
                                        <p:tgtEl>
                                          <p:spTgt spid="129">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5" st="15"/>
                                            </p:txEl>
                                          </p:spTgt>
                                        </p:tgtEl>
                                        <p:attrNameLst>
                                          <p:attrName>style.visibility</p:attrName>
                                        </p:attrNameLst>
                                      </p:cBhvr>
                                      <p:to>
                                        <p:strVal val="visible"/>
                                      </p:to>
                                    </p:set>
                                    <p:animEffect filter="fade" transition="in">
                                      <p:cBhvr>
                                        <p:cTn dur="500"/>
                                        <p:tgtEl>
                                          <p:spTgt spid="129">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6" st="16"/>
                                            </p:txEl>
                                          </p:spTgt>
                                        </p:tgtEl>
                                        <p:attrNameLst>
                                          <p:attrName>style.visibility</p:attrName>
                                        </p:attrNameLst>
                                      </p:cBhvr>
                                      <p:to>
                                        <p:strVal val="visible"/>
                                      </p:to>
                                    </p:set>
                                    <p:animEffect filter="fade" transition="in">
                                      <p:cBhvr>
                                        <p:cTn dur="500"/>
                                        <p:tgtEl>
                                          <p:spTgt spid="129">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7" st="17"/>
                                            </p:txEl>
                                          </p:spTgt>
                                        </p:tgtEl>
                                        <p:attrNameLst>
                                          <p:attrName>style.visibility</p:attrName>
                                        </p:attrNameLst>
                                      </p:cBhvr>
                                      <p:to>
                                        <p:strVal val="visible"/>
                                      </p:to>
                                    </p:set>
                                    <p:animEffect filter="fade" transition="in">
                                      <p:cBhvr>
                                        <p:cTn dur="500"/>
                                        <p:tgtEl>
                                          <p:spTgt spid="129">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8" st="18"/>
                                            </p:txEl>
                                          </p:spTgt>
                                        </p:tgtEl>
                                        <p:attrNameLst>
                                          <p:attrName>style.visibility</p:attrName>
                                        </p:attrNameLst>
                                      </p:cBhvr>
                                      <p:to>
                                        <p:strVal val="visible"/>
                                      </p:to>
                                    </p:set>
                                    <p:animEffect filter="fade" transition="in">
                                      <p:cBhvr>
                                        <p:cTn dur="500"/>
                                        <p:tgtEl>
                                          <p:spTgt spid="129">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9" st="19"/>
                                            </p:txEl>
                                          </p:spTgt>
                                        </p:tgtEl>
                                        <p:attrNameLst>
                                          <p:attrName>style.visibility</p:attrName>
                                        </p:attrNameLst>
                                      </p:cBhvr>
                                      <p:to>
                                        <p:strVal val="visible"/>
                                      </p:to>
                                    </p:set>
                                    <p:animEffect filter="fade" transition="in">
                                      <p:cBhvr>
                                        <p:cTn dur="500"/>
                                        <p:tgtEl>
                                          <p:spTgt spid="129">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0" st="20"/>
                                            </p:txEl>
                                          </p:spTgt>
                                        </p:tgtEl>
                                        <p:attrNameLst>
                                          <p:attrName>style.visibility</p:attrName>
                                        </p:attrNameLst>
                                      </p:cBhvr>
                                      <p:to>
                                        <p:strVal val="visible"/>
                                      </p:to>
                                    </p:set>
                                    <p:animEffect filter="fade" transition="in">
                                      <p:cBhvr>
                                        <p:cTn dur="500"/>
                                        <p:tgtEl>
                                          <p:spTgt spid="129">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1" st="21"/>
                                            </p:txEl>
                                          </p:spTgt>
                                        </p:tgtEl>
                                        <p:attrNameLst>
                                          <p:attrName>style.visibility</p:attrName>
                                        </p:attrNameLst>
                                      </p:cBhvr>
                                      <p:to>
                                        <p:strVal val="visible"/>
                                      </p:to>
                                    </p:set>
                                    <p:animEffect filter="fade" transition="in">
                                      <p:cBhvr>
                                        <p:cTn dur="500"/>
                                        <p:tgtEl>
                                          <p:spTgt spid="129">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2" st="22"/>
                                            </p:txEl>
                                          </p:spTgt>
                                        </p:tgtEl>
                                        <p:attrNameLst>
                                          <p:attrName>style.visibility</p:attrName>
                                        </p:attrNameLst>
                                      </p:cBhvr>
                                      <p:to>
                                        <p:strVal val="visible"/>
                                      </p:to>
                                    </p:set>
                                    <p:animEffect filter="fade" transition="in">
                                      <p:cBhvr>
                                        <p:cTn dur="500"/>
                                        <p:tgtEl>
                                          <p:spTgt spid="129">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3" st="23"/>
                                            </p:txEl>
                                          </p:spTgt>
                                        </p:tgtEl>
                                        <p:attrNameLst>
                                          <p:attrName>style.visibility</p:attrName>
                                        </p:attrNameLst>
                                      </p:cBhvr>
                                      <p:to>
                                        <p:strVal val="visible"/>
                                      </p:to>
                                    </p:set>
                                    <p:animEffect filter="fade" transition="in">
                                      <p:cBhvr>
                                        <p:cTn dur="500"/>
                                        <p:tgtEl>
                                          <p:spTgt spid="129">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4" st="24"/>
                                            </p:txEl>
                                          </p:spTgt>
                                        </p:tgtEl>
                                        <p:attrNameLst>
                                          <p:attrName>style.visibility</p:attrName>
                                        </p:attrNameLst>
                                      </p:cBhvr>
                                      <p:to>
                                        <p:strVal val="visible"/>
                                      </p:to>
                                    </p:set>
                                    <p:animEffect filter="fade" transition="in">
                                      <p:cBhvr>
                                        <p:cTn dur="500"/>
                                        <p:tgtEl>
                                          <p:spTgt spid="129">
                                            <p:txEl>
                                              <p:pRg end="24" st="2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2231136" y="528464"/>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610B4B"/>
              </a:buClr>
              <a:buSzPts val="2800"/>
              <a:buFont typeface="Tahoma"/>
              <a:buNone/>
            </a:pPr>
            <a:r>
              <a:rPr b="0" lang="en-IN">
                <a:solidFill>
                  <a:srgbClr val="610B4B"/>
                </a:solidFill>
                <a:latin typeface="Tahoma"/>
                <a:ea typeface="Tahoma"/>
                <a:cs typeface="Tahoma"/>
                <a:sym typeface="Tahoma"/>
              </a:rPr>
              <a:t>JAVA INHERITANCE EXAMPLE</a:t>
            </a:r>
            <a:endParaRPr/>
          </a:p>
        </p:txBody>
      </p:sp>
      <p:sp>
        <p:nvSpPr>
          <p:cNvPr id="135" name="Google Shape;135;p21"/>
          <p:cNvSpPr txBox="1"/>
          <p:nvPr>
            <p:ph idx="1" type="body"/>
          </p:nvPr>
        </p:nvSpPr>
        <p:spPr>
          <a:xfrm>
            <a:off x="5167619" y="1849478"/>
            <a:ext cx="6177429" cy="310198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sz="1400">
                <a:latin typeface="Consolas"/>
                <a:ea typeface="Consolas"/>
                <a:cs typeface="Consolas"/>
                <a:sym typeface="Consolas"/>
              </a:rPr>
              <a:t>class Employee</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float salary=40000;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class Programmer extends Employee</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int bonus=10000;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Programmer p=new Programmer();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System.out.println("Programmer salary is:"+p.salary);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System.out.println("Bonus of Programmer is:"+p.bonus);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p:txBody>
      </p:sp>
      <p:pic>
        <p:nvPicPr>
          <p:cNvPr descr="Inheritance in Java" id="136" name="Google Shape;136;p21"/>
          <p:cNvPicPr preferRelativeResize="0"/>
          <p:nvPr/>
        </p:nvPicPr>
        <p:blipFill rotWithShape="1">
          <a:blip r:embed="rId3">
            <a:alphaModFix/>
          </a:blip>
          <a:srcRect b="0" l="0" r="0" t="0"/>
          <a:stretch/>
        </p:blipFill>
        <p:spPr>
          <a:xfrm>
            <a:off x="1823903" y="2292205"/>
            <a:ext cx="2286000" cy="3448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500"/>
                                        <p:tgtEl>
                                          <p:spTgt spid="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500"/>
                                        <p:tgtEl>
                                          <p:spTgt spid="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500"/>
                                        <p:tgtEl>
                                          <p:spTgt spid="1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500"/>
                                        <p:tgtEl>
                                          <p:spTgt spid="1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Effect filter="fade" transition="in">
                                      <p:cBhvr>
                                        <p:cTn dur="500"/>
                                        <p:tgtEl>
                                          <p:spTgt spid="1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Effect filter="fade" transition="in">
                                      <p:cBhvr>
                                        <p:cTn dur="500"/>
                                        <p:tgtEl>
                                          <p:spTgt spid="1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6" st="6"/>
                                            </p:txEl>
                                          </p:spTgt>
                                        </p:tgtEl>
                                        <p:attrNameLst>
                                          <p:attrName>style.visibility</p:attrName>
                                        </p:attrNameLst>
                                      </p:cBhvr>
                                      <p:to>
                                        <p:strVal val="visible"/>
                                      </p:to>
                                    </p:set>
                                    <p:animEffect filter="fade" transition="in">
                                      <p:cBhvr>
                                        <p:cTn dur="500"/>
                                        <p:tgtEl>
                                          <p:spTgt spid="13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7" st="7"/>
                                            </p:txEl>
                                          </p:spTgt>
                                        </p:tgtEl>
                                        <p:attrNameLst>
                                          <p:attrName>style.visibility</p:attrName>
                                        </p:attrNameLst>
                                      </p:cBhvr>
                                      <p:to>
                                        <p:strVal val="visible"/>
                                      </p:to>
                                    </p:set>
                                    <p:animEffect filter="fade" transition="in">
                                      <p:cBhvr>
                                        <p:cTn dur="500"/>
                                        <p:tgtEl>
                                          <p:spTgt spid="13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8" st="8"/>
                                            </p:txEl>
                                          </p:spTgt>
                                        </p:tgtEl>
                                        <p:attrNameLst>
                                          <p:attrName>style.visibility</p:attrName>
                                        </p:attrNameLst>
                                      </p:cBhvr>
                                      <p:to>
                                        <p:strVal val="visible"/>
                                      </p:to>
                                    </p:set>
                                    <p:animEffect filter="fade" transition="in">
                                      <p:cBhvr>
                                        <p:cTn dur="500"/>
                                        <p:tgtEl>
                                          <p:spTgt spid="13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9" st="9"/>
                                            </p:txEl>
                                          </p:spTgt>
                                        </p:tgtEl>
                                        <p:attrNameLst>
                                          <p:attrName>style.visibility</p:attrName>
                                        </p:attrNameLst>
                                      </p:cBhvr>
                                      <p:to>
                                        <p:strVal val="visible"/>
                                      </p:to>
                                    </p:set>
                                    <p:animEffect filter="fade" transition="in">
                                      <p:cBhvr>
                                        <p:cTn dur="500"/>
                                        <p:tgtEl>
                                          <p:spTgt spid="13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0" st="10"/>
                                            </p:txEl>
                                          </p:spTgt>
                                        </p:tgtEl>
                                        <p:attrNameLst>
                                          <p:attrName>style.visibility</p:attrName>
                                        </p:attrNameLst>
                                      </p:cBhvr>
                                      <p:to>
                                        <p:strVal val="visible"/>
                                      </p:to>
                                    </p:set>
                                    <p:animEffect filter="fade" transition="in">
                                      <p:cBhvr>
                                        <p:cTn dur="500"/>
                                        <p:tgtEl>
                                          <p:spTgt spid="13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1" st="11"/>
                                            </p:txEl>
                                          </p:spTgt>
                                        </p:tgtEl>
                                        <p:attrNameLst>
                                          <p:attrName>style.visibility</p:attrName>
                                        </p:attrNameLst>
                                      </p:cBhvr>
                                      <p:to>
                                        <p:strVal val="visible"/>
                                      </p:to>
                                    </p:set>
                                    <p:animEffect filter="fade" transition="in">
                                      <p:cBhvr>
                                        <p:cTn dur="500"/>
                                        <p:tgtEl>
                                          <p:spTgt spid="13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2" st="12"/>
                                            </p:txEl>
                                          </p:spTgt>
                                        </p:tgtEl>
                                        <p:attrNameLst>
                                          <p:attrName>style.visibility</p:attrName>
                                        </p:attrNameLst>
                                      </p:cBhvr>
                                      <p:to>
                                        <p:strVal val="visible"/>
                                      </p:to>
                                    </p:set>
                                    <p:animEffect filter="fade" transition="in">
                                      <p:cBhvr>
                                        <p:cTn dur="500"/>
                                        <p:tgtEl>
                                          <p:spTgt spid="13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3" st="13"/>
                                            </p:txEl>
                                          </p:spTgt>
                                        </p:tgtEl>
                                        <p:attrNameLst>
                                          <p:attrName>style.visibility</p:attrName>
                                        </p:attrNameLst>
                                      </p:cBhvr>
                                      <p:to>
                                        <p:strVal val="visible"/>
                                      </p:to>
                                    </p:set>
                                    <p:animEffect filter="fade" transition="in">
                                      <p:cBhvr>
                                        <p:cTn dur="500"/>
                                        <p:tgtEl>
                                          <p:spTgt spid="135">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nvSpPr>
        <p:spPr>
          <a:xfrm>
            <a:off x="530259" y="179411"/>
            <a:ext cx="11036430" cy="66941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300">
                <a:solidFill>
                  <a:schemeClr val="dk1"/>
                </a:solidFill>
                <a:latin typeface="Consolas"/>
                <a:ea typeface="Consolas"/>
                <a:cs typeface="Consolas"/>
                <a:sym typeface="Consolas"/>
              </a:rPr>
              <a:t>class Calculation </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int z;	</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public void addition(int x, int y) </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z = x + y;</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System.out.println("The sum of the given numbers:"+z);</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public void Subtraction(int x, int y) </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z = x - y;</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System.out.println("The difference between the given numbers:"+z);</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a:t>
            </a:r>
            <a:endParaRPr/>
          </a:p>
          <a:p>
            <a:pPr indent="0" lvl="0" marL="0" marR="0" rtl="0" algn="l">
              <a:spcBef>
                <a:spcPts val="0"/>
              </a:spcBef>
              <a:spcAft>
                <a:spcPts val="0"/>
              </a:spcAft>
              <a:buNone/>
            </a:pPr>
            <a:r>
              <a:t/>
            </a:r>
            <a:endParaRPr sz="13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class My_Calculation extends Calculation </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public void multiplication(int x, int y) </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z = x * y;</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System.out.println("The product of the given numbers:"+z);</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public static void main(String args[]) </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int a = 20, b = 10;</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My_Calculation demo = new My_Calculation();</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demo.addition(a, b);</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demo.Subtraction(a, b);</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demo.multiplication(a, b);</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300">
                <a:solidFill>
                  <a:schemeClr val="dk1"/>
                </a:solidFill>
                <a:latin typeface="Consolas"/>
                <a:ea typeface="Consolas"/>
                <a:cs typeface="Consolas"/>
                <a:sym typeface="Consola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5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5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5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500"/>
                                        <p:tgtEl>
                                          <p:spTgt spid="1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Effect filter="fade" transition="in">
                                      <p:cBhvr>
                                        <p:cTn dur="500"/>
                                        <p:tgtEl>
                                          <p:spTgt spid="1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animEffect filter="fade" transition="in">
                                      <p:cBhvr>
                                        <p:cTn dur="500"/>
                                        <p:tgtEl>
                                          <p:spTgt spid="1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animEffect filter="fade" transition="in">
                                      <p:cBhvr>
                                        <p:cTn dur="500"/>
                                        <p:tgtEl>
                                          <p:spTgt spid="14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7" st="7"/>
                                            </p:txEl>
                                          </p:spTgt>
                                        </p:tgtEl>
                                        <p:attrNameLst>
                                          <p:attrName>style.visibility</p:attrName>
                                        </p:attrNameLst>
                                      </p:cBhvr>
                                      <p:to>
                                        <p:strVal val="visible"/>
                                      </p:to>
                                    </p:set>
                                    <p:animEffect filter="fade" transition="in">
                                      <p:cBhvr>
                                        <p:cTn dur="500"/>
                                        <p:tgtEl>
                                          <p:spTgt spid="14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8" st="8"/>
                                            </p:txEl>
                                          </p:spTgt>
                                        </p:tgtEl>
                                        <p:attrNameLst>
                                          <p:attrName>style.visibility</p:attrName>
                                        </p:attrNameLst>
                                      </p:cBhvr>
                                      <p:to>
                                        <p:strVal val="visible"/>
                                      </p:to>
                                    </p:set>
                                    <p:animEffect filter="fade" transition="in">
                                      <p:cBhvr>
                                        <p:cTn dur="500"/>
                                        <p:tgtEl>
                                          <p:spTgt spid="14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9" st="9"/>
                                            </p:txEl>
                                          </p:spTgt>
                                        </p:tgtEl>
                                        <p:attrNameLst>
                                          <p:attrName>style.visibility</p:attrName>
                                        </p:attrNameLst>
                                      </p:cBhvr>
                                      <p:to>
                                        <p:strVal val="visible"/>
                                      </p:to>
                                    </p:set>
                                    <p:animEffect filter="fade" transition="in">
                                      <p:cBhvr>
                                        <p:cTn dur="500"/>
                                        <p:tgtEl>
                                          <p:spTgt spid="14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0" st="10"/>
                                            </p:txEl>
                                          </p:spTgt>
                                        </p:tgtEl>
                                        <p:attrNameLst>
                                          <p:attrName>style.visibility</p:attrName>
                                        </p:attrNameLst>
                                      </p:cBhvr>
                                      <p:to>
                                        <p:strVal val="visible"/>
                                      </p:to>
                                    </p:set>
                                    <p:animEffect filter="fade" transition="in">
                                      <p:cBhvr>
                                        <p:cTn dur="500"/>
                                        <p:tgtEl>
                                          <p:spTgt spid="14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1" st="11"/>
                                            </p:txEl>
                                          </p:spTgt>
                                        </p:tgtEl>
                                        <p:attrNameLst>
                                          <p:attrName>style.visibility</p:attrName>
                                        </p:attrNameLst>
                                      </p:cBhvr>
                                      <p:to>
                                        <p:strVal val="visible"/>
                                      </p:to>
                                    </p:set>
                                    <p:animEffect filter="fade" transition="in">
                                      <p:cBhvr>
                                        <p:cTn dur="500"/>
                                        <p:tgtEl>
                                          <p:spTgt spid="14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2" st="12"/>
                                            </p:txEl>
                                          </p:spTgt>
                                        </p:tgtEl>
                                        <p:attrNameLst>
                                          <p:attrName>style.visibility</p:attrName>
                                        </p:attrNameLst>
                                      </p:cBhvr>
                                      <p:to>
                                        <p:strVal val="visible"/>
                                      </p:to>
                                    </p:set>
                                    <p:animEffect filter="fade" transition="in">
                                      <p:cBhvr>
                                        <p:cTn dur="500"/>
                                        <p:tgtEl>
                                          <p:spTgt spid="14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3" st="13"/>
                                            </p:txEl>
                                          </p:spTgt>
                                        </p:tgtEl>
                                        <p:attrNameLst>
                                          <p:attrName>style.visibility</p:attrName>
                                        </p:attrNameLst>
                                      </p:cBhvr>
                                      <p:to>
                                        <p:strVal val="visible"/>
                                      </p:to>
                                    </p:set>
                                    <p:animEffect filter="fade" transition="in">
                                      <p:cBhvr>
                                        <p:cTn dur="500"/>
                                        <p:tgtEl>
                                          <p:spTgt spid="14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4" st="14"/>
                                            </p:txEl>
                                          </p:spTgt>
                                        </p:tgtEl>
                                        <p:attrNameLst>
                                          <p:attrName>style.visibility</p:attrName>
                                        </p:attrNameLst>
                                      </p:cBhvr>
                                      <p:to>
                                        <p:strVal val="visible"/>
                                      </p:to>
                                    </p:set>
                                    <p:animEffect filter="fade" transition="in">
                                      <p:cBhvr>
                                        <p:cTn dur="500"/>
                                        <p:tgtEl>
                                          <p:spTgt spid="14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5" st="15"/>
                                            </p:txEl>
                                          </p:spTgt>
                                        </p:tgtEl>
                                        <p:attrNameLst>
                                          <p:attrName>style.visibility</p:attrName>
                                        </p:attrNameLst>
                                      </p:cBhvr>
                                      <p:to>
                                        <p:strVal val="visible"/>
                                      </p:to>
                                    </p:set>
                                    <p:animEffect filter="fade" transition="in">
                                      <p:cBhvr>
                                        <p:cTn dur="500"/>
                                        <p:tgtEl>
                                          <p:spTgt spid="141">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6" st="16"/>
                                            </p:txEl>
                                          </p:spTgt>
                                        </p:tgtEl>
                                        <p:attrNameLst>
                                          <p:attrName>style.visibility</p:attrName>
                                        </p:attrNameLst>
                                      </p:cBhvr>
                                      <p:to>
                                        <p:strVal val="visible"/>
                                      </p:to>
                                    </p:set>
                                    <p:animEffect filter="fade" transition="in">
                                      <p:cBhvr>
                                        <p:cTn dur="500"/>
                                        <p:tgtEl>
                                          <p:spTgt spid="141">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7" st="17"/>
                                            </p:txEl>
                                          </p:spTgt>
                                        </p:tgtEl>
                                        <p:attrNameLst>
                                          <p:attrName>style.visibility</p:attrName>
                                        </p:attrNameLst>
                                      </p:cBhvr>
                                      <p:to>
                                        <p:strVal val="visible"/>
                                      </p:to>
                                    </p:set>
                                    <p:animEffect filter="fade" transition="in">
                                      <p:cBhvr>
                                        <p:cTn dur="500"/>
                                        <p:tgtEl>
                                          <p:spTgt spid="141">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8" st="18"/>
                                            </p:txEl>
                                          </p:spTgt>
                                        </p:tgtEl>
                                        <p:attrNameLst>
                                          <p:attrName>style.visibility</p:attrName>
                                        </p:attrNameLst>
                                      </p:cBhvr>
                                      <p:to>
                                        <p:strVal val="visible"/>
                                      </p:to>
                                    </p:set>
                                    <p:animEffect filter="fade" transition="in">
                                      <p:cBhvr>
                                        <p:cTn dur="500"/>
                                        <p:tgtEl>
                                          <p:spTgt spid="141">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9" st="19"/>
                                            </p:txEl>
                                          </p:spTgt>
                                        </p:tgtEl>
                                        <p:attrNameLst>
                                          <p:attrName>style.visibility</p:attrName>
                                        </p:attrNameLst>
                                      </p:cBhvr>
                                      <p:to>
                                        <p:strVal val="visible"/>
                                      </p:to>
                                    </p:set>
                                    <p:animEffect filter="fade" transition="in">
                                      <p:cBhvr>
                                        <p:cTn dur="500"/>
                                        <p:tgtEl>
                                          <p:spTgt spid="141">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0" st="20"/>
                                            </p:txEl>
                                          </p:spTgt>
                                        </p:tgtEl>
                                        <p:attrNameLst>
                                          <p:attrName>style.visibility</p:attrName>
                                        </p:attrNameLst>
                                      </p:cBhvr>
                                      <p:to>
                                        <p:strVal val="visible"/>
                                      </p:to>
                                    </p:set>
                                    <p:animEffect filter="fade" transition="in">
                                      <p:cBhvr>
                                        <p:cTn dur="500"/>
                                        <p:tgtEl>
                                          <p:spTgt spid="141">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1" st="21"/>
                                            </p:txEl>
                                          </p:spTgt>
                                        </p:tgtEl>
                                        <p:attrNameLst>
                                          <p:attrName>style.visibility</p:attrName>
                                        </p:attrNameLst>
                                      </p:cBhvr>
                                      <p:to>
                                        <p:strVal val="visible"/>
                                      </p:to>
                                    </p:set>
                                    <p:animEffect filter="fade" transition="in">
                                      <p:cBhvr>
                                        <p:cTn dur="500"/>
                                        <p:tgtEl>
                                          <p:spTgt spid="141">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2" st="22"/>
                                            </p:txEl>
                                          </p:spTgt>
                                        </p:tgtEl>
                                        <p:attrNameLst>
                                          <p:attrName>style.visibility</p:attrName>
                                        </p:attrNameLst>
                                      </p:cBhvr>
                                      <p:to>
                                        <p:strVal val="visible"/>
                                      </p:to>
                                    </p:set>
                                    <p:animEffect filter="fade" transition="in">
                                      <p:cBhvr>
                                        <p:cTn dur="500"/>
                                        <p:tgtEl>
                                          <p:spTgt spid="141">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3" st="23"/>
                                            </p:txEl>
                                          </p:spTgt>
                                        </p:tgtEl>
                                        <p:attrNameLst>
                                          <p:attrName>style.visibility</p:attrName>
                                        </p:attrNameLst>
                                      </p:cBhvr>
                                      <p:to>
                                        <p:strVal val="visible"/>
                                      </p:to>
                                    </p:set>
                                    <p:animEffect filter="fade" transition="in">
                                      <p:cBhvr>
                                        <p:cTn dur="500"/>
                                        <p:tgtEl>
                                          <p:spTgt spid="141">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4" st="24"/>
                                            </p:txEl>
                                          </p:spTgt>
                                        </p:tgtEl>
                                        <p:attrNameLst>
                                          <p:attrName>style.visibility</p:attrName>
                                        </p:attrNameLst>
                                      </p:cBhvr>
                                      <p:to>
                                        <p:strVal val="visible"/>
                                      </p:to>
                                    </p:set>
                                    <p:animEffect filter="fade" transition="in">
                                      <p:cBhvr>
                                        <p:cTn dur="500"/>
                                        <p:tgtEl>
                                          <p:spTgt spid="141">
                                            <p:txEl>
                                              <p:pRg end="24" st="2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5" st="25"/>
                                            </p:txEl>
                                          </p:spTgt>
                                        </p:tgtEl>
                                        <p:attrNameLst>
                                          <p:attrName>style.visibility</p:attrName>
                                        </p:attrNameLst>
                                      </p:cBhvr>
                                      <p:to>
                                        <p:strVal val="visible"/>
                                      </p:to>
                                    </p:set>
                                    <p:animEffect filter="fade" transition="in">
                                      <p:cBhvr>
                                        <p:cTn dur="500"/>
                                        <p:tgtEl>
                                          <p:spTgt spid="141">
                                            <p:txEl>
                                              <p:pRg end="25" st="2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6" st="26"/>
                                            </p:txEl>
                                          </p:spTgt>
                                        </p:tgtEl>
                                        <p:attrNameLst>
                                          <p:attrName>style.visibility</p:attrName>
                                        </p:attrNameLst>
                                      </p:cBhvr>
                                      <p:to>
                                        <p:strVal val="visible"/>
                                      </p:to>
                                    </p:set>
                                    <p:animEffect filter="fade" transition="in">
                                      <p:cBhvr>
                                        <p:cTn dur="500"/>
                                        <p:tgtEl>
                                          <p:spTgt spid="141">
                                            <p:txEl>
                                              <p:pRg end="26" st="2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7" st="27"/>
                                            </p:txEl>
                                          </p:spTgt>
                                        </p:tgtEl>
                                        <p:attrNameLst>
                                          <p:attrName>style.visibility</p:attrName>
                                        </p:attrNameLst>
                                      </p:cBhvr>
                                      <p:to>
                                        <p:strVal val="visible"/>
                                      </p:to>
                                    </p:set>
                                    <p:animEffect filter="fade" transition="in">
                                      <p:cBhvr>
                                        <p:cTn dur="500"/>
                                        <p:tgtEl>
                                          <p:spTgt spid="141">
                                            <p:txEl>
                                              <p:pRg end="27" st="2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8" st="28"/>
                                            </p:txEl>
                                          </p:spTgt>
                                        </p:tgtEl>
                                        <p:attrNameLst>
                                          <p:attrName>style.visibility</p:attrName>
                                        </p:attrNameLst>
                                      </p:cBhvr>
                                      <p:to>
                                        <p:strVal val="visible"/>
                                      </p:to>
                                    </p:set>
                                    <p:animEffect filter="fade" transition="in">
                                      <p:cBhvr>
                                        <p:cTn dur="500"/>
                                        <p:tgtEl>
                                          <p:spTgt spid="141">
                                            <p:txEl>
                                              <p:pRg end="28" st="2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9" st="29"/>
                                            </p:txEl>
                                          </p:spTgt>
                                        </p:tgtEl>
                                        <p:attrNameLst>
                                          <p:attrName>style.visibility</p:attrName>
                                        </p:attrNameLst>
                                      </p:cBhvr>
                                      <p:to>
                                        <p:strVal val="visible"/>
                                      </p:to>
                                    </p:set>
                                    <p:animEffect filter="fade" transition="in">
                                      <p:cBhvr>
                                        <p:cTn dur="500"/>
                                        <p:tgtEl>
                                          <p:spTgt spid="141">
                                            <p:txEl>
                                              <p:pRg end="29" st="2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0" st="30"/>
                                            </p:txEl>
                                          </p:spTgt>
                                        </p:tgtEl>
                                        <p:attrNameLst>
                                          <p:attrName>style.visibility</p:attrName>
                                        </p:attrNameLst>
                                      </p:cBhvr>
                                      <p:to>
                                        <p:strVal val="visible"/>
                                      </p:to>
                                    </p:set>
                                    <p:animEffect filter="fade" transition="in">
                                      <p:cBhvr>
                                        <p:cTn dur="500"/>
                                        <p:tgtEl>
                                          <p:spTgt spid="141">
                                            <p:txEl>
                                              <p:pRg end="30" st="3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1" st="31"/>
                                            </p:txEl>
                                          </p:spTgt>
                                        </p:tgtEl>
                                        <p:attrNameLst>
                                          <p:attrName>style.visibility</p:attrName>
                                        </p:attrNameLst>
                                      </p:cBhvr>
                                      <p:to>
                                        <p:strVal val="visible"/>
                                      </p:to>
                                    </p:set>
                                    <p:animEffect filter="fade" transition="in">
                                      <p:cBhvr>
                                        <p:cTn dur="500"/>
                                        <p:tgtEl>
                                          <p:spTgt spid="141">
                                            <p:txEl>
                                              <p:pRg end="31" st="3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2" st="32"/>
                                            </p:txEl>
                                          </p:spTgt>
                                        </p:tgtEl>
                                        <p:attrNameLst>
                                          <p:attrName>style.visibility</p:attrName>
                                        </p:attrNameLst>
                                      </p:cBhvr>
                                      <p:to>
                                        <p:strVal val="visible"/>
                                      </p:to>
                                    </p:set>
                                    <p:animEffect filter="fade" transition="in">
                                      <p:cBhvr>
                                        <p:cTn dur="500"/>
                                        <p:tgtEl>
                                          <p:spTgt spid="141">
                                            <p:txEl>
                                              <p:pRg end="32" st="3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2231136" y="254477"/>
            <a:ext cx="7729728" cy="544512"/>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610B38"/>
              </a:buClr>
              <a:buSzPct val="100000"/>
              <a:buFont typeface="Arial"/>
              <a:buNone/>
            </a:pPr>
            <a:r>
              <a:rPr b="0" i="0" lang="en-IN">
                <a:solidFill>
                  <a:srgbClr val="610B38"/>
                </a:solidFill>
                <a:latin typeface="Arial"/>
                <a:ea typeface="Arial"/>
                <a:cs typeface="Arial"/>
                <a:sym typeface="Arial"/>
              </a:rPr>
              <a:t>TYPES OF INHERITANCE IN JAVA</a:t>
            </a:r>
            <a:endParaRPr/>
          </a:p>
        </p:txBody>
      </p:sp>
      <p:pic>
        <p:nvPicPr>
          <p:cNvPr id="147" name="Google Shape;147;p23"/>
          <p:cNvPicPr preferRelativeResize="0"/>
          <p:nvPr>
            <p:ph idx="1" type="body"/>
          </p:nvPr>
        </p:nvPicPr>
        <p:blipFill rotWithShape="1">
          <a:blip r:embed="rId3">
            <a:alphaModFix/>
          </a:blip>
          <a:srcRect b="0" l="0" r="0" t="0"/>
          <a:stretch/>
        </p:blipFill>
        <p:spPr>
          <a:xfrm>
            <a:off x="2619645" y="894758"/>
            <a:ext cx="7001875" cy="58115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