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Quattrocento Sans"/>
      <p:regular r:id="rId38"/>
      <p:bold r:id="rId39"/>
      <p:italic r:id="rId40"/>
      <p:boldItalic r:id="rId41"/>
    </p:embeddedFont>
    <p:embeddedFont>
      <p:font typeface="PT Sans"/>
      <p:regular r:id="rId42"/>
      <p:bold r:id="rId43"/>
      <p:italic r:id="rId44"/>
      <p:boldItalic r:id="rId45"/>
    </p:embeddedFont>
    <p:embeddedFont>
      <p:font typeface="Gill Sans"/>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F07519-02BF-4DC6-8CBC-22042F823B99}">
  <a:tblStyle styleId="{A9F07519-02BF-4DC6-8CBC-22042F823B9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5.xml"/><Relationship Id="rId42" Type="http://schemas.openxmlformats.org/officeDocument/2006/relationships/font" Target="fonts/PTSans-regular.fntdata"/><Relationship Id="rId41" Type="http://schemas.openxmlformats.org/officeDocument/2006/relationships/font" Target="fonts/QuattrocentoSans-boldItalic.fntdata"/><Relationship Id="rId22" Type="http://schemas.openxmlformats.org/officeDocument/2006/relationships/slide" Target="slides/slide17.xml"/><Relationship Id="rId44" Type="http://schemas.openxmlformats.org/officeDocument/2006/relationships/font" Target="fonts/PTSans-italic.fntdata"/><Relationship Id="rId21" Type="http://schemas.openxmlformats.org/officeDocument/2006/relationships/slide" Target="slides/slide16.xml"/><Relationship Id="rId43" Type="http://schemas.openxmlformats.org/officeDocument/2006/relationships/font" Target="fonts/PTSans-bold.fntdata"/><Relationship Id="rId24" Type="http://schemas.openxmlformats.org/officeDocument/2006/relationships/slide" Target="slides/slide19.xml"/><Relationship Id="rId46" Type="http://schemas.openxmlformats.org/officeDocument/2006/relationships/font" Target="fonts/GillSans-regular.fntdata"/><Relationship Id="rId23" Type="http://schemas.openxmlformats.org/officeDocument/2006/relationships/slide" Target="slides/slide18.xml"/><Relationship Id="rId45"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GillSans-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bold.fntdata"/><Relationship Id="rId16" Type="http://schemas.openxmlformats.org/officeDocument/2006/relationships/slide" Target="slides/slide11.xml"/><Relationship Id="rId38" Type="http://schemas.openxmlformats.org/officeDocument/2006/relationships/font" Target="fonts/Quattrocento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3" name="Google Shape;73;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9" name="Google Shape;7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2" name="Google Shape;32;p5"/>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3" name="Google Shape;33;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8" name="Google Shape;38;p6"/>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9" name="Google Shape;39;p6"/>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0" name="Google Shape;40;p6"/>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1" name="Google Shape;41;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4" name="Google Shape;44;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8" name="Google Shape;58;p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9" name="Google Shape;59;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6095999" y="0"/>
            <a:ext cx="6102097" cy="6858000"/>
          </a:xfrm>
          <a:prstGeom prst="rect">
            <a:avLst/>
          </a:prstGeom>
          <a:solidFill>
            <a:srgbClr val="BFBFBF"/>
          </a:solidFill>
          <a:ln>
            <a:noFill/>
          </a:ln>
        </p:spPr>
      </p:sp>
      <p:sp>
        <p:nvSpPr>
          <p:cNvPr id="66" name="Google Shape;66;p10"/>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7" name="Google Shape;67;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beginnersbook.com/2014/01/method-overriding-in-java-with-example/" TargetMode="External"/><Relationship Id="rId4" Type="http://schemas.openxmlformats.org/officeDocument/2006/relationships/hyperlink" Target="https://beginnersbook.com/2013/05/java-inheritance-typ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METHOD OVERRIDING IN JAVA</a:t>
            </a:r>
            <a:br>
              <a:rPr b="1" lang="en-IN"/>
            </a:br>
            <a:endParaRPr/>
          </a:p>
        </p:txBody>
      </p:sp>
      <p:sp>
        <p:nvSpPr>
          <p:cNvPr id="87" name="Google Shape;87;p13"/>
          <p:cNvSpPr txBox="1"/>
          <p:nvPr>
            <p:ph idx="1" type="body"/>
          </p:nvPr>
        </p:nvSpPr>
        <p:spPr>
          <a:xfrm>
            <a:off x="1299882" y="2638044"/>
            <a:ext cx="9744636" cy="3255264"/>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b="0" i="0" lang="en-IN" sz="2400">
                <a:solidFill>
                  <a:srgbClr val="222426"/>
                </a:solidFill>
                <a:latin typeface="Calibri"/>
                <a:ea typeface="Calibri"/>
                <a:cs typeface="Calibri"/>
                <a:sym typeface="Calibri"/>
              </a:rPr>
              <a:t>Declaring a method in </a:t>
            </a:r>
            <a:r>
              <a:rPr b="1" i="0" lang="en-IN" sz="2400">
                <a:solidFill>
                  <a:srgbClr val="222426"/>
                </a:solidFill>
                <a:latin typeface="Calibri"/>
                <a:ea typeface="Calibri"/>
                <a:cs typeface="Calibri"/>
                <a:sym typeface="Calibri"/>
              </a:rPr>
              <a:t>sub class</a:t>
            </a:r>
            <a:r>
              <a:rPr b="0" i="0" lang="en-IN" sz="2400">
                <a:solidFill>
                  <a:srgbClr val="222426"/>
                </a:solidFill>
                <a:latin typeface="Calibri"/>
                <a:ea typeface="Calibri"/>
                <a:cs typeface="Calibri"/>
                <a:sym typeface="Calibri"/>
              </a:rPr>
              <a:t> which is already present in </a:t>
            </a:r>
            <a:r>
              <a:rPr b="1" i="0" lang="en-IN" sz="2400">
                <a:solidFill>
                  <a:srgbClr val="222426"/>
                </a:solidFill>
                <a:latin typeface="Calibri"/>
                <a:ea typeface="Calibri"/>
                <a:cs typeface="Calibri"/>
                <a:sym typeface="Calibri"/>
              </a:rPr>
              <a:t>parent class</a:t>
            </a:r>
            <a:r>
              <a:rPr b="0" i="0" lang="en-IN" sz="2400">
                <a:solidFill>
                  <a:srgbClr val="222426"/>
                </a:solidFill>
                <a:latin typeface="Calibri"/>
                <a:ea typeface="Calibri"/>
                <a:cs typeface="Calibri"/>
                <a:sym typeface="Calibri"/>
              </a:rPr>
              <a:t> is known as method overriding. </a:t>
            </a:r>
            <a:endParaRPr/>
          </a:p>
          <a:p>
            <a:pPr indent="-228600" lvl="0" marL="228600" rtl="0" algn="just">
              <a:lnSpc>
                <a:spcPct val="100000"/>
              </a:lnSpc>
              <a:spcBef>
                <a:spcPts val="1000"/>
              </a:spcBef>
              <a:spcAft>
                <a:spcPts val="0"/>
              </a:spcAft>
              <a:buSzPts val="2400"/>
              <a:buChar char="•"/>
            </a:pPr>
            <a:r>
              <a:rPr b="0" i="0" lang="en-IN" sz="2400">
                <a:solidFill>
                  <a:srgbClr val="222426"/>
                </a:solidFill>
                <a:latin typeface="Calibri"/>
                <a:ea typeface="Calibri"/>
                <a:cs typeface="Calibri"/>
                <a:sym typeface="Calibri"/>
              </a:rPr>
              <a:t>Overriding is done so that a child class can give its own implementation to a method which is already provided by the parent class. </a:t>
            </a:r>
            <a:endParaRPr/>
          </a:p>
          <a:p>
            <a:pPr indent="-228600" lvl="0" marL="228600" rtl="0" algn="just">
              <a:lnSpc>
                <a:spcPct val="100000"/>
              </a:lnSpc>
              <a:spcBef>
                <a:spcPts val="1000"/>
              </a:spcBef>
              <a:spcAft>
                <a:spcPts val="0"/>
              </a:spcAft>
              <a:buSzPts val="2400"/>
              <a:buChar char="•"/>
            </a:pPr>
            <a:r>
              <a:rPr b="0" i="0" lang="en-IN" sz="2400">
                <a:solidFill>
                  <a:srgbClr val="222426"/>
                </a:solidFill>
                <a:latin typeface="Calibri"/>
                <a:ea typeface="Calibri"/>
                <a:cs typeface="Calibri"/>
                <a:sym typeface="Calibri"/>
              </a:rPr>
              <a:t>In this case the method in parent class is called overridden method and the method in child class is called overriding method. </a:t>
            </a:r>
            <a:endParaRPr/>
          </a:p>
          <a:p>
            <a:pPr indent="-76200" lvl="0" marL="228600" rtl="0" algn="just">
              <a:lnSpc>
                <a:spcPct val="100000"/>
              </a:lnSpc>
              <a:spcBef>
                <a:spcPts val="1000"/>
              </a:spcBef>
              <a:spcAft>
                <a:spcPts val="0"/>
              </a:spcAft>
              <a:buSzPts val="2400"/>
              <a:buNone/>
            </a:pPr>
            <a:r>
              <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3187087" y="221942"/>
            <a:ext cx="9046464" cy="643631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MyBaseClass</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protected void disp()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System.out.println("Parent class 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MyChildClass extends MyBaseClass</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disp()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System.out.println("Child class 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 String args[])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MyChildClass obj = new MyChildClass();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obj.disp();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Output:</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Child class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5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5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5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5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500"/>
                                        <p:tgtEl>
                                          <p:spTgt spid="1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Effect filter="fade" transition="in">
                                      <p:cBhvr>
                                        <p:cTn dur="500"/>
                                        <p:tgtEl>
                                          <p:spTgt spid="1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9" st="9"/>
                                            </p:txEl>
                                          </p:spTgt>
                                        </p:tgtEl>
                                        <p:attrNameLst>
                                          <p:attrName>style.visibility</p:attrName>
                                        </p:attrNameLst>
                                      </p:cBhvr>
                                      <p:to>
                                        <p:strVal val="visible"/>
                                      </p:to>
                                    </p:set>
                                    <p:animEffect filter="fade" transition="in">
                                      <p:cBhvr>
                                        <p:cTn dur="500"/>
                                        <p:tgtEl>
                                          <p:spTgt spid="1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0" st="10"/>
                                            </p:txEl>
                                          </p:spTgt>
                                        </p:tgtEl>
                                        <p:attrNameLst>
                                          <p:attrName>style.visibility</p:attrName>
                                        </p:attrNameLst>
                                      </p:cBhvr>
                                      <p:to>
                                        <p:strVal val="visible"/>
                                      </p:to>
                                    </p:set>
                                    <p:animEffect filter="fade" transition="in">
                                      <p:cBhvr>
                                        <p:cTn dur="500"/>
                                        <p:tgtEl>
                                          <p:spTgt spid="1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1" st="11"/>
                                            </p:txEl>
                                          </p:spTgt>
                                        </p:tgtEl>
                                        <p:attrNameLst>
                                          <p:attrName>style.visibility</p:attrName>
                                        </p:attrNameLst>
                                      </p:cBhvr>
                                      <p:to>
                                        <p:strVal val="visible"/>
                                      </p:to>
                                    </p:set>
                                    <p:animEffect filter="fade" transition="in">
                                      <p:cBhvr>
                                        <p:cTn dur="500"/>
                                        <p:tgtEl>
                                          <p:spTgt spid="1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2" st="12"/>
                                            </p:txEl>
                                          </p:spTgt>
                                        </p:tgtEl>
                                        <p:attrNameLst>
                                          <p:attrName>style.visibility</p:attrName>
                                        </p:attrNameLst>
                                      </p:cBhvr>
                                      <p:to>
                                        <p:strVal val="visible"/>
                                      </p:to>
                                    </p:set>
                                    <p:animEffect filter="fade" transition="in">
                                      <p:cBhvr>
                                        <p:cTn dur="500"/>
                                        <p:tgtEl>
                                          <p:spTgt spid="13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3" st="13"/>
                                            </p:txEl>
                                          </p:spTgt>
                                        </p:tgtEl>
                                        <p:attrNameLst>
                                          <p:attrName>style.visibility</p:attrName>
                                        </p:attrNameLst>
                                      </p:cBhvr>
                                      <p:to>
                                        <p:strVal val="visible"/>
                                      </p:to>
                                    </p:set>
                                    <p:animEffect filter="fade" transition="in">
                                      <p:cBhvr>
                                        <p:cTn dur="500"/>
                                        <p:tgtEl>
                                          <p:spTgt spid="13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4" st="14"/>
                                            </p:txEl>
                                          </p:spTgt>
                                        </p:tgtEl>
                                        <p:attrNameLst>
                                          <p:attrName>style.visibility</p:attrName>
                                        </p:attrNameLst>
                                      </p:cBhvr>
                                      <p:to>
                                        <p:strVal val="visible"/>
                                      </p:to>
                                    </p:set>
                                    <p:animEffect filter="fade" transition="in">
                                      <p:cBhvr>
                                        <p:cTn dur="500"/>
                                        <p:tgtEl>
                                          <p:spTgt spid="13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5" st="15"/>
                                            </p:txEl>
                                          </p:spTgt>
                                        </p:tgtEl>
                                        <p:attrNameLst>
                                          <p:attrName>style.visibility</p:attrName>
                                        </p:attrNameLst>
                                      </p:cBhvr>
                                      <p:to>
                                        <p:strVal val="visible"/>
                                      </p:to>
                                    </p:set>
                                    <p:animEffect filter="fade" transition="in">
                                      <p:cBhvr>
                                        <p:cTn dur="500"/>
                                        <p:tgtEl>
                                          <p:spTgt spid="13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6" st="16"/>
                                            </p:txEl>
                                          </p:spTgt>
                                        </p:tgtEl>
                                        <p:attrNameLst>
                                          <p:attrName>style.visibility</p:attrName>
                                        </p:attrNameLst>
                                      </p:cBhvr>
                                      <p:to>
                                        <p:strVal val="visible"/>
                                      </p:to>
                                    </p:set>
                                    <p:animEffect filter="fade" transition="in">
                                      <p:cBhvr>
                                        <p:cTn dur="500"/>
                                        <p:tgtEl>
                                          <p:spTgt spid="13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7" st="17"/>
                                            </p:txEl>
                                          </p:spTgt>
                                        </p:tgtEl>
                                        <p:attrNameLst>
                                          <p:attrName>style.visibility</p:attrName>
                                        </p:attrNameLst>
                                      </p:cBhvr>
                                      <p:to>
                                        <p:strVal val="visible"/>
                                      </p:to>
                                    </p:set>
                                    <p:animEffect filter="fade" transition="in">
                                      <p:cBhvr>
                                        <p:cTn dur="500"/>
                                        <p:tgtEl>
                                          <p:spTgt spid="13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8" st="18"/>
                                            </p:txEl>
                                          </p:spTgt>
                                        </p:tgtEl>
                                        <p:attrNameLst>
                                          <p:attrName>style.visibility</p:attrName>
                                        </p:attrNameLst>
                                      </p:cBhvr>
                                      <p:to>
                                        <p:strVal val="visible"/>
                                      </p:to>
                                    </p:set>
                                    <p:animEffect filter="fade" transition="in">
                                      <p:cBhvr>
                                        <p:cTn dur="500"/>
                                        <p:tgtEl>
                                          <p:spTgt spid="13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9" st="19"/>
                                            </p:txEl>
                                          </p:spTgt>
                                        </p:tgtEl>
                                        <p:attrNameLst>
                                          <p:attrName>style.visibility</p:attrName>
                                        </p:attrNameLst>
                                      </p:cBhvr>
                                      <p:to>
                                        <p:strVal val="visible"/>
                                      </p:to>
                                    </p:set>
                                    <p:animEffect filter="fade" transition="in">
                                      <p:cBhvr>
                                        <p:cTn dur="500"/>
                                        <p:tgtEl>
                                          <p:spTgt spid="138">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0" st="20"/>
                                            </p:txEl>
                                          </p:spTgt>
                                        </p:tgtEl>
                                        <p:attrNameLst>
                                          <p:attrName>style.visibility</p:attrName>
                                        </p:attrNameLst>
                                      </p:cBhvr>
                                      <p:to>
                                        <p:strVal val="visible"/>
                                      </p:to>
                                    </p:set>
                                    <p:animEffect filter="fade" transition="in">
                                      <p:cBhvr>
                                        <p:cTn dur="500"/>
                                        <p:tgtEl>
                                          <p:spTgt spid="138">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1" st="21"/>
                                            </p:txEl>
                                          </p:spTgt>
                                        </p:tgtEl>
                                        <p:attrNameLst>
                                          <p:attrName>style.visibility</p:attrName>
                                        </p:attrNameLst>
                                      </p:cBhvr>
                                      <p:to>
                                        <p:strVal val="visible"/>
                                      </p:to>
                                    </p:set>
                                    <p:animEffect filter="fade" transition="in">
                                      <p:cBhvr>
                                        <p:cTn dur="500"/>
                                        <p:tgtEl>
                                          <p:spTgt spid="138">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RULES OF METHOD OVERRIDING IN JAVA</a:t>
            </a:r>
            <a:endParaRPr/>
          </a:p>
        </p:txBody>
      </p:sp>
      <p:sp>
        <p:nvSpPr>
          <p:cNvPr id="144" name="Google Shape;144;p23"/>
          <p:cNvSpPr txBox="1"/>
          <p:nvPr>
            <p:ph idx="1" type="body"/>
          </p:nvPr>
        </p:nvSpPr>
        <p:spPr>
          <a:xfrm>
            <a:off x="488272" y="2638044"/>
            <a:ext cx="11185864" cy="415337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IN">
                <a:latin typeface="Calibri"/>
                <a:ea typeface="Calibri"/>
                <a:cs typeface="Calibri"/>
                <a:sym typeface="Calibri"/>
              </a:rPr>
              <a:t>private, static and final methods cannot be overridden as they are local to the class. However static methods can be re-declared in the sub class, in this case the sub-class method would act differently and will have nothing to do with the same static method of parent class.</a:t>
            </a:r>
            <a:endParaRPr/>
          </a:p>
          <a:p>
            <a:pPr indent="-228600" lvl="0" marL="228600" rtl="0" algn="just">
              <a:lnSpc>
                <a:spcPct val="100000"/>
              </a:lnSpc>
              <a:spcBef>
                <a:spcPts val="1000"/>
              </a:spcBef>
              <a:spcAft>
                <a:spcPts val="0"/>
              </a:spcAft>
              <a:buSzPts val="1800"/>
              <a:buChar char="•"/>
            </a:pPr>
            <a:r>
              <a:rPr lang="en-IN">
                <a:latin typeface="Calibri"/>
                <a:ea typeface="Calibri"/>
                <a:cs typeface="Calibri"/>
                <a:sym typeface="Calibri"/>
              </a:rPr>
              <a:t>Overriding method (method of child class) can throw unchecked exceptions, regardless of whether the overridden method(method of parent class) throws any exception or not. However the overriding method should not throw checked exceptions that are new or broader than the ones declared by the overridden method.</a:t>
            </a:r>
            <a:endParaRPr/>
          </a:p>
          <a:p>
            <a:pPr indent="-228600" lvl="0" marL="228600" rtl="0" algn="just">
              <a:lnSpc>
                <a:spcPct val="100000"/>
              </a:lnSpc>
              <a:spcBef>
                <a:spcPts val="1000"/>
              </a:spcBef>
              <a:spcAft>
                <a:spcPts val="0"/>
              </a:spcAft>
              <a:buSzPts val="1800"/>
              <a:buChar char="•"/>
            </a:pPr>
            <a:r>
              <a:rPr lang="en-IN">
                <a:latin typeface="Calibri"/>
                <a:ea typeface="Calibri"/>
                <a:cs typeface="Calibri"/>
                <a:sym typeface="Calibri"/>
              </a:rPr>
              <a:t>Binding of overridden methods happen at runtime which is known as dynamic binding.</a:t>
            </a:r>
            <a:endParaRPr/>
          </a:p>
          <a:p>
            <a:pPr indent="-228600" lvl="0" marL="228600" rtl="0" algn="just">
              <a:lnSpc>
                <a:spcPct val="100000"/>
              </a:lnSpc>
              <a:spcBef>
                <a:spcPts val="1000"/>
              </a:spcBef>
              <a:spcAft>
                <a:spcPts val="0"/>
              </a:spcAft>
              <a:buSzPts val="1800"/>
              <a:buChar char="•"/>
            </a:pPr>
            <a:r>
              <a:rPr lang="en-IN">
                <a:latin typeface="Calibri"/>
                <a:ea typeface="Calibri"/>
                <a:cs typeface="Calibri"/>
                <a:sym typeface="Calibri"/>
              </a:rPr>
              <a:t>If a class is extending an abstract class or implementing an interface then it has to override all the abstract methods unless the class itself is a abstract class.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5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5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500"/>
                                        <p:tgtEl>
                                          <p:spTgt spid="1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SUPER KEYWORD IN METHOD OVERRIDING</a:t>
            </a:r>
            <a:endParaRPr/>
          </a:p>
        </p:txBody>
      </p:sp>
      <p:sp>
        <p:nvSpPr>
          <p:cNvPr id="150" name="Google Shape;150;p2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IN"/>
              <a:t>The super keyword is used for calling the parent class method/constructor.</a:t>
            </a:r>
            <a:endParaRPr/>
          </a:p>
          <a:p>
            <a:pPr indent="-228600" lvl="0" marL="228600" rtl="0" algn="l">
              <a:lnSpc>
                <a:spcPct val="100000"/>
              </a:lnSpc>
              <a:spcBef>
                <a:spcPts val="1000"/>
              </a:spcBef>
              <a:spcAft>
                <a:spcPts val="0"/>
              </a:spcAft>
              <a:buSzPts val="1800"/>
              <a:buChar char="•"/>
            </a:pPr>
            <a:r>
              <a:rPr lang="en-IN"/>
              <a:t>super.myMethod() calls the myMethod() method of base class while super() calls the constructor of base class. </a:t>
            </a:r>
            <a:endParaRPr/>
          </a:p>
          <a:p>
            <a:pPr indent="-228600" lvl="0" marL="228600" rtl="0" algn="l">
              <a:lnSpc>
                <a:spcPct val="100000"/>
              </a:lnSpc>
              <a:spcBef>
                <a:spcPts val="1000"/>
              </a:spcBef>
              <a:spcAft>
                <a:spcPts val="0"/>
              </a:spcAft>
              <a:buSzPts val="2000"/>
              <a:buChar char="•"/>
            </a:pPr>
            <a:r>
              <a:rPr b="0" i="0" lang="en-IN" sz="2000">
                <a:solidFill>
                  <a:srgbClr val="222426"/>
                </a:solidFill>
                <a:latin typeface="Calibri"/>
                <a:ea typeface="Calibri"/>
                <a:cs typeface="Calibri"/>
                <a:sym typeface="Calibri"/>
              </a:rPr>
              <a:t>As we know that we override a method in child class, then call to the method using child class object calls the overridden method. By using super we can call the overridden method </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763480" y="177553"/>
            <a:ext cx="9987378" cy="644518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ABC</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myMethod()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System.out.println("Overridden 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Demo extends ABC</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myMethod()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//This will call the myMethod() of parent 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super.myMethod();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System.out.println("Overriding 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Demo obj = new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obj.myMethod();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5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5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500"/>
                                        <p:tgtEl>
                                          <p:spTgt spid="1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2" st="12"/>
                                            </p:txEl>
                                          </p:spTgt>
                                        </p:tgtEl>
                                        <p:attrNameLst>
                                          <p:attrName>style.visibility</p:attrName>
                                        </p:attrNameLst>
                                      </p:cBhvr>
                                      <p:to>
                                        <p:strVal val="visible"/>
                                      </p:to>
                                    </p:set>
                                    <p:animEffect filter="fade" transition="in">
                                      <p:cBhvr>
                                        <p:cTn dur="500"/>
                                        <p:tgtEl>
                                          <p:spTgt spid="15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3" st="13"/>
                                            </p:txEl>
                                          </p:spTgt>
                                        </p:tgtEl>
                                        <p:attrNameLst>
                                          <p:attrName>style.visibility</p:attrName>
                                        </p:attrNameLst>
                                      </p:cBhvr>
                                      <p:to>
                                        <p:strVal val="visible"/>
                                      </p:to>
                                    </p:set>
                                    <p:animEffect filter="fade" transition="in">
                                      <p:cBhvr>
                                        <p:cTn dur="500"/>
                                        <p:tgtEl>
                                          <p:spTgt spid="15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4" st="14"/>
                                            </p:txEl>
                                          </p:spTgt>
                                        </p:tgtEl>
                                        <p:attrNameLst>
                                          <p:attrName>style.visibility</p:attrName>
                                        </p:attrNameLst>
                                      </p:cBhvr>
                                      <p:to>
                                        <p:strVal val="visible"/>
                                      </p:to>
                                    </p:set>
                                    <p:animEffect filter="fade" transition="in">
                                      <p:cBhvr>
                                        <p:cTn dur="500"/>
                                        <p:tgtEl>
                                          <p:spTgt spid="15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5" st="15"/>
                                            </p:txEl>
                                          </p:spTgt>
                                        </p:tgtEl>
                                        <p:attrNameLst>
                                          <p:attrName>style.visibility</p:attrName>
                                        </p:attrNameLst>
                                      </p:cBhvr>
                                      <p:to>
                                        <p:strVal val="visible"/>
                                      </p:to>
                                    </p:set>
                                    <p:animEffect filter="fade" transition="in">
                                      <p:cBhvr>
                                        <p:cTn dur="500"/>
                                        <p:tgtEl>
                                          <p:spTgt spid="15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6" st="16"/>
                                            </p:txEl>
                                          </p:spTgt>
                                        </p:tgtEl>
                                        <p:attrNameLst>
                                          <p:attrName>style.visibility</p:attrName>
                                        </p:attrNameLst>
                                      </p:cBhvr>
                                      <p:to>
                                        <p:strVal val="visible"/>
                                      </p:to>
                                    </p:set>
                                    <p:animEffect filter="fade" transition="in">
                                      <p:cBhvr>
                                        <p:cTn dur="500"/>
                                        <p:tgtEl>
                                          <p:spTgt spid="15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7" st="17"/>
                                            </p:txEl>
                                          </p:spTgt>
                                        </p:tgtEl>
                                        <p:attrNameLst>
                                          <p:attrName>style.visibility</p:attrName>
                                        </p:attrNameLst>
                                      </p:cBhvr>
                                      <p:to>
                                        <p:strVal val="visible"/>
                                      </p:to>
                                    </p:set>
                                    <p:animEffect filter="fade" transition="in">
                                      <p:cBhvr>
                                        <p:cTn dur="500"/>
                                        <p:tgtEl>
                                          <p:spTgt spid="15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8" st="18"/>
                                            </p:txEl>
                                          </p:spTgt>
                                        </p:tgtEl>
                                        <p:attrNameLst>
                                          <p:attrName>style.visibility</p:attrName>
                                        </p:attrNameLst>
                                      </p:cBhvr>
                                      <p:to>
                                        <p:strVal val="visible"/>
                                      </p:to>
                                    </p:set>
                                    <p:animEffect filter="fade" transition="in">
                                      <p:cBhvr>
                                        <p:cTn dur="500"/>
                                        <p:tgtEl>
                                          <p:spTgt spid="15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9" st="19"/>
                                            </p:txEl>
                                          </p:spTgt>
                                        </p:tgtEl>
                                        <p:attrNameLst>
                                          <p:attrName>style.visibility</p:attrName>
                                        </p:attrNameLst>
                                      </p:cBhvr>
                                      <p:to>
                                        <p:strVal val="visible"/>
                                      </p:to>
                                    </p:set>
                                    <p:animEffect filter="fade" transition="in">
                                      <p:cBhvr>
                                        <p:cTn dur="500"/>
                                        <p:tgtEl>
                                          <p:spTgt spid="15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0" st="20"/>
                                            </p:txEl>
                                          </p:spTgt>
                                        </p:tgtEl>
                                        <p:attrNameLst>
                                          <p:attrName>style.visibility</p:attrName>
                                        </p:attrNameLst>
                                      </p:cBhvr>
                                      <p:to>
                                        <p:strVal val="visible"/>
                                      </p:to>
                                    </p:set>
                                    <p:animEffect filter="fade" transition="in">
                                      <p:cBhvr>
                                        <p:cTn dur="500"/>
                                        <p:tgtEl>
                                          <p:spTgt spid="155">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EXAMPLE</a:t>
            </a:r>
            <a:endParaRPr/>
          </a:p>
        </p:txBody>
      </p:sp>
      <p:pic>
        <p:nvPicPr>
          <p:cNvPr id="161" name="Google Shape;161;p26"/>
          <p:cNvPicPr preferRelativeResize="0"/>
          <p:nvPr>
            <p:ph idx="1" type="body"/>
          </p:nvPr>
        </p:nvPicPr>
        <p:blipFill rotWithShape="1">
          <a:blip r:embed="rId3">
            <a:alphaModFix/>
          </a:blip>
          <a:srcRect b="0" l="0" r="0" t="0"/>
          <a:stretch/>
        </p:blipFill>
        <p:spPr>
          <a:xfrm>
            <a:off x="4076700" y="2343150"/>
            <a:ext cx="4543492" cy="43011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idx="1" type="body"/>
          </p:nvPr>
        </p:nvSpPr>
        <p:spPr>
          <a:xfrm>
            <a:off x="571500" y="266319"/>
            <a:ext cx="5124450"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alibri"/>
                <a:ea typeface="Calibri"/>
                <a:cs typeface="Calibri"/>
                <a:sym typeface="Calibri"/>
              </a:rPr>
              <a:t>class Employee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public static int base = 10000;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int salary()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return base;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a:t>
            </a:r>
            <a:endParaRPr/>
          </a:p>
          <a:p>
            <a:pPr indent="0" lvl="0" marL="0" rtl="0" algn="l">
              <a:lnSpc>
                <a:spcPct val="100000"/>
              </a:lnSpc>
              <a:spcBef>
                <a:spcPts val="1000"/>
              </a:spcBef>
              <a:spcAft>
                <a:spcPts val="0"/>
              </a:spcAft>
              <a:buSzPts val="1400"/>
              <a:buNone/>
            </a:pPr>
            <a:r>
              <a:rPr lang="en-IN" sz="1400">
                <a:solidFill>
                  <a:srgbClr val="FF0000"/>
                </a:solidFill>
                <a:latin typeface="Calibri"/>
                <a:ea typeface="Calibri"/>
                <a:cs typeface="Calibri"/>
                <a:sym typeface="Calibri"/>
              </a:rPr>
              <a:t>// Inherited class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class Manager extends Employee</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a:t>
            </a:r>
            <a:r>
              <a:rPr lang="en-IN" sz="1400">
                <a:solidFill>
                  <a:srgbClr val="FF0000"/>
                </a:solidFill>
                <a:latin typeface="Calibri"/>
                <a:ea typeface="Calibri"/>
                <a:cs typeface="Calibri"/>
                <a:sym typeface="Calibri"/>
              </a:rPr>
              <a:t>// This method overrides salary() of Parent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int salary()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return base + 20000;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a:t>
            </a:r>
            <a:endParaRPr/>
          </a:p>
          <a:p>
            <a:pPr indent="0" lvl="0" marL="0" rtl="0" algn="l">
              <a:lnSpc>
                <a:spcPct val="100000"/>
              </a:lnSpc>
              <a:spcBef>
                <a:spcPts val="1000"/>
              </a:spcBef>
              <a:spcAft>
                <a:spcPts val="0"/>
              </a:spcAft>
              <a:buSzPts val="1400"/>
              <a:buNone/>
            </a:pPr>
            <a:r>
              <a:rPr lang="en-IN" sz="1400">
                <a:latin typeface="Calibri"/>
                <a:ea typeface="Calibri"/>
                <a:cs typeface="Calibri"/>
                <a:sym typeface="Calibri"/>
              </a:rPr>
              <a:t>  </a:t>
            </a:r>
            <a:endParaRPr/>
          </a:p>
        </p:txBody>
      </p:sp>
      <p:sp>
        <p:nvSpPr>
          <p:cNvPr id="167" name="Google Shape;167;p27"/>
          <p:cNvSpPr txBox="1"/>
          <p:nvPr/>
        </p:nvSpPr>
        <p:spPr>
          <a:xfrm>
            <a:off x="4600574" y="122426"/>
            <a:ext cx="7515226"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class Clerk extends Employee</a:t>
            </a:r>
            <a:r>
              <a:rPr lang="en-IN" sz="1400">
                <a:solidFill>
                  <a:srgbClr val="FF0000"/>
                </a:solidFill>
                <a:latin typeface="Calibri"/>
                <a:ea typeface="Calibri"/>
                <a:cs typeface="Calibri"/>
                <a:sym typeface="Calibri"/>
              </a:rPr>
              <a:t>// Inherited class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int salary()        </a:t>
            </a:r>
            <a:r>
              <a:rPr lang="en-IN" sz="1400">
                <a:solidFill>
                  <a:srgbClr val="FF0000"/>
                </a:solidFill>
                <a:latin typeface="Calibri"/>
                <a:ea typeface="Calibri"/>
                <a:cs typeface="Calibri"/>
                <a:sym typeface="Calibri"/>
              </a:rPr>
              <a:t>// This method overrides salary() of Parent</a:t>
            </a: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return base + 10000;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class Main  </a:t>
            </a:r>
            <a:r>
              <a:rPr lang="en-IN" sz="1400">
                <a:solidFill>
                  <a:srgbClr val="FF0000"/>
                </a:solidFill>
                <a:latin typeface="Calibri"/>
                <a:ea typeface="Calibri"/>
                <a:cs typeface="Calibri"/>
                <a:sym typeface="Calibri"/>
              </a:rPr>
              <a:t>// Driver class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r>
              <a:rPr lang="en-IN" sz="1400">
                <a:solidFill>
                  <a:srgbClr val="FF0000"/>
                </a:solidFill>
                <a:latin typeface="Calibri"/>
                <a:ea typeface="Calibri"/>
                <a:cs typeface="Calibri"/>
                <a:sym typeface="Calibri"/>
              </a:rPr>
              <a:t>// This method can be used to print the salary of any type of employee using base class reference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static void printSalary(Employee e)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System.out.println(e.salary());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Employee obj1 = new Manager();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System.out.print("Manager's salary :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printSalary(obj1);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Employee obj2 = new Clerk();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System.out.print("Clerk's salary :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printSalary(obj2);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 </a:t>
            </a:r>
            <a:endParaRPr/>
          </a:p>
          <a:p>
            <a:pPr indent="0" lvl="0" marL="0" marR="0" rtl="0" algn="l">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OVERRIDING VS OVERLOADING :</a:t>
            </a:r>
            <a:endParaRPr/>
          </a:p>
        </p:txBody>
      </p:sp>
      <p:sp>
        <p:nvSpPr>
          <p:cNvPr id="173" name="Google Shape;173;p28"/>
          <p:cNvSpPr txBox="1"/>
          <p:nvPr>
            <p:ph idx="1" type="body"/>
          </p:nvPr>
        </p:nvSpPr>
        <p:spPr>
          <a:xfrm>
            <a:off x="958787" y="2638044"/>
            <a:ext cx="10085033"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IN">
                <a:latin typeface="Calibri"/>
                <a:ea typeface="Calibri"/>
                <a:cs typeface="Calibri"/>
                <a:sym typeface="Calibri"/>
              </a:rPr>
              <a:t>Overloading is about same method have different signatures. Overriding is about same method, same signature but different classes connected through inheritance.</a:t>
            </a:r>
            <a:endParaRPr>
              <a:latin typeface="Calibri"/>
              <a:ea typeface="Calibri"/>
              <a:cs typeface="Calibri"/>
              <a:sym typeface="Calibri"/>
            </a:endParaRPr>
          </a:p>
        </p:txBody>
      </p:sp>
      <p:pic>
        <p:nvPicPr>
          <p:cNvPr id="174" name="Google Shape;174;p28"/>
          <p:cNvPicPr preferRelativeResize="0"/>
          <p:nvPr/>
        </p:nvPicPr>
        <p:blipFill rotWithShape="1">
          <a:blip r:embed="rId3">
            <a:alphaModFix/>
          </a:blip>
          <a:srcRect b="0" l="0" r="0" t="0"/>
          <a:stretch/>
        </p:blipFill>
        <p:spPr>
          <a:xfrm>
            <a:off x="3697552" y="3539444"/>
            <a:ext cx="3901736" cy="29455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29"/>
          <p:cNvGraphicFramePr/>
          <p:nvPr/>
        </p:nvGraphicFramePr>
        <p:xfrm>
          <a:off x="781235" y="967668"/>
          <a:ext cx="3000000" cy="3000000"/>
        </p:xfrm>
        <a:graphic>
          <a:graphicData uri="http://schemas.openxmlformats.org/drawingml/2006/table">
            <a:tbl>
              <a:tblPr>
                <a:noFill/>
                <a:tableStyleId>{A9F07519-02BF-4DC6-8CBC-22042F823B99}</a:tableStyleId>
              </a:tblPr>
              <a:tblGrid>
                <a:gridCol w="494650"/>
                <a:gridCol w="4520050"/>
                <a:gridCol w="5389950"/>
              </a:tblGrid>
              <a:tr h="171000">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No.</a:t>
                      </a:r>
                      <a:endParaRPr/>
                    </a:p>
                  </a:txBody>
                  <a:tcPr marT="28800" marB="28800" marR="28800" marL="28800">
                    <a:lnL cap="flat" cmpd="sng" w="9525">
                      <a:solidFill>
                        <a:srgbClr val="90D2D9"/>
                      </a:solidFill>
                      <a:prstDash val="solid"/>
                      <a:round/>
                      <a:headEnd len="sm" w="sm" type="none"/>
                      <a:tailEnd len="sm" w="sm" type="none"/>
                    </a:lnL>
                    <a:lnR cap="flat" cmpd="sng" w="9525">
                      <a:solidFill>
                        <a:srgbClr val="90D2D9"/>
                      </a:solidFill>
                      <a:prstDash val="solid"/>
                      <a:round/>
                      <a:headEnd len="sm" w="sm" type="none"/>
                      <a:tailEnd len="sm" w="sm" type="none"/>
                    </a:lnR>
                    <a:lnT cap="flat" cmpd="sng" w="9525">
                      <a:solidFill>
                        <a:srgbClr val="90D2D9"/>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Overloading</a:t>
                      </a:r>
                      <a:endParaRPr/>
                    </a:p>
                  </a:txBody>
                  <a:tcPr marT="28800" marB="28800" marR="28800" marL="28800">
                    <a:lnL cap="flat" cmpd="sng" w="9525">
                      <a:solidFill>
                        <a:srgbClr val="90D2D9"/>
                      </a:solidFill>
                      <a:prstDash val="solid"/>
                      <a:round/>
                      <a:headEnd len="sm" w="sm" type="none"/>
                      <a:tailEnd len="sm" w="sm" type="none"/>
                    </a:lnL>
                    <a:lnR cap="flat" cmpd="sng" w="9525">
                      <a:solidFill>
                        <a:srgbClr val="90D2D9"/>
                      </a:solidFill>
                      <a:prstDash val="solid"/>
                      <a:round/>
                      <a:headEnd len="sm" w="sm" type="none"/>
                      <a:tailEnd len="sm" w="sm" type="none"/>
                    </a:lnR>
                    <a:lnT cap="flat" cmpd="sng" w="9525">
                      <a:solidFill>
                        <a:srgbClr val="90D2D9"/>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Overriding</a:t>
                      </a:r>
                      <a:endParaRPr/>
                    </a:p>
                  </a:txBody>
                  <a:tcPr marT="28800" marB="28800" marR="28800" marL="28800">
                    <a:lnL cap="flat" cmpd="sng" w="9525">
                      <a:solidFill>
                        <a:srgbClr val="90D2D9"/>
                      </a:solidFill>
                      <a:prstDash val="solid"/>
                      <a:round/>
                      <a:headEnd len="sm" w="sm" type="none"/>
                      <a:tailEnd len="sm" w="sm" type="none"/>
                    </a:lnL>
                    <a:lnR cap="flat" cmpd="sng" w="9525">
                      <a:solidFill>
                        <a:srgbClr val="90D2D9"/>
                      </a:solidFill>
                      <a:prstDash val="solid"/>
                      <a:round/>
                      <a:headEnd len="sm" w="sm" type="none"/>
                      <a:tailEnd len="sm" w="sm" type="none"/>
                    </a:lnR>
                    <a:lnT cap="flat" cmpd="sng" w="9525">
                      <a:solidFill>
                        <a:srgbClr val="90D2D9"/>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778350">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1)</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overloading is used </a:t>
                      </a:r>
                      <a:r>
                        <a:rPr i="1" lang="en-IN" sz="1800" u="none" cap="none" strike="noStrike">
                          <a:solidFill>
                            <a:srgbClr val="000000"/>
                          </a:solidFill>
                          <a:latin typeface="Calibri"/>
                          <a:ea typeface="Calibri"/>
                          <a:cs typeface="Calibri"/>
                          <a:sym typeface="Calibri"/>
                        </a:rPr>
                        <a:t>to increase the readability</a:t>
                      </a:r>
                      <a:r>
                        <a:rPr lang="en-IN" sz="1800" u="none" cap="none" strike="noStrike">
                          <a:solidFill>
                            <a:srgbClr val="000000"/>
                          </a:solidFill>
                          <a:latin typeface="Calibri"/>
                          <a:ea typeface="Calibri"/>
                          <a:cs typeface="Calibri"/>
                          <a:sym typeface="Calibri"/>
                        </a:rPr>
                        <a:t> of the program.</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overriding is used </a:t>
                      </a:r>
                      <a:r>
                        <a:rPr i="1" lang="en-IN" sz="1800" u="none" cap="none" strike="noStrike">
                          <a:solidFill>
                            <a:srgbClr val="000000"/>
                          </a:solidFill>
                          <a:latin typeface="Calibri"/>
                          <a:ea typeface="Calibri"/>
                          <a:cs typeface="Calibri"/>
                          <a:sym typeface="Calibri"/>
                        </a:rPr>
                        <a:t>to provide the specific implementation</a:t>
                      </a:r>
                      <a:r>
                        <a:rPr lang="en-IN" sz="1800" u="none" cap="none" strike="noStrike">
                          <a:solidFill>
                            <a:srgbClr val="000000"/>
                          </a:solidFill>
                          <a:latin typeface="Calibri"/>
                          <a:ea typeface="Calibri"/>
                          <a:cs typeface="Calibri"/>
                          <a:sym typeface="Calibri"/>
                        </a:rPr>
                        <a:t> of the method that is already provided by its super class.</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68550">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2)</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overloading is performed </a:t>
                      </a:r>
                      <a:r>
                        <a:rPr i="1" lang="en-IN" sz="1800" u="none" cap="none" strike="noStrike">
                          <a:solidFill>
                            <a:srgbClr val="000000"/>
                          </a:solidFill>
                          <a:latin typeface="Calibri"/>
                          <a:ea typeface="Calibri"/>
                          <a:cs typeface="Calibri"/>
                          <a:sym typeface="Calibri"/>
                        </a:rPr>
                        <a:t>within class</a:t>
                      </a:r>
                      <a:r>
                        <a:rPr lang="en-IN" sz="1800" u="none" cap="none" strike="noStrike">
                          <a:solidFill>
                            <a:srgbClr val="000000"/>
                          </a:solidFill>
                          <a:latin typeface="Calibri"/>
                          <a:ea typeface="Calibri"/>
                          <a:cs typeface="Calibri"/>
                          <a:sym typeface="Calibri"/>
                        </a:rPr>
                        <a:t>.</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overriding occurs </a:t>
                      </a:r>
                      <a:r>
                        <a:rPr i="1" lang="en-IN" sz="1800" u="none" cap="none" strike="noStrike">
                          <a:solidFill>
                            <a:srgbClr val="000000"/>
                          </a:solidFill>
                          <a:latin typeface="Calibri"/>
                          <a:ea typeface="Calibri"/>
                          <a:cs typeface="Calibri"/>
                          <a:sym typeface="Calibri"/>
                        </a:rPr>
                        <a:t>in two classes</a:t>
                      </a:r>
                      <a:r>
                        <a:rPr lang="en-IN" sz="1800" u="none" cap="none" strike="noStrike">
                          <a:solidFill>
                            <a:srgbClr val="000000"/>
                          </a:solidFill>
                          <a:latin typeface="Calibri"/>
                          <a:ea typeface="Calibri"/>
                          <a:cs typeface="Calibri"/>
                          <a:sym typeface="Calibri"/>
                        </a:rPr>
                        <a:t> that have IS-A (inheritance) relationship.</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463650">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3)</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In case of method overloading, </a:t>
                      </a:r>
                      <a:r>
                        <a:rPr i="1" lang="en-IN" sz="1800" u="none" cap="none" strike="noStrike">
                          <a:solidFill>
                            <a:srgbClr val="000000"/>
                          </a:solidFill>
                          <a:latin typeface="Calibri"/>
                          <a:ea typeface="Calibri"/>
                          <a:cs typeface="Calibri"/>
                          <a:sym typeface="Calibri"/>
                        </a:rPr>
                        <a:t>parameter must be different</a:t>
                      </a:r>
                      <a:r>
                        <a:rPr lang="en-IN" sz="1800" u="none" cap="none" strike="noStrike">
                          <a:solidFill>
                            <a:srgbClr val="000000"/>
                          </a:solidFill>
                          <a:latin typeface="Calibri"/>
                          <a:ea typeface="Calibri"/>
                          <a:cs typeface="Calibri"/>
                          <a:sym typeface="Calibri"/>
                        </a:rPr>
                        <a:t>.</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In case of method overriding, </a:t>
                      </a:r>
                      <a:r>
                        <a:rPr i="1" lang="en-IN" sz="1800" u="none" cap="none" strike="noStrike">
                          <a:solidFill>
                            <a:srgbClr val="000000"/>
                          </a:solidFill>
                          <a:latin typeface="Calibri"/>
                          <a:ea typeface="Calibri"/>
                          <a:cs typeface="Calibri"/>
                          <a:sym typeface="Calibri"/>
                        </a:rPr>
                        <a:t>parameter must be same</a:t>
                      </a:r>
                      <a:r>
                        <a:rPr lang="en-IN" sz="1800" u="none" cap="none" strike="noStrike">
                          <a:solidFill>
                            <a:srgbClr val="000000"/>
                          </a:solidFill>
                          <a:latin typeface="Calibri"/>
                          <a:ea typeface="Calibri"/>
                          <a:cs typeface="Calibri"/>
                          <a:sym typeface="Calibri"/>
                        </a:rPr>
                        <a:t>.</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68550">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4)</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overloading is the example of </a:t>
                      </a:r>
                      <a:r>
                        <a:rPr i="1" lang="en-IN" sz="1800" u="none" cap="none" strike="noStrike">
                          <a:solidFill>
                            <a:srgbClr val="000000"/>
                          </a:solidFill>
                          <a:latin typeface="Calibri"/>
                          <a:ea typeface="Calibri"/>
                          <a:cs typeface="Calibri"/>
                          <a:sym typeface="Calibri"/>
                        </a:rPr>
                        <a:t>compile time polymorphism</a:t>
                      </a:r>
                      <a:r>
                        <a:rPr lang="en-IN" sz="1800" u="none" cap="none" strike="noStrike">
                          <a:solidFill>
                            <a:srgbClr val="000000"/>
                          </a:solidFill>
                          <a:latin typeface="Calibri"/>
                          <a:ea typeface="Calibri"/>
                          <a:cs typeface="Calibri"/>
                          <a:sym typeface="Calibri"/>
                        </a:rPr>
                        <a:t>.</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Method overriding is the example of </a:t>
                      </a:r>
                      <a:r>
                        <a:rPr i="1" lang="en-IN" sz="1800" u="none" cap="none" strike="noStrike">
                          <a:solidFill>
                            <a:srgbClr val="000000"/>
                          </a:solidFill>
                          <a:latin typeface="Calibri"/>
                          <a:ea typeface="Calibri"/>
                          <a:cs typeface="Calibri"/>
                          <a:sym typeface="Calibri"/>
                        </a:rPr>
                        <a:t>run time polymorphism</a:t>
                      </a:r>
                      <a:r>
                        <a:rPr lang="en-IN" sz="1800" u="none" cap="none" strike="noStrike">
                          <a:solidFill>
                            <a:srgbClr val="000000"/>
                          </a:solidFill>
                          <a:latin typeface="Calibri"/>
                          <a:ea typeface="Calibri"/>
                          <a:cs typeface="Calibri"/>
                          <a:sym typeface="Calibri"/>
                        </a:rPr>
                        <a:t>.</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302825">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5)</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u="none" cap="none" strike="noStrike">
                          <a:solidFill>
                            <a:srgbClr val="000000"/>
                          </a:solidFill>
                          <a:latin typeface="Calibri"/>
                          <a:ea typeface="Calibri"/>
                          <a:cs typeface="Calibri"/>
                          <a:sym typeface="Calibri"/>
                        </a:rPr>
                        <a:t>In java, method overloading can't be performed by changing return type of the method only. </a:t>
                      </a:r>
                      <a:r>
                        <a:rPr i="1" lang="en-IN" sz="1800" u="none" cap="none" strike="noStrike">
                          <a:solidFill>
                            <a:srgbClr val="000000"/>
                          </a:solidFill>
                          <a:latin typeface="Calibri"/>
                          <a:ea typeface="Calibri"/>
                          <a:cs typeface="Calibri"/>
                          <a:sym typeface="Calibri"/>
                        </a:rPr>
                        <a:t>Return type can be same or different</a:t>
                      </a:r>
                      <a:r>
                        <a:rPr lang="en-IN" sz="1800" u="none" cap="none" strike="noStrike">
                          <a:solidFill>
                            <a:srgbClr val="000000"/>
                          </a:solidFill>
                          <a:latin typeface="Calibri"/>
                          <a:ea typeface="Calibri"/>
                          <a:cs typeface="Calibri"/>
                          <a:sym typeface="Calibri"/>
                        </a:rPr>
                        <a:t> in method overloading. But you must have to change the parameter.</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i="1" lang="en-IN" sz="1800" u="none" cap="none" strike="noStrike">
                          <a:solidFill>
                            <a:srgbClr val="000000"/>
                          </a:solidFill>
                          <a:latin typeface="Calibri"/>
                          <a:ea typeface="Calibri"/>
                          <a:cs typeface="Calibri"/>
                          <a:sym typeface="Calibri"/>
                        </a:rPr>
                        <a:t>Return type must be same or covariant</a:t>
                      </a:r>
                      <a:r>
                        <a:rPr lang="en-IN" sz="1800" u="none" cap="none" strike="noStrike">
                          <a:solidFill>
                            <a:srgbClr val="000000"/>
                          </a:solidFill>
                          <a:latin typeface="Calibri"/>
                          <a:ea typeface="Calibri"/>
                          <a:cs typeface="Calibri"/>
                          <a:sym typeface="Calibri"/>
                        </a:rPr>
                        <a:t> in method overriding.</a:t>
                      </a:r>
                      <a:endParaRPr/>
                    </a:p>
                  </a:txBody>
                  <a:tcPr marT="19200" marB="19200" marR="19200" marL="19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000000"/>
              </a:buClr>
              <a:buSzPct val="100000"/>
              <a:buFont typeface="Quattrocento Sans"/>
              <a:buNone/>
            </a:pPr>
            <a:br>
              <a:rPr b="0" i="0" lang="en-IN">
                <a:solidFill>
                  <a:srgbClr val="000000"/>
                </a:solidFill>
                <a:latin typeface="Quattrocento Sans"/>
                <a:ea typeface="Quattrocento Sans"/>
                <a:cs typeface="Quattrocento Sans"/>
                <a:sym typeface="Quattrocento Sans"/>
              </a:rPr>
            </a:br>
            <a:br>
              <a:rPr b="0" i="0" lang="en-IN">
                <a:solidFill>
                  <a:srgbClr val="000000"/>
                </a:solidFill>
                <a:latin typeface="Quattrocento Sans"/>
                <a:ea typeface="Quattrocento Sans"/>
                <a:cs typeface="Quattrocento Sans"/>
                <a:sym typeface="Quattrocento Sans"/>
              </a:rPr>
            </a:br>
            <a:r>
              <a:rPr b="1" i="0" lang="en-IN">
                <a:solidFill>
                  <a:srgbClr val="000000"/>
                </a:solidFill>
                <a:latin typeface="Quattrocento Sans"/>
                <a:ea typeface="Quattrocento Sans"/>
                <a:cs typeface="Quattrocento Sans"/>
                <a:sym typeface="Quattrocento Sans"/>
              </a:rPr>
              <a:t>JAVA POLYMORPHISM</a:t>
            </a:r>
            <a:br>
              <a:rPr b="0" i="0" lang="en-IN">
                <a:solidFill>
                  <a:srgbClr val="000000"/>
                </a:solidFill>
                <a:latin typeface="Verdana"/>
                <a:ea typeface="Verdana"/>
                <a:cs typeface="Verdana"/>
                <a:sym typeface="Verdana"/>
              </a:rPr>
            </a:br>
            <a:br>
              <a:rPr lang="en-IN"/>
            </a:br>
            <a:endParaRPr/>
          </a:p>
        </p:txBody>
      </p:sp>
      <p:sp>
        <p:nvSpPr>
          <p:cNvPr id="185" name="Google Shape;185;p30"/>
          <p:cNvSpPr txBox="1"/>
          <p:nvPr>
            <p:ph idx="1" type="body"/>
          </p:nvPr>
        </p:nvSpPr>
        <p:spPr>
          <a:xfrm>
            <a:off x="510989" y="2339789"/>
            <a:ext cx="11412070" cy="434788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b="0" i="0" lang="en-IN" sz="2400">
                <a:solidFill>
                  <a:srgbClr val="222426"/>
                </a:solidFill>
                <a:latin typeface="Calibri"/>
                <a:ea typeface="Calibri"/>
                <a:cs typeface="Calibri"/>
                <a:sym typeface="Calibri"/>
              </a:rPr>
              <a:t>Polymorphism is one of the </a:t>
            </a:r>
            <a:r>
              <a:rPr b="1" i="0" lang="en-IN" sz="2400" u="none" strike="noStrike">
                <a:solidFill>
                  <a:srgbClr val="7DC246"/>
                </a:solidFill>
                <a:latin typeface="Calibri"/>
                <a:ea typeface="Calibri"/>
                <a:cs typeface="Calibri"/>
                <a:sym typeface="Calibri"/>
              </a:rPr>
              <a:t>OOPs</a:t>
            </a:r>
            <a:r>
              <a:rPr b="0" i="0" lang="en-IN" sz="2400">
                <a:solidFill>
                  <a:srgbClr val="222426"/>
                </a:solidFill>
                <a:latin typeface="Calibri"/>
                <a:ea typeface="Calibri"/>
                <a:cs typeface="Calibri"/>
                <a:sym typeface="Calibri"/>
              </a:rPr>
              <a:t> feature that allows us to perform a single action in different ways.</a:t>
            </a:r>
            <a:endParaRPr sz="2400">
              <a:solidFill>
                <a:srgbClr val="000000"/>
              </a:solidFill>
              <a:latin typeface="Calibri"/>
              <a:ea typeface="Calibri"/>
              <a:cs typeface="Calibri"/>
              <a:sym typeface="Calibri"/>
            </a:endParaRPr>
          </a:p>
          <a:p>
            <a:pPr indent="-228600" lvl="0" marL="228600" rtl="0" algn="l">
              <a:lnSpc>
                <a:spcPct val="100000"/>
              </a:lnSpc>
              <a:spcBef>
                <a:spcPts val="1000"/>
              </a:spcBef>
              <a:spcAft>
                <a:spcPts val="0"/>
              </a:spcAft>
              <a:buSzPts val="2400"/>
              <a:buChar char="•"/>
            </a:pPr>
            <a:r>
              <a:rPr lang="en-IN" sz="2400">
                <a:solidFill>
                  <a:srgbClr val="000000"/>
                </a:solidFill>
                <a:latin typeface="Calibri"/>
                <a:ea typeface="Calibri"/>
                <a:cs typeface="Calibri"/>
                <a:sym typeface="Calibri"/>
              </a:rPr>
              <a:t>Poly – many</a:t>
            </a:r>
            <a:endParaRPr/>
          </a:p>
          <a:p>
            <a:pPr indent="0" lvl="0" marL="0" rtl="0" algn="l">
              <a:lnSpc>
                <a:spcPct val="100000"/>
              </a:lnSpc>
              <a:spcBef>
                <a:spcPts val="1000"/>
              </a:spcBef>
              <a:spcAft>
                <a:spcPts val="0"/>
              </a:spcAft>
              <a:buSzPts val="2400"/>
              <a:buNone/>
            </a:pPr>
            <a:r>
              <a:rPr b="0" i="0" lang="en-IN" sz="2400">
                <a:solidFill>
                  <a:srgbClr val="000000"/>
                </a:solidFill>
                <a:latin typeface="Calibri"/>
                <a:ea typeface="Calibri"/>
                <a:cs typeface="Calibri"/>
                <a:sym typeface="Calibri"/>
              </a:rPr>
              <a:t>    morphs – forms</a:t>
            </a:r>
            <a:endParaRPr/>
          </a:p>
          <a:p>
            <a:pPr indent="-228600" lvl="0" marL="228600" rtl="0" algn="l">
              <a:lnSpc>
                <a:spcPct val="100000"/>
              </a:lnSpc>
              <a:spcBef>
                <a:spcPts val="1000"/>
              </a:spcBef>
              <a:spcAft>
                <a:spcPts val="0"/>
              </a:spcAft>
              <a:buSzPts val="2400"/>
              <a:buChar char="•"/>
            </a:pPr>
            <a:r>
              <a:rPr b="0" i="0" lang="en-IN" sz="2400">
                <a:solidFill>
                  <a:srgbClr val="000000"/>
                </a:solidFill>
                <a:latin typeface="Calibri"/>
                <a:ea typeface="Calibri"/>
                <a:cs typeface="Calibri"/>
                <a:sym typeface="Calibri"/>
              </a:rPr>
              <a:t>Polymorphism means "many forms", and it occurs when we have many classes that are related to each other by inheritance.</a:t>
            </a:r>
            <a:endParaRPr sz="2400">
              <a:solidFill>
                <a:srgbClr val="000000"/>
              </a:solidFill>
              <a:latin typeface="Calibri"/>
              <a:ea typeface="Calibri"/>
              <a:cs typeface="Calibri"/>
              <a:sym typeface="Calibri"/>
            </a:endParaRPr>
          </a:p>
          <a:p>
            <a:pPr indent="-228600" lvl="0" marL="228600" rtl="0" algn="l">
              <a:lnSpc>
                <a:spcPct val="100000"/>
              </a:lnSpc>
              <a:spcBef>
                <a:spcPts val="1000"/>
              </a:spcBef>
              <a:spcAft>
                <a:spcPts val="0"/>
              </a:spcAft>
              <a:buSzPts val="2400"/>
              <a:buChar char="•"/>
            </a:pPr>
            <a:r>
              <a:rPr i="0" lang="en-IN" sz="2400">
                <a:latin typeface="Calibri"/>
                <a:ea typeface="Calibri"/>
                <a:cs typeface="Calibri"/>
                <a:sym typeface="Calibri"/>
              </a:rPr>
              <a:t>Inheritance</a:t>
            </a:r>
            <a:r>
              <a:rPr b="0" i="0" lang="en-IN" sz="2400">
                <a:solidFill>
                  <a:srgbClr val="000000"/>
                </a:solidFill>
                <a:latin typeface="Calibri"/>
                <a:ea typeface="Calibri"/>
                <a:cs typeface="Calibri"/>
                <a:sym typeface="Calibri"/>
              </a:rPr>
              <a:t> lets us inherit attributes and methods from another class. </a:t>
            </a:r>
            <a:endParaRPr/>
          </a:p>
          <a:p>
            <a:pPr indent="-228600" lvl="0" marL="228600" rtl="0" algn="l">
              <a:lnSpc>
                <a:spcPct val="100000"/>
              </a:lnSpc>
              <a:spcBef>
                <a:spcPts val="1000"/>
              </a:spcBef>
              <a:spcAft>
                <a:spcPts val="0"/>
              </a:spcAft>
              <a:buSzPts val="2400"/>
              <a:buChar char="•"/>
            </a:pPr>
            <a:r>
              <a:rPr b="1" i="0" lang="en-IN" sz="2400">
                <a:solidFill>
                  <a:srgbClr val="000000"/>
                </a:solidFill>
                <a:latin typeface="Calibri"/>
                <a:ea typeface="Calibri"/>
                <a:cs typeface="Calibri"/>
                <a:sym typeface="Calibri"/>
              </a:rPr>
              <a:t>Polymorphism</a:t>
            </a:r>
            <a:r>
              <a:rPr b="0" i="0" lang="en-IN" sz="2400">
                <a:solidFill>
                  <a:srgbClr val="000000"/>
                </a:solidFill>
                <a:latin typeface="Calibri"/>
                <a:ea typeface="Calibri"/>
                <a:cs typeface="Calibri"/>
                <a:sym typeface="Calibri"/>
              </a:rPr>
              <a:t> uses those methods to perform different tasks. </a:t>
            </a:r>
            <a:endParaRPr sz="2400">
              <a:solidFill>
                <a:srgbClr val="000000"/>
              </a:solidFill>
              <a:latin typeface="Calibri"/>
              <a:ea typeface="Calibri"/>
              <a:cs typeface="Calibri"/>
              <a:sym typeface="Calibri"/>
            </a:endParaRPr>
          </a:p>
          <a:p>
            <a:pPr indent="-228600" lvl="0" marL="228600" rtl="0" algn="l">
              <a:lnSpc>
                <a:spcPct val="100000"/>
              </a:lnSpc>
              <a:spcBef>
                <a:spcPts val="1000"/>
              </a:spcBef>
              <a:spcAft>
                <a:spcPts val="0"/>
              </a:spcAft>
              <a:buSzPts val="2400"/>
              <a:buChar char="•"/>
            </a:pPr>
            <a:r>
              <a:rPr b="0" i="0" lang="en-IN" sz="2400">
                <a:solidFill>
                  <a:srgbClr val="000000"/>
                </a:solidFill>
                <a:latin typeface="Calibri"/>
                <a:ea typeface="Calibri"/>
                <a:cs typeface="Calibri"/>
                <a:sym typeface="Calibri"/>
              </a:rPr>
              <a:t>This allows us to perform a single action in different ways</a:t>
            </a:r>
            <a:r>
              <a:rPr b="0" i="0" lang="en-IN" sz="2000">
                <a:solidFill>
                  <a:srgbClr val="000000"/>
                </a:solidFill>
                <a:latin typeface="Calibri"/>
                <a:ea typeface="Calibri"/>
                <a:cs typeface="Calibri"/>
                <a:sym typeface="Calibri"/>
              </a:rPr>
              <a:t>.</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500"/>
                                        <p:tgtEl>
                                          <p:spTgt spid="18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PT Sans"/>
              <a:buNone/>
            </a:pPr>
            <a:r>
              <a:rPr b="1" i="0" lang="en-IN" u="none" strike="noStrike">
                <a:solidFill>
                  <a:schemeClr val="dk1"/>
                </a:solidFill>
                <a:latin typeface="PT Sans"/>
                <a:ea typeface="PT Sans"/>
                <a:cs typeface="PT Sans"/>
                <a:sym typeface="PT Sans"/>
              </a:rPr>
              <a:t>TYPES OF POLYMORPHISM</a:t>
            </a:r>
            <a:endParaRPr>
              <a:solidFill>
                <a:schemeClr val="dk1"/>
              </a:solidFill>
            </a:endParaRPr>
          </a:p>
        </p:txBody>
      </p:sp>
      <p:sp>
        <p:nvSpPr>
          <p:cNvPr id="191" name="Google Shape;191;p3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0" i="0" lang="en-IN" sz="2000">
                <a:solidFill>
                  <a:srgbClr val="222426"/>
                </a:solidFill>
                <a:latin typeface="Calibri"/>
                <a:ea typeface="Calibri"/>
                <a:cs typeface="Calibri"/>
                <a:sym typeface="Calibri"/>
              </a:rPr>
              <a:t>There are two types of polymorphism in java:</a:t>
            </a:r>
            <a:endParaRPr/>
          </a:p>
          <a:p>
            <a:pPr indent="0" lvl="0" marL="0" rtl="0" algn="l">
              <a:lnSpc>
                <a:spcPct val="100000"/>
              </a:lnSpc>
              <a:spcBef>
                <a:spcPts val="1000"/>
              </a:spcBef>
              <a:spcAft>
                <a:spcPts val="0"/>
              </a:spcAft>
              <a:buSzPts val="2000"/>
              <a:buNone/>
            </a:pPr>
            <a:r>
              <a:rPr b="0" i="0" lang="en-IN" sz="2000">
                <a:solidFill>
                  <a:srgbClr val="222426"/>
                </a:solidFill>
                <a:latin typeface="Calibri"/>
                <a:ea typeface="Calibri"/>
                <a:cs typeface="Calibri"/>
                <a:sym typeface="Calibri"/>
              </a:rPr>
              <a:t>1) Static Polymorphism also known as compile time polymorphism</a:t>
            </a:r>
            <a:endParaRPr/>
          </a:p>
          <a:p>
            <a:pPr indent="0" lvl="0" marL="0" rtl="0" algn="l">
              <a:lnSpc>
                <a:spcPct val="100000"/>
              </a:lnSpc>
              <a:spcBef>
                <a:spcPts val="1000"/>
              </a:spcBef>
              <a:spcAft>
                <a:spcPts val="0"/>
              </a:spcAft>
              <a:buSzPts val="2000"/>
              <a:buNone/>
            </a:pPr>
            <a:r>
              <a:rPr b="0" i="0" lang="en-IN" sz="2000">
                <a:solidFill>
                  <a:srgbClr val="222426"/>
                </a:solidFill>
                <a:latin typeface="Calibri"/>
                <a:ea typeface="Calibri"/>
                <a:cs typeface="Calibri"/>
                <a:sym typeface="Calibri"/>
              </a:rPr>
              <a:t>2) Dynamic Polymorphism also known as runtime polymorphism</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METHOD OVERRIDING EXAMPLE</a:t>
            </a:r>
            <a:endParaRPr/>
          </a:p>
        </p:txBody>
      </p:sp>
      <p:sp>
        <p:nvSpPr>
          <p:cNvPr id="93" name="Google Shape;93;p14"/>
          <p:cNvSpPr txBox="1"/>
          <p:nvPr>
            <p:ph idx="1" type="body"/>
          </p:nvPr>
        </p:nvSpPr>
        <p:spPr>
          <a:xfrm>
            <a:off x="488274" y="2353960"/>
            <a:ext cx="11357496" cy="413561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IN" sz="2000">
                <a:latin typeface="Calibri"/>
                <a:ea typeface="Calibri"/>
                <a:cs typeface="Calibri"/>
                <a:sym typeface="Calibri"/>
              </a:rPr>
              <a:t>We have two classes: </a:t>
            </a:r>
            <a:endParaRPr/>
          </a:p>
          <a:p>
            <a:pPr indent="0" lvl="0" marL="0" rtl="0" algn="l">
              <a:lnSpc>
                <a:spcPct val="100000"/>
              </a:lnSpc>
              <a:spcBef>
                <a:spcPts val="1000"/>
              </a:spcBef>
              <a:spcAft>
                <a:spcPts val="0"/>
              </a:spcAft>
              <a:buSzPts val="2000"/>
              <a:buNone/>
            </a:pPr>
            <a:r>
              <a:rPr lang="en-IN" sz="2000">
                <a:latin typeface="Calibri"/>
                <a:ea typeface="Calibri"/>
                <a:cs typeface="Calibri"/>
                <a:sym typeface="Calibri"/>
              </a:rPr>
              <a:t>A child class Boy and a parent class Human. </a:t>
            </a:r>
            <a:endParaRPr/>
          </a:p>
          <a:p>
            <a:pPr indent="0" lvl="0" marL="0" rtl="0" algn="l">
              <a:lnSpc>
                <a:spcPct val="100000"/>
              </a:lnSpc>
              <a:spcBef>
                <a:spcPts val="1000"/>
              </a:spcBef>
              <a:spcAft>
                <a:spcPts val="0"/>
              </a:spcAft>
              <a:buSzPts val="2000"/>
              <a:buNone/>
            </a:pPr>
            <a:r>
              <a:rPr lang="en-IN" sz="2000">
                <a:latin typeface="Calibri"/>
                <a:ea typeface="Calibri"/>
                <a:cs typeface="Calibri"/>
                <a:sym typeface="Calibri"/>
              </a:rPr>
              <a:t>The Boy class extends Human class. </a:t>
            </a:r>
            <a:endParaRPr/>
          </a:p>
          <a:p>
            <a:pPr indent="0" lvl="0" marL="0" rtl="0" algn="l">
              <a:lnSpc>
                <a:spcPct val="100000"/>
              </a:lnSpc>
              <a:spcBef>
                <a:spcPts val="1000"/>
              </a:spcBef>
              <a:spcAft>
                <a:spcPts val="0"/>
              </a:spcAft>
              <a:buSzPts val="2000"/>
              <a:buNone/>
            </a:pPr>
            <a:r>
              <a:rPr lang="en-IN" sz="2000">
                <a:latin typeface="Calibri"/>
                <a:ea typeface="Calibri"/>
                <a:cs typeface="Calibri"/>
                <a:sym typeface="Calibri"/>
              </a:rPr>
              <a:t>Both the classes have a common method void eat(). </a:t>
            </a:r>
            <a:endParaRPr/>
          </a:p>
          <a:p>
            <a:pPr indent="0" lvl="0" marL="0" rtl="0" algn="l">
              <a:lnSpc>
                <a:spcPct val="100000"/>
              </a:lnSpc>
              <a:spcBef>
                <a:spcPts val="1000"/>
              </a:spcBef>
              <a:spcAft>
                <a:spcPts val="0"/>
              </a:spcAft>
              <a:buSzPts val="2000"/>
              <a:buNone/>
            </a:pPr>
            <a:r>
              <a:rPr lang="en-IN" sz="2000">
                <a:latin typeface="Calibri"/>
                <a:ea typeface="Calibri"/>
                <a:cs typeface="Calibri"/>
                <a:sym typeface="Calibri"/>
              </a:rPr>
              <a:t>Boy class is giving its own implementation to the eat() method or in other words it is overriding the eat()                         method.</a:t>
            </a:r>
            <a:endParaRPr/>
          </a:p>
          <a:p>
            <a:pPr indent="0" lvl="0" marL="0" rtl="0" algn="l">
              <a:lnSpc>
                <a:spcPct val="100000"/>
              </a:lnSpc>
              <a:spcBef>
                <a:spcPts val="1000"/>
              </a:spcBef>
              <a:spcAft>
                <a:spcPts val="0"/>
              </a:spcAft>
              <a:buSzPts val="2000"/>
              <a:buNone/>
            </a:pPr>
            <a:r>
              <a:rPr b="0" i="0" lang="en-IN" sz="2000">
                <a:solidFill>
                  <a:srgbClr val="222426"/>
                </a:solidFill>
                <a:latin typeface="Calibri"/>
                <a:ea typeface="Calibri"/>
                <a:cs typeface="Calibri"/>
                <a:sym typeface="Calibri"/>
              </a:rPr>
              <a:t>The purpose of Method Overriding is clear here. Child class wants to give its own implementation so that when it calls this method, it prints Boy is eating instead of Human is eating.</a:t>
            </a:r>
            <a:endParaRPr sz="2000">
              <a:latin typeface="Calibri"/>
              <a:ea typeface="Calibri"/>
              <a:cs typeface="Calibri"/>
              <a:sym typeface="Calibri"/>
            </a:endParaRPr>
          </a:p>
        </p:txBody>
      </p:sp>
      <p:sp>
        <p:nvSpPr>
          <p:cNvPr id="94" name="Google Shape;94;p14"/>
          <p:cNvSpPr/>
          <p:nvPr/>
        </p:nvSpPr>
        <p:spPr>
          <a:xfrm>
            <a:off x="6533965" y="2325950"/>
            <a:ext cx="45719" cy="45719"/>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5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500"/>
                                        <p:tgtEl>
                                          <p:spTgt spid="9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231136" y="210089"/>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EXAMPLE OF STATIC POLYMORPHISM</a:t>
            </a:r>
            <a:endParaRPr/>
          </a:p>
        </p:txBody>
      </p:sp>
      <p:sp>
        <p:nvSpPr>
          <p:cNvPr id="197" name="Google Shape;197;p32"/>
          <p:cNvSpPr txBox="1"/>
          <p:nvPr>
            <p:ph idx="1" type="body"/>
          </p:nvPr>
        </p:nvSpPr>
        <p:spPr>
          <a:xfrm>
            <a:off x="2231135" y="1500326"/>
            <a:ext cx="7845019" cy="5291091"/>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SimpleCalculator</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add(int a, int b)</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a+b;</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add(int a, int b, int c)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a+b+c;</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public class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SimpleCalculator obj = new SimpleCalculator();</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System.out.println(obj.add(10, 20));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System.out.println(obj.add(10, 20, 30));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2231136" y="36100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RUNTIME POLYMORPHISM (OR DYNAMIC POLYMORPHISM)</a:t>
            </a:r>
            <a:endParaRPr/>
          </a:p>
        </p:txBody>
      </p:sp>
      <p:sp>
        <p:nvSpPr>
          <p:cNvPr id="203" name="Google Shape;203;p33"/>
          <p:cNvSpPr txBox="1"/>
          <p:nvPr>
            <p:ph idx="1" type="body"/>
          </p:nvPr>
        </p:nvSpPr>
        <p:spPr>
          <a:xfrm>
            <a:off x="2399812" y="1509203"/>
            <a:ext cx="6912864" cy="16296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en-IN" sz="1200">
                <a:latin typeface="Consolas"/>
                <a:ea typeface="Consolas"/>
                <a:cs typeface="Consolas"/>
                <a:sym typeface="Consolas"/>
              </a:rPr>
              <a:t>class ABC</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void myMethod()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System.out.println("Overridden 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public class XYZ extends ABC</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void myMethod(){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System.out.println("Overriding 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ABC obj = new XYZ();</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obj.myMethod();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idx="1" type="body"/>
          </p:nvPr>
        </p:nvSpPr>
        <p:spPr>
          <a:xfrm>
            <a:off x="1127464" y="363984"/>
            <a:ext cx="9410330" cy="601906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t>When an overridden method is called through a reference of parent class, then type of the object determines which method is to be executed. Thus, this determination is made at run time.</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IN"/>
              <a:t>ABC obj = new ABC();</a:t>
            </a:r>
            <a:endParaRPr/>
          </a:p>
          <a:p>
            <a:pPr indent="0" lvl="0" marL="0" rtl="0" algn="l">
              <a:lnSpc>
                <a:spcPct val="100000"/>
              </a:lnSpc>
              <a:spcBef>
                <a:spcPts val="1000"/>
              </a:spcBef>
              <a:spcAft>
                <a:spcPts val="0"/>
              </a:spcAft>
              <a:buSzPts val="1800"/>
              <a:buNone/>
            </a:pPr>
            <a:r>
              <a:rPr lang="en-IN"/>
              <a:t>obj.myMethod();</a:t>
            </a:r>
            <a:endParaRPr/>
          </a:p>
          <a:p>
            <a:pPr indent="0" lvl="0" marL="0" rtl="0" algn="l">
              <a:lnSpc>
                <a:spcPct val="100000"/>
              </a:lnSpc>
              <a:spcBef>
                <a:spcPts val="1000"/>
              </a:spcBef>
              <a:spcAft>
                <a:spcPts val="0"/>
              </a:spcAft>
              <a:buSzPts val="1800"/>
              <a:buNone/>
            </a:pPr>
            <a:r>
              <a:rPr lang="en-IN"/>
              <a:t>// This would call the myMethod() of parent class ABC</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IN"/>
              <a:t>XYZ obj = new XYZ();</a:t>
            </a:r>
            <a:endParaRPr/>
          </a:p>
          <a:p>
            <a:pPr indent="0" lvl="0" marL="0" rtl="0" algn="l">
              <a:lnSpc>
                <a:spcPct val="100000"/>
              </a:lnSpc>
              <a:spcBef>
                <a:spcPts val="1000"/>
              </a:spcBef>
              <a:spcAft>
                <a:spcPts val="0"/>
              </a:spcAft>
              <a:buSzPts val="1800"/>
              <a:buNone/>
            </a:pPr>
            <a:r>
              <a:rPr lang="en-IN"/>
              <a:t>obj.myMethod();</a:t>
            </a:r>
            <a:endParaRPr/>
          </a:p>
          <a:p>
            <a:pPr indent="0" lvl="0" marL="0" rtl="0" algn="l">
              <a:lnSpc>
                <a:spcPct val="100000"/>
              </a:lnSpc>
              <a:spcBef>
                <a:spcPts val="1000"/>
              </a:spcBef>
              <a:spcAft>
                <a:spcPts val="0"/>
              </a:spcAft>
              <a:buSzPts val="1800"/>
              <a:buNone/>
            </a:pPr>
            <a:r>
              <a:rPr lang="en-IN"/>
              <a:t>// This would call the myMethod() of child class XYZ</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IN"/>
              <a:t>ABC obj = new XYZ();</a:t>
            </a:r>
            <a:endParaRPr/>
          </a:p>
          <a:p>
            <a:pPr indent="0" lvl="0" marL="0" rtl="0" algn="l">
              <a:lnSpc>
                <a:spcPct val="100000"/>
              </a:lnSpc>
              <a:spcBef>
                <a:spcPts val="1000"/>
              </a:spcBef>
              <a:spcAft>
                <a:spcPts val="0"/>
              </a:spcAft>
              <a:buSzPts val="1800"/>
              <a:buNone/>
            </a:pPr>
            <a:r>
              <a:rPr lang="en-IN"/>
              <a:t>obj.myMethod();</a:t>
            </a:r>
            <a:endParaRPr/>
          </a:p>
          <a:p>
            <a:pPr indent="0" lvl="0" marL="0" rtl="0" algn="l">
              <a:lnSpc>
                <a:spcPct val="100000"/>
              </a:lnSpc>
              <a:spcBef>
                <a:spcPts val="1000"/>
              </a:spcBef>
              <a:spcAft>
                <a:spcPts val="0"/>
              </a:spcAft>
              <a:buSzPts val="1800"/>
              <a:buNone/>
            </a:pPr>
            <a:r>
              <a:rPr lang="en-IN"/>
              <a:t>// This would call the myMethod() of child class XYZ</a:t>
            </a:r>
            <a:endParaRPr/>
          </a:p>
          <a:p>
            <a:pPr indent="0" lvl="0" marL="0" rtl="0" algn="l">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5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5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5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5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5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500"/>
                                        <p:tgtEl>
                                          <p:spTgt spid="2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9" st="9"/>
                                            </p:txEl>
                                          </p:spTgt>
                                        </p:tgtEl>
                                        <p:attrNameLst>
                                          <p:attrName>style.visibility</p:attrName>
                                        </p:attrNameLst>
                                      </p:cBhvr>
                                      <p:to>
                                        <p:strVal val="visible"/>
                                      </p:to>
                                    </p:set>
                                    <p:animEffect filter="fade" transition="in">
                                      <p:cBhvr>
                                        <p:cTn dur="500"/>
                                        <p:tgtEl>
                                          <p:spTgt spid="2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0" st="10"/>
                                            </p:txEl>
                                          </p:spTgt>
                                        </p:tgtEl>
                                        <p:attrNameLst>
                                          <p:attrName>style.visibility</p:attrName>
                                        </p:attrNameLst>
                                      </p:cBhvr>
                                      <p:to>
                                        <p:strVal val="visible"/>
                                      </p:to>
                                    </p:set>
                                    <p:animEffect filter="fade" transition="in">
                                      <p:cBhvr>
                                        <p:cTn dur="500"/>
                                        <p:tgtEl>
                                          <p:spTgt spid="2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1" st="11"/>
                                            </p:txEl>
                                          </p:spTgt>
                                        </p:tgtEl>
                                        <p:attrNameLst>
                                          <p:attrName>style.visibility</p:attrName>
                                        </p:attrNameLst>
                                      </p:cBhvr>
                                      <p:to>
                                        <p:strVal val="visible"/>
                                      </p:to>
                                    </p:set>
                                    <p:animEffect filter="fade" transition="in">
                                      <p:cBhvr>
                                        <p:cTn dur="500"/>
                                        <p:tgtEl>
                                          <p:spTgt spid="2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2" st="12"/>
                                            </p:txEl>
                                          </p:spTgt>
                                        </p:tgtEl>
                                        <p:attrNameLst>
                                          <p:attrName>style.visibility</p:attrName>
                                        </p:attrNameLst>
                                      </p:cBhvr>
                                      <p:to>
                                        <p:strVal val="visible"/>
                                      </p:to>
                                    </p:set>
                                    <p:animEffect filter="fade" transition="in">
                                      <p:cBhvr>
                                        <p:cTn dur="500"/>
                                        <p:tgtEl>
                                          <p:spTgt spid="20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3" st="13"/>
                                            </p:txEl>
                                          </p:spTgt>
                                        </p:tgtEl>
                                        <p:attrNameLst>
                                          <p:attrName>style.visibility</p:attrName>
                                        </p:attrNameLst>
                                      </p:cBhvr>
                                      <p:to>
                                        <p:strVal val="visible"/>
                                      </p:to>
                                    </p:set>
                                    <p:animEffect filter="fade" transition="in">
                                      <p:cBhvr>
                                        <p:cTn dur="500"/>
                                        <p:tgtEl>
                                          <p:spTgt spid="20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0" i="0" lang="en-IN">
                <a:solidFill>
                  <a:srgbClr val="610B38"/>
                </a:solidFill>
                <a:latin typeface="Arial"/>
                <a:ea typeface="Arial"/>
                <a:cs typeface="Arial"/>
                <a:sym typeface="Arial"/>
              </a:rPr>
              <a:t>VARIABLE ARGUMENT (VARARGS):</a:t>
            </a:r>
            <a:endParaRPr/>
          </a:p>
        </p:txBody>
      </p:sp>
      <p:sp>
        <p:nvSpPr>
          <p:cNvPr id="214" name="Google Shape;214;p35"/>
          <p:cNvSpPr txBox="1"/>
          <p:nvPr>
            <p:ph idx="1" type="body"/>
          </p:nvPr>
        </p:nvSpPr>
        <p:spPr>
          <a:xfrm>
            <a:off x="719091" y="2132015"/>
            <a:ext cx="10591059" cy="4126741"/>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IN">
                <a:latin typeface="Calibri"/>
                <a:ea typeface="Calibri"/>
                <a:cs typeface="Calibri"/>
                <a:sym typeface="Calibri"/>
              </a:rPr>
              <a:t>The varrags allows the method to accept zero or muliple arguments. Before varargs either we use overloaded method or take an array as the method parameter but it was not considered good because it leads to the maintenance problem. If we don't know how many argument we will have to pass in the method, varargs is the better approach.</a:t>
            </a:r>
            <a:endParaRPr/>
          </a:p>
          <a:p>
            <a:pPr indent="0" lvl="0" marL="0" rtl="0" algn="just">
              <a:lnSpc>
                <a:spcPct val="100000"/>
              </a:lnSpc>
              <a:spcBef>
                <a:spcPts val="1000"/>
              </a:spcBef>
              <a:spcAft>
                <a:spcPts val="0"/>
              </a:spcAft>
              <a:buSzPts val="1800"/>
              <a:buNone/>
            </a:pPr>
            <a:r>
              <a:t/>
            </a:r>
            <a:endParaRPr>
              <a:latin typeface="Calibri"/>
              <a:ea typeface="Calibri"/>
              <a:cs typeface="Calibri"/>
              <a:sym typeface="Calibri"/>
            </a:endParaRPr>
          </a:p>
          <a:p>
            <a:pPr indent="-228600" lvl="0" marL="228600" rtl="0" algn="just">
              <a:lnSpc>
                <a:spcPct val="100000"/>
              </a:lnSpc>
              <a:spcBef>
                <a:spcPts val="1000"/>
              </a:spcBef>
              <a:spcAft>
                <a:spcPts val="0"/>
              </a:spcAft>
              <a:buSzPts val="1800"/>
              <a:buChar char="•"/>
            </a:pPr>
            <a:r>
              <a:rPr lang="en-IN" u="sng">
                <a:latin typeface="Calibri"/>
                <a:ea typeface="Calibri"/>
                <a:cs typeface="Calibri"/>
                <a:sym typeface="Calibri"/>
              </a:rPr>
              <a:t>Advantage of Varargs</a:t>
            </a:r>
            <a:r>
              <a:rPr lang="en-IN">
                <a:latin typeface="Calibri"/>
                <a:ea typeface="Calibri"/>
                <a:cs typeface="Calibri"/>
                <a:sym typeface="Calibri"/>
              </a:rPr>
              <a:t>:</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    We don't have to provide overloaded methods so less code.</a:t>
            </a:r>
            <a:endParaRPr/>
          </a:p>
          <a:p>
            <a:pPr indent="0" lvl="0" marL="0" rtl="0" algn="just">
              <a:lnSpc>
                <a:spcPct val="100000"/>
              </a:lnSpc>
              <a:spcBef>
                <a:spcPts val="1000"/>
              </a:spcBef>
              <a:spcAft>
                <a:spcPts val="0"/>
              </a:spcAft>
              <a:buSzPts val="1800"/>
              <a:buNone/>
            </a:pPr>
            <a:r>
              <a:t/>
            </a:r>
            <a:endParaRPr>
              <a:latin typeface="Calibri"/>
              <a:ea typeface="Calibri"/>
              <a:cs typeface="Calibri"/>
              <a:sym typeface="Calibri"/>
            </a:endParaRPr>
          </a:p>
          <a:p>
            <a:pPr indent="-228600" lvl="0" marL="228600" rtl="0" algn="just">
              <a:lnSpc>
                <a:spcPct val="100000"/>
              </a:lnSpc>
              <a:spcBef>
                <a:spcPts val="1000"/>
              </a:spcBef>
              <a:spcAft>
                <a:spcPts val="0"/>
              </a:spcAft>
              <a:buSzPts val="1800"/>
              <a:buChar char="•"/>
            </a:pPr>
            <a:r>
              <a:rPr lang="en-IN" u="sng">
                <a:latin typeface="Calibri"/>
                <a:ea typeface="Calibri"/>
                <a:cs typeface="Calibri"/>
                <a:sym typeface="Calibri"/>
              </a:rPr>
              <a:t>Syntax of varargs</a:t>
            </a:r>
            <a:r>
              <a:rPr lang="en-IN">
                <a:latin typeface="Calibri"/>
                <a:ea typeface="Calibri"/>
                <a:cs typeface="Calibri"/>
                <a:sym typeface="Calibri"/>
              </a:rPr>
              <a:t>:</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    The varargs uses ellipsis i.e. three dots after the data type. Syntax is as follows:</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                              </a:t>
            </a:r>
            <a:r>
              <a:rPr b="0" i="0" lang="en-IN" sz="1600">
                <a:solidFill>
                  <a:srgbClr val="000000"/>
                </a:solidFill>
                <a:latin typeface="Consolas"/>
                <a:ea typeface="Consolas"/>
                <a:cs typeface="Consolas"/>
                <a:sym typeface="Consolas"/>
              </a:rPr>
              <a:t>return_type method_name(data_type... variableName){}  </a:t>
            </a:r>
            <a:endParaRPr/>
          </a:p>
          <a:p>
            <a:pPr indent="-114300" lvl="0" marL="228600" rtl="0" algn="just">
              <a:lnSpc>
                <a:spcPct val="100000"/>
              </a:lnSpc>
              <a:spcBef>
                <a:spcPts val="1000"/>
              </a:spcBef>
              <a:spcAft>
                <a:spcPts val="0"/>
              </a:spcAft>
              <a:buSzPts val="1800"/>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5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5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5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5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5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500"/>
                                        <p:tgtEl>
                                          <p:spTgt spid="2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animEffect filter="fade" transition="in">
                                      <p:cBhvr>
                                        <p:cTn dur="500"/>
                                        <p:tgtEl>
                                          <p:spTgt spid="2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animEffect filter="fade" transition="in">
                                      <p:cBhvr>
                                        <p:cTn dur="500"/>
                                        <p:tgtEl>
                                          <p:spTgt spid="2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8" st="8"/>
                                            </p:txEl>
                                          </p:spTgt>
                                        </p:tgtEl>
                                        <p:attrNameLst>
                                          <p:attrName>style.visibility</p:attrName>
                                        </p:attrNameLst>
                                      </p:cBhvr>
                                      <p:to>
                                        <p:strVal val="visible"/>
                                      </p:to>
                                    </p:set>
                                    <p:animEffect filter="fade" transition="in">
                                      <p:cBhvr>
                                        <p:cTn dur="500"/>
                                        <p:tgtEl>
                                          <p:spTgt spid="21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idx="1" type="body"/>
          </p:nvPr>
        </p:nvSpPr>
        <p:spPr>
          <a:xfrm>
            <a:off x="1083076" y="568172"/>
            <a:ext cx="10253708" cy="517185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n-IN" sz="1600">
                <a:latin typeface="Consolas"/>
                <a:ea typeface="Consolas"/>
                <a:cs typeface="Consolas"/>
                <a:sym typeface="Consolas"/>
              </a:rPr>
              <a:t>class VarargsExample1</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static void display(String... values)</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System.out.println("display method invoked ");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display();//zero argument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display("my","name","is","varargs");//four arguments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a:t>
            </a:r>
            <a:endParaRPr/>
          </a:p>
          <a:p>
            <a:pPr indent="0" lvl="0" marL="0" rtl="0" algn="l">
              <a:lnSpc>
                <a:spcPct val="100000"/>
              </a:lnSpc>
              <a:spcBef>
                <a:spcPts val="1000"/>
              </a:spcBef>
              <a:spcAft>
                <a:spcPts val="0"/>
              </a:spcAft>
              <a:buSzPts val="1600"/>
              <a:buNone/>
            </a:pPr>
            <a:r>
              <a:t/>
            </a:r>
            <a:endParaRPr sz="1600">
              <a:latin typeface="Consolas"/>
              <a:ea typeface="Consolas"/>
              <a:cs typeface="Consolas"/>
              <a:sym typeface="Consolas"/>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Output:display method invoked</a:t>
            </a:r>
            <a:endParaRPr/>
          </a:p>
          <a:p>
            <a:pPr indent="0" lvl="0" marL="0" rtl="0" algn="l">
              <a:lnSpc>
                <a:spcPct val="100000"/>
              </a:lnSpc>
              <a:spcBef>
                <a:spcPts val="1000"/>
              </a:spcBef>
              <a:spcAft>
                <a:spcPts val="0"/>
              </a:spcAft>
              <a:buSzPts val="1600"/>
              <a:buNone/>
            </a:pPr>
            <a:r>
              <a:rPr lang="en-IN" sz="1600">
                <a:latin typeface="Consolas"/>
                <a:ea typeface="Consolas"/>
                <a:cs typeface="Consolas"/>
                <a:sym typeface="Consolas"/>
              </a:rPr>
              <a:t>       display method invoked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5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5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5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5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500"/>
                                        <p:tgtEl>
                                          <p:spTgt spid="2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500"/>
                                        <p:tgtEl>
                                          <p:spTgt spid="2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Effect filter="fade" transition="in">
                                      <p:cBhvr>
                                        <p:cTn dur="500"/>
                                        <p:tgtEl>
                                          <p:spTgt spid="2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animEffect filter="fade" transition="in">
                                      <p:cBhvr>
                                        <p:cTn dur="500"/>
                                        <p:tgtEl>
                                          <p:spTgt spid="2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9" st="9"/>
                                            </p:txEl>
                                          </p:spTgt>
                                        </p:tgtEl>
                                        <p:attrNameLst>
                                          <p:attrName>style.visibility</p:attrName>
                                        </p:attrNameLst>
                                      </p:cBhvr>
                                      <p:to>
                                        <p:strVal val="visible"/>
                                      </p:to>
                                    </p:set>
                                    <p:animEffect filter="fade" transition="in">
                                      <p:cBhvr>
                                        <p:cTn dur="500"/>
                                        <p:tgtEl>
                                          <p:spTgt spid="21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0" st="10"/>
                                            </p:txEl>
                                          </p:spTgt>
                                        </p:tgtEl>
                                        <p:attrNameLst>
                                          <p:attrName>style.visibility</p:attrName>
                                        </p:attrNameLst>
                                      </p:cBhvr>
                                      <p:to>
                                        <p:strVal val="visible"/>
                                      </p:to>
                                    </p:set>
                                    <p:animEffect filter="fade" transition="in">
                                      <p:cBhvr>
                                        <p:cTn dur="500"/>
                                        <p:tgtEl>
                                          <p:spTgt spid="21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1" st="11"/>
                                            </p:txEl>
                                          </p:spTgt>
                                        </p:tgtEl>
                                        <p:attrNameLst>
                                          <p:attrName>style.visibility</p:attrName>
                                        </p:attrNameLst>
                                      </p:cBhvr>
                                      <p:to>
                                        <p:strVal val="visible"/>
                                      </p:to>
                                    </p:set>
                                    <p:animEffect filter="fade" transition="in">
                                      <p:cBhvr>
                                        <p:cTn dur="500"/>
                                        <p:tgtEl>
                                          <p:spTgt spid="21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2" st="12"/>
                                            </p:txEl>
                                          </p:spTgt>
                                        </p:tgtEl>
                                        <p:attrNameLst>
                                          <p:attrName>style.visibility</p:attrName>
                                        </p:attrNameLst>
                                      </p:cBhvr>
                                      <p:to>
                                        <p:strVal val="visible"/>
                                      </p:to>
                                    </p:set>
                                    <p:animEffect filter="fade" transition="in">
                                      <p:cBhvr>
                                        <p:cTn dur="500"/>
                                        <p:tgtEl>
                                          <p:spTgt spid="21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3" st="13"/>
                                            </p:txEl>
                                          </p:spTgt>
                                        </p:tgtEl>
                                        <p:attrNameLst>
                                          <p:attrName>style.visibility</p:attrName>
                                        </p:attrNameLst>
                                      </p:cBhvr>
                                      <p:to>
                                        <p:strVal val="visible"/>
                                      </p:to>
                                    </p:set>
                                    <p:animEffect filter="fade" transition="in">
                                      <p:cBhvr>
                                        <p:cTn dur="500"/>
                                        <p:tgtEl>
                                          <p:spTgt spid="21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4" st="14"/>
                                            </p:txEl>
                                          </p:spTgt>
                                        </p:tgtEl>
                                        <p:attrNameLst>
                                          <p:attrName>style.visibility</p:attrName>
                                        </p:attrNameLst>
                                      </p:cBhvr>
                                      <p:to>
                                        <p:strVal val="visible"/>
                                      </p:to>
                                    </p:set>
                                    <p:animEffect filter="fade" transition="in">
                                      <p:cBhvr>
                                        <p:cTn dur="500"/>
                                        <p:tgtEl>
                                          <p:spTgt spid="21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5" st="15"/>
                                            </p:txEl>
                                          </p:spTgt>
                                        </p:tgtEl>
                                        <p:attrNameLst>
                                          <p:attrName>style.visibility</p:attrName>
                                        </p:attrNameLst>
                                      </p:cBhvr>
                                      <p:to>
                                        <p:strVal val="visible"/>
                                      </p:to>
                                    </p:set>
                                    <p:animEffect filter="fade" transition="in">
                                      <p:cBhvr>
                                        <p:cTn dur="500"/>
                                        <p:tgtEl>
                                          <p:spTgt spid="219">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idx="1" type="body"/>
          </p:nvPr>
        </p:nvSpPr>
        <p:spPr>
          <a:xfrm>
            <a:off x="967665" y="399495"/>
            <a:ext cx="10076155" cy="596579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VarargsExample2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static void display(String... values)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System.out.println("display method invoked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for(String s:values)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display();//zero argument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display("hello");//one argument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display("my","name","is","varargs");//four arguments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5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5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5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5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5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500"/>
                                        <p:tgtEl>
                                          <p:spTgt spid="2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Effect filter="fade" transition="in">
                                      <p:cBhvr>
                                        <p:cTn dur="500"/>
                                        <p:tgtEl>
                                          <p:spTgt spid="2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Effect filter="fade" transition="in">
                                      <p:cBhvr>
                                        <p:cTn dur="500"/>
                                        <p:tgtEl>
                                          <p:spTgt spid="2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animEffect filter="fade" transition="in">
                                      <p:cBhvr>
                                        <p:cTn dur="500"/>
                                        <p:tgtEl>
                                          <p:spTgt spid="2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animEffect filter="fade" transition="in">
                                      <p:cBhvr>
                                        <p:cTn dur="500"/>
                                        <p:tgtEl>
                                          <p:spTgt spid="22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0" st="10"/>
                                            </p:txEl>
                                          </p:spTgt>
                                        </p:tgtEl>
                                        <p:attrNameLst>
                                          <p:attrName>style.visibility</p:attrName>
                                        </p:attrNameLst>
                                      </p:cBhvr>
                                      <p:to>
                                        <p:strVal val="visible"/>
                                      </p:to>
                                    </p:set>
                                    <p:animEffect filter="fade" transition="in">
                                      <p:cBhvr>
                                        <p:cTn dur="500"/>
                                        <p:tgtEl>
                                          <p:spTgt spid="22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1" st="11"/>
                                            </p:txEl>
                                          </p:spTgt>
                                        </p:tgtEl>
                                        <p:attrNameLst>
                                          <p:attrName>style.visibility</p:attrName>
                                        </p:attrNameLst>
                                      </p:cBhvr>
                                      <p:to>
                                        <p:strVal val="visible"/>
                                      </p:to>
                                    </p:set>
                                    <p:animEffect filter="fade" transition="in">
                                      <p:cBhvr>
                                        <p:cTn dur="500"/>
                                        <p:tgtEl>
                                          <p:spTgt spid="22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2" st="12"/>
                                            </p:txEl>
                                          </p:spTgt>
                                        </p:tgtEl>
                                        <p:attrNameLst>
                                          <p:attrName>style.visibility</p:attrName>
                                        </p:attrNameLst>
                                      </p:cBhvr>
                                      <p:to>
                                        <p:strVal val="visible"/>
                                      </p:to>
                                    </p:set>
                                    <p:animEffect filter="fade" transition="in">
                                      <p:cBhvr>
                                        <p:cTn dur="500"/>
                                        <p:tgtEl>
                                          <p:spTgt spid="22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3" st="13"/>
                                            </p:txEl>
                                          </p:spTgt>
                                        </p:tgtEl>
                                        <p:attrNameLst>
                                          <p:attrName>style.visibility</p:attrName>
                                        </p:attrNameLst>
                                      </p:cBhvr>
                                      <p:to>
                                        <p:strVal val="visible"/>
                                      </p:to>
                                    </p:set>
                                    <p:animEffect filter="fade" transition="in">
                                      <p:cBhvr>
                                        <p:cTn dur="500"/>
                                        <p:tgtEl>
                                          <p:spTgt spid="22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4" st="14"/>
                                            </p:txEl>
                                          </p:spTgt>
                                        </p:tgtEl>
                                        <p:attrNameLst>
                                          <p:attrName>style.visibility</p:attrName>
                                        </p:attrNameLst>
                                      </p:cBhvr>
                                      <p:to>
                                        <p:strVal val="visible"/>
                                      </p:to>
                                    </p:set>
                                    <p:animEffect filter="fade" transition="in">
                                      <p:cBhvr>
                                        <p:cTn dur="500"/>
                                        <p:tgtEl>
                                          <p:spTgt spid="22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5" st="15"/>
                                            </p:txEl>
                                          </p:spTgt>
                                        </p:tgtEl>
                                        <p:attrNameLst>
                                          <p:attrName>style.visibility</p:attrName>
                                        </p:attrNameLst>
                                      </p:cBhvr>
                                      <p:to>
                                        <p:strVal val="visible"/>
                                      </p:to>
                                    </p:set>
                                    <p:animEffect filter="fade" transition="in">
                                      <p:cBhvr>
                                        <p:cTn dur="500"/>
                                        <p:tgtEl>
                                          <p:spTgt spid="22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6" st="16"/>
                                            </p:txEl>
                                          </p:spTgt>
                                        </p:tgtEl>
                                        <p:attrNameLst>
                                          <p:attrName>style.visibility</p:attrName>
                                        </p:attrNameLst>
                                      </p:cBhvr>
                                      <p:to>
                                        <p:strVal val="visible"/>
                                      </p:to>
                                    </p:set>
                                    <p:animEffect filter="fade" transition="in">
                                      <p:cBhvr>
                                        <p:cTn dur="500"/>
                                        <p:tgtEl>
                                          <p:spTgt spid="224">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RULES FOR VARARGS:</a:t>
            </a:r>
            <a:endParaRPr/>
          </a:p>
        </p:txBody>
      </p:sp>
      <p:sp>
        <p:nvSpPr>
          <p:cNvPr id="230" name="Google Shape;230;p38"/>
          <p:cNvSpPr txBox="1"/>
          <p:nvPr>
            <p:ph idx="1" type="body"/>
          </p:nvPr>
        </p:nvSpPr>
        <p:spPr>
          <a:xfrm>
            <a:off x="1251751" y="2638044"/>
            <a:ext cx="9731209" cy="351891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latin typeface="Calibri"/>
                <a:ea typeface="Calibri"/>
                <a:cs typeface="Calibri"/>
                <a:sym typeface="Calibri"/>
              </a:rPr>
              <a:t>While using the varargs, you must follow some rules otherwise program code won't compile. The rules are as follows:</a:t>
            </a:r>
            <a:endParaRPr/>
          </a:p>
          <a:p>
            <a:pPr indent="-114300" lvl="0" marL="228600" rtl="0" algn="l">
              <a:lnSpc>
                <a:spcPct val="100000"/>
              </a:lnSpc>
              <a:spcBef>
                <a:spcPts val="1000"/>
              </a:spcBef>
              <a:spcAft>
                <a:spcPts val="0"/>
              </a:spcAft>
              <a:buSzPts val="1800"/>
              <a:buNone/>
            </a:pPr>
            <a:r>
              <a:t/>
            </a:r>
            <a:endParaRPr>
              <a:latin typeface="Calibri"/>
              <a:ea typeface="Calibri"/>
              <a:cs typeface="Calibri"/>
              <a:sym typeface="Calibri"/>
            </a:endParaRPr>
          </a:p>
          <a:p>
            <a:pPr indent="-228600" lvl="0" marL="228600" rtl="0" algn="l">
              <a:lnSpc>
                <a:spcPct val="100000"/>
              </a:lnSpc>
              <a:spcBef>
                <a:spcPts val="1000"/>
              </a:spcBef>
              <a:spcAft>
                <a:spcPts val="0"/>
              </a:spcAft>
              <a:buSzPts val="1800"/>
              <a:buChar char="•"/>
            </a:pPr>
            <a:r>
              <a:rPr lang="en-IN">
                <a:latin typeface="Calibri"/>
                <a:ea typeface="Calibri"/>
                <a:cs typeface="Calibri"/>
                <a:sym typeface="Calibri"/>
              </a:rPr>
              <a:t>There can be only one variable argument in the method.</a:t>
            </a:r>
            <a:endParaRPr/>
          </a:p>
          <a:p>
            <a:pPr indent="-228600" lvl="0" marL="228600" rtl="0" algn="l">
              <a:lnSpc>
                <a:spcPct val="100000"/>
              </a:lnSpc>
              <a:spcBef>
                <a:spcPts val="1000"/>
              </a:spcBef>
              <a:spcAft>
                <a:spcPts val="0"/>
              </a:spcAft>
              <a:buSzPts val="1800"/>
              <a:buChar char="•"/>
            </a:pPr>
            <a:r>
              <a:rPr lang="en-IN">
                <a:latin typeface="Calibri"/>
                <a:ea typeface="Calibri"/>
                <a:cs typeface="Calibri"/>
                <a:sym typeface="Calibri"/>
              </a:rPr>
              <a:t>Variable argument (varargs) must be the last argument.</a:t>
            </a:r>
            <a:endParaRPr/>
          </a:p>
          <a:p>
            <a:pPr indent="0" lvl="0" marL="0" rtl="0" algn="l">
              <a:lnSpc>
                <a:spcPct val="100000"/>
              </a:lnSpc>
              <a:spcBef>
                <a:spcPts val="1000"/>
              </a:spcBef>
              <a:spcAft>
                <a:spcPts val="0"/>
              </a:spcAft>
              <a:buSzPts val="1800"/>
              <a:buNone/>
            </a:pPr>
            <a:r>
              <a:t/>
            </a:r>
            <a:endParaRPr b="1" i="0">
              <a:solidFill>
                <a:srgbClr val="006699"/>
              </a:solidFill>
              <a:latin typeface="verdana"/>
              <a:ea typeface="verdana"/>
              <a:cs typeface="verdana"/>
              <a:sym typeface="verdana"/>
            </a:endParaRPr>
          </a:p>
          <a:p>
            <a:pPr indent="0" lvl="0" marL="0" rtl="0" algn="l">
              <a:lnSpc>
                <a:spcPct val="100000"/>
              </a:lnSpc>
              <a:spcBef>
                <a:spcPts val="1000"/>
              </a:spcBef>
              <a:spcAft>
                <a:spcPts val="0"/>
              </a:spcAft>
              <a:buSzPts val="1800"/>
              <a:buNone/>
            </a:pPr>
            <a:r>
              <a:rPr b="1" i="0" lang="en-IN">
                <a:solidFill>
                  <a:srgbClr val="006699"/>
                </a:solidFill>
                <a:latin typeface="Consolas"/>
                <a:ea typeface="Consolas"/>
                <a:cs typeface="Consolas"/>
                <a:sym typeface="Consolas"/>
              </a:rPr>
              <a:t>void</a:t>
            </a:r>
            <a:r>
              <a:rPr b="0" i="0" lang="en-IN">
                <a:solidFill>
                  <a:srgbClr val="000000"/>
                </a:solidFill>
                <a:latin typeface="Consolas"/>
                <a:ea typeface="Consolas"/>
                <a:cs typeface="Consolas"/>
                <a:sym typeface="Consolas"/>
              </a:rPr>
              <a:t> method(String... a, </a:t>
            </a:r>
            <a:r>
              <a:rPr b="1" i="0" lang="en-IN">
                <a:solidFill>
                  <a:srgbClr val="006699"/>
                </a:solidFill>
                <a:latin typeface="Consolas"/>
                <a:ea typeface="Consolas"/>
                <a:cs typeface="Consolas"/>
                <a:sym typeface="Consolas"/>
              </a:rPr>
              <a:t>int</a:t>
            </a:r>
            <a:r>
              <a:rPr b="0" i="0" lang="en-IN">
                <a:solidFill>
                  <a:srgbClr val="000000"/>
                </a:solidFill>
                <a:latin typeface="Consolas"/>
                <a:ea typeface="Consolas"/>
                <a:cs typeface="Consolas"/>
                <a:sym typeface="Consolas"/>
              </a:rPr>
              <a:t>... b){}</a:t>
            </a:r>
            <a:r>
              <a:rPr b="0" i="0" lang="en-IN">
                <a:solidFill>
                  <a:srgbClr val="008200"/>
                </a:solidFill>
                <a:latin typeface="Consolas"/>
                <a:ea typeface="Consolas"/>
                <a:cs typeface="Consolas"/>
                <a:sym typeface="Consolas"/>
              </a:rPr>
              <a:t>//Compile time error</a:t>
            </a: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b="1" i="0" lang="en-IN">
                <a:solidFill>
                  <a:srgbClr val="006699"/>
                </a:solidFill>
                <a:latin typeface="Consolas"/>
                <a:ea typeface="Consolas"/>
                <a:cs typeface="Consolas"/>
                <a:sym typeface="Consolas"/>
              </a:rPr>
              <a:t>void</a:t>
            </a:r>
            <a:r>
              <a:rPr b="0" i="0" lang="en-IN">
                <a:solidFill>
                  <a:srgbClr val="000000"/>
                </a:solidFill>
                <a:latin typeface="Consolas"/>
                <a:ea typeface="Consolas"/>
                <a:cs typeface="Consolas"/>
                <a:sym typeface="Consolas"/>
              </a:rPr>
              <a:t> method(</a:t>
            </a:r>
            <a:r>
              <a:rPr b="1" i="0" lang="en-IN">
                <a:solidFill>
                  <a:srgbClr val="006699"/>
                </a:solidFill>
                <a:latin typeface="Consolas"/>
                <a:ea typeface="Consolas"/>
                <a:cs typeface="Consolas"/>
                <a:sym typeface="Consolas"/>
              </a:rPr>
              <a:t>int</a:t>
            </a:r>
            <a:r>
              <a:rPr b="0" i="0" lang="en-IN">
                <a:solidFill>
                  <a:srgbClr val="000000"/>
                </a:solidFill>
                <a:latin typeface="Consolas"/>
                <a:ea typeface="Consolas"/>
                <a:cs typeface="Consolas"/>
                <a:sym typeface="Consolas"/>
              </a:rPr>
              <a:t>... a, String b){}</a:t>
            </a:r>
            <a:r>
              <a:rPr b="0" i="0" lang="en-IN">
                <a:solidFill>
                  <a:srgbClr val="008200"/>
                </a:solidFill>
                <a:latin typeface="Consolas"/>
                <a:ea typeface="Consolas"/>
                <a:cs typeface="Consolas"/>
                <a:sym typeface="Consolas"/>
              </a:rPr>
              <a:t>//Compile time error</a:t>
            </a: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b="0" i="0" lang="en-IN">
                <a:solidFill>
                  <a:srgbClr val="000000"/>
                </a:solidFill>
                <a:latin typeface="verdana"/>
                <a:ea typeface="verdana"/>
                <a:cs typeface="verdana"/>
                <a:sym typeface="verdana"/>
              </a:rPr>
              <a:t>    </a:t>
            </a:r>
            <a:endParaRPr/>
          </a:p>
          <a:p>
            <a:pPr indent="-114300" lvl="0" marL="228600" rtl="0" algn="l">
              <a:lnSpc>
                <a:spcPct val="100000"/>
              </a:lnSpc>
              <a:spcBef>
                <a:spcPts val="1000"/>
              </a:spcBef>
              <a:spcAft>
                <a:spcPts val="0"/>
              </a:spcAft>
              <a:buSzPts val="1800"/>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5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5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5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5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5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5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500"/>
                                        <p:tgtEl>
                                          <p:spTgt spid="2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853440" y="599440"/>
            <a:ext cx="9381744" cy="583184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VarargsExample3</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static void display(int num, String... values)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System.out.println("number is "+num);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for(String s:values)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display(500,"hello");//one argument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display(1000,"my","name","is","varargs");//four arguments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5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5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5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5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500"/>
                                        <p:tgtEl>
                                          <p:spTgt spid="2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Effect filter="fade" transition="in">
                                      <p:cBhvr>
                                        <p:cTn dur="500"/>
                                        <p:tgtEl>
                                          <p:spTgt spid="2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9" st="9"/>
                                            </p:txEl>
                                          </p:spTgt>
                                        </p:tgtEl>
                                        <p:attrNameLst>
                                          <p:attrName>style.visibility</p:attrName>
                                        </p:attrNameLst>
                                      </p:cBhvr>
                                      <p:to>
                                        <p:strVal val="visible"/>
                                      </p:to>
                                    </p:set>
                                    <p:animEffect filter="fade" transition="in">
                                      <p:cBhvr>
                                        <p:cTn dur="500"/>
                                        <p:tgtEl>
                                          <p:spTgt spid="2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0" st="10"/>
                                            </p:txEl>
                                          </p:spTgt>
                                        </p:tgtEl>
                                        <p:attrNameLst>
                                          <p:attrName>style.visibility</p:attrName>
                                        </p:attrNameLst>
                                      </p:cBhvr>
                                      <p:to>
                                        <p:strVal val="visible"/>
                                      </p:to>
                                    </p:set>
                                    <p:animEffect filter="fade" transition="in">
                                      <p:cBhvr>
                                        <p:cTn dur="500"/>
                                        <p:tgtEl>
                                          <p:spTgt spid="23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1" st="11"/>
                                            </p:txEl>
                                          </p:spTgt>
                                        </p:tgtEl>
                                        <p:attrNameLst>
                                          <p:attrName>style.visibility</p:attrName>
                                        </p:attrNameLst>
                                      </p:cBhvr>
                                      <p:to>
                                        <p:strVal val="visible"/>
                                      </p:to>
                                    </p:set>
                                    <p:animEffect filter="fade" transition="in">
                                      <p:cBhvr>
                                        <p:cTn dur="500"/>
                                        <p:tgtEl>
                                          <p:spTgt spid="23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2" st="12"/>
                                            </p:txEl>
                                          </p:spTgt>
                                        </p:tgtEl>
                                        <p:attrNameLst>
                                          <p:attrName>style.visibility</p:attrName>
                                        </p:attrNameLst>
                                      </p:cBhvr>
                                      <p:to>
                                        <p:strVal val="visible"/>
                                      </p:to>
                                    </p:set>
                                    <p:animEffect filter="fade" transition="in">
                                      <p:cBhvr>
                                        <p:cTn dur="500"/>
                                        <p:tgtEl>
                                          <p:spTgt spid="23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3" st="13"/>
                                            </p:txEl>
                                          </p:spTgt>
                                        </p:tgtEl>
                                        <p:attrNameLst>
                                          <p:attrName>style.visibility</p:attrName>
                                        </p:attrNameLst>
                                      </p:cBhvr>
                                      <p:to>
                                        <p:strVal val="visible"/>
                                      </p:to>
                                    </p:set>
                                    <p:animEffect filter="fade" transition="in">
                                      <p:cBhvr>
                                        <p:cTn dur="500"/>
                                        <p:tgtEl>
                                          <p:spTgt spid="23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4" st="14"/>
                                            </p:txEl>
                                          </p:spTgt>
                                        </p:tgtEl>
                                        <p:attrNameLst>
                                          <p:attrName>style.visibility</p:attrName>
                                        </p:attrNameLst>
                                      </p:cBhvr>
                                      <p:to>
                                        <p:strVal val="visible"/>
                                      </p:to>
                                    </p:set>
                                    <p:animEffect filter="fade" transition="in">
                                      <p:cBhvr>
                                        <p:cTn dur="500"/>
                                        <p:tgtEl>
                                          <p:spTgt spid="23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5" st="15"/>
                                            </p:txEl>
                                          </p:spTgt>
                                        </p:tgtEl>
                                        <p:attrNameLst>
                                          <p:attrName>style.visibility</p:attrName>
                                        </p:attrNameLst>
                                      </p:cBhvr>
                                      <p:to>
                                        <p:strVal val="visible"/>
                                      </p:to>
                                    </p:set>
                                    <p:animEffect filter="fade" transition="in">
                                      <p:cBhvr>
                                        <p:cTn dur="500"/>
                                        <p:tgtEl>
                                          <p:spTgt spid="23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2231136" y="2651449"/>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444542"/>
              </a:buClr>
              <a:buSzPct val="100000"/>
              <a:buFont typeface="PT Sans"/>
              <a:buNone/>
            </a:pPr>
            <a:r>
              <a:rPr b="1" i="0" lang="en-IN">
                <a:solidFill>
                  <a:srgbClr val="444542"/>
                </a:solidFill>
                <a:latin typeface="PT Sans"/>
                <a:ea typeface="PT Sans"/>
                <a:cs typeface="PT Sans"/>
                <a:sym typeface="PT Sans"/>
              </a:rPr>
              <a:t>FINAL KEYWORD IN JAVA – </a:t>
            </a:r>
            <a:br>
              <a:rPr b="1" i="0" lang="en-IN">
                <a:solidFill>
                  <a:srgbClr val="444542"/>
                </a:solidFill>
                <a:latin typeface="PT Sans"/>
                <a:ea typeface="PT Sans"/>
                <a:cs typeface="PT Sans"/>
                <a:sym typeface="PT Sans"/>
              </a:rPr>
            </a:br>
            <a:r>
              <a:rPr b="1" i="0" lang="en-IN">
                <a:solidFill>
                  <a:srgbClr val="444542"/>
                </a:solidFill>
                <a:latin typeface="PT Sans"/>
                <a:ea typeface="PT Sans"/>
                <a:cs typeface="PT Sans"/>
                <a:sym typeface="PT Sans"/>
              </a:rPr>
              <a:t>FINAL VARIABLE, METHOD AND CLASS</a:t>
            </a:r>
            <a:endParaRPr/>
          </a:p>
        </p:txBody>
      </p:sp>
      <p:sp>
        <p:nvSpPr>
          <p:cNvPr id="241" name="Google Shape;241;p4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114300" lvl="0" marL="228600" rtl="0" algn="l">
              <a:lnSpc>
                <a:spcPct val="100000"/>
              </a:lnSpc>
              <a:spcBef>
                <a:spcPts val="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FINAL VARIABLE</a:t>
            </a:r>
            <a:endParaRPr/>
          </a:p>
        </p:txBody>
      </p:sp>
      <p:sp>
        <p:nvSpPr>
          <p:cNvPr id="247" name="Google Shape;247;p41"/>
          <p:cNvSpPr txBox="1"/>
          <p:nvPr>
            <p:ph idx="1" type="body"/>
          </p:nvPr>
        </p:nvSpPr>
        <p:spPr>
          <a:xfrm>
            <a:off x="2231136" y="2389468"/>
            <a:ext cx="7729728" cy="397582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b="0" i="0" lang="en-IN">
                <a:solidFill>
                  <a:srgbClr val="222426"/>
                </a:solidFill>
                <a:latin typeface="Calibri"/>
                <a:ea typeface="Calibri"/>
                <a:cs typeface="Calibri"/>
                <a:sym typeface="Calibri"/>
              </a:rPr>
              <a:t>final variables are nothing but constants. We cannot change the value of a final variable once it is initialized.</a:t>
            </a:r>
            <a:endParaRPr b="1" i="0" u="sng">
              <a:solidFill>
                <a:srgbClr val="444542"/>
              </a:solidFill>
              <a:latin typeface="Calibri"/>
              <a:ea typeface="Calibri"/>
              <a:cs typeface="Calibri"/>
              <a:sym typeface="Calibri"/>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class Demo</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a:t>
            </a:r>
            <a:r>
              <a:rPr i="0" lang="en-IN">
                <a:solidFill>
                  <a:srgbClr val="444542"/>
                </a:solidFill>
                <a:highlight>
                  <a:srgbClr val="FFFF00"/>
                </a:highlight>
                <a:latin typeface="Consolas"/>
                <a:ea typeface="Consolas"/>
                <a:cs typeface="Consolas"/>
                <a:sym typeface="Consolas"/>
              </a:rPr>
              <a:t>final</a:t>
            </a:r>
            <a:r>
              <a:rPr i="0" lang="en-IN">
                <a:solidFill>
                  <a:srgbClr val="444542"/>
                </a:solidFill>
                <a:latin typeface="Consolas"/>
                <a:ea typeface="Consolas"/>
                <a:cs typeface="Consolas"/>
                <a:sym typeface="Consolas"/>
              </a:rPr>
              <a:t> int MAX_VALUE=99;</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void myMethod()</a:t>
            </a:r>
            <a:endParaRPr/>
          </a:p>
          <a:p>
            <a:pPr indent="0" lvl="0" marL="0" rtl="0" algn="l">
              <a:lnSpc>
                <a:spcPct val="100000"/>
              </a:lnSpc>
              <a:spcBef>
                <a:spcPts val="1000"/>
              </a:spcBef>
              <a:spcAft>
                <a:spcPts val="0"/>
              </a:spcAft>
              <a:buSzPct val="100000"/>
              <a:buNone/>
            </a:pPr>
            <a:r>
              <a:rPr lang="en-IN">
                <a:solidFill>
                  <a:srgbClr val="444542"/>
                </a:solidFill>
                <a:latin typeface="Consolas"/>
                <a:ea typeface="Consolas"/>
                <a:cs typeface="Consolas"/>
                <a:sym typeface="Consolas"/>
              </a:rPr>
              <a:t>   </a:t>
            </a:r>
            <a:r>
              <a:rPr i="0" lang="en-IN">
                <a:solidFill>
                  <a:srgbClr val="444542"/>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MAX_VALUE=101;</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Demo obj=new  Demo();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obj.myMethod();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i="0" lang="en-IN">
                <a:solidFill>
                  <a:srgbClr val="444542"/>
                </a:solidFill>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t/>
            </a:r>
            <a:endParaRPr/>
          </a:p>
        </p:txBody>
      </p:sp>
      <p:sp>
        <p:nvSpPr>
          <p:cNvPr id="248" name="Google Shape;248;p41"/>
          <p:cNvSpPr txBox="1"/>
          <p:nvPr/>
        </p:nvSpPr>
        <p:spPr>
          <a:xfrm>
            <a:off x="4589755" y="5851260"/>
            <a:ext cx="74461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Gill Sans"/>
                <a:ea typeface="Gill Sans"/>
                <a:cs typeface="Gill Sans"/>
                <a:sym typeface="Gill Sans"/>
              </a:rPr>
              <a:t>/Demo.java:8: error: cannot assign a value to final variable MAX_VALUE      MAX_VALUE=101;      error</a:t>
            </a:r>
            <a:endParaRPr sz="12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5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5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5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500"/>
                                        <p:tgtEl>
                                          <p:spTgt spid="2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animEffect filter="fade" transition="in">
                                      <p:cBhvr>
                                        <p:cTn dur="500"/>
                                        <p:tgtEl>
                                          <p:spTgt spid="2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animEffect filter="fade" transition="in">
                                      <p:cBhvr>
                                        <p:cTn dur="500"/>
                                        <p:tgtEl>
                                          <p:spTgt spid="2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7" st="7"/>
                                            </p:txEl>
                                          </p:spTgt>
                                        </p:tgtEl>
                                        <p:attrNameLst>
                                          <p:attrName>style.visibility</p:attrName>
                                        </p:attrNameLst>
                                      </p:cBhvr>
                                      <p:to>
                                        <p:strVal val="visible"/>
                                      </p:to>
                                    </p:set>
                                    <p:animEffect filter="fade" transition="in">
                                      <p:cBhvr>
                                        <p:cTn dur="500"/>
                                        <p:tgtEl>
                                          <p:spTgt spid="2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8" st="8"/>
                                            </p:txEl>
                                          </p:spTgt>
                                        </p:tgtEl>
                                        <p:attrNameLst>
                                          <p:attrName>style.visibility</p:attrName>
                                        </p:attrNameLst>
                                      </p:cBhvr>
                                      <p:to>
                                        <p:strVal val="visible"/>
                                      </p:to>
                                    </p:set>
                                    <p:animEffect filter="fade" transition="in">
                                      <p:cBhvr>
                                        <p:cTn dur="500"/>
                                        <p:tgtEl>
                                          <p:spTgt spid="2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9" st="9"/>
                                            </p:txEl>
                                          </p:spTgt>
                                        </p:tgtEl>
                                        <p:attrNameLst>
                                          <p:attrName>style.visibility</p:attrName>
                                        </p:attrNameLst>
                                      </p:cBhvr>
                                      <p:to>
                                        <p:strVal val="visible"/>
                                      </p:to>
                                    </p:set>
                                    <p:animEffect filter="fade" transition="in">
                                      <p:cBhvr>
                                        <p:cTn dur="500"/>
                                        <p:tgtEl>
                                          <p:spTgt spid="2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0" st="10"/>
                                            </p:txEl>
                                          </p:spTgt>
                                        </p:tgtEl>
                                        <p:attrNameLst>
                                          <p:attrName>style.visibility</p:attrName>
                                        </p:attrNameLst>
                                      </p:cBhvr>
                                      <p:to>
                                        <p:strVal val="visible"/>
                                      </p:to>
                                    </p:set>
                                    <p:animEffect filter="fade" transition="in">
                                      <p:cBhvr>
                                        <p:cTn dur="500"/>
                                        <p:tgtEl>
                                          <p:spTgt spid="2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1" st="11"/>
                                            </p:txEl>
                                          </p:spTgt>
                                        </p:tgtEl>
                                        <p:attrNameLst>
                                          <p:attrName>style.visibility</p:attrName>
                                        </p:attrNameLst>
                                      </p:cBhvr>
                                      <p:to>
                                        <p:strVal val="visible"/>
                                      </p:to>
                                    </p:set>
                                    <p:animEffect filter="fade" transition="in">
                                      <p:cBhvr>
                                        <p:cTn dur="500"/>
                                        <p:tgtEl>
                                          <p:spTgt spid="24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2" st="12"/>
                                            </p:txEl>
                                          </p:spTgt>
                                        </p:tgtEl>
                                        <p:attrNameLst>
                                          <p:attrName>style.visibility</p:attrName>
                                        </p:attrNameLst>
                                      </p:cBhvr>
                                      <p:to>
                                        <p:strVal val="visible"/>
                                      </p:to>
                                    </p:set>
                                    <p:animEffect filter="fade" transition="in">
                                      <p:cBhvr>
                                        <p:cTn dur="500"/>
                                        <p:tgtEl>
                                          <p:spTgt spid="24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3" st="13"/>
                                            </p:txEl>
                                          </p:spTgt>
                                        </p:tgtEl>
                                        <p:attrNameLst>
                                          <p:attrName>style.visibility</p:attrName>
                                        </p:attrNameLst>
                                      </p:cBhvr>
                                      <p:to>
                                        <p:strVal val="visible"/>
                                      </p:to>
                                    </p:set>
                                    <p:animEffect filter="fade" transition="in">
                                      <p:cBhvr>
                                        <p:cTn dur="500"/>
                                        <p:tgtEl>
                                          <p:spTgt spid="24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4" st="14"/>
                                            </p:txEl>
                                          </p:spTgt>
                                        </p:tgtEl>
                                        <p:attrNameLst>
                                          <p:attrName>style.visibility</p:attrName>
                                        </p:attrNameLst>
                                      </p:cBhvr>
                                      <p:to>
                                        <p:strVal val="visible"/>
                                      </p:to>
                                    </p:set>
                                    <p:animEffect filter="fade" transition="in">
                                      <p:cBhvr>
                                        <p:cTn dur="500"/>
                                        <p:tgtEl>
                                          <p:spTgt spid="24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1535836" y="243992"/>
            <a:ext cx="9232777"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onsolas"/>
                <a:ea typeface="Consolas"/>
                <a:cs typeface="Consolas"/>
                <a:sym typeface="Consolas"/>
              </a:rPr>
              <a:t>class Human</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//Overridden method</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public void eat()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System.out.println("Human is eating");</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class Boy extends Human</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//Overriding method</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public void eat()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System.out.println("Boy is eating");</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public static void main( String args[])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Boy obj = new Boy();</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//This will call the child class version of eat()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obj.eat();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5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5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5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5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5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5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5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500"/>
                                        <p:tgtEl>
                                          <p:spTgt spid="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8" st="8"/>
                                            </p:txEl>
                                          </p:spTgt>
                                        </p:tgtEl>
                                        <p:attrNameLst>
                                          <p:attrName>style.visibility</p:attrName>
                                        </p:attrNameLst>
                                      </p:cBhvr>
                                      <p:to>
                                        <p:strVal val="visible"/>
                                      </p:to>
                                    </p:set>
                                    <p:animEffect filter="fade" transition="in">
                                      <p:cBhvr>
                                        <p:cTn dur="500"/>
                                        <p:tgtEl>
                                          <p:spTgt spid="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9" st="9"/>
                                            </p:txEl>
                                          </p:spTgt>
                                        </p:tgtEl>
                                        <p:attrNameLst>
                                          <p:attrName>style.visibility</p:attrName>
                                        </p:attrNameLst>
                                      </p:cBhvr>
                                      <p:to>
                                        <p:strVal val="visible"/>
                                      </p:to>
                                    </p:set>
                                    <p:animEffect filter="fade" transition="in">
                                      <p:cBhvr>
                                        <p:cTn dur="500"/>
                                        <p:tgtEl>
                                          <p:spTgt spid="9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0" st="10"/>
                                            </p:txEl>
                                          </p:spTgt>
                                        </p:tgtEl>
                                        <p:attrNameLst>
                                          <p:attrName>style.visibility</p:attrName>
                                        </p:attrNameLst>
                                      </p:cBhvr>
                                      <p:to>
                                        <p:strVal val="visible"/>
                                      </p:to>
                                    </p:set>
                                    <p:animEffect filter="fade" transition="in">
                                      <p:cBhvr>
                                        <p:cTn dur="500"/>
                                        <p:tgtEl>
                                          <p:spTgt spid="9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1" st="11"/>
                                            </p:txEl>
                                          </p:spTgt>
                                        </p:tgtEl>
                                        <p:attrNameLst>
                                          <p:attrName>style.visibility</p:attrName>
                                        </p:attrNameLst>
                                      </p:cBhvr>
                                      <p:to>
                                        <p:strVal val="visible"/>
                                      </p:to>
                                    </p:set>
                                    <p:animEffect filter="fade" transition="in">
                                      <p:cBhvr>
                                        <p:cTn dur="500"/>
                                        <p:tgtEl>
                                          <p:spTgt spid="9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2" st="12"/>
                                            </p:txEl>
                                          </p:spTgt>
                                        </p:tgtEl>
                                        <p:attrNameLst>
                                          <p:attrName>style.visibility</p:attrName>
                                        </p:attrNameLst>
                                      </p:cBhvr>
                                      <p:to>
                                        <p:strVal val="visible"/>
                                      </p:to>
                                    </p:set>
                                    <p:animEffect filter="fade" transition="in">
                                      <p:cBhvr>
                                        <p:cTn dur="500"/>
                                        <p:tgtEl>
                                          <p:spTgt spid="9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3" st="13"/>
                                            </p:txEl>
                                          </p:spTgt>
                                        </p:tgtEl>
                                        <p:attrNameLst>
                                          <p:attrName>style.visibility</p:attrName>
                                        </p:attrNameLst>
                                      </p:cBhvr>
                                      <p:to>
                                        <p:strVal val="visible"/>
                                      </p:to>
                                    </p:set>
                                    <p:animEffect filter="fade" transition="in">
                                      <p:cBhvr>
                                        <p:cTn dur="500"/>
                                        <p:tgtEl>
                                          <p:spTgt spid="9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4" st="14"/>
                                            </p:txEl>
                                          </p:spTgt>
                                        </p:tgtEl>
                                        <p:attrNameLst>
                                          <p:attrName>style.visibility</p:attrName>
                                        </p:attrNameLst>
                                      </p:cBhvr>
                                      <p:to>
                                        <p:strVal val="visible"/>
                                      </p:to>
                                    </p:set>
                                    <p:animEffect filter="fade" transition="in">
                                      <p:cBhvr>
                                        <p:cTn dur="500"/>
                                        <p:tgtEl>
                                          <p:spTgt spid="9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5" st="15"/>
                                            </p:txEl>
                                          </p:spTgt>
                                        </p:tgtEl>
                                        <p:attrNameLst>
                                          <p:attrName>style.visibility</p:attrName>
                                        </p:attrNameLst>
                                      </p:cBhvr>
                                      <p:to>
                                        <p:strVal val="visible"/>
                                      </p:to>
                                    </p:set>
                                    <p:animEffect filter="fade" transition="in">
                                      <p:cBhvr>
                                        <p:cTn dur="500"/>
                                        <p:tgtEl>
                                          <p:spTgt spid="9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6" st="16"/>
                                            </p:txEl>
                                          </p:spTgt>
                                        </p:tgtEl>
                                        <p:attrNameLst>
                                          <p:attrName>style.visibility</p:attrName>
                                        </p:attrNameLst>
                                      </p:cBhvr>
                                      <p:to>
                                        <p:strVal val="visible"/>
                                      </p:to>
                                    </p:set>
                                    <p:animEffect filter="fade" transition="in">
                                      <p:cBhvr>
                                        <p:cTn dur="500"/>
                                        <p:tgtEl>
                                          <p:spTgt spid="9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7" st="17"/>
                                            </p:txEl>
                                          </p:spTgt>
                                        </p:tgtEl>
                                        <p:attrNameLst>
                                          <p:attrName>style.visibility</p:attrName>
                                        </p:attrNameLst>
                                      </p:cBhvr>
                                      <p:to>
                                        <p:strVal val="visible"/>
                                      </p:to>
                                    </p:set>
                                    <p:animEffect filter="fade" transition="in">
                                      <p:cBhvr>
                                        <p:cTn dur="500"/>
                                        <p:tgtEl>
                                          <p:spTgt spid="99">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8" st="18"/>
                                            </p:txEl>
                                          </p:spTgt>
                                        </p:tgtEl>
                                        <p:attrNameLst>
                                          <p:attrName>style.visibility</p:attrName>
                                        </p:attrNameLst>
                                      </p:cBhvr>
                                      <p:to>
                                        <p:strVal val="visible"/>
                                      </p:to>
                                    </p:set>
                                    <p:animEffect filter="fade" transition="in">
                                      <p:cBhvr>
                                        <p:cTn dur="500"/>
                                        <p:tgtEl>
                                          <p:spTgt spid="99">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9" st="19"/>
                                            </p:txEl>
                                          </p:spTgt>
                                        </p:tgtEl>
                                        <p:attrNameLst>
                                          <p:attrName>style.visibility</p:attrName>
                                        </p:attrNameLst>
                                      </p:cBhvr>
                                      <p:to>
                                        <p:strVal val="visible"/>
                                      </p:to>
                                    </p:set>
                                    <p:animEffect filter="fade" transition="in">
                                      <p:cBhvr>
                                        <p:cTn dur="500"/>
                                        <p:tgtEl>
                                          <p:spTgt spid="99">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0" st="20"/>
                                            </p:txEl>
                                          </p:spTgt>
                                        </p:tgtEl>
                                        <p:attrNameLst>
                                          <p:attrName>style.visibility</p:attrName>
                                        </p:attrNameLst>
                                      </p:cBhvr>
                                      <p:to>
                                        <p:strVal val="visible"/>
                                      </p:to>
                                    </p:set>
                                    <p:animEffect filter="fade" transition="in">
                                      <p:cBhvr>
                                        <p:cTn dur="500"/>
                                        <p:tgtEl>
                                          <p:spTgt spid="99">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1" st="21"/>
                                            </p:txEl>
                                          </p:spTgt>
                                        </p:tgtEl>
                                        <p:attrNameLst>
                                          <p:attrName>style.visibility</p:attrName>
                                        </p:attrNameLst>
                                      </p:cBhvr>
                                      <p:to>
                                        <p:strVal val="visible"/>
                                      </p:to>
                                    </p:set>
                                    <p:animEffect filter="fade" transition="in">
                                      <p:cBhvr>
                                        <p:cTn dur="500"/>
                                        <p:tgtEl>
                                          <p:spTgt spid="99">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2231136" y="396521"/>
            <a:ext cx="7729728" cy="65104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444542"/>
              </a:buClr>
              <a:buSzPct val="100000"/>
              <a:buFont typeface="PT Sans"/>
              <a:buNone/>
            </a:pPr>
            <a:r>
              <a:rPr b="1" i="0" lang="en-IN">
                <a:solidFill>
                  <a:srgbClr val="444542"/>
                </a:solidFill>
                <a:latin typeface="PT Sans"/>
                <a:ea typeface="PT Sans"/>
                <a:cs typeface="PT Sans"/>
                <a:sym typeface="PT Sans"/>
              </a:rPr>
              <a:t>BLANK FINAL VARIABLE</a:t>
            </a:r>
            <a:endParaRPr/>
          </a:p>
        </p:txBody>
      </p:sp>
      <p:sp>
        <p:nvSpPr>
          <p:cNvPr id="254" name="Google Shape;254;p42"/>
          <p:cNvSpPr txBox="1"/>
          <p:nvPr>
            <p:ph idx="1" type="body"/>
          </p:nvPr>
        </p:nvSpPr>
        <p:spPr>
          <a:xfrm>
            <a:off x="1029809" y="1127464"/>
            <a:ext cx="10733103" cy="557517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00000"/>
              </a:lnSpc>
              <a:spcBef>
                <a:spcPts val="0"/>
              </a:spcBef>
              <a:spcAft>
                <a:spcPts val="0"/>
              </a:spcAft>
              <a:buSzPct val="100000"/>
              <a:buNone/>
            </a:pPr>
            <a:r>
              <a:rPr b="0" i="0" lang="en-IN" sz="2300">
                <a:solidFill>
                  <a:srgbClr val="222426"/>
                </a:solidFill>
                <a:latin typeface="Calibri"/>
                <a:ea typeface="Calibri"/>
                <a:cs typeface="Calibri"/>
                <a:sym typeface="Calibri"/>
              </a:rPr>
              <a:t>A final variable that is not initialized at the time of declaration is known as </a:t>
            </a:r>
            <a:r>
              <a:rPr b="1" i="0" lang="en-IN" sz="2300">
                <a:solidFill>
                  <a:srgbClr val="222426"/>
                </a:solidFill>
                <a:latin typeface="Calibri"/>
                <a:ea typeface="Calibri"/>
                <a:cs typeface="Calibri"/>
                <a:sym typeface="Calibri"/>
              </a:rPr>
              <a:t>blank final variable</a:t>
            </a:r>
            <a:r>
              <a:rPr b="0" i="0" lang="en-IN" sz="2300">
                <a:solidFill>
                  <a:srgbClr val="222426"/>
                </a:solidFill>
                <a:latin typeface="Calibri"/>
                <a:ea typeface="Calibri"/>
                <a:cs typeface="Calibri"/>
                <a:sym typeface="Calibri"/>
              </a:rPr>
              <a:t>. We </a:t>
            </a:r>
            <a:r>
              <a:rPr b="1" i="0" lang="en-IN" sz="2300">
                <a:solidFill>
                  <a:srgbClr val="222426"/>
                </a:solidFill>
                <a:latin typeface="Calibri"/>
                <a:ea typeface="Calibri"/>
                <a:cs typeface="Calibri"/>
                <a:sym typeface="Calibri"/>
              </a:rPr>
              <a:t>must initialize the blank final variable in constructor</a:t>
            </a:r>
            <a:r>
              <a:rPr b="0" i="0" lang="en-IN" sz="2300">
                <a:solidFill>
                  <a:srgbClr val="222426"/>
                </a:solidFill>
                <a:latin typeface="Calibri"/>
                <a:ea typeface="Calibri"/>
                <a:cs typeface="Calibri"/>
                <a:sym typeface="Calibri"/>
              </a:rPr>
              <a:t> of the class otherwise it will throw a compilation error (Error: variable MAX_VALUE might not have been initialized).</a:t>
            </a:r>
            <a:endParaRPr/>
          </a:p>
          <a:p>
            <a:pPr indent="0" lvl="0" marL="0" rtl="0" algn="just">
              <a:lnSpc>
                <a:spcPct val="100000"/>
              </a:lnSpc>
              <a:spcBef>
                <a:spcPts val="1000"/>
              </a:spcBef>
              <a:spcAft>
                <a:spcPts val="0"/>
              </a:spcAft>
              <a:buSzPct val="100000"/>
              <a:buNone/>
            </a:pPr>
            <a:br>
              <a:rPr lang="en-IN">
                <a:latin typeface="Calibri"/>
                <a:ea typeface="Calibri"/>
                <a:cs typeface="Calibri"/>
                <a:sym typeface="Calibri"/>
              </a:rPr>
            </a:br>
            <a:r>
              <a:rPr lang="en-IN">
                <a:latin typeface="Consolas"/>
                <a:ea typeface="Consolas"/>
                <a:cs typeface="Consolas"/>
                <a:sym typeface="Consolas"/>
              </a:rPr>
              <a:t>class Demo{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a:t>
            </a:r>
            <a:r>
              <a:rPr lang="en-IN">
                <a:highlight>
                  <a:srgbClr val="FFFF00"/>
                </a:highlight>
                <a:latin typeface="Consolas"/>
                <a:ea typeface="Consolas"/>
                <a:cs typeface="Consolas"/>
                <a:sym typeface="Consolas"/>
              </a:rPr>
              <a:t>final</a:t>
            </a:r>
            <a:r>
              <a:rPr lang="en-IN">
                <a:latin typeface="Consolas"/>
                <a:ea typeface="Consolas"/>
                <a:cs typeface="Consolas"/>
                <a:sym typeface="Consolas"/>
              </a:rPr>
              <a:t> int MAX_VALUE; //Blank final variable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Demo(){</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//It must be initialized in constructor</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MAX_VALUE=100;</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void myMethod(){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System.out.println(MAX_VALUE);</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public static void main(String args[]){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Demo obj=new  Demo();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obj.myMethod();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Output:</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100</a:t>
            </a:r>
            <a:endParaRPr/>
          </a:p>
          <a:p>
            <a:pPr indent="-148590" lvl="0" marL="228600" rtl="0" algn="just">
              <a:lnSpc>
                <a:spcPct val="100000"/>
              </a:lnSpc>
              <a:spcBef>
                <a:spcPts val="1000"/>
              </a:spcBef>
              <a:spcAft>
                <a:spcPts val="0"/>
              </a:spcAft>
              <a:buSzPct val="100000"/>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5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5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5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5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5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5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500"/>
                                        <p:tgtEl>
                                          <p:spTgt spid="2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7" st="7"/>
                                            </p:txEl>
                                          </p:spTgt>
                                        </p:tgtEl>
                                        <p:attrNameLst>
                                          <p:attrName>style.visibility</p:attrName>
                                        </p:attrNameLst>
                                      </p:cBhvr>
                                      <p:to>
                                        <p:strVal val="visible"/>
                                      </p:to>
                                    </p:set>
                                    <p:animEffect filter="fade" transition="in">
                                      <p:cBhvr>
                                        <p:cTn dur="500"/>
                                        <p:tgtEl>
                                          <p:spTgt spid="2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8" st="8"/>
                                            </p:txEl>
                                          </p:spTgt>
                                        </p:tgtEl>
                                        <p:attrNameLst>
                                          <p:attrName>style.visibility</p:attrName>
                                        </p:attrNameLst>
                                      </p:cBhvr>
                                      <p:to>
                                        <p:strVal val="visible"/>
                                      </p:to>
                                    </p:set>
                                    <p:animEffect filter="fade" transition="in">
                                      <p:cBhvr>
                                        <p:cTn dur="500"/>
                                        <p:tgtEl>
                                          <p:spTgt spid="2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9" st="9"/>
                                            </p:txEl>
                                          </p:spTgt>
                                        </p:tgtEl>
                                        <p:attrNameLst>
                                          <p:attrName>style.visibility</p:attrName>
                                        </p:attrNameLst>
                                      </p:cBhvr>
                                      <p:to>
                                        <p:strVal val="visible"/>
                                      </p:to>
                                    </p:set>
                                    <p:animEffect filter="fade" transition="in">
                                      <p:cBhvr>
                                        <p:cTn dur="500"/>
                                        <p:tgtEl>
                                          <p:spTgt spid="25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0" st="10"/>
                                            </p:txEl>
                                          </p:spTgt>
                                        </p:tgtEl>
                                        <p:attrNameLst>
                                          <p:attrName>style.visibility</p:attrName>
                                        </p:attrNameLst>
                                      </p:cBhvr>
                                      <p:to>
                                        <p:strVal val="visible"/>
                                      </p:to>
                                    </p:set>
                                    <p:animEffect filter="fade" transition="in">
                                      <p:cBhvr>
                                        <p:cTn dur="500"/>
                                        <p:tgtEl>
                                          <p:spTgt spid="25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1" st="11"/>
                                            </p:txEl>
                                          </p:spTgt>
                                        </p:tgtEl>
                                        <p:attrNameLst>
                                          <p:attrName>style.visibility</p:attrName>
                                        </p:attrNameLst>
                                      </p:cBhvr>
                                      <p:to>
                                        <p:strVal val="visible"/>
                                      </p:to>
                                    </p:set>
                                    <p:animEffect filter="fade" transition="in">
                                      <p:cBhvr>
                                        <p:cTn dur="500"/>
                                        <p:tgtEl>
                                          <p:spTgt spid="25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2" st="12"/>
                                            </p:txEl>
                                          </p:spTgt>
                                        </p:tgtEl>
                                        <p:attrNameLst>
                                          <p:attrName>style.visibility</p:attrName>
                                        </p:attrNameLst>
                                      </p:cBhvr>
                                      <p:to>
                                        <p:strVal val="visible"/>
                                      </p:to>
                                    </p:set>
                                    <p:animEffect filter="fade" transition="in">
                                      <p:cBhvr>
                                        <p:cTn dur="500"/>
                                        <p:tgtEl>
                                          <p:spTgt spid="25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3" st="13"/>
                                            </p:txEl>
                                          </p:spTgt>
                                        </p:tgtEl>
                                        <p:attrNameLst>
                                          <p:attrName>style.visibility</p:attrName>
                                        </p:attrNameLst>
                                      </p:cBhvr>
                                      <p:to>
                                        <p:strVal val="visible"/>
                                      </p:to>
                                    </p:set>
                                    <p:animEffect filter="fade" transition="in">
                                      <p:cBhvr>
                                        <p:cTn dur="500"/>
                                        <p:tgtEl>
                                          <p:spTgt spid="25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4" st="14"/>
                                            </p:txEl>
                                          </p:spTgt>
                                        </p:tgtEl>
                                        <p:attrNameLst>
                                          <p:attrName>style.visibility</p:attrName>
                                        </p:attrNameLst>
                                      </p:cBhvr>
                                      <p:to>
                                        <p:strVal val="visible"/>
                                      </p:to>
                                    </p:set>
                                    <p:animEffect filter="fade" transition="in">
                                      <p:cBhvr>
                                        <p:cTn dur="500"/>
                                        <p:tgtEl>
                                          <p:spTgt spid="25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5" st="15"/>
                                            </p:txEl>
                                          </p:spTgt>
                                        </p:tgtEl>
                                        <p:attrNameLst>
                                          <p:attrName>style.visibility</p:attrName>
                                        </p:attrNameLst>
                                      </p:cBhvr>
                                      <p:to>
                                        <p:strVal val="visible"/>
                                      </p:to>
                                    </p:set>
                                    <p:animEffect filter="fade" transition="in">
                                      <p:cBhvr>
                                        <p:cTn dur="500"/>
                                        <p:tgtEl>
                                          <p:spTgt spid="25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6" st="16"/>
                                            </p:txEl>
                                          </p:spTgt>
                                        </p:tgtEl>
                                        <p:attrNameLst>
                                          <p:attrName>style.visibility</p:attrName>
                                        </p:attrNameLst>
                                      </p:cBhvr>
                                      <p:to>
                                        <p:strVal val="visible"/>
                                      </p:to>
                                    </p:set>
                                    <p:animEffect filter="fade" transition="in">
                                      <p:cBhvr>
                                        <p:cTn dur="500"/>
                                        <p:tgtEl>
                                          <p:spTgt spid="25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7" st="17"/>
                                            </p:txEl>
                                          </p:spTgt>
                                        </p:tgtEl>
                                        <p:attrNameLst>
                                          <p:attrName>style.visibility</p:attrName>
                                        </p:attrNameLst>
                                      </p:cBhvr>
                                      <p:to>
                                        <p:strVal val="visible"/>
                                      </p:to>
                                    </p:set>
                                    <p:animEffect filter="fade" transition="in">
                                      <p:cBhvr>
                                        <p:cTn dur="500"/>
                                        <p:tgtEl>
                                          <p:spTgt spid="254">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2231136" y="57607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FINAL METHOD</a:t>
            </a:r>
            <a:endParaRPr/>
          </a:p>
        </p:txBody>
      </p:sp>
      <p:sp>
        <p:nvSpPr>
          <p:cNvPr id="260" name="Google Shape;260;p43"/>
          <p:cNvSpPr txBox="1"/>
          <p:nvPr>
            <p:ph idx="1" type="body"/>
          </p:nvPr>
        </p:nvSpPr>
        <p:spPr>
          <a:xfrm>
            <a:off x="2231136" y="1874520"/>
            <a:ext cx="7729728" cy="467868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00000"/>
              </a:lnSpc>
              <a:spcBef>
                <a:spcPts val="0"/>
              </a:spcBef>
              <a:spcAft>
                <a:spcPts val="0"/>
              </a:spcAft>
              <a:buSzPct val="100000"/>
              <a:buNone/>
            </a:pPr>
            <a:r>
              <a:rPr b="0" i="0" lang="en-IN">
                <a:solidFill>
                  <a:srgbClr val="222426"/>
                </a:solidFill>
                <a:latin typeface="Calibri"/>
                <a:ea typeface="Calibri"/>
                <a:cs typeface="Calibri"/>
                <a:sym typeface="Calibri"/>
              </a:rPr>
              <a:t>A final method cannot be overridden. Which means even though a sub class can call the final method of parent class without any issues but it cannot override it. </a:t>
            </a:r>
            <a:endParaRPr/>
          </a:p>
          <a:p>
            <a:pPr indent="0" lvl="0" marL="0" rtl="0" algn="just">
              <a:lnSpc>
                <a:spcPct val="100000"/>
              </a:lnSpc>
              <a:spcBef>
                <a:spcPts val="1000"/>
              </a:spcBef>
              <a:spcAft>
                <a:spcPts val="0"/>
              </a:spcAft>
              <a:buSzPct val="100000"/>
              <a:buNone/>
            </a:pPr>
            <a:r>
              <a:rPr b="0" i="0" lang="en-IN">
                <a:solidFill>
                  <a:srgbClr val="222426"/>
                </a:solidFill>
                <a:latin typeface="Calibri"/>
                <a:ea typeface="Calibri"/>
                <a:cs typeface="Calibri"/>
                <a:sym typeface="Calibri"/>
              </a:rPr>
              <a:t>class XYZ{  </a:t>
            </a:r>
            <a:endParaRPr/>
          </a:p>
          <a:p>
            <a:pPr indent="0" lvl="0" marL="0" rtl="0" algn="just">
              <a:lnSpc>
                <a:spcPct val="100000"/>
              </a:lnSpc>
              <a:spcBef>
                <a:spcPts val="1000"/>
              </a:spcBef>
              <a:spcAft>
                <a:spcPts val="0"/>
              </a:spcAft>
              <a:buSzPct val="100000"/>
              <a:buNone/>
            </a:pPr>
            <a:r>
              <a:rPr b="0" i="0" lang="en-IN">
                <a:solidFill>
                  <a:srgbClr val="222426"/>
                </a:solidFill>
                <a:latin typeface="Calibri"/>
                <a:ea typeface="Calibri"/>
                <a:cs typeface="Calibri"/>
                <a:sym typeface="Calibri"/>
              </a:rPr>
              <a:t>   </a:t>
            </a:r>
            <a:r>
              <a:rPr b="0" i="0" lang="en-IN">
                <a:solidFill>
                  <a:srgbClr val="222426"/>
                </a:solidFill>
                <a:highlight>
                  <a:srgbClr val="FFFF00"/>
                </a:highlight>
                <a:latin typeface="Consolas"/>
                <a:ea typeface="Consolas"/>
                <a:cs typeface="Consolas"/>
                <a:sym typeface="Consolas"/>
              </a:rPr>
              <a:t>final</a:t>
            </a:r>
            <a:r>
              <a:rPr b="0" i="0" lang="en-IN">
                <a:solidFill>
                  <a:srgbClr val="222426"/>
                </a:solidFill>
                <a:latin typeface="Consolas"/>
                <a:ea typeface="Consolas"/>
                <a:cs typeface="Consolas"/>
                <a:sym typeface="Consolas"/>
              </a:rPr>
              <a:t> void demo(){</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System.out.println("XYZ Class Method");</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class ABC extends XYZ{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void demo(){</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System.out.println("ABC Class Method");</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public static void main(String args[]){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ABC obj= new ABC();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obj.demo();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a:t>
            </a:r>
            <a:endParaRPr/>
          </a:p>
          <a:p>
            <a:pPr indent="0" lvl="0" marL="0" rtl="0" algn="just">
              <a:lnSpc>
                <a:spcPct val="100000"/>
              </a:lnSpc>
              <a:spcBef>
                <a:spcPts val="1000"/>
              </a:spcBef>
              <a:spcAft>
                <a:spcPts val="0"/>
              </a:spcAft>
              <a:buSzPct val="100000"/>
              <a:buNone/>
            </a:pPr>
            <a:r>
              <a:t/>
            </a:r>
            <a:endParaRPr>
              <a:latin typeface="Calibri"/>
              <a:ea typeface="Calibri"/>
              <a:cs typeface="Calibri"/>
              <a:sym typeface="Calibri"/>
            </a:endParaRPr>
          </a:p>
        </p:txBody>
      </p:sp>
      <p:sp>
        <p:nvSpPr>
          <p:cNvPr id="261" name="Google Shape;261;p43"/>
          <p:cNvSpPr txBox="1"/>
          <p:nvPr/>
        </p:nvSpPr>
        <p:spPr>
          <a:xfrm>
            <a:off x="7559040" y="4273957"/>
            <a:ext cx="3276600"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200">
                <a:solidFill>
                  <a:srgbClr val="222426"/>
                </a:solidFill>
                <a:latin typeface="Consolas"/>
                <a:ea typeface="Consolas"/>
                <a:cs typeface="Consolas"/>
                <a:sym typeface="Consolas"/>
              </a:rPr>
              <a:t>This program would throw a compilation error, however we can use the parent class final method in sub class without any issues. Lets have a look at this code: This program would run fine as we are not </a:t>
            </a:r>
            <a:r>
              <a:rPr b="1" i="0" lang="en-IN" sz="1200" u="sng" strike="noStrike">
                <a:solidFill>
                  <a:schemeClr val="hlink"/>
                </a:solidFill>
                <a:latin typeface="Consolas"/>
                <a:ea typeface="Consolas"/>
                <a:cs typeface="Consolas"/>
                <a:sym typeface="Consolas"/>
                <a:hlinkClick r:id="rId3"/>
              </a:rPr>
              <a:t>overriding</a:t>
            </a:r>
            <a:r>
              <a:rPr b="0" i="0" lang="en-IN" sz="1200">
                <a:solidFill>
                  <a:srgbClr val="222426"/>
                </a:solidFill>
                <a:latin typeface="Consolas"/>
                <a:ea typeface="Consolas"/>
                <a:cs typeface="Consolas"/>
                <a:sym typeface="Consolas"/>
              </a:rPr>
              <a:t> the final method. That shows that final methods are </a:t>
            </a:r>
            <a:r>
              <a:rPr b="1" i="0" lang="en-IN" sz="1200" u="sng" strike="noStrike">
                <a:solidFill>
                  <a:schemeClr val="hlink"/>
                </a:solidFill>
                <a:latin typeface="Consolas"/>
                <a:ea typeface="Consolas"/>
                <a:cs typeface="Consolas"/>
                <a:sym typeface="Consolas"/>
                <a:hlinkClick r:id="rId4"/>
              </a:rPr>
              <a:t>inherited</a:t>
            </a:r>
            <a:r>
              <a:rPr b="0" i="0" lang="en-IN" sz="1200">
                <a:solidFill>
                  <a:srgbClr val="222426"/>
                </a:solidFill>
                <a:latin typeface="Consolas"/>
                <a:ea typeface="Consolas"/>
                <a:cs typeface="Consolas"/>
                <a:sym typeface="Consolas"/>
              </a:rPr>
              <a:t> but they are not eligible for overriding.</a:t>
            </a:r>
            <a:endParaRPr sz="12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5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5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5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500"/>
                                        <p:tgtEl>
                                          <p:spTgt spid="2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500"/>
                                        <p:tgtEl>
                                          <p:spTgt spid="2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animEffect filter="fade" transition="in">
                                      <p:cBhvr>
                                        <p:cTn dur="500"/>
                                        <p:tgtEl>
                                          <p:spTgt spid="2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animEffect filter="fade" transition="in">
                                      <p:cBhvr>
                                        <p:cTn dur="500"/>
                                        <p:tgtEl>
                                          <p:spTgt spid="2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8" st="8"/>
                                            </p:txEl>
                                          </p:spTgt>
                                        </p:tgtEl>
                                        <p:attrNameLst>
                                          <p:attrName>style.visibility</p:attrName>
                                        </p:attrNameLst>
                                      </p:cBhvr>
                                      <p:to>
                                        <p:strVal val="visible"/>
                                      </p:to>
                                    </p:set>
                                    <p:animEffect filter="fade" transition="in">
                                      <p:cBhvr>
                                        <p:cTn dur="500"/>
                                        <p:tgtEl>
                                          <p:spTgt spid="2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9" st="9"/>
                                            </p:txEl>
                                          </p:spTgt>
                                        </p:tgtEl>
                                        <p:attrNameLst>
                                          <p:attrName>style.visibility</p:attrName>
                                        </p:attrNameLst>
                                      </p:cBhvr>
                                      <p:to>
                                        <p:strVal val="visible"/>
                                      </p:to>
                                    </p:set>
                                    <p:animEffect filter="fade" transition="in">
                                      <p:cBhvr>
                                        <p:cTn dur="500"/>
                                        <p:tgtEl>
                                          <p:spTgt spid="2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0" st="10"/>
                                            </p:txEl>
                                          </p:spTgt>
                                        </p:tgtEl>
                                        <p:attrNameLst>
                                          <p:attrName>style.visibility</p:attrName>
                                        </p:attrNameLst>
                                      </p:cBhvr>
                                      <p:to>
                                        <p:strVal val="visible"/>
                                      </p:to>
                                    </p:set>
                                    <p:animEffect filter="fade" transition="in">
                                      <p:cBhvr>
                                        <p:cTn dur="500"/>
                                        <p:tgtEl>
                                          <p:spTgt spid="2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1" st="11"/>
                                            </p:txEl>
                                          </p:spTgt>
                                        </p:tgtEl>
                                        <p:attrNameLst>
                                          <p:attrName>style.visibility</p:attrName>
                                        </p:attrNameLst>
                                      </p:cBhvr>
                                      <p:to>
                                        <p:strVal val="visible"/>
                                      </p:to>
                                    </p:set>
                                    <p:animEffect filter="fade" transition="in">
                                      <p:cBhvr>
                                        <p:cTn dur="500"/>
                                        <p:tgtEl>
                                          <p:spTgt spid="26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2" st="12"/>
                                            </p:txEl>
                                          </p:spTgt>
                                        </p:tgtEl>
                                        <p:attrNameLst>
                                          <p:attrName>style.visibility</p:attrName>
                                        </p:attrNameLst>
                                      </p:cBhvr>
                                      <p:to>
                                        <p:strVal val="visible"/>
                                      </p:to>
                                    </p:set>
                                    <p:animEffect filter="fade" transition="in">
                                      <p:cBhvr>
                                        <p:cTn dur="500"/>
                                        <p:tgtEl>
                                          <p:spTgt spid="26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3" st="13"/>
                                            </p:txEl>
                                          </p:spTgt>
                                        </p:tgtEl>
                                        <p:attrNameLst>
                                          <p:attrName>style.visibility</p:attrName>
                                        </p:attrNameLst>
                                      </p:cBhvr>
                                      <p:to>
                                        <p:strVal val="visible"/>
                                      </p:to>
                                    </p:set>
                                    <p:animEffect filter="fade" transition="in">
                                      <p:cBhvr>
                                        <p:cTn dur="500"/>
                                        <p:tgtEl>
                                          <p:spTgt spid="26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4" st="14"/>
                                            </p:txEl>
                                          </p:spTgt>
                                        </p:tgtEl>
                                        <p:attrNameLst>
                                          <p:attrName>style.visibility</p:attrName>
                                        </p:attrNameLst>
                                      </p:cBhvr>
                                      <p:to>
                                        <p:strVal val="visible"/>
                                      </p:to>
                                    </p:set>
                                    <p:animEffect filter="fade" transition="in">
                                      <p:cBhvr>
                                        <p:cTn dur="500"/>
                                        <p:tgtEl>
                                          <p:spTgt spid="26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5" st="15"/>
                                            </p:txEl>
                                          </p:spTgt>
                                        </p:tgtEl>
                                        <p:attrNameLst>
                                          <p:attrName>style.visibility</p:attrName>
                                        </p:attrNameLst>
                                      </p:cBhvr>
                                      <p:to>
                                        <p:strVal val="visible"/>
                                      </p:to>
                                    </p:set>
                                    <p:animEffect filter="fade" transition="in">
                                      <p:cBhvr>
                                        <p:cTn dur="500"/>
                                        <p:tgtEl>
                                          <p:spTgt spid="26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FINAL CLASS</a:t>
            </a:r>
            <a:endParaRPr/>
          </a:p>
        </p:txBody>
      </p:sp>
      <p:sp>
        <p:nvSpPr>
          <p:cNvPr id="267" name="Google Shape;267;p44"/>
          <p:cNvSpPr txBox="1"/>
          <p:nvPr>
            <p:ph idx="1" type="body"/>
          </p:nvPr>
        </p:nvSpPr>
        <p:spPr>
          <a:xfrm>
            <a:off x="2231136" y="2286000"/>
            <a:ext cx="7729728" cy="440436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b="0" i="0" lang="en-IN">
                <a:solidFill>
                  <a:srgbClr val="222426"/>
                </a:solidFill>
                <a:latin typeface="Calibri"/>
                <a:ea typeface="Calibri"/>
                <a:cs typeface="Calibri"/>
                <a:sym typeface="Calibri"/>
              </a:rPr>
              <a:t>We cannot extend a final class. Consider the below example</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final class XYZ{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class ABC extends XYZ{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void demo(){</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System.out.println("My Method");</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ABC obj= new ABC();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obj.demo();</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222426"/>
                </a:solidFill>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b="0" i="0" lang="en-IN">
                <a:solidFill>
                  <a:srgbClr val="222426"/>
                </a:solidFill>
                <a:latin typeface="Calibri"/>
                <a:ea typeface="Calibri"/>
                <a:cs typeface="Calibri"/>
                <a:sym typeface="Calibri"/>
              </a:rPr>
              <a:t>Output:</a:t>
            </a:r>
            <a:endParaRPr/>
          </a:p>
          <a:p>
            <a:pPr indent="0" lvl="0" marL="0" rtl="0" algn="l">
              <a:lnSpc>
                <a:spcPct val="100000"/>
              </a:lnSpc>
              <a:spcBef>
                <a:spcPts val="1000"/>
              </a:spcBef>
              <a:spcAft>
                <a:spcPts val="0"/>
              </a:spcAft>
              <a:buSzPct val="100000"/>
              <a:buNone/>
            </a:pPr>
            <a:r>
              <a:rPr b="0" i="0" lang="en-IN">
                <a:solidFill>
                  <a:srgbClr val="222426"/>
                </a:solidFill>
                <a:latin typeface="Calibri"/>
                <a:ea typeface="Calibri"/>
                <a:cs typeface="Calibri"/>
                <a:sym typeface="Calibri"/>
              </a:rPr>
              <a:t>The type ABC cannot subclass the final class XYZ</a:t>
            </a:r>
            <a:endParaRPr/>
          </a:p>
          <a:p>
            <a:pPr indent="0" lvl="0" marL="0" rtl="0" algn="l">
              <a:lnSpc>
                <a:spcPct val="100000"/>
              </a:lnSpc>
              <a:spcBef>
                <a:spcPts val="1000"/>
              </a:spcBef>
              <a:spcAft>
                <a:spcPts val="0"/>
              </a:spcAft>
              <a:buSzPct val="100000"/>
              <a:buNone/>
            </a:pPr>
            <a:r>
              <a:t/>
            </a:r>
            <a:endParaRPr b="0" i="0">
              <a:solidFill>
                <a:srgbClr val="222426"/>
              </a:solidFill>
              <a:latin typeface="Calibri"/>
              <a:ea typeface="Calibri"/>
              <a:cs typeface="Calibri"/>
              <a:sym typeface="Calibri"/>
            </a:endParaRPr>
          </a:p>
          <a:p>
            <a:pPr indent="0" lvl="0" marL="0" rtl="0" algn="l">
              <a:lnSpc>
                <a:spcPct val="100000"/>
              </a:lnSpc>
              <a:spcBef>
                <a:spcPts val="1000"/>
              </a:spcBef>
              <a:spcAft>
                <a:spcPts val="0"/>
              </a:spcAft>
              <a:buSzPct val="100000"/>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500"/>
                                        <p:tgtEl>
                                          <p:spTgt spid="2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500"/>
                                        <p:tgtEl>
                                          <p:spTgt spid="2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animEffect filter="fade" transition="in">
                                      <p:cBhvr>
                                        <p:cTn dur="500"/>
                                        <p:tgtEl>
                                          <p:spTgt spid="2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animEffect filter="fade" transition="in">
                                      <p:cBhvr>
                                        <p:cTn dur="500"/>
                                        <p:tgtEl>
                                          <p:spTgt spid="2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8" st="8"/>
                                            </p:txEl>
                                          </p:spTgt>
                                        </p:tgtEl>
                                        <p:attrNameLst>
                                          <p:attrName>style.visibility</p:attrName>
                                        </p:attrNameLst>
                                      </p:cBhvr>
                                      <p:to>
                                        <p:strVal val="visible"/>
                                      </p:to>
                                    </p:set>
                                    <p:animEffect filter="fade" transition="in">
                                      <p:cBhvr>
                                        <p:cTn dur="500"/>
                                        <p:tgtEl>
                                          <p:spTgt spid="2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9" st="9"/>
                                            </p:txEl>
                                          </p:spTgt>
                                        </p:tgtEl>
                                        <p:attrNameLst>
                                          <p:attrName>style.visibility</p:attrName>
                                        </p:attrNameLst>
                                      </p:cBhvr>
                                      <p:to>
                                        <p:strVal val="visible"/>
                                      </p:to>
                                    </p:set>
                                    <p:animEffect filter="fade" transition="in">
                                      <p:cBhvr>
                                        <p:cTn dur="500"/>
                                        <p:tgtEl>
                                          <p:spTgt spid="26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0" st="10"/>
                                            </p:txEl>
                                          </p:spTgt>
                                        </p:tgtEl>
                                        <p:attrNameLst>
                                          <p:attrName>style.visibility</p:attrName>
                                        </p:attrNameLst>
                                      </p:cBhvr>
                                      <p:to>
                                        <p:strVal val="visible"/>
                                      </p:to>
                                    </p:set>
                                    <p:animEffect filter="fade" transition="in">
                                      <p:cBhvr>
                                        <p:cTn dur="500"/>
                                        <p:tgtEl>
                                          <p:spTgt spid="26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1" st="11"/>
                                            </p:txEl>
                                          </p:spTgt>
                                        </p:tgtEl>
                                        <p:attrNameLst>
                                          <p:attrName>style.visibility</p:attrName>
                                        </p:attrNameLst>
                                      </p:cBhvr>
                                      <p:to>
                                        <p:strVal val="visible"/>
                                      </p:to>
                                    </p:set>
                                    <p:animEffect filter="fade" transition="in">
                                      <p:cBhvr>
                                        <p:cTn dur="500"/>
                                        <p:tgtEl>
                                          <p:spTgt spid="26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2" st="12"/>
                                            </p:txEl>
                                          </p:spTgt>
                                        </p:tgtEl>
                                        <p:attrNameLst>
                                          <p:attrName>style.visibility</p:attrName>
                                        </p:attrNameLst>
                                      </p:cBhvr>
                                      <p:to>
                                        <p:strVal val="visible"/>
                                      </p:to>
                                    </p:set>
                                    <p:animEffect filter="fade" transition="in">
                                      <p:cBhvr>
                                        <p:cTn dur="500"/>
                                        <p:tgtEl>
                                          <p:spTgt spid="26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3" st="13"/>
                                            </p:txEl>
                                          </p:spTgt>
                                        </p:tgtEl>
                                        <p:attrNameLst>
                                          <p:attrName>style.visibility</p:attrName>
                                        </p:attrNameLst>
                                      </p:cBhvr>
                                      <p:to>
                                        <p:strVal val="visible"/>
                                      </p:to>
                                    </p:set>
                                    <p:animEffect filter="fade" transition="in">
                                      <p:cBhvr>
                                        <p:cTn dur="500"/>
                                        <p:tgtEl>
                                          <p:spTgt spid="26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4" st="14"/>
                                            </p:txEl>
                                          </p:spTgt>
                                        </p:tgtEl>
                                        <p:attrNameLst>
                                          <p:attrName>style.visibility</p:attrName>
                                        </p:attrNameLst>
                                      </p:cBhvr>
                                      <p:to>
                                        <p:strVal val="visible"/>
                                      </p:to>
                                    </p:set>
                                    <p:animEffect filter="fade" transition="in">
                                      <p:cBhvr>
                                        <p:cTn dur="500"/>
                                        <p:tgtEl>
                                          <p:spTgt spid="26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5" st="15"/>
                                            </p:txEl>
                                          </p:spTgt>
                                        </p:tgtEl>
                                        <p:attrNameLst>
                                          <p:attrName>style.visibility</p:attrName>
                                        </p:attrNameLst>
                                      </p:cBhvr>
                                      <p:to>
                                        <p:strVal val="visible"/>
                                      </p:to>
                                    </p:set>
                                    <p:animEffect filter="fade" transition="in">
                                      <p:cBhvr>
                                        <p:cTn dur="500"/>
                                        <p:tgtEl>
                                          <p:spTgt spid="26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6" st="16"/>
                                            </p:txEl>
                                          </p:spTgt>
                                        </p:tgtEl>
                                        <p:attrNameLst>
                                          <p:attrName>style.visibility</p:attrName>
                                        </p:attrNameLst>
                                      </p:cBhvr>
                                      <p:to>
                                        <p:strVal val="visible"/>
                                      </p:to>
                                    </p:set>
                                    <p:animEffect filter="fade" transition="in">
                                      <p:cBhvr>
                                        <p:cTn dur="500"/>
                                        <p:tgtEl>
                                          <p:spTgt spid="267">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ADVANTAGE OF METHOD OVERRIDING</a:t>
            </a:r>
            <a:endParaRPr/>
          </a:p>
        </p:txBody>
      </p:sp>
      <p:sp>
        <p:nvSpPr>
          <p:cNvPr id="105" name="Google Shape;10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b="0" i="0" lang="en-IN" sz="2000">
                <a:solidFill>
                  <a:srgbClr val="222426"/>
                </a:solidFill>
                <a:latin typeface="Calibri"/>
                <a:ea typeface="Calibri"/>
                <a:cs typeface="Calibri"/>
                <a:sym typeface="Calibri"/>
              </a:rPr>
              <a:t>The main advantage of method overriding is that the class can give its own specific implementation to a inherited method </a:t>
            </a:r>
            <a:r>
              <a:rPr b="1" i="0" lang="en-IN" sz="2000">
                <a:solidFill>
                  <a:srgbClr val="222426"/>
                </a:solidFill>
                <a:latin typeface="Calibri"/>
                <a:ea typeface="Calibri"/>
                <a:cs typeface="Calibri"/>
                <a:sym typeface="Calibri"/>
              </a:rPr>
              <a:t>without even modifying the parent class code</a:t>
            </a:r>
            <a:r>
              <a:rPr b="0" i="0" lang="en-IN" sz="2000">
                <a:solidFill>
                  <a:srgbClr val="222426"/>
                </a:solidFill>
                <a:latin typeface="Calibri"/>
                <a:ea typeface="Calibri"/>
                <a:cs typeface="Calibri"/>
                <a:sym typeface="Calibri"/>
              </a:rPr>
              <a:t>.</a:t>
            </a:r>
            <a:endParaRPr/>
          </a:p>
          <a:p>
            <a:pPr indent="-228600" lvl="0" marL="228600" rtl="0" algn="just">
              <a:lnSpc>
                <a:spcPct val="100000"/>
              </a:lnSpc>
              <a:spcBef>
                <a:spcPts val="1000"/>
              </a:spcBef>
              <a:spcAft>
                <a:spcPts val="0"/>
              </a:spcAft>
              <a:buSzPts val="2000"/>
              <a:buChar char="•"/>
            </a:pPr>
            <a:r>
              <a:rPr b="0" i="0" lang="en-IN" sz="2000">
                <a:solidFill>
                  <a:srgbClr val="222426"/>
                </a:solidFill>
                <a:latin typeface="Calibri"/>
                <a:ea typeface="Calibri"/>
                <a:cs typeface="Calibri"/>
                <a:sym typeface="Calibri"/>
              </a:rPr>
              <a:t>This is helpful when a class has several child classes, so if a child class needs to use the parent class method, it can use it and the other classes that want to have different implementation can use overriding feature to make changes without touching the parent class code.</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METHOD OVERRIDING AND DYNAMIC METHOD DISPATCH</a:t>
            </a:r>
            <a:endParaRPr/>
          </a:p>
        </p:txBody>
      </p:sp>
      <p:sp>
        <p:nvSpPr>
          <p:cNvPr id="111" name="Google Shape;111;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b="0" i="0" lang="en-IN" sz="2000">
                <a:solidFill>
                  <a:schemeClr val="dk1"/>
                </a:solidFill>
                <a:latin typeface="Calibri"/>
                <a:ea typeface="Calibri"/>
                <a:cs typeface="Calibri"/>
                <a:sym typeface="Calibri"/>
              </a:rPr>
              <a:t>Method Overriding is an example of </a:t>
            </a:r>
            <a:r>
              <a:rPr b="1" i="0" lang="en-IN" sz="2000" u="none" strike="noStrike">
                <a:solidFill>
                  <a:srgbClr val="FF0000"/>
                </a:solidFill>
                <a:latin typeface="Calibri"/>
                <a:ea typeface="Calibri"/>
                <a:cs typeface="Calibri"/>
                <a:sym typeface="Calibri"/>
              </a:rPr>
              <a:t>runtime polymorphism</a:t>
            </a:r>
            <a:r>
              <a:rPr b="0" i="0" lang="en-IN" sz="2000">
                <a:solidFill>
                  <a:schemeClr val="dk1"/>
                </a:solidFill>
                <a:latin typeface="Calibri"/>
                <a:ea typeface="Calibri"/>
                <a:cs typeface="Calibri"/>
                <a:sym typeface="Calibri"/>
              </a:rPr>
              <a:t>. </a:t>
            </a:r>
            <a:endParaRPr/>
          </a:p>
          <a:p>
            <a:pPr indent="-228600" lvl="0" marL="228600" rtl="0" algn="just">
              <a:lnSpc>
                <a:spcPct val="100000"/>
              </a:lnSpc>
              <a:spcBef>
                <a:spcPts val="1000"/>
              </a:spcBef>
              <a:spcAft>
                <a:spcPts val="0"/>
              </a:spcAft>
              <a:buSzPts val="2000"/>
              <a:buChar char="•"/>
            </a:pPr>
            <a:r>
              <a:rPr b="0" i="0" lang="en-IN" sz="2000">
                <a:solidFill>
                  <a:schemeClr val="dk1"/>
                </a:solidFill>
                <a:latin typeface="Calibri"/>
                <a:ea typeface="Calibri"/>
                <a:cs typeface="Calibri"/>
                <a:sym typeface="Calibri"/>
              </a:rPr>
              <a:t>When a parent class reference points to the child class object then the call to the overridden method is determined at runtime, because during method call which method(parent class or child class) is to be executed is determined by the type of object. </a:t>
            </a:r>
            <a:endParaRPr/>
          </a:p>
          <a:p>
            <a:pPr indent="-228600" lvl="0" marL="228600" rtl="0" algn="just">
              <a:lnSpc>
                <a:spcPct val="100000"/>
              </a:lnSpc>
              <a:spcBef>
                <a:spcPts val="1000"/>
              </a:spcBef>
              <a:spcAft>
                <a:spcPts val="0"/>
              </a:spcAft>
              <a:buSzPts val="2000"/>
              <a:buChar char="•"/>
            </a:pPr>
            <a:r>
              <a:rPr b="0" i="0" lang="en-IN" sz="2000">
                <a:solidFill>
                  <a:schemeClr val="dk1"/>
                </a:solidFill>
                <a:latin typeface="Calibri"/>
                <a:ea typeface="Calibri"/>
                <a:cs typeface="Calibri"/>
                <a:sym typeface="Calibri"/>
              </a:rPr>
              <a:t>This process in which call to the overridden method is resolved at runtime is known as dynamic method dispatch.</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500"/>
                                        <p:tgtEl>
                                          <p:spTgt spid="1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621436" y="174603"/>
            <a:ext cx="11070455"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ABC</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void disp() </a:t>
            </a:r>
            <a:r>
              <a:rPr lang="en-IN" sz="1400">
                <a:solidFill>
                  <a:srgbClr val="FF0000"/>
                </a:solidFill>
                <a:latin typeface="Consolas"/>
                <a:ea typeface="Consolas"/>
                <a:cs typeface="Consolas"/>
                <a:sym typeface="Consolas"/>
              </a:rPr>
              <a:t>//Overridden 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System.out.println("disp() method of parent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Demo extends ABC</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void disp() </a:t>
            </a:r>
            <a:r>
              <a:rPr lang="en-IN" sz="1400">
                <a:solidFill>
                  <a:srgbClr val="FF0000"/>
                </a:solidFill>
                <a:latin typeface="Consolas"/>
                <a:ea typeface="Consolas"/>
                <a:cs typeface="Consolas"/>
                <a:sym typeface="Consolas"/>
              </a:rPr>
              <a:t>//Overriding 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System.out.println("disp() method of Child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void newMethod()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System.out.println("new method of child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 String args[])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r>
              <a:rPr lang="en-IN" sz="1400">
                <a:solidFill>
                  <a:srgbClr val="FF0000"/>
                </a:solidFill>
                <a:latin typeface="Consolas"/>
                <a:ea typeface="Consolas"/>
                <a:cs typeface="Consolas"/>
                <a:sym typeface="Consolas"/>
              </a:rPr>
              <a:t>/* When Parent class reference refers to the parent class object then in this case overridden method                        	(the method of parent class) is called.*/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ABC obj = new ABC();</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obj.disp();</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r>
              <a:rPr lang="en-IN" sz="1400">
                <a:solidFill>
                  <a:srgbClr val="FF0000"/>
                </a:solidFill>
                <a:latin typeface="Consolas"/>
                <a:ea typeface="Consolas"/>
                <a:cs typeface="Consolas"/>
                <a:sym typeface="Consolas"/>
              </a:rPr>
              <a:t>/* When parent class reference refers to the child class object then the overriding method (method of 	child class) is called. This is called dynamic method dispatch and runtime polymorphism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ABC obj2 = new Demo();</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obj2.disp();</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p:txBody>
      </p:sp>
      <p:sp>
        <p:nvSpPr>
          <p:cNvPr id="117" name="Google Shape;117;p18"/>
          <p:cNvSpPr/>
          <p:nvPr/>
        </p:nvSpPr>
        <p:spPr>
          <a:xfrm>
            <a:off x="7066645" y="1602849"/>
            <a:ext cx="4057095" cy="553998"/>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22426"/>
              </a:buClr>
              <a:buSzPts val="1200"/>
              <a:buFont typeface="PT Sans"/>
              <a:buNone/>
            </a:pPr>
            <a:r>
              <a:rPr b="0" i="0" lang="en-IN" sz="1200" u="none" cap="none" strike="noStrike">
                <a:solidFill>
                  <a:srgbClr val="222426"/>
                </a:solidFill>
                <a:latin typeface="PT Sans"/>
                <a:ea typeface="PT Sans"/>
                <a:cs typeface="PT Sans"/>
                <a:sym typeface="PT Sans"/>
              </a:rPr>
              <a:t>Output:</a:t>
            </a:r>
            <a:endParaRPr b="0" i="0" sz="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Consolas"/>
              <a:buNone/>
            </a:pPr>
            <a:r>
              <a:rPr b="0" i="0" lang="en-IN" sz="900" u="none" cap="none" strike="noStrike">
                <a:solidFill>
                  <a:srgbClr val="000000"/>
                </a:solidFill>
                <a:latin typeface="Consolas"/>
                <a:ea typeface="Consolas"/>
                <a:cs typeface="Consolas"/>
                <a:sym typeface="Consolas"/>
              </a:rPr>
              <a:t>disp() method of parent </a:t>
            </a:r>
            <a:r>
              <a:rPr b="0" i="0" lang="en-IN" sz="900" u="none" cap="none" strike="noStrike">
                <a:solidFill>
                  <a:srgbClr val="00008B"/>
                </a:solidFill>
                <a:latin typeface="Consolas"/>
                <a:ea typeface="Consolas"/>
                <a:cs typeface="Consolas"/>
                <a:sym typeface="Consolas"/>
              </a:rPr>
              <a:t>class</a:t>
            </a:r>
            <a:r>
              <a:rPr b="0" i="0" lang="en-IN" sz="9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900"/>
              <a:buFont typeface="Consolas"/>
              <a:buNone/>
            </a:pPr>
            <a:r>
              <a:rPr b="0" i="0" lang="en-IN" sz="900" u="none" cap="none" strike="noStrike">
                <a:solidFill>
                  <a:srgbClr val="000000"/>
                </a:solidFill>
                <a:latin typeface="Consolas"/>
                <a:ea typeface="Consolas"/>
                <a:cs typeface="Consolas"/>
                <a:sym typeface="Consolas"/>
              </a:rPr>
              <a:t>disp() method of </a:t>
            </a:r>
            <a:r>
              <a:rPr b="0" i="0" lang="en-IN" sz="900" u="none" cap="none" strike="noStrike">
                <a:solidFill>
                  <a:srgbClr val="2B91AF"/>
                </a:solidFill>
                <a:latin typeface="Consolas"/>
                <a:ea typeface="Consolas"/>
                <a:cs typeface="Consolas"/>
                <a:sym typeface="Consolas"/>
              </a:rPr>
              <a:t>Child</a:t>
            </a:r>
            <a:r>
              <a:rPr b="0" i="0" lang="en-IN" sz="900" u="none" cap="none" strike="noStrike">
                <a:solidFill>
                  <a:srgbClr val="000000"/>
                </a:solidFill>
                <a:latin typeface="Consolas"/>
                <a:ea typeface="Consolas"/>
                <a:cs typeface="Consolas"/>
                <a:sym typeface="Consolas"/>
              </a:rPr>
              <a:t> </a:t>
            </a:r>
            <a:r>
              <a:rPr b="0" i="0" lang="en-IN" sz="900" u="none" cap="none" strike="noStrike">
                <a:solidFill>
                  <a:srgbClr val="00008B"/>
                </a:solidFill>
                <a:latin typeface="Consolas"/>
                <a:ea typeface="Consolas"/>
                <a:cs typeface="Consolas"/>
                <a:sym typeface="Consolas"/>
              </a:rPr>
              <a:t>class</a:t>
            </a:r>
            <a:r>
              <a:rPr b="0" i="0" lang="en-IN" sz="800" u="none" cap="none" strike="noStrike">
                <a:solidFill>
                  <a:schemeClr val="dk1"/>
                </a:solidFill>
                <a:latin typeface="Gill Sans"/>
                <a:ea typeface="Gill Sans"/>
                <a:cs typeface="Gill Sans"/>
                <a:sym typeface="Gill Sans"/>
              </a:rPr>
              <a:t>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5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500"/>
                                        <p:tgtEl>
                                          <p:spTgt spid="1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animEffect filter="fade" transition="in">
                                      <p:cBhvr>
                                        <p:cTn dur="500"/>
                                        <p:tgtEl>
                                          <p:spTgt spid="1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animEffect filter="fade" transition="in">
                                      <p:cBhvr>
                                        <p:cTn dur="500"/>
                                        <p:tgtEl>
                                          <p:spTgt spid="1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animEffect filter="fade" transition="in">
                                      <p:cBhvr>
                                        <p:cTn dur="500"/>
                                        <p:tgtEl>
                                          <p:spTgt spid="1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0" st="10"/>
                                            </p:txEl>
                                          </p:spTgt>
                                        </p:tgtEl>
                                        <p:attrNameLst>
                                          <p:attrName>style.visibility</p:attrName>
                                        </p:attrNameLst>
                                      </p:cBhvr>
                                      <p:to>
                                        <p:strVal val="visible"/>
                                      </p:to>
                                    </p:set>
                                    <p:animEffect filter="fade" transition="in">
                                      <p:cBhvr>
                                        <p:cTn dur="500"/>
                                        <p:tgtEl>
                                          <p:spTgt spid="1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1" st="11"/>
                                            </p:txEl>
                                          </p:spTgt>
                                        </p:tgtEl>
                                        <p:attrNameLst>
                                          <p:attrName>style.visibility</p:attrName>
                                        </p:attrNameLst>
                                      </p:cBhvr>
                                      <p:to>
                                        <p:strVal val="visible"/>
                                      </p:to>
                                    </p:set>
                                    <p:animEffect filter="fade" transition="in">
                                      <p:cBhvr>
                                        <p:cTn dur="500"/>
                                        <p:tgtEl>
                                          <p:spTgt spid="11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2" st="12"/>
                                            </p:txEl>
                                          </p:spTgt>
                                        </p:tgtEl>
                                        <p:attrNameLst>
                                          <p:attrName>style.visibility</p:attrName>
                                        </p:attrNameLst>
                                      </p:cBhvr>
                                      <p:to>
                                        <p:strVal val="visible"/>
                                      </p:to>
                                    </p:set>
                                    <p:animEffect filter="fade" transition="in">
                                      <p:cBhvr>
                                        <p:cTn dur="500"/>
                                        <p:tgtEl>
                                          <p:spTgt spid="11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3" st="13"/>
                                            </p:txEl>
                                          </p:spTgt>
                                        </p:tgtEl>
                                        <p:attrNameLst>
                                          <p:attrName>style.visibility</p:attrName>
                                        </p:attrNameLst>
                                      </p:cBhvr>
                                      <p:to>
                                        <p:strVal val="visible"/>
                                      </p:to>
                                    </p:set>
                                    <p:animEffect filter="fade" transition="in">
                                      <p:cBhvr>
                                        <p:cTn dur="500"/>
                                        <p:tgtEl>
                                          <p:spTgt spid="11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4" st="14"/>
                                            </p:txEl>
                                          </p:spTgt>
                                        </p:tgtEl>
                                        <p:attrNameLst>
                                          <p:attrName>style.visibility</p:attrName>
                                        </p:attrNameLst>
                                      </p:cBhvr>
                                      <p:to>
                                        <p:strVal val="visible"/>
                                      </p:to>
                                    </p:set>
                                    <p:animEffect filter="fade" transition="in">
                                      <p:cBhvr>
                                        <p:cTn dur="500"/>
                                        <p:tgtEl>
                                          <p:spTgt spid="11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5" st="15"/>
                                            </p:txEl>
                                          </p:spTgt>
                                        </p:tgtEl>
                                        <p:attrNameLst>
                                          <p:attrName>style.visibility</p:attrName>
                                        </p:attrNameLst>
                                      </p:cBhvr>
                                      <p:to>
                                        <p:strVal val="visible"/>
                                      </p:to>
                                    </p:set>
                                    <p:animEffect filter="fade" transition="in">
                                      <p:cBhvr>
                                        <p:cTn dur="500"/>
                                        <p:tgtEl>
                                          <p:spTgt spid="11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6" st="16"/>
                                            </p:txEl>
                                          </p:spTgt>
                                        </p:tgtEl>
                                        <p:attrNameLst>
                                          <p:attrName>style.visibility</p:attrName>
                                        </p:attrNameLst>
                                      </p:cBhvr>
                                      <p:to>
                                        <p:strVal val="visible"/>
                                      </p:to>
                                    </p:set>
                                    <p:animEffect filter="fade" transition="in">
                                      <p:cBhvr>
                                        <p:cTn dur="500"/>
                                        <p:tgtEl>
                                          <p:spTgt spid="11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7" st="17"/>
                                            </p:txEl>
                                          </p:spTgt>
                                        </p:tgtEl>
                                        <p:attrNameLst>
                                          <p:attrName>style.visibility</p:attrName>
                                        </p:attrNameLst>
                                      </p:cBhvr>
                                      <p:to>
                                        <p:strVal val="visible"/>
                                      </p:to>
                                    </p:set>
                                    <p:animEffect filter="fade" transition="in">
                                      <p:cBhvr>
                                        <p:cTn dur="500"/>
                                        <p:tgtEl>
                                          <p:spTgt spid="11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8" st="18"/>
                                            </p:txEl>
                                          </p:spTgt>
                                        </p:tgtEl>
                                        <p:attrNameLst>
                                          <p:attrName>style.visibility</p:attrName>
                                        </p:attrNameLst>
                                      </p:cBhvr>
                                      <p:to>
                                        <p:strVal val="visible"/>
                                      </p:to>
                                    </p:set>
                                    <p:animEffect filter="fade" transition="in">
                                      <p:cBhvr>
                                        <p:cTn dur="500"/>
                                        <p:tgtEl>
                                          <p:spTgt spid="11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9" st="19"/>
                                            </p:txEl>
                                          </p:spTgt>
                                        </p:tgtEl>
                                        <p:attrNameLst>
                                          <p:attrName>style.visibility</p:attrName>
                                        </p:attrNameLst>
                                      </p:cBhvr>
                                      <p:to>
                                        <p:strVal val="visible"/>
                                      </p:to>
                                    </p:set>
                                    <p:animEffect filter="fade" transition="in">
                                      <p:cBhvr>
                                        <p:cTn dur="500"/>
                                        <p:tgtEl>
                                          <p:spTgt spid="11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0" st="20"/>
                                            </p:txEl>
                                          </p:spTgt>
                                        </p:tgtEl>
                                        <p:attrNameLst>
                                          <p:attrName>style.visibility</p:attrName>
                                        </p:attrNameLst>
                                      </p:cBhvr>
                                      <p:to>
                                        <p:strVal val="visible"/>
                                      </p:to>
                                    </p:set>
                                    <p:animEffect filter="fade" transition="in">
                                      <p:cBhvr>
                                        <p:cTn dur="500"/>
                                        <p:tgtEl>
                                          <p:spTgt spid="11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1" st="21"/>
                                            </p:txEl>
                                          </p:spTgt>
                                        </p:tgtEl>
                                        <p:attrNameLst>
                                          <p:attrName>style.visibility</p:attrName>
                                        </p:attrNameLst>
                                      </p:cBhvr>
                                      <p:to>
                                        <p:strVal val="visible"/>
                                      </p:to>
                                    </p:set>
                                    <p:animEffect filter="fade" transition="in">
                                      <p:cBhvr>
                                        <p:cTn dur="500"/>
                                        <p:tgtEl>
                                          <p:spTgt spid="11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2" st="22"/>
                                            </p:txEl>
                                          </p:spTgt>
                                        </p:tgtEl>
                                        <p:attrNameLst>
                                          <p:attrName>style.visibility</p:attrName>
                                        </p:attrNameLst>
                                      </p:cBhvr>
                                      <p:to>
                                        <p:strVal val="visible"/>
                                      </p:to>
                                    </p:set>
                                    <p:animEffect filter="fade" transition="in">
                                      <p:cBhvr>
                                        <p:cTn dur="500"/>
                                        <p:tgtEl>
                                          <p:spTgt spid="11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3" st="23"/>
                                            </p:txEl>
                                          </p:spTgt>
                                        </p:tgtEl>
                                        <p:attrNameLst>
                                          <p:attrName>style.visibility</p:attrName>
                                        </p:attrNameLst>
                                      </p:cBhvr>
                                      <p:to>
                                        <p:strVal val="visible"/>
                                      </p:to>
                                    </p:set>
                                    <p:animEffect filter="fade" transition="in">
                                      <p:cBhvr>
                                        <p:cTn dur="500"/>
                                        <p:tgtEl>
                                          <p:spTgt spid="11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4" st="24"/>
                                            </p:txEl>
                                          </p:spTgt>
                                        </p:tgtEl>
                                        <p:attrNameLst>
                                          <p:attrName>style.visibility</p:attrName>
                                        </p:attrNameLst>
                                      </p:cBhvr>
                                      <p:to>
                                        <p:strVal val="visible"/>
                                      </p:to>
                                    </p:set>
                                    <p:animEffect filter="fade" transition="in">
                                      <p:cBhvr>
                                        <p:cTn dur="500"/>
                                        <p:tgtEl>
                                          <p:spTgt spid="116">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5" st="25"/>
                                            </p:txEl>
                                          </p:spTgt>
                                        </p:tgtEl>
                                        <p:attrNameLst>
                                          <p:attrName>style.visibility</p:attrName>
                                        </p:attrNameLst>
                                      </p:cBhvr>
                                      <p:to>
                                        <p:strVal val="visible"/>
                                      </p:to>
                                    </p:set>
                                    <p:animEffect filter="fade" transition="in">
                                      <p:cBhvr>
                                        <p:cTn dur="500"/>
                                        <p:tgtEl>
                                          <p:spTgt spid="116">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6" st="26"/>
                                            </p:txEl>
                                          </p:spTgt>
                                        </p:tgtEl>
                                        <p:attrNameLst>
                                          <p:attrName>style.visibility</p:attrName>
                                        </p:attrNameLst>
                                      </p:cBhvr>
                                      <p:to>
                                        <p:strVal val="visible"/>
                                      </p:to>
                                    </p:set>
                                    <p:animEffect filter="fade" transition="in">
                                      <p:cBhvr>
                                        <p:cTn dur="500"/>
                                        <p:tgtEl>
                                          <p:spTgt spid="116">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7" st="27"/>
                                            </p:txEl>
                                          </p:spTgt>
                                        </p:tgtEl>
                                        <p:attrNameLst>
                                          <p:attrName>style.visibility</p:attrName>
                                        </p:attrNameLst>
                                      </p:cBhvr>
                                      <p:to>
                                        <p:strVal val="visible"/>
                                      </p:to>
                                    </p:set>
                                    <p:animEffect filter="fade" transition="in">
                                      <p:cBhvr>
                                        <p:cTn dur="500"/>
                                        <p:tgtEl>
                                          <p:spTgt spid="116">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074195" y="751625"/>
            <a:ext cx="10244831" cy="541835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just">
              <a:lnSpc>
                <a:spcPct val="90000"/>
              </a:lnSpc>
              <a:spcBef>
                <a:spcPts val="0"/>
              </a:spcBef>
              <a:spcAft>
                <a:spcPts val="0"/>
              </a:spcAft>
              <a:buClr>
                <a:srgbClr val="FF0000"/>
              </a:buClr>
              <a:buSzPts val="2800"/>
              <a:buFont typeface="Calibri"/>
              <a:buNone/>
            </a:pPr>
            <a:r>
              <a:rPr lang="en-IN" cap="none">
                <a:solidFill>
                  <a:srgbClr val="FF0000"/>
                </a:solidFill>
                <a:latin typeface="Calibri"/>
                <a:ea typeface="Calibri"/>
                <a:cs typeface="Calibri"/>
                <a:sym typeface="Calibri"/>
              </a:rPr>
              <a:t>Note</a:t>
            </a:r>
            <a:r>
              <a:rPr lang="en-IN" cap="none">
                <a:latin typeface="Calibri"/>
                <a:ea typeface="Calibri"/>
                <a:cs typeface="Calibri"/>
                <a:sym typeface="Calibri"/>
              </a:rPr>
              <a:t>: in dynamic method dispatch the object can call the overriding methods of child class and all the non-overridden methods of base class but it cannot call the methods which are newly declared in the child class. In the above example the object obj2 is calling the disp(). However if you try to call the newMethod() method (which has been newly declared in demo class) using obj2 then you would give compilation error.</a:t>
            </a:r>
            <a:endParaRPr cap="none">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RULES OF METHOD OVERRIDING IN JAVA</a:t>
            </a:r>
            <a:endParaRPr/>
          </a:p>
        </p:txBody>
      </p:sp>
      <p:sp>
        <p:nvSpPr>
          <p:cNvPr id="128" name="Google Shape;128;p20"/>
          <p:cNvSpPr txBox="1"/>
          <p:nvPr>
            <p:ph idx="1" type="body"/>
          </p:nvPr>
        </p:nvSpPr>
        <p:spPr>
          <a:xfrm>
            <a:off x="798989" y="2638044"/>
            <a:ext cx="10040645"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b="0" i="0" lang="en-IN">
                <a:solidFill>
                  <a:srgbClr val="222426"/>
                </a:solidFill>
                <a:latin typeface="Calibri"/>
                <a:ea typeface="Calibri"/>
                <a:cs typeface="Calibri"/>
                <a:sym typeface="Calibri"/>
              </a:rPr>
              <a:t>Argument list: The argument list of overriding method (method of child class) must match the Overridden method(the method of parent class). The data types of the arguments and their sequence should exactly match.</a:t>
            </a:r>
            <a:endParaRPr/>
          </a:p>
          <a:p>
            <a:pPr indent="-228600" lvl="0" marL="228600" rtl="0" algn="just">
              <a:lnSpc>
                <a:spcPct val="100000"/>
              </a:lnSpc>
              <a:spcBef>
                <a:spcPts val="1000"/>
              </a:spcBef>
              <a:spcAft>
                <a:spcPts val="0"/>
              </a:spcAft>
              <a:buSzPts val="1800"/>
              <a:buChar char="•"/>
            </a:pPr>
            <a:r>
              <a:rPr b="1" i="0" lang="en-IN" u="none" strike="noStrike">
                <a:solidFill>
                  <a:srgbClr val="7DC246"/>
                </a:solidFill>
                <a:latin typeface="Calibri"/>
                <a:ea typeface="Calibri"/>
                <a:cs typeface="Calibri"/>
                <a:sym typeface="Calibri"/>
              </a:rPr>
              <a:t>Access Modifier</a:t>
            </a:r>
            <a:r>
              <a:rPr b="0" i="0" lang="en-IN">
                <a:solidFill>
                  <a:srgbClr val="222426"/>
                </a:solidFill>
                <a:latin typeface="Calibri"/>
                <a:ea typeface="Calibri"/>
                <a:cs typeface="Calibri"/>
                <a:sym typeface="Calibri"/>
              </a:rPr>
              <a:t> of the overriding method (method of subclass) cannot be more restrictive than the overridden method of parent class. For e.g. if the Access Modifier of parent class method is public then the overriding method (child class method ) cannot have private, protected and default Access modifier,because all of these three access modifiers are more restrictive than public.</a:t>
            </a:r>
            <a:endParaRPr/>
          </a:p>
          <a:p>
            <a:pPr indent="0" lvl="0" marL="0" rtl="0" algn="l">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500"/>
                                        <p:tgtEl>
                                          <p:spTgt spid="1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2248891" y="19122"/>
            <a:ext cx="6806335" cy="71273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en-IN" sz="1200">
                <a:latin typeface="Consolas"/>
                <a:ea typeface="Consolas"/>
                <a:cs typeface="Consolas"/>
                <a:sym typeface="Consolas"/>
              </a:rPr>
              <a:t>class MyBaseClass</a:t>
            </a:r>
            <a:endParaRPr sz="1200">
              <a:latin typeface="Consolas"/>
              <a:ea typeface="Consolas"/>
              <a:cs typeface="Consolas"/>
              <a:sym typeface="Consolas"/>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void disp()</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System.out.println("Parent class 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class MyChildClass extends MyBaseClass</a:t>
            </a:r>
            <a:endParaRPr sz="1200">
              <a:latin typeface="Consolas"/>
              <a:ea typeface="Consolas"/>
              <a:cs typeface="Consolas"/>
              <a:sym typeface="Consolas"/>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protected void disp()</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System.out.println("Child class method");</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static void main( String args[])</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MyChildClass obj = new MyChildClass();</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obj.disp();</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Output: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Exception in thread "main" java.lang.Error: Unresolved compilation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problem: Cannot reduce the visibility of the inherited method from MyBaseClass</a:t>
            </a:r>
            <a:endParaRPr sz="12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500"/>
                                        <p:tgtEl>
                                          <p:spTgt spid="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500"/>
                                        <p:tgtEl>
                                          <p:spTgt spid="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500"/>
                                        <p:tgtEl>
                                          <p:spTgt spid="1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animEffect filter="fade" transition="in">
                                      <p:cBhvr>
                                        <p:cTn dur="500"/>
                                        <p:tgtEl>
                                          <p:spTgt spid="1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animEffect filter="fade" transition="in">
                                      <p:cBhvr>
                                        <p:cTn dur="500"/>
                                        <p:tgtEl>
                                          <p:spTgt spid="13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0" st="10"/>
                                            </p:txEl>
                                          </p:spTgt>
                                        </p:tgtEl>
                                        <p:attrNameLst>
                                          <p:attrName>style.visibility</p:attrName>
                                        </p:attrNameLst>
                                      </p:cBhvr>
                                      <p:to>
                                        <p:strVal val="visible"/>
                                      </p:to>
                                    </p:set>
                                    <p:animEffect filter="fade" transition="in">
                                      <p:cBhvr>
                                        <p:cTn dur="500"/>
                                        <p:tgtEl>
                                          <p:spTgt spid="13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1" st="11"/>
                                            </p:txEl>
                                          </p:spTgt>
                                        </p:tgtEl>
                                        <p:attrNameLst>
                                          <p:attrName>style.visibility</p:attrName>
                                        </p:attrNameLst>
                                      </p:cBhvr>
                                      <p:to>
                                        <p:strVal val="visible"/>
                                      </p:to>
                                    </p:set>
                                    <p:animEffect filter="fade" transition="in">
                                      <p:cBhvr>
                                        <p:cTn dur="500"/>
                                        <p:tgtEl>
                                          <p:spTgt spid="13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2" st="12"/>
                                            </p:txEl>
                                          </p:spTgt>
                                        </p:tgtEl>
                                        <p:attrNameLst>
                                          <p:attrName>style.visibility</p:attrName>
                                        </p:attrNameLst>
                                      </p:cBhvr>
                                      <p:to>
                                        <p:strVal val="visible"/>
                                      </p:to>
                                    </p:set>
                                    <p:animEffect filter="fade" transition="in">
                                      <p:cBhvr>
                                        <p:cTn dur="500"/>
                                        <p:tgtEl>
                                          <p:spTgt spid="13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3" st="13"/>
                                            </p:txEl>
                                          </p:spTgt>
                                        </p:tgtEl>
                                        <p:attrNameLst>
                                          <p:attrName>style.visibility</p:attrName>
                                        </p:attrNameLst>
                                      </p:cBhvr>
                                      <p:to>
                                        <p:strVal val="visible"/>
                                      </p:to>
                                    </p:set>
                                    <p:animEffect filter="fade" transition="in">
                                      <p:cBhvr>
                                        <p:cTn dur="500"/>
                                        <p:tgtEl>
                                          <p:spTgt spid="13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4" st="14"/>
                                            </p:txEl>
                                          </p:spTgt>
                                        </p:tgtEl>
                                        <p:attrNameLst>
                                          <p:attrName>style.visibility</p:attrName>
                                        </p:attrNameLst>
                                      </p:cBhvr>
                                      <p:to>
                                        <p:strVal val="visible"/>
                                      </p:to>
                                    </p:set>
                                    <p:animEffect filter="fade" transition="in">
                                      <p:cBhvr>
                                        <p:cTn dur="500"/>
                                        <p:tgtEl>
                                          <p:spTgt spid="13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5" st="15"/>
                                            </p:txEl>
                                          </p:spTgt>
                                        </p:tgtEl>
                                        <p:attrNameLst>
                                          <p:attrName>style.visibility</p:attrName>
                                        </p:attrNameLst>
                                      </p:cBhvr>
                                      <p:to>
                                        <p:strVal val="visible"/>
                                      </p:to>
                                    </p:set>
                                    <p:animEffect filter="fade" transition="in">
                                      <p:cBhvr>
                                        <p:cTn dur="500"/>
                                        <p:tgtEl>
                                          <p:spTgt spid="13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6" st="16"/>
                                            </p:txEl>
                                          </p:spTgt>
                                        </p:tgtEl>
                                        <p:attrNameLst>
                                          <p:attrName>style.visibility</p:attrName>
                                        </p:attrNameLst>
                                      </p:cBhvr>
                                      <p:to>
                                        <p:strVal val="visible"/>
                                      </p:to>
                                    </p:set>
                                    <p:animEffect filter="fade" transition="in">
                                      <p:cBhvr>
                                        <p:cTn dur="500"/>
                                        <p:tgtEl>
                                          <p:spTgt spid="13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7" st="17"/>
                                            </p:txEl>
                                          </p:spTgt>
                                        </p:tgtEl>
                                        <p:attrNameLst>
                                          <p:attrName>style.visibility</p:attrName>
                                        </p:attrNameLst>
                                      </p:cBhvr>
                                      <p:to>
                                        <p:strVal val="visible"/>
                                      </p:to>
                                    </p:set>
                                    <p:animEffect filter="fade" transition="in">
                                      <p:cBhvr>
                                        <p:cTn dur="500"/>
                                        <p:tgtEl>
                                          <p:spTgt spid="13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8" st="18"/>
                                            </p:txEl>
                                          </p:spTgt>
                                        </p:tgtEl>
                                        <p:attrNameLst>
                                          <p:attrName>style.visibility</p:attrName>
                                        </p:attrNameLst>
                                      </p:cBhvr>
                                      <p:to>
                                        <p:strVal val="visible"/>
                                      </p:to>
                                    </p:set>
                                    <p:animEffect filter="fade" transition="in">
                                      <p:cBhvr>
                                        <p:cTn dur="500"/>
                                        <p:tgtEl>
                                          <p:spTgt spid="133">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9" st="19"/>
                                            </p:txEl>
                                          </p:spTgt>
                                        </p:tgtEl>
                                        <p:attrNameLst>
                                          <p:attrName>style.visibility</p:attrName>
                                        </p:attrNameLst>
                                      </p:cBhvr>
                                      <p:to>
                                        <p:strVal val="visible"/>
                                      </p:to>
                                    </p:set>
                                    <p:animEffect filter="fade" transition="in">
                                      <p:cBhvr>
                                        <p:cTn dur="500"/>
                                        <p:tgtEl>
                                          <p:spTgt spid="133">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0" st="20"/>
                                            </p:txEl>
                                          </p:spTgt>
                                        </p:tgtEl>
                                        <p:attrNameLst>
                                          <p:attrName>style.visibility</p:attrName>
                                        </p:attrNameLst>
                                      </p:cBhvr>
                                      <p:to>
                                        <p:strVal val="visible"/>
                                      </p:to>
                                    </p:set>
                                    <p:animEffect filter="fade" transition="in">
                                      <p:cBhvr>
                                        <p:cTn dur="500"/>
                                        <p:tgtEl>
                                          <p:spTgt spid="133">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1" st="21"/>
                                            </p:txEl>
                                          </p:spTgt>
                                        </p:tgtEl>
                                        <p:attrNameLst>
                                          <p:attrName>style.visibility</p:attrName>
                                        </p:attrNameLst>
                                      </p:cBhvr>
                                      <p:to>
                                        <p:strVal val="visible"/>
                                      </p:to>
                                    </p:set>
                                    <p:animEffect filter="fade" transition="in">
                                      <p:cBhvr>
                                        <p:cTn dur="500"/>
                                        <p:tgtEl>
                                          <p:spTgt spid="133">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