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T Sans"/>
      <p:regular r:id="rId17"/>
      <p:bold r:id="rId18"/>
      <p:italic r:id="rId19"/>
      <p:boldItalic r:id="rId20"/>
    </p:embeddedFont>
    <p:embeddedFont>
      <p:font typeface="Gill Sans"/>
      <p:regular r:id="rId21"/>
      <p:bold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boldItalic.fntdata"/><Relationship Id="rId22" Type="http://schemas.openxmlformats.org/officeDocument/2006/relationships/font" Target="fonts/GillSans-bold.fntdata"/><Relationship Id="rId21" Type="http://schemas.openxmlformats.org/officeDocument/2006/relationships/font" Target="fonts/GillSans-regular.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regular.fntdata"/><Relationship Id="rId16" Type="http://schemas.openxmlformats.org/officeDocument/2006/relationships/slide" Target="slides/slide12.xml"/><Relationship Id="rId19" Type="http://schemas.openxmlformats.org/officeDocument/2006/relationships/font" Target="fonts/PTSans-italic.fntdata"/><Relationship Id="rId18" Type="http://schemas.openxmlformats.org/officeDocument/2006/relationships/font" Target="fonts/PT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3" name="Google Shape;73;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6810676" y="2779696"/>
            <a:ext cx="4983480" cy="1298608"/>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dk1"/>
                </a:solidFill>
              </a:defRPr>
            </a:lvl1pPr>
            <a:lvl2pPr indent="-228600" lvl="1" marL="914400" algn="l">
              <a:lnSpc>
                <a:spcPct val="100000"/>
              </a:lnSpc>
              <a:spcBef>
                <a:spcPts val="1000"/>
              </a:spcBef>
              <a:spcAft>
                <a:spcPts val="0"/>
              </a:spcAft>
              <a:buSzPts val="2000"/>
              <a:buNone/>
              <a:defRPr sz="2000">
                <a:solidFill>
                  <a:srgbClr val="888888"/>
                </a:solidFill>
              </a:defRPr>
            </a:lvl2pPr>
            <a:lvl3pPr indent="-228600" lvl="2" marL="1371600" algn="l">
              <a:lnSpc>
                <a:spcPct val="100000"/>
              </a:lnSpc>
              <a:spcBef>
                <a:spcPts val="1000"/>
              </a:spcBef>
              <a:spcAft>
                <a:spcPts val="0"/>
              </a:spcAft>
              <a:buSzPts val="1800"/>
              <a:buNone/>
              <a:defRPr sz="1800">
                <a:solidFill>
                  <a:srgbClr val="888888"/>
                </a:solidFill>
              </a:defRPr>
            </a:lvl3pPr>
            <a:lvl4pPr indent="-228600" lvl="3" marL="1828800" algn="l">
              <a:lnSpc>
                <a:spcPct val="100000"/>
              </a:lnSpc>
              <a:spcBef>
                <a:spcPts val="1000"/>
              </a:spcBef>
              <a:spcAft>
                <a:spcPts val="0"/>
              </a:spcAft>
              <a:buSzPts val="1600"/>
              <a:buNone/>
              <a:defRPr sz="1600">
                <a:solidFill>
                  <a:srgbClr val="888888"/>
                </a:solidFill>
              </a:defRPr>
            </a:lvl4pPr>
            <a:lvl5pPr indent="-228600" lvl="4" marL="2286000" algn="l">
              <a:lnSpc>
                <a:spcPct val="100000"/>
              </a:lnSpc>
              <a:spcBef>
                <a:spcPts val="1000"/>
              </a:spcBef>
              <a:spcAft>
                <a:spcPts val="0"/>
              </a:spcAft>
              <a:buSzPts val="1600"/>
              <a:buNone/>
              <a:defRPr sz="1600">
                <a:solidFill>
                  <a:srgbClr val="888888"/>
                </a:solidFill>
              </a:defRPr>
            </a:lvl5pPr>
            <a:lvl6pPr indent="-228600" lvl="5" marL="2743200" algn="l">
              <a:lnSpc>
                <a:spcPct val="100000"/>
              </a:lnSpc>
              <a:spcBef>
                <a:spcPts val="1000"/>
              </a:spcBef>
              <a:spcAft>
                <a:spcPts val="0"/>
              </a:spcAft>
              <a:buSzPts val="1600"/>
              <a:buNone/>
              <a:defRPr sz="1600">
                <a:solidFill>
                  <a:srgbClr val="888888"/>
                </a:solidFill>
              </a:defRPr>
            </a:lvl6pPr>
            <a:lvl7pPr indent="-228600" lvl="6" marL="3200400" algn="l">
              <a:lnSpc>
                <a:spcPct val="100000"/>
              </a:lnSpc>
              <a:spcBef>
                <a:spcPts val="1000"/>
              </a:spcBef>
              <a:spcAft>
                <a:spcPts val="0"/>
              </a:spcAft>
              <a:buSzPts val="1600"/>
              <a:buNone/>
              <a:defRPr sz="1600">
                <a:solidFill>
                  <a:srgbClr val="888888"/>
                </a:solidFill>
              </a:defRPr>
            </a:lvl7pPr>
            <a:lvl8pPr indent="-228600" lvl="7" marL="3657600" algn="l">
              <a:lnSpc>
                <a:spcPct val="100000"/>
              </a:lnSpc>
              <a:spcBef>
                <a:spcPts val="1000"/>
              </a:spcBef>
              <a:spcAft>
                <a:spcPts val="0"/>
              </a:spcAft>
              <a:buSzPts val="1600"/>
              <a:buNone/>
              <a:defRPr sz="1600">
                <a:solidFill>
                  <a:srgbClr val="888888"/>
                </a:solidFill>
              </a:defRPr>
            </a:lvl8pPr>
            <a:lvl9pPr indent="-228600" lvl="8" marL="4114800" algn="l">
              <a:lnSpc>
                <a:spcPct val="100000"/>
              </a:lnSpc>
              <a:spcBef>
                <a:spcPts val="1000"/>
              </a:spcBef>
              <a:spcAft>
                <a:spcPts val="0"/>
              </a:spcAft>
              <a:buSzPts val="1600"/>
              <a:buNone/>
              <a:defRPr sz="1600">
                <a:solidFill>
                  <a:srgbClr val="888888"/>
                </a:solidFill>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2" name="Google Shape;32;p5"/>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3" name="Google Shape;33;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38" name="Google Shape;38;p6"/>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6"/>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0" name="Google Shape;40;p6"/>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1" name="Google Shape;41;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44" name="Google Shape;44;p6"/>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8" name="Google Shape;58;p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9" name="Google Shape;59;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6095999" y="0"/>
            <a:ext cx="6102097" cy="6858000"/>
          </a:xfrm>
          <a:prstGeom prst="rect">
            <a:avLst/>
          </a:prstGeom>
          <a:solidFill>
            <a:schemeClr val="dk1"/>
          </a:solidFill>
          <a:ln>
            <a:noFill/>
          </a:ln>
        </p:spPr>
      </p:sp>
      <p:sp>
        <p:nvSpPr>
          <p:cNvPr id="66" name="Google Shape;66;p10"/>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7" name="Google Shape;67;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ABSTRACTION IN JAVA</a:t>
            </a:r>
            <a:endParaRPr/>
          </a:p>
        </p:txBody>
      </p:sp>
      <p:sp>
        <p:nvSpPr>
          <p:cNvPr id="87" name="Google Shape;8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WHY CAN’T WE CREATE THE OBJECT OF AN ABSTRACT CLASS?</a:t>
            </a:r>
            <a:endParaRPr/>
          </a:p>
        </p:txBody>
      </p:sp>
      <p:sp>
        <p:nvSpPr>
          <p:cNvPr id="142" name="Google Shape;142;p22"/>
          <p:cNvSpPr txBox="1"/>
          <p:nvPr>
            <p:ph idx="1" type="body"/>
          </p:nvPr>
        </p:nvSpPr>
        <p:spPr>
          <a:xfrm>
            <a:off x="955040" y="2638044"/>
            <a:ext cx="10444480"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b="0" i="0" lang="en-IN" sz="2400">
                <a:solidFill>
                  <a:srgbClr val="222426"/>
                </a:solidFill>
                <a:latin typeface="Calibri"/>
                <a:ea typeface="Calibri"/>
                <a:cs typeface="Calibri"/>
                <a:sym typeface="Calibri"/>
              </a:rPr>
              <a:t>Because these classes are incomplete, they have abstract methods that have no body so if java allows you to create object of this class then if someone calls the abstract method using that object then What would happen? There would be no actual implementation of the method to invoke.</a:t>
            </a:r>
            <a:endParaRPr/>
          </a:p>
          <a:p>
            <a:pPr indent="0" lvl="0" marL="0" rtl="0" algn="l">
              <a:lnSpc>
                <a:spcPct val="100000"/>
              </a:lnSpc>
              <a:spcBef>
                <a:spcPts val="1000"/>
              </a:spcBef>
              <a:spcAft>
                <a:spcPts val="0"/>
              </a:spcAft>
              <a:buSzPts val="2400"/>
              <a:buNone/>
            </a:pPr>
            <a:br>
              <a:rPr b="0" i="0" lang="en-IN" sz="2400">
                <a:solidFill>
                  <a:srgbClr val="222426"/>
                </a:solidFill>
                <a:latin typeface="Calibri"/>
                <a:ea typeface="Calibri"/>
                <a:cs typeface="Calibri"/>
                <a:sym typeface="Calibri"/>
              </a:rPr>
            </a:br>
            <a:r>
              <a:rPr b="0" i="0" lang="en-IN" sz="2400">
                <a:solidFill>
                  <a:srgbClr val="222426"/>
                </a:solidFill>
                <a:latin typeface="Calibri"/>
                <a:ea typeface="Calibri"/>
                <a:cs typeface="Calibri"/>
                <a:sym typeface="Calibri"/>
              </a:rPr>
              <a:t>Also because an object is concrete. An abstract class is like a template, so you have to extend it and build on it before you can use it.</a:t>
            </a:r>
            <a:endParaRPr/>
          </a:p>
          <a:p>
            <a:pPr indent="0" lvl="0" marL="0" rtl="0" algn="l">
              <a:lnSpc>
                <a:spcPct val="100000"/>
              </a:lnSpc>
              <a:spcBef>
                <a:spcPts val="1000"/>
              </a:spcBef>
              <a:spcAft>
                <a:spcPts val="0"/>
              </a:spcAft>
              <a:buSzPts val="2400"/>
              <a:buNone/>
            </a:pPr>
            <a:r>
              <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500"/>
                                        <p:tgtEl>
                                          <p:spTgt spid="1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843280" y="599440"/>
            <a:ext cx="10688320" cy="60147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abstract class MyClass</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System.out.println("Concrete method of parent 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abstract public void disp2();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Demo extends MyClass</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Must Override this method while extending MyClass*/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System.out.println("overriding abstract 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Demo obj = new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obj.disp2();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5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500"/>
                                        <p:tgtEl>
                                          <p:spTgt spid="14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1" st="11"/>
                                            </p:txEl>
                                          </p:spTgt>
                                        </p:tgtEl>
                                        <p:attrNameLst>
                                          <p:attrName>style.visibility</p:attrName>
                                        </p:attrNameLst>
                                      </p:cBhvr>
                                      <p:to>
                                        <p:strVal val="visible"/>
                                      </p:to>
                                    </p:set>
                                    <p:animEffect filter="fade" transition="in">
                                      <p:cBhvr>
                                        <p:cTn dur="500"/>
                                        <p:tgtEl>
                                          <p:spTgt spid="14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2" st="12"/>
                                            </p:txEl>
                                          </p:spTgt>
                                        </p:tgtEl>
                                        <p:attrNameLst>
                                          <p:attrName>style.visibility</p:attrName>
                                        </p:attrNameLst>
                                      </p:cBhvr>
                                      <p:to>
                                        <p:strVal val="visible"/>
                                      </p:to>
                                    </p:set>
                                    <p:animEffect filter="fade" transition="in">
                                      <p:cBhvr>
                                        <p:cTn dur="500"/>
                                        <p:tgtEl>
                                          <p:spTgt spid="14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3" st="13"/>
                                            </p:txEl>
                                          </p:spTgt>
                                        </p:tgtEl>
                                        <p:attrNameLst>
                                          <p:attrName>style.visibility</p:attrName>
                                        </p:attrNameLst>
                                      </p:cBhvr>
                                      <p:to>
                                        <p:strVal val="visible"/>
                                      </p:to>
                                    </p:set>
                                    <p:animEffect filter="fade" transition="in">
                                      <p:cBhvr>
                                        <p:cTn dur="500"/>
                                        <p:tgtEl>
                                          <p:spTgt spid="14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4" st="14"/>
                                            </p:txEl>
                                          </p:spTgt>
                                        </p:tgtEl>
                                        <p:attrNameLst>
                                          <p:attrName>style.visibility</p:attrName>
                                        </p:attrNameLst>
                                      </p:cBhvr>
                                      <p:to>
                                        <p:strVal val="visible"/>
                                      </p:to>
                                    </p:set>
                                    <p:animEffect filter="fade" transition="in">
                                      <p:cBhvr>
                                        <p:cTn dur="500"/>
                                        <p:tgtEl>
                                          <p:spTgt spid="14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5" st="15"/>
                                            </p:txEl>
                                          </p:spTgt>
                                        </p:tgtEl>
                                        <p:attrNameLst>
                                          <p:attrName>style.visibility</p:attrName>
                                        </p:attrNameLst>
                                      </p:cBhvr>
                                      <p:to>
                                        <p:strVal val="visible"/>
                                      </p:to>
                                    </p:set>
                                    <p:animEffect filter="fade" transition="in">
                                      <p:cBhvr>
                                        <p:cTn dur="500"/>
                                        <p:tgtEl>
                                          <p:spTgt spid="14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6" st="16"/>
                                            </p:txEl>
                                          </p:spTgt>
                                        </p:tgtEl>
                                        <p:attrNameLst>
                                          <p:attrName>style.visibility</p:attrName>
                                        </p:attrNameLst>
                                      </p:cBhvr>
                                      <p:to>
                                        <p:strVal val="visible"/>
                                      </p:to>
                                    </p:set>
                                    <p:animEffect filter="fade" transition="in">
                                      <p:cBhvr>
                                        <p:cTn dur="500"/>
                                        <p:tgtEl>
                                          <p:spTgt spid="14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7" st="17"/>
                                            </p:txEl>
                                          </p:spTgt>
                                        </p:tgtEl>
                                        <p:attrNameLst>
                                          <p:attrName>style.visibility</p:attrName>
                                        </p:attrNameLst>
                                      </p:cBhvr>
                                      <p:to>
                                        <p:strVal val="visible"/>
                                      </p:to>
                                    </p:set>
                                    <p:animEffect filter="fade" transition="in">
                                      <p:cBhvr>
                                        <p:cTn dur="500"/>
                                        <p:tgtEl>
                                          <p:spTgt spid="14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8" st="18"/>
                                            </p:txEl>
                                          </p:spTgt>
                                        </p:tgtEl>
                                        <p:attrNameLst>
                                          <p:attrName>style.visibility</p:attrName>
                                        </p:attrNameLst>
                                      </p:cBhvr>
                                      <p:to>
                                        <p:strVal val="visible"/>
                                      </p:to>
                                    </p:set>
                                    <p:animEffect filter="fade" transition="in">
                                      <p:cBhvr>
                                        <p:cTn dur="500"/>
                                        <p:tgtEl>
                                          <p:spTgt spid="147">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9" st="19"/>
                                            </p:txEl>
                                          </p:spTgt>
                                        </p:tgtEl>
                                        <p:attrNameLst>
                                          <p:attrName>style.visibility</p:attrName>
                                        </p:attrNameLst>
                                      </p:cBhvr>
                                      <p:to>
                                        <p:strVal val="visible"/>
                                      </p:to>
                                    </p:set>
                                    <p:animEffect filter="fade" transition="in">
                                      <p:cBhvr>
                                        <p:cTn dur="500"/>
                                        <p:tgtEl>
                                          <p:spTgt spid="147">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538480" y="10160"/>
            <a:ext cx="11419840" cy="6908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abstract class Sum</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r>
              <a:rPr lang="en-IN">
                <a:solidFill>
                  <a:srgbClr val="FF0000"/>
                </a:solidFill>
                <a:latin typeface="Consolas"/>
                <a:ea typeface="Consolas"/>
                <a:cs typeface="Consolas"/>
                <a:sym typeface="Consolas"/>
              </a:rPr>
              <a:t>/* These two are abstract methods, the child class must implement these methods*/</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abstract int sumOfTwo(int n1, int n2); </a:t>
            </a:r>
            <a:endParaRPr>
              <a:solidFill>
                <a:srgbClr val="FF0000"/>
              </a:solidFill>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abstract int sumOfThree(int n1, int n2, int n3);</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void disp() </a:t>
            </a:r>
            <a:r>
              <a:rPr lang="en-IN">
                <a:solidFill>
                  <a:srgbClr val="FF0000"/>
                </a:solidFill>
                <a:latin typeface="Consolas"/>
                <a:ea typeface="Consolas"/>
                <a:cs typeface="Consolas"/>
                <a:sym typeface="Consolas"/>
              </a:rPr>
              <a:t>//Regular method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System.out.println("Method of class Sum");</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//Regular class extends abstract class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Demo extends Sum</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r>
              <a:rPr lang="en-IN">
                <a:solidFill>
                  <a:srgbClr val="FF0000"/>
                </a:solidFill>
                <a:latin typeface="Consolas"/>
                <a:ea typeface="Consolas"/>
                <a:cs typeface="Consolas"/>
                <a:sym typeface="Consolas"/>
              </a:rPr>
              <a:t>/* If I don't provide the implementation of these two methods, the program will throw compilation error.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int sumOfTwo(int num1, int num2)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return num1+num2;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int sumOfThree(int num1, int num2, int num3)</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return num1+num2+num3;}</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Sum obj = new Demo();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System.out.println(obj.sumOfTwo(3, 7));</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System.out.println(obj.sumOfThree(4, 3, 19));</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obj.disp();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9" st="9"/>
                                            </p:txEl>
                                          </p:spTgt>
                                        </p:tgtEl>
                                        <p:attrNameLst>
                                          <p:attrName>style.visibility</p:attrName>
                                        </p:attrNameLst>
                                      </p:cBhvr>
                                      <p:to>
                                        <p:strVal val="visible"/>
                                      </p:to>
                                    </p:set>
                                    <p:animEffect filter="fade" transition="in">
                                      <p:cBhvr>
                                        <p:cTn dur="500"/>
                                        <p:tgtEl>
                                          <p:spTgt spid="1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0" st="10"/>
                                            </p:txEl>
                                          </p:spTgt>
                                        </p:tgtEl>
                                        <p:attrNameLst>
                                          <p:attrName>style.visibility</p:attrName>
                                        </p:attrNameLst>
                                      </p:cBhvr>
                                      <p:to>
                                        <p:strVal val="visible"/>
                                      </p:to>
                                    </p:set>
                                    <p:animEffect filter="fade" transition="in">
                                      <p:cBhvr>
                                        <p:cTn dur="500"/>
                                        <p:tgtEl>
                                          <p:spTgt spid="15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1" st="11"/>
                                            </p:txEl>
                                          </p:spTgt>
                                        </p:tgtEl>
                                        <p:attrNameLst>
                                          <p:attrName>style.visibility</p:attrName>
                                        </p:attrNameLst>
                                      </p:cBhvr>
                                      <p:to>
                                        <p:strVal val="visible"/>
                                      </p:to>
                                    </p:set>
                                    <p:animEffect filter="fade" transition="in">
                                      <p:cBhvr>
                                        <p:cTn dur="500"/>
                                        <p:tgtEl>
                                          <p:spTgt spid="15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2" st="12"/>
                                            </p:txEl>
                                          </p:spTgt>
                                        </p:tgtEl>
                                        <p:attrNameLst>
                                          <p:attrName>style.visibility</p:attrName>
                                        </p:attrNameLst>
                                      </p:cBhvr>
                                      <p:to>
                                        <p:strVal val="visible"/>
                                      </p:to>
                                    </p:set>
                                    <p:animEffect filter="fade" transition="in">
                                      <p:cBhvr>
                                        <p:cTn dur="500"/>
                                        <p:tgtEl>
                                          <p:spTgt spid="15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3" st="13"/>
                                            </p:txEl>
                                          </p:spTgt>
                                        </p:tgtEl>
                                        <p:attrNameLst>
                                          <p:attrName>style.visibility</p:attrName>
                                        </p:attrNameLst>
                                      </p:cBhvr>
                                      <p:to>
                                        <p:strVal val="visible"/>
                                      </p:to>
                                    </p:set>
                                    <p:animEffect filter="fade" transition="in">
                                      <p:cBhvr>
                                        <p:cTn dur="500"/>
                                        <p:tgtEl>
                                          <p:spTgt spid="15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4" st="14"/>
                                            </p:txEl>
                                          </p:spTgt>
                                        </p:tgtEl>
                                        <p:attrNameLst>
                                          <p:attrName>style.visibility</p:attrName>
                                        </p:attrNameLst>
                                      </p:cBhvr>
                                      <p:to>
                                        <p:strVal val="visible"/>
                                      </p:to>
                                    </p:set>
                                    <p:animEffect filter="fade" transition="in">
                                      <p:cBhvr>
                                        <p:cTn dur="500"/>
                                        <p:tgtEl>
                                          <p:spTgt spid="15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5" st="15"/>
                                            </p:txEl>
                                          </p:spTgt>
                                        </p:tgtEl>
                                        <p:attrNameLst>
                                          <p:attrName>style.visibility</p:attrName>
                                        </p:attrNameLst>
                                      </p:cBhvr>
                                      <p:to>
                                        <p:strVal val="visible"/>
                                      </p:to>
                                    </p:set>
                                    <p:animEffect filter="fade" transition="in">
                                      <p:cBhvr>
                                        <p:cTn dur="500"/>
                                        <p:tgtEl>
                                          <p:spTgt spid="15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6" st="16"/>
                                            </p:txEl>
                                          </p:spTgt>
                                        </p:tgtEl>
                                        <p:attrNameLst>
                                          <p:attrName>style.visibility</p:attrName>
                                        </p:attrNameLst>
                                      </p:cBhvr>
                                      <p:to>
                                        <p:strVal val="visible"/>
                                      </p:to>
                                    </p:set>
                                    <p:animEffect filter="fade" transition="in">
                                      <p:cBhvr>
                                        <p:cTn dur="500"/>
                                        <p:tgtEl>
                                          <p:spTgt spid="15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7" st="17"/>
                                            </p:txEl>
                                          </p:spTgt>
                                        </p:tgtEl>
                                        <p:attrNameLst>
                                          <p:attrName>style.visibility</p:attrName>
                                        </p:attrNameLst>
                                      </p:cBhvr>
                                      <p:to>
                                        <p:strVal val="visible"/>
                                      </p:to>
                                    </p:set>
                                    <p:animEffect filter="fade" transition="in">
                                      <p:cBhvr>
                                        <p:cTn dur="500"/>
                                        <p:tgtEl>
                                          <p:spTgt spid="15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8" st="18"/>
                                            </p:txEl>
                                          </p:spTgt>
                                        </p:tgtEl>
                                        <p:attrNameLst>
                                          <p:attrName>style.visibility</p:attrName>
                                        </p:attrNameLst>
                                      </p:cBhvr>
                                      <p:to>
                                        <p:strVal val="visible"/>
                                      </p:to>
                                    </p:set>
                                    <p:animEffect filter="fade" transition="in">
                                      <p:cBhvr>
                                        <p:cTn dur="500"/>
                                        <p:tgtEl>
                                          <p:spTgt spid="15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9" st="19"/>
                                            </p:txEl>
                                          </p:spTgt>
                                        </p:tgtEl>
                                        <p:attrNameLst>
                                          <p:attrName>style.visibility</p:attrName>
                                        </p:attrNameLst>
                                      </p:cBhvr>
                                      <p:to>
                                        <p:strVal val="visible"/>
                                      </p:to>
                                    </p:set>
                                    <p:animEffect filter="fade" transition="in">
                                      <p:cBhvr>
                                        <p:cTn dur="500"/>
                                        <p:tgtEl>
                                          <p:spTgt spid="15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0" st="20"/>
                                            </p:txEl>
                                          </p:spTgt>
                                        </p:tgtEl>
                                        <p:attrNameLst>
                                          <p:attrName>style.visibility</p:attrName>
                                        </p:attrNameLst>
                                      </p:cBhvr>
                                      <p:to>
                                        <p:strVal val="visible"/>
                                      </p:to>
                                    </p:set>
                                    <p:animEffect filter="fade" transition="in">
                                      <p:cBhvr>
                                        <p:cTn dur="500"/>
                                        <p:tgtEl>
                                          <p:spTgt spid="15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1" st="21"/>
                                            </p:txEl>
                                          </p:spTgt>
                                        </p:tgtEl>
                                        <p:attrNameLst>
                                          <p:attrName>style.visibility</p:attrName>
                                        </p:attrNameLst>
                                      </p:cBhvr>
                                      <p:to>
                                        <p:strVal val="visible"/>
                                      </p:to>
                                    </p:set>
                                    <p:animEffect filter="fade" transition="in">
                                      <p:cBhvr>
                                        <p:cTn dur="500"/>
                                        <p:tgtEl>
                                          <p:spTgt spid="15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2" st="22"/>
                                            </p:txEl>
                                          </p:spTgt>
                                        </p:tgtEl>
                                        <p:attrNameLst>
                                          <p:attrName>style.visibility</p:attrName>
                                        </p:attrNameLst>
                                      </p:cBhvr>
                                      <p:to>
                                        <p:strVal val="visible"/>
                                      </p:to>
                                    </p:set>
                                    <p:animEffect filter="fade" transition="in">
                                      <p:cBhvr>
                                        <p:cTn dur="500"/>
                                        <p:tgtEl>
                                          <p:spTgt spid="15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3" st="23"/>
                                            </p:txEl>
                                          </p:spTgt>
                                        </p:tgtEl>
                                        <p:attrNameLst>
                                          <p:attrName>style.visibility</p:attrName>
                                        </p:attrNameLst>
                                      </p:cBhvr>
                                      <p:to>
                                        <p:strVal val="visible"/>
                                      </p:to>
                                    </p:set>
                                    <p:animEffect filter="fade" transition="in">
                                      <p:cBhvr>
                                        <p:cTn dur="500"/>
                                        <p:tgtEl>
                                          <p:spTgt spid="152">
                                            <p:txEl>
                                              <p:pRg end="23" st="2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ABSTRACTION</a:t>
            </a:r>
            <a:endParaRPr/>
          </a:p>
        </p:txBody>
      </p:sp>
      <p:sp>
        <p:nvSpPr>
          <p:cNvPr id="93" name="Google Shape;93;p14"/>
          <p:cNvSpPr txBox="1"/>
          <p:nvPr>
            <p:ph idx="1" type="body"/>
          </p:nvPr>
        </p:nvSpPr>
        <p:spPr>
          <a:xfrm>
            <a:off x="1677879" y="2638044"/>
            <a:ext cx="8558073" cy="381602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400"/>
              <a:buNone/>
            </a:pPr>
            <a:r>
              <a:rPr b="0" i="0" lang="en-IN" sz="2400">
                <a:solidFill>
                  <a:srgbClr val="000000"/>
                </a:solidFill>
                <a:latin typeface="Calibri"/>
                <a:ea typeface="Calibri"/>
                <a:cs typeface="Calibri"/>
                <a:sym typeface="Calibri"/>
              </a:rPr>
              <a:t>Object-oriented programming, abstraction is a process of hiding the implementation details from the user, only the functionality will be provided to the user. In other words, the user will have the information on what the object does instead of how it does it.</a:t>
            </a:r>
            <a:endParaRPr sz="2400">
              <a:solidFill>
                <a:srgbClr val="000000"/>
              </a:solidFill>
              <a:latin typeface="Calibri"/>
              <a:ea typeface="Calibri"/>
              <a:cs typeface="Calibri"/>
              <a:sym typeface="Calibri"/>
            </a:endParaRPr>
          </a:p>
          <a:p>
            <a:pPr indent="0" lvl="0" marL="0" rtl="0" algn="just">
              <a:lnSpc>
                <a:spcPct val="100000"/>
              </a:lnSpc>
              <a:spcBef>
                <a:spcPts val="1000"/>
              </a:spcBef>
              <a:spcAft>
                <a:spcPts val="0"/>
              </a:spcAft>
              <a:buSzPts val="2400"/>
              <a:buNone/>
            </a:pPr>
            <a:r>
              <a:rPr b="0" i="0" lang="en-IN" sz="2400">
                <a:solidFill>
                  <a:srgbClr val="000000"/>
                </a:solidFill>
                <a:latin typeface="Calibri"/>
                <a:ea typeface="Calibri"/>
                <a:cs typeface="Calibri"/>
                <a:sym typeface="Calibri"/>
              </a:rPr>
              <a:t>In Java, abstraction is achieved using Abstract classes and interfaces.</a:t>
            </a:r>
            <a:endParaRPr/>
          </a:p>
          <a:p>
            <a:pPr indent="0" lvl="0" marL="0" rtl="0" algn="just">
              <a:lnSpc>
                <a:spcPct val="100000"/>
              </a:lnSpc>
              <a:spcBef>
                <a:spcPts val="1000"/>
              </a:spcBef>
              <a:spcAft>
                <a:spcPts val="0"/>
              </a:spcAft>
              <a:buSzPts val="2400"/>
              <a:buNone/>
            </a:pPr>
            <a:r>
              <a:rPr lang="en-IN" sz="2400">
                <a:latin typeface="Calibri"/>
                <a:ea typeface="Calibri"/>
                <a:cs typeface="Calibri"/>
                <a:sym typeface="Calibri"/>
              </a:rPr>
              <a:t>Abstraction helps in reducing programming complexity and effort.</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ABSTRACT CLASS</a:t>
            </a:r>
            <a:endParaRPr/>
          </a:p>
        </p:txBody>
      </p:sp>
      <p:sp>
        <p:nvSpPr>
          <p:cNvPr id="99" name="Google Shape;9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SzPts val="2400"/>
              <a:buChar char="•"/>
            </a:pPr>
            <a:r>
              <a:rPr b="0" i="0" lang="en-IN" sz="2400">
                <a:solidFill>
                  <a:srgbClr val="222426"/>
                </a:solidFill>
                <a:latin typeface="Calibri"/>
                <a:ea typeface="Calibri"/>
                <a:cs typeface="Calibri"/>
                <a:sym typeface="Calibri"/>
              </a:rPr>
              <a:t>A class that is declared using “</a:t>
            </a:r>
            <a:r>
              <a:rPr b="1" i="0" lang="en-IN" sz="2400">
                <a:solidFill>
                  <a:srgbClr val="222426"/>
                </a:solidFill>
                <a:latin typeface="Calibri"/>
                <a:ea typeface="Calibri"/>
                <a:cs typeface="Calibri"/>
                <a:sym typeface="Calibri"/>
              </a:rPr>
              <a:t>abstract</a:t>
            </a:r>
            <a:r>
              <a:rPr b="0" i="0" lang="en-IN" sz="2400">
                <a:solidFill>
                  <a:srgbClr val="222426"/>
                </a:solidFill>
                <a:latin typeface="Calibri"/>
                <a:ea typeface="Calibri"/>
                <a:cs typeface="Calibri"/>
                <a:sym typeface="Calibri"/>
              </a:rPr>
              <a:t>” keyword is known as abstract class. </a:t>
            </a:r>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It can have abstract methods(methods without body) as well as concrete methods (regular methods with body). A normal class(non-abstract class) cannot have abstract methods. </a:t>
            </a:r>
            <a:endParaRPr/>
          </a:p>
          <a:p>
            <a:pPr indent="-228600" lvl="0" marL="228600" rtl="0" algn="just">
              <a:lnSpc>
                <a:spcPct val="100000"/>
              </a:lnSpc>
              <a:spcBef>
                <a:spcPts val="1000"/>
              </a:spcBef>
              <a:spcAft>
                <a:spcPts val="0"/>
              </a:spcAft>
              <a:buSzPts val="2400"/>
              <a:buChar char="•"/>
            </a:pPr>
            <a:r>
              <a:rPr b="0" i="0" lang="en-IN" sz="2400">
                <a:solidFill>
                  <a:srgbClr val="222426"/>
                </a:solidFill>
                <a:latin typeface="Calibri"/>
                <a:ea typeface="Calibri"/>
                <a:cs typeface="Calibri"/>
                <a:sym typeface="Calibri"/>
              </a:rPr>
              <a:t>An abstract class can not be </a:t>
            </a:r>
            <a:r>
              <a:rPr b="1" i="0" lang="en-IN" sz="2400">
                <a:solidFill>
                  <a:srgbClr val="222426"/>
                </a:solidFill>
                <a:latin typeface="Calibri"/>
                <a:ea typeface="Calibri"/>
                <a:cs typeface="Calibri"/>
                <a:sym typeface="Calibri"/>
              </a:rPr>
              <a:t>instantiated</a:t>
            </a:r>
            <a:r>
              <a:rPr b="0" i="0" lang="en-IN" sz="2400">
                <a:solidFill>
                  <a:srgbClr val="222426"/>
                </a:solidFill>
                <a:latin typeface="Calibri"/>
                <a:ea typeface="Calibri"/>
                <a:cs typeface="Calibri"/>
                <a:sym typeface="Calibri"/>
              </a:rPr>
              <a:t>, which means you are not allowed to create an </a:t>
            </a:r>
            <a:r>
              <a:rPr b="1" i="0" lang="en-IN" sz="2400">
                <a:solidFill>
                  <a:srgbClr val="222426"/>
                </a:solidFill>
                <a:latin typeface="Calibri"/>
                <a:ea typeface="Calibri"/>
                <a:cs typeface="Calibri"/>
                <a:sym typeface="Calibri"/>
              </a:rPr>
              <a:t>object</a:t>
            </a:r>
            <a:r>
              <a:rPr b="0" i="0" lang="en-IN" sz="2400">
                <a:solidFill>
                  <a:srgbClr val="222426"/>
                </a:solidFill>
                <a:latin typeface="Calibri"/>
                <a:ea typeface="Calibri"/>
                <a:cs typeface="Calibri"/>
                <a:sym typeface="Calibri"/>
              </a:rPr>
              <a:t> of it. </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5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5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500"/>
                                        <p:tgtEl>
                                          <p:spTgt spid="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19091" y="426128"/>
            <a:ext cx="10679837" cy="5313899"/>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IN" sz="2400">
                <a:latin typeface="Calibri"/>
                <a:ea typeface="Calibri"/>
                <a:cs typeface="Calibri"/>
                <a:sym typeface="Calibri"/>
              </a:rPr>
              <a:t>Consider the following class hierarchy consisting of a Shape class which is inherited by three classes Rectangle, Circle, and Triangle. The Shape class is created to save on common attributes and methods shared by the three classes Rectangle, Circle, and Triangle. calculateArea() is one such method shared by all three child classes and present in Shape class.</a:t>
            </a:r>
            <a:endParaRPr sz="2400">
              <a:latin typeface="Calibri"/>
              <a:ea typeface="Calibri"/>
              <a:cs typeface="Calibri"/>
              <a:sym typeface="Calibri"/>
            </a:endParaRPr>
          </a:p>
        </p:txBody>
      </p:sp>
      <p:pic>
        <p:nvPicPr>
          <p:cNvPr id="105" name="Google Shape;105;p16"/>
          <p:cNvPicPr preferRelativeResize="0"/>
          <p:nvPr/>
        </p:nvPicPr>
        <p:blipFill rotWithShape="1">
          <a:blip r:embed="rId3">
            <a:alphaModFix/>
          </a:blip>
          <a:srcRect b="0" l="0" r="0" t="0"/>
          <a:stretch/>
        </p:blipFill>
        <p:spPr>
          <a:xfrm>
            <a:off x="2899530" y="2674703"/>
            <a:ext cx="5800587" cy="384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861133" y="639192"/>
            <a:ext cx="10466773" cy="510083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IN" sz="2400">
                <a:latin typeface="Calibri"/>
                <a:ea typeface="Calibri"/>
                <a:cs typeface="Calibri"/>
                <a:sym typeface="Calibri"/>
              </a:rPr>
              <a:t>Now, assume you write code to create objects for the classes depicted above. Let's observe how these objects will look in a practical world.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An object of the class rectangle will give a rectangle, a shape we so commonly observed in everyday life.</a:t>
            </a:r>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a:p>
            <a:pPr indent="-228600" lvl="0" marL="228600" rtl="0" algn="just">
              <a:lnSpc>
                <a:spcPct val="100000"/>
              </a:lnSpc>
              <a:spcBef>
                <a:spcPts val="1000"/>
              </a:spcBef>
              <a:spcAft>
                <a:spcPts val="0"/>
              </a:spcAft>
              <a:buSzPts val="2400"/>
              <a:buChar char="•"/>
            </a:pPr>
            <a:r>
              <a:rPr b="0" i="0" lang="en-IN" sz="2400">
                <a:solidFill>
                  <a:srgbClr val="222222"/>
                </a:solidFill>
                <a:latin typeface="Source Sans Pro"/>
                <a:ea typeface="Source Sans Pro"/>
                <a:cs typeface="Source Sans Pro"/>
                <a:sym typeface="Source Sans Pro"/>
              </a:rPr>
              <a:t>An object of the class triangle will give a triangle, again a common everyday shape</a:t>
            </a:r>
            <a:endParaRPr b="0" i="0" sz="2400">
              <a:solidFill>
                <a:srgbClr val="222222"/>
              </a:solidFill>
              <a:latin typeface="Calibri"/>
              <a:ea typeface="Calibri"/>
              <a:cs typeface="Calibri"/>
              <a:sym typeface="Calibri"/>
            </a:endParaRPr>
          </a:p>
          <a:p>
            <a:pPr indent="-76200" lvl="0" marL="228600" rtl="0" algn="just">
              <a:lnSpc>
                <a:spcPct val="100000"/>
              </a:lnSpc>
              <a:spcBef>
                <a:spcPts val="1000"/>
              </a:spcBef>
              <a:spcAft>
                <a:spcPts val="0"/>
              </a:spcAft>
              <a:buSzPts val="2400"/>
              <a:buNone/>
            </a:pPr>
            <a:r>
              <a:t/>
            </a:r>
            <a:endParaRPr sz="2400">
              <a:solidFill>
                <a:srgbClr val="222222"/>
              </a:solidFill>
              <a:latin typeface="Calibri"/>
              <a:ea typeface="Calibri"/>
              <a:cs typeface="Calibri"/>
              <a:sym typeface="Calibri"/>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a:p>
            <a:pPr indent="-76200" lvl="0" marL="228600" rtl="0" algn="just">
              <a:lnSpc>
                <a:spcPct val="100000"/>
              </a:lnSpc>
              <a:spcBef>
                <a:spcPts val="1000"/>
              </a:spcBef>
              <a:spcAft>
                <a:spcPts val="0"/>
              </a:spcAft>
              <a:buSzPts val="2400"/>
              <a:buNone/>
            </a:pPr>
            <a:r>
              <a:t/>
            </a:r>
            <a:endParaRPr sz="2400">
              <a:latin typeface="Calibri"/>
              <a:ea typeface="Calibri"/>
              <a:cs typeface="Calibri"/>
              <a:sym typeface="Calibri"/>
            </a:endParaRPr>
          </a:p>
        </p:txBody>
      </p:sp>
      <p:pic>
        <p:nvPicPr>
          <p:cNvPr id="111" name="Google Shape;111;p17"/>
          <p:cNvPicPr preferRelativeResize="0"/>
          <p:nvPr/>
        </p:nvPicPr>
        <p:blipFill rotWithShape="1">
          <a:blip r:embed="rId3">
            <a:alphaModFix/>
          </a:blip>
          <a:srcRect b="0" l="0" r="0" t="0"/>
          <a:stretch/>
        </p:blipFill>
        <p:spPr>
          <a:xfrm>
            <a:off x="4597432" y="2009867"/>
            <a:ext cx="3277062" cy="1517457"/>
          </a:xfrm>
          <a:prstGeom prst="rect">
            <a:avLst/>
          </a:prstGeom>
          <a:noFill/>
          <a:ln>
            <a:noFill/>
          </a:ln>
        </p:spPr>
      </p:pic>
      <p:pic>
        <p:nvPicPr>
          <p:cNvPr id="112" name="Google Shape;112;p17"/>
          <p:cNvPicPr preferRelativeResize="0"/>
          <p:nvPr/>
        </p:nvPicPr>
        <p:blipFill rotWithShape="1">
          <a:blip r:embed="rId4">
            <a:alphaModFix/>
          </a:blip>
          <a:srcRect b="0" l="0" r="0" t="0"/>
          <a:stretch/>
        </p:blipFill>
        <p:spPr>
          <a:xfrm>
            <a:off x="4587029" y="4464223"/>
            <a:ext cx="3287466" cy="15650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5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500"/>
                                        <p:tgtEl>
                                          <p:spTgt spid="1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559291" y="514906"/>
            <a:ext cx="11168108" cy="589477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00000"/>
              </a:lnSpc>
              <a:spcBef>
                <a:spcPts val="0"/>
              </a:spcBef>
              <a:spcAft>
                <a:spcPts val="0"/>
              </a:spcAft>
              <a:buSzPct val="100000"/>
              <a:buChar char="•"/>
            </a:pPr>
            <a:r>
              <a:rPr lang="en-IN" sz="2400">
                <a:latin typeface="Calibri"/>
                <a:ea typeface="Calibri"/>
                <a:cs typeface="Calibri"/>
                <a:sym typeface="Calibri"/>
              </a:rPr>
              <a:t>But what would an object of Class Shape look like in a practical world ??</a:t>
            </a:r>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228600" lvl="0" marL="228600" rtl="0" algn="just">
              <a:lnSpc>
                <a:spcPct val="100000"/>
              </a:lnSpc>
              <a:spcBef>
                <a:spcPts val="1000"/>
              </a:spcBef>
              <a:spcAft>
                <a:spcPts val="0"/>
              </a:spcAft>
              <a:buSzPct val="100000"/>
              <a:buChar char="•"/>
            </a:pPr>
            <a:r>
              <a:rPr b="0" i="0" lang="en-IN" sz="2400">
                <a:solidFill>
                  <a:srgbClr val="222222"/>
                </a:solidFill>
                <a:latin typeface="Calibri"/>
                <a:ea typeface="Calibri"/>
                <a:cs typeface="Calibri"/>
                <a:sym typeface="Calibri"/>
              </a:rPr>
              <a:t>If you observe the Shape class serves in </a:t>
            </a:r>
            <a:r>
              <a:rPr b="1" i="0" lang="en-IN" sz="2400">
                <a:solidFill>
                  <a:srgbClr val="222222"/>
                </a:solidFill>
                <a:latin typeface="Calibri"/>
                <a:ea typeface="Calibri"/>
                <a:cs typeface="Calibri"/>
                <a:sym typeface="Calibri"/>
              </a:rPr>
              <a:t>our goal of achieving inheritance and polymorphism. </a:t>
            </a:r>
            <a:r>
              <a:rPr b="0" i="0" lang="en-IN" sz="2400">
                <a:solidFill>
                  <a:srgbClr val="222222"/>
                </a:solidFill>
                <a:latin typeface="Calibri"/>
                <a:ea typeface="Calibri"/>
                <a:cs typeface="Calibri"/>
                <a:sym typeface="Calibri"/>
              </a:rPr>
              <a:t>But it was not built to be instantiated. Such classes can be labelled </a:t>
            </a:r>
            <a:r>
              <a:rPr b="1" i="0" lang="en-IN" sz="2400">
                <a:solidFill>
                  <a:srgbClr val="222222"/>
                </a:solidFill>
                <a:latin typeface="Calibri"/>
                <a:ea typeface="Calibri"/>
                <a:cs typeface="Calibri"/>
                <a:sym typeface="Calibri"/>
              </a:rPr>
              <a:t>Abstract</a:t>
            </a:r>
            <a:r>
              <a:rPr b="0" i="0" lang="en-IN" sz="2400">
                <a:solidFill>
                  <a:srgbClr val="222222"/>
                </a:solidFill>
                <a:latin typeface="Calibri"/>
                <a:ea typeface="Calibri"/>
                <a:cs typeface="Calibri"/>
                <a:sym typeface="Calibri"/>
              </a:rPr>
              <a:t>. An abstract java class cannot be instantiated. </a:t>
            </a:r>
            <a:endParaRPr/>
          </a:p>
          <a:p>
            <a:pPr indent="-228600" lvl="0" marL="228600" rtl="0" algn="just">
              <a:lnSpc>
                <a:spcPct val="100000"/>
              </a:lnSpc>
              <a:spcBef>
                <a:spcPts val="1000"/>
              </a:spcBef>
              <a:spcAft>
                <a:spcPts val="0"/>
              </a:spcAft>
              <a:buSzPct val="100000"/>
              <a:buChar char="•"/>
            </a:pPr>
            <a:r>
              <a:rPr b="0" i="0" lang="en-IN" sz="2400">
                <a:solidFill>
                  <a:srgbClr val="222222"/>
                </a:solidFill>
                <a:latin typeface="Calibri"/>
                <a:ea typeface="Calibri"/>
                <a:cs typeface="Calibri"/>
                <a:sym typeface="Calibri"/>
              </a:rPr>
              <a:t>Syntax:</a:t>
            </a:r>
            <a:endParaRPr/>
          </a:p>
          <a:p>
            <a:pPr indent="0" lvl="0" marL="0" rtl="0" algn="just">
              <a:lnSpc>
                <a:spcPct val="100000"/>
              </a:lnSpc>
              <a:spcBef>
                <a:spcPts val="1000"/>
              </a:spcBef>
              <a:spcAft>
                <a:spcPts val="0"/>
              </a:spcAft>
              <a:buSzPct val="100000"/>
              <a:buNone/>
            </a:pPr>
            <a:r>
              <a:rPr b="0" i="0" lang="en-IN" sz="2400">
                <a:solidFill>
                  <a:srgbClr val="222222"/>
                </a:solidFill>
                <a:latin typeface="Calibri"/>
                <a:ea typeface="Calibri"/>
                <a:cs typeface="Calibri"/>
                <a:sym typeface="Calibri"/>
              </a:rPr>
              <a:t>   abstract class Shape</a:t>
            </a:r>
            <a:endParaRPr/>
          </a:p>
          <a:p>
            <a:pPr indent="0" lvl="0" marL="0" rtl="0" algn="just">
              <a:lnSpc>
                <a:spcPct val="100000"/>
              </a:lnSpc>
              <a:spcBef>
                <a:spcPts val="1000"/>
              </a:spcBef>
              <a:spcAft>
                <a:spcPts val="0"/>
              </a:spcAft>
              <a:buSzPct val="100000"/>
              <a:buNone/>
            </a:pPr>
            <a:r>
              <a:rPr b="0" i="0" lang="en-IN" sz="2400">
                <a:solidFill>
                  <a:srgbClr val="222222"/>
                </a:solidFill>
                <a:latin typeface="Calibri"/>
                <a:ea typeface="Calibri"/>
                <a:cs typeface="Calibri"/>
                <a:sym typeface="Calibri"/>
              </a:rPr>
              <a:t>   {</a:t>
            </a:r>
            <a:endParaRPr/>
          </a:p>
          <a:p>
            <a:pPr indent="0" lvl="0" marL="0" rtl="0" algn="just">
              <a:lnSpc>
                <a:spcPct val="100000"/>
              </a:lnSpc>
              <a:spcBef>
                <a:spcPts val="1000"/>
              </a:spcBef>
              <a:spcAft>
                <a:spcPts val="0"/>
              </a:spcAft>
              <a:buSzPct val="100000"/>
              <a:buNone/>
            </a:pPr>
            <a:r>
              <a:rPr b="0" i="0" lang="en-IN" sz="2400">
                <a:solidFill>
                  <a:srgbClr val="222222"/>
                </a:solidFill>
                <a:latin typeface="Calibri"/>
                <a:ea typeface="Calibri"/>
                <a:cs typeface="Calibri"/>
                <a:sym typeface="Calibri"/>
              </a:rPr>
              <a:t>	// code</a:t>
            </a:r>
            <a:endParaRPr/>
          </a:p>
          <a:p>
            <a:pPr indent="0" lvl="0" marL="0" rtl="0" algn="just">
              <a:lnSpc>
                <a:spcPct val="100000"/>
              </a:lnSpc>
              <a:spcBef>
                <a:spcPts val="1000"/>
              </a:spcBef>
              <a:spcAft>
                <a:spcPts val="0"/>
              </a:spcAft>
              <a:buSzPct val="100000"/>
              <a:buNone/>
            </a:pPr>
            <a:r>
              <a:rPr b="0" i="0" lang="en-IN" sz="2400">
                <a:solidFill>
                  <a:srgbClr val="222222"/>
                </a:solidFill>
                <a:latin typeface="Calibri"/>
                <a:ea typeface="Calibri"/>
                <a:cs typeface="Calibri"/>
                <a:sym typeface="Calibri"/>
              </a:rPr>
              <a:t>   }</a:t>
            </a:r>
            <a:endParaRPr/>
          </a:p>
          <a:p>
            <a:pPr indent="-228600" lvl="0" marL="228600" rtl="0" algn="just">
              <a:lnSpc>
                <a:spcPct val="100000"/>
              </a:lnSpc>
              <a:spcBef>
                <a:spcPts val="1000"/>
              </a:spcBef>
              <a:spcAft>
                <a:spcPts val="0"/>
              </a:spcAft>
              <a:buSzPct val="100000"/>
              <a:buChar char="•"/>
            </a:pPr>
            <a:r>
              <a:rPr lang="en-IN" sz="2400">
                <a:solidFill>
                  <a:srgbClr val="222222"/>
                </a:solidFill>
                <a:latin typeface="Calibri"/>
                <a:ea typeface="Calibri"/>
                <a:cs typeface="Calibri"/>
                <a:sym typeface="Calibri"/>
              </a:rPr>
              <a:t>It is possible that you DO NOT label Shape class as Abstract and then instantiate it. But such object will have no use in your code and will open a room for potential errors. Hence this is not desirable.</a:t>
            </a:r>
            <a:endParaRPr/>
          </a:p>
          <a:p>
            <a:pPr indent="-99060" lvl="0" marL="228600" rtl="0" algn="just">
              <a:lnSpc>
                <a:spcPct val="100000"/>
              </a:lnSpc>
              <a:spcBef>
                <a:spcPts val="1000"/>
              </a:spcBef>
              <a:spcAft>
                <a:spcPts val="0"/>
              </a:spcAft>
              <a:buSzPct val="100000"/>
              <a:buNone/>
            </a:pPr>
            <a:r>
              <a:t/>
            </a:r>
            <a:endParaRPr b="0" i="0" sz="2400">
              <a:solidFill>
                <a:srgbClr val="222222"/>
              </a:solidFill>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a:p>
            <a:pPr indent="-99060" lvl="0" marL="228600" rtl="0" algn="just">
              <a:lnSpc>
                <a:spcPct val="100000"/>
              </a:lnSpc>
              <a:spcBef>
                <a:spcPts val="1000"/>
              </a:spcBef>
              <a:spcAft>
                <a:spcPts val="0"/>
              </a:spcAft>
              <a:buSzPct val="100000"/>
              <a:buNone/>
            </a:pPr>
            <a:r>
              <a:t/>
            </a:r>
            <a:endParaRPr sz="2400">
              <a:latin typeface="Calibri"/>
              <a:ea typeface="Calibri"/>
              <a:cs typeface="Calibri"/>
              <a:sym typeface="Calibri"/>
            </a:endParaRPr>
          </a:p>
        </p:txBody>
      </p:sp>
      <p:pic>
        <p:nvPicPr>
          <p:cNvPr id="118" name="Google Shape;118;p18"/>
          <p:cNvPicPr preferRelativeResize="0"/>
          <p:nvPr/>
        </p:nvPicPr>
        <p:blipFill rotWithShape="1">
          <a:blip r:embed="rId3">
            <a:alphaModFix/>
          </a:blip>
          <a:srcRect b="0" l="0" r="0" t="0"/>
          <a:stretch/>
        </p:blipFill>
        <p:spPr>
          <a:xfrm>
            <a:off x="4138103" y="917030"/>
            <a:ext cx="3276600" cy="168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5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5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5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5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500"/>
                                        <p:tgtEl>
                                          <p:spTgt spid="1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0" st="10"/>
                                            </p:txEl>
                                          </p:spTgt>
                                        </p:tgtEl>
                                        <p:attrNameLst>
                                          <p:attrName>style.visibility</p:attrName>
                                        </p:attrNameLst>
                                      </p:cBhvr>
                                      <p:to>
                                        <p:strVal val="visible"/>
                                      </p:to>
                                    </p:set>
                                    <p:animEffect filter="fade" transition="in">
                                      <p:cBhvr>
                                        <p:cTn dur="500"/>
                                        <p:tgtEl>
                                          <p:spTgt spid="1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1" st="11"/>
                                            </p:txEl>
                                          </p:spTgt>
                                        </p:tgtEl>
                                        <p:attrNameLst>
                                          <p:attrName>style.visibility</p:attrName>
                                        </p:attrNameLst>
                                      </p:cBhvr>
                                      <p:to>
                                        <p:strVal val="visible"/>
                                      </p:to>
                                    </p:set>
                                    <p:animEffect filter="fade" transition="in">
                                      <p:cBhvr>
                                        <p:cTn dur="500"/>
                                        <p:tgtEl>
                                          <p:spTgt spid="1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2" st="12"/>
                                            </p:txEl>
                                          </p:spTgt>
                                        </p:tgtEl>
                                        <p:attrNameLst>
                                          <p:attrName>style.visibility</p:attrName>
                                        </p:attrNameLst>
                                      </p:cBhvr>
                                      <p:to>
                                        <p:strVal val="visible"/>
                                      </p:to>
                                    </p:set>
                                    <p:animEffect filter="fade" transition="in">
                                      <p:cBhvr>
                                        <p:cTn dur="500"/>
                                        <p:tgtEl>
                                          <p:spTgt spid="11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3" st="13"/>
                                            </p:txEl>
                                          </p:spTgt>
                                        </p:tgtEl>
                                        <p:attrNameLst>
                                          <p:attrName>style.visibility</p:attrName>
                                        </p:attrNameLst>
                                      </p:cBhvr>
                                      <p:to>
                                        <p:strVal val="visible"/>
                                      </p:to>
                                    </p:set>
                                    <p:animEffect filter="fade" transition="in">
                                      <p:cBhvr>
                                        <p:cTn dur="500"/>
                                        <p:tgtEl>
                                          <p:spTgt spid="11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4" st="14"/>
                                            </p:txEl>
                                          </p:spTgt>
                                        </p:tgtEl>
                                        <p:attrNameLst>
                                          <p:attrName>style.visibility</p:attrName>
                                        </p:attrNameLst>
                                      </p:cBhvr>
                                      <p:to>
                                        <p:strVal val="visible"/>
                                      </p:to>
                                    </p:set>
                                    <p:animEffect filter="fade" transition="in">
                                      <p:cBhvr>
                                        <p:cTn dur="500"/>
                                        <p:tgtEl>
                                          <p:spTgt spid="11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5" st="15"/>
                                            </p:txEl>
                                          </p:spTgt>
                                        </p:tgtEl>
                                        <p:attrNameLst>
                                          <p:attrName>style.visibility</p:attrName>
                                        </p:attrNameLst>
                                      </p:cBhvr>
                                      <p:to>
                                        <p:strVal val="visible"/>
                                      </p:to>
                                    </p:set>
                                    <p:animEffect filter="fade" transition="in">
                                      <p:cBhvr>
                                        <p:cTn dur="500"/>
                                        <p:tgtEl>
                                          <p:spTgt spid="11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ABSTRACT METHODS</a:t>
            </a:r>
            <a:endParaRPr/>
          </a:p>
        </p:txBody>
      </p:sp>
      <p:sp>
        <p:nvSpPr>
          <p:cNvPr id="124" name="Google Shape;124;p19"/>
          <p:cNvSpPr txBox="1"/>
          <p:nvPr>
            <p:ph idx="1" type="body"/>
          </p:nvPr>
        </p:nvSpPr>
        <p:spPr>
          <a:xfrm>
            <a:off x="1391920" y="2638044"/>
            <a:ext cx="9438640"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IN" sz="2400">
                <a:latin typeface="Calibri"/>
                <a:ea typeface="Calibri"/>
                <a:cs typeface="Calibri"/>
                <a:sym typeface="Calibri"/>
              </a:rPr>
              <a:t>ABSTRACT METHOD in Java, is a method that has just the method definition but does not contain implementation.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A method without a body is known as an Abstract Method. It must be declared in an abstract class.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The abstract method will never be final because the abstract class must implement all the abstract methods.</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ABSTRACT METHODS</a:t>
            </a:r>
            <a:endParaRPr/>
          </a:p>
        </p:txBody>
      </p:sp>
      <p:sp>
        <p:nvSpPr>
          <p:cNvPr id="130" name="Google Shape;130;p20"/>
          <p:cNvSpPr txBox="1"/>
          <p:nvPr>
            <p:ph idx="1" type="body"/>
          </p:nvPr>
        </p:nvSpPr>
        <p:spPr>
          <a:xfrm>
            <a:off x="924560" y="2384044"/>
            <a:ext cx="10891520" cy="3925316"/>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lang="en-IN" sz="2400"/>
              <a:t>As we all know, the formula for calculating area for rectangle, circle, &amp; triangle is different. The calculateArea() method will have to be overridden by the inheriting classes. It makes no sense defining it in the Shape class, but we need to make sure that all the inheriting classes do have the method. Such methods can be labeled abstract.</a:t>
            </a:r>
            <a:endParaRPr/>
          </a:p>
          <a:p>
            <a:pPr indent="-228600" lvl="0" marL="228600" rtl="0" algn="just">
              <a:lnSpc>
                <a:spcPct val="100000"/>
              </a:lnSpc>
              <a:spcBef>
                <a:spcPts val="1000"/>
              </a:spcBef>
              <a:spcAft>
                <a:spcPts val="0"/>
              </a:spcAft>
              <a:buSzPts val="2400"/>
              <a:buChar char="•"/>
            </a:pPr>
            <a:r>
              <a:rPr lang="en-IN" sz="2400"/>
              <a:t>Syntax:</a:t>
            </a:r>
            <a:endParaRPr/>
          </a:p>
          <a:p>
            <a:pPr indent="0" lvl="0" marL="0" rtl="0" algn="just">
              <a:lnSpc>
                <a:spcPct val="100000"/>
              </a:lnSpc>
              <a:spcBef>
                <a:spcPts val="1000"/>
              </a:spcBef>
              <a:spcAft>
                <a:spcPts val="0"/>
              </a:spcAft>
              <a:buSzPts val="2400"/>
              <a:buNone/>
            </a:pPr>
            <a:r>
              <a:rPr lang="en-IN" sz="2400"/>
              <a:t>         abstract public void calculateArea();</a:t>
            </a:r>
            <a:endParaRPr/>
          </a:p>
          <a:p>
            <a:pPr indent="-228600" lvl="0" marL="228600" rtl="0" algn="just">
              <a:lnSpc>
                <a:spcPct val="100000"/>
              </a:lnSpc>
              <a:spcBef>
                <a:spcPts val="1000"/>
              </a:spcBef>
              <a:spcAft>
                <a:spcPts val="0"/>
              </a:spcAft>
              <a:buSzPts val="2400"/>
              <a:buChar char="•"/>
            </a:pPr>
            <a:r>
              <a:rPr lang="en-IN" sz="2400"/>
              <a:t>For an abstract method, no implementation is required. Only the signature of the method is defined.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231136" y="964692"/>
            <a:ext cx="7729728" cy="1188720"/>
          </a:xfrm>
          <a:prstGeom prst="rect">
            <a:avLst/>
          </a:prstGeom>
          <a:solidFill>
            <a:srgbClr val="E7E6D5">
              <a:alpha val="14901"/>
            </a:srgbClr>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22222"/>
              </a:buClr>
              <a:buSzPts val="2800"/>
              <a:buFont typeface="Source Sans Pro"/>
              <a:buNone/>
            </a:pPr>
            <a:r>
              <a:rPr b="1" i="0" lang="en-IN">
                <a:solidFill>
                  <a:srgbClr val="222222"/>
                </a:solidFill>
                <a:latin typeface="Source Sans Pro"/>
                <a:ea typeface="Source Sans Pro"/>
                <a:cs typeface="Source Sans Pro"/>
                <a:sym typeface="Source Sans Pro"/>
              </a:rPr>
              <a:t>RULES OF ABSTRACT METHOD</a:t>
            </a:r>
            <a:endParaRPr/>
          </a:p>
        </p:txBody>
      </p:sp>
      <p:sp>
        <p:nvSpPr>
          <p:cNvPr id="136" name="Google Shape;136;p21"/>
          <p:cNvSpPr txBox="1"/>
          <p:nvPr>
            <p:ph idx="1" type="body"/>
          </p:nvPr>
        </p:nvSpPr>
        <p:spPr>
          <a:xfrm>
            <a:off x="1554480" y="2638044"/>
            <a:ext cx="9103360" cy="3742436"/>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Font typeface="Arial"/>
              <a:buChar char="•"/>
            </a:pPr>
            <a:r>
              <a:rPr b="0" i="0" lang="en-IN" sz="2400">
                <a:solidFill>
                  <a:srgbClr val="222222"/>
                </a:solidFill>
                <a:latin typeface="Calibri"/>
                <a:ea typeface="Calibri"/>
                <a:cs typeface="Calibri"/>
                <a:sym typeface="Calibri"/>
              </a:rPr>
              <a:t>Abstract methods do not have an implementation; it only has method signature</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Always end the declaration with a </a:t>
            </a:r>
            <a:r>
              <a:rPr b="1" lang="en-IN" sz="2400">
                <a:latin typeface="Calibri"/>
                <a:ea typeface="Calibri"/>
                <a:cs typeface="Calibri"/>
                <a:sym typeface="Calibri"/>
              </a:rPr>
              <a:t>semicolon</a:t>
            </a:r>
            <a:r>
              <a:rPr lang="en-IN" sz="2400">
                <a:latin typeface="Calibri"/>
                <a:ea typeface="Calibri"/>
                <a:cs typeface="Calibri"/>
                <a:sym typeface="Calibri"/>
              </a:rPr>
              <a:t>(;).</a:t>
            </a:r>
            <a:endParaRPr b="0" i="0" sz="2400">
              <a:solidFill>
                <a:srgbClr val="222222"/>
              </a:solidFill>
              <a:latin typeface="Calibri"/>
              <a:ea typeface="Calibri"/>
              <a:cs typeface="Calibri"/>
              <a:sym typeface="Calibri"/>
            </a:endParaRPr>
          </a:p>
          <a:p>
            <a:pPr indent="-228600" lvl="0" marL="228600" rtl="0" algn="just">
              <a:lnSpc>
                <a:spcPct val="100000"/>
              </a:lnSpc>
              <a:spcBef>
                <a:spcPts val="1000"/>
              </a:spcBef>
              <a:spcAft>
                <a:spcPts val="0"/>
              </a:spcAft>
              <a:buSzPts val="2400"/>
              <a:buFont typeface="Arial"/>
              <a:buChar char="•"/>
            </a:pPr>
            <a:r>
              <a:rPr b="0" i="0" lang="en-IN" sz="2400">
                <a:solidFill>
                  <a:srgbClr val="222222"/>
                </a:solidFill>
                <a:latin typeface="Calibri"/>
                <a:ea typeface="Calibri"/>
                <a:cs typeface="Calibri"/>
                <a:sym typeface="Calibri"/>
              </a:rPr>
              <a:t>If a class is using an abstract method, they must be declared abstract. The opposite cannot be true. This means that an abstract class does not necessarily have an abstract method.</a:t>
            </a:r>
            <a:endParaRPr/>
          </a:p>
          <a:p>
            <a:pPr indent="-228600" lvl="0" marL="228600" rtl="0" algn="just">
              <a:lnSpc>
                <a:spcPct val="100000"/>
              </a:lnSpc>
              <a:spcBef>
                <a:spcPts val="1000"/>
              </a:spcBef>
              <a:spcAft>
                <a:spcPts val="0"/>
              </a:spcAft>
              <a:buSzPts val="2400"/>
              <a:buFont typeface="Arial"/>
              <a:buChar char="•"/>
            </a:pPr>
            <a:r>
              <a:rPr b="0" i="0" lang="en-IN" sz="2400">
                <a:solidFill>
                  <a:srgbClr val="222222"/>
                </a:solidFill>
                <a:latin typeface="Calibri"/>
                <a:ea typeface="Calibri"/>
                <a:cs typeface="Calibri"/>
                <a:sym typeface="Calibri"/>
              </a:rPr>
              <a:t>If a regular class extends an abstract class, then that class must implement all the abstract methods of the abstract parent</a:t>
            </a:r>
            <a:endParaRPr/>
          </a:p>
          <a:p>
            <a:pPr indent="-76200" lvl="0" marL="228600" rtl="0" algn="just">
              <a:lnSpc>
                <a:spcPct val="100000"/>
              </a:lnSpc>
              <a:spcBef>
                <a:spcPts val="1000"/>
              </a:spcBef>
              <a:spcAft>
                <a:spcPts val="0"/>
              </a:spcAft>
              <a:buSzPts val="2400"/>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5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5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5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5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500"/>
                                        <p:tgtEl>
                                          <p:spTgt spid="1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