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Gill Sans"/>
      <p:regular r:id="rId11"/>
      <p:bold r:id="rId12"/>
    </p:embeddedFont>
    <p:embeddedFont>
      <p:font typeface="Source Sans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GillSans-regular.fntdata"/><Relationship Id="rId10" Type="http://schemas.openxmlformats.org/officeDocument/2006/relationships/slide" Target="slides/slide6.xml"/><Relationship Id="rId13" Type="http://schemas.openxmlformats.org/officeDocument/2006/relationships/font" Target="fonts/SourceSansPro-regular.fntdata"/><Relationship Id="rId12"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italic.fntdata"/><Relationship Id="rId14" Type="http://schemas.openxmlformats.org/officeDocument/2006/relationships/font" Target="fonts/SourceSansPro-bold.fntdata"/><Relationship Id="rId16"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2" name="Google Shape;72;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8" name="Google Shape;78;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dk1"/>
                </a:solidFill>
              </a:defRPr>
            </a:lvl1pPr>
            <a:lvl2pPr indent="-228600" lvl="1" marL="914400" algn="l">
              <a:lnSpc>
                <a:spcPct val="100000"/>
              </a:lnSpc>
              <a:spcBef>
                <a:spcPts val="1000"/>
              </a:spcBef>
              <a:spcAft>
                <a:spcPts val="0"/>
              </a:spcAft>
              <a:buSzPts val="2000"/>
              <a:buNone/>
              <a:defRPr sz="2000">
                <a:solidFill>
                  <a:srgbClr val="888888"/>
                </a:solidFill>
              </a:defRPr>
            </a:lvl2pPr>
            <a:lvl3pPr indent="-228600" lvl="2" marL="1371600" algn="l">
              <a:lnSpc>
                <a:spcPct val="100000"/>
              </a:lnSpc>
              <a:spcBef>
                <a:spcPts val="1000"/>
              </a:spcBef>
              <a:spcAft>
                <a:spcPts val="0"/>
              </a:spcAft>
              <a:buSzPts val="1800"/>
              <a:buNone/>
              <a:defRPr sz="1800">
                <a:solidFill>
                  <a:srgbClr val="888888"/>
                </a:solidFill>
              </a:defRPr>
            </a:lvl3pPr>
            <a:lvl4pPr indent="-228600" lvl="3" marL="1828800" algn="l">
              <a:lnSpc>
                <a:spcPct val="100000"/>
              </a:lnSpc>
              <a:spcBef>
                <a:spcPts val="1000"/>
              </a:spcBef>
              <a:spcAft>
                <a:spcPts val="0"/>
              </a:spcAft>
              <a:buSzPts val="1600"/>
              <a:buNone/>
              <a:defRPr sz="1600">
                <a:solidFill>
                  <a:srgbClr val="888888"/>
                </a:solidFill>
              </a:defRPr>
            </a:lvl4pPr>
            <a:lvl5pPr indent="-228600" lvl="4" marL="2286000" algn="l">
              <a:lnSpc>
                <a:spcPct val="100000"/>
              </a:lnSpc>
              <a:spcBef>
                <a:spcPts val="1000"/>
              </a:spcBef>
              <a:spcAft>
                <a:spcPts val="0"/>
              </a:spcAft>
              <a:buSzPts val="1600"/>
              <a:buNone/>
              <a:defRPr sz="1600">
                <a:solidFill>
                  <a:srgbClr val="888888"/>
                </a:solidFill>
              </a:defRPr>
            </a:lvl5pPr>
            <a:lvl6pPr indent="-228600" lvl="5" marL="2743200" algn="l">
              <a:lnSpc>
                <a:spcPct val="100000"/>
              </a:lnSpc>
              <a:spcBef>
                <a:spcPts val="1000"/>
              </a:spcBef>
              <a:spcAft>
                <a:spcPts val="0"/>
              </a:spcAft>
              <a:buSzPts val="1600"/>
              <a:buNone/>
              <a:defRPr sz="1600">
                <a:solidFill>
                  <a:srgbClr val="888888"/>
                </a:solidFill>
              </a:defRPr>
            </a:lvl6pPr>
            <a:lvl7pPr indent="-228600" lvl="6" marL="3200400" algn="l">
              <a:lnSpc>
                <a:spcPct val="100000"/>
              </a:lnSpc>
              <a:spcBef>
                <a:spcPts val="1000"/>
              </a:spcBef>
              <a:spcAft>
                <a:spcPts val="0"/>
              </a:spcAft>
              <a:buSzPts val="1600"/>
              <a:buNone/>
              <a:defRPr sz="1600">
                <a:solidFill>
                  <a:srgbClr val="888888"/>
                </a:solidFill>
              </a:defRPr>
            </a:lvl7pPr>
            <a:lvl8pPr indent="-228600" lvl="7" marL="3657600" algn="l">
              <a:lnSpc>
                <a:spcPct val="100000"/>
              </a:lnSpc>
              <a:spcBef>
                <a:spcPts val="1000"/>
              </a:spcBef>
              <a:spcAft>
                <a:spcPts val="0"/>
              </a:spcAft>
              <a:buSzPts val="1600"/>
              <a:buNone/>
              <a:defRPr sz="1600">
                <a:solidFill>
                  <a:srgbClr val="888888"/>
                </a:solidFill>
              </a:defRPr>
            </a:lvl8pPr>
            <a:lvl9pPr indent="-228600" lvl="8" marL="4114800" algn="l">
              <a:lnSpc>
                <a:spcPct val="100000"/>
              </a:lnSpc>
              <a:spcBef>
                <a:spcPts val="1000"/>
              </a:spcBef>
              <a:spcAft>
                <a:spcPts val="0"/>
              </a:spcAft>
              <a:buSzPts val="1600"/>
              <a:buNone/>
              <a:defRPr sz="1600">
                <a:solidFill>
                  <a:srgbClr val="888888"/>
                </a:solidFill>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 name="Google Shape;32;p5"/>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3" name="Google Shape;33;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dk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8" name="Google Shape;38;p6"/>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6"/>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0" name="Google Shape;40;p6"/>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dk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1" name="Google Shape;41;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4" name="Google Shape;44;p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p:nvPr/>
        </p:nvSpPr>
        <p:spPr>
          <a:xfrm>
            <a:off x="6096000" y="0"/>
            <a:ext cx="6096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8" name="Google Shape;58;p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chemeClr val="dk1"/>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9" name="Google Shape;59;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6095999" y="0"/>
            <a:ext cx="6102097" cy="6858000"/>
          </a:xfrm>
          <a:prstGeom prst="rect">
            <a:avLst/>
          </a:prstGeom>
          <a:solidFill>
            <a:srgbClr val="D8D8D8"/>
          </a:solidFill>
          <a:ln>
            <a:noFill/>
          </a:ln>
        </p:spPr>
      </p:sp>
      <p:sp>
        <p:nvSpPr>
          <p:cNvPr id="65" name="Google Shape;65;p10"/>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chemeClr val="dk1"/>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6" name="Google Shape;66;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0CB77"/>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ENCAPSULATION</a:t>
            </a:r>
            <a:endParaRPr/>
          </a:p>
        </p:txBody>
      </p:sp>
      <p:sp>
        <p:nvSpPr>
          <p:cNvPr id="86" name="Google Shape;86;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231136" y="36525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22222"/>
              </a:buClr>
              <a:buSzPts val="2800"/>
              <a:buFont typeface="Source Sans Pro"/>
              <a:buNone/>
            </a:pPr>
            <a:r>
              <a:rPr b="1" i="0" lang="en-IN">
                <a:solidFill>
                  <a:srgbClr val="222222"/>
                </a:solidFill>
                <a:latin typeface="Source Sans Pro"/>
                <a:ea typeface="Source Sans Pro"/>
                <a:cs typeface="Source Sans Pro"/>
                <a:sym typeface="Source Sans Pro"/>
              </a:rPr>
              <a:t>WHAT IS ENCAPSULATION IN JAVA?</a:t>
            </a:r>
            <a:endParaRPr/>
          </a:p>
        </p:txBody>
      </p:sp>
      <p:sp>
        <p:nvSpPr>
          <p:cNvPr id="92" name="Google Shape;92;p14"/>
          <p:cNvSpPr txBox="1"/>
          <p:nvPr>
            <p:ph idx="1" type="body"/>
          </p:nvPr>
        </p:nvSpPr>
        <p:spPr>
          <a:xfrm>
            <a:off x="807865" y="1580316"/>
            <a:ext cx="10475651" cy="4779844"/>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b="1" i="0" lang="en-IN" sz="2400">
                <a:solidFill>
                  <a:srgbClr val="222222"/>
                </a:solidFill>
                <a:latin typeface="Calibri"/>
                <a:ea typeface="Calibri"/>
                <a:cs typeface="Calibri"/>
                <a:sym typeface="Calibri"/>
              </a:rPr>
              <a:t>Encapsulation in Java</a:t>
            </a:r>
            <a:r>
              <a:rPr b="0" i="0" lang="en-IN" sz="2400">
                <a:solidFill>
                  <a:srgbClr val="222222"/>
                </a:solidFill>
                <a:latin typeface="Calibri"/>
                <a:ea typeface="Calibri"/>
                <a:cs typeface="Calibri"/>
                <a:sym typeface="Calibri"/>
              </a:rPr>
              <a:t> is a mechanism to wrap up variables(data) and methods(code) together as a single unit. It is the process of hiding information details and protecting data and behavior of the object. It is one of the four important OOP concepts. </a:t>
            </a:r>
            <a:endParaRPr sz="2400">
              <a:solidFill>
                <a:srgbClr val="222222"/>
              </a:solidFill>
              <a:latin typeface="Calibri"/>
              <a:ea typeface="Calibri"/>
              <a:cs typeface="Calibri"/>
              <a:sym typeface="Calibri"/>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If a data member is private it means it can only be accessed within the same class. No outside class can access private data member (variable) of other class.</a:t>
            </a:r>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However if we setup public getter and setter methods to update and read the private data fields then the outside class can access those private data fields via public methods.</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This way data can only be accessed by public methods thus making the private fields and their implementation hidden for outside classes. That’s why encapsulation is known as </a:t>
            </a:r>
            <a:r>
              <a:rPr b="1" lang="en-IN" sz="2400">
                <a:latin typeface="Calibri"/>
                <a:ea typeface="Calibri"/>
                <a:cs typeface="Calibri"/>
                <a:sym typeface="Calibri"/>
              </a:rPr>
              <a:t>data hiding. </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5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5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500"/>
                                        <p:tgtEl>
                                          <p:spTgt spid="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EXAMPLE OF ENCAPSULATION IN JAVA</a:t>
            </a:r>
            <a:endParaRPr/>
          </a:p>
        </p:txBody>
      </p:sp>
      <p:sp>
        <p:nvSpPr>
          <p:cNvPr id="98" name="Google Shape;98;p15"/>
          <p:cNvSpPr txBox="1"/>
          <p:nvPr>
            <p:ph idx="1" type="body"/>
          </p:nvPr>
        </p:nvSpPr>
        <p:spPr>
          <a:xfrm>
            <a:off x="1757680" y="2638044"/>
            <a:ext cx="9072880"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0" i="0" lang="en-IN" sz="2400">
                <a:solidFill>
                  <a:srgbClr val="222426"/>
                </a:solidFill>
                <a:latin typeface="Calibri"/>
                <a:ea typeface="Calibri"/>
                <a:cs typeface="Calibri"/>
                <a:sym typeface="Calibri"/>
              </a:rPr>
              <a:t>How to implement encapsulation in java:</a:t>
            </a:r>
            <a:br>
              <a:rPr lang="en-IN" sz="2400">
                <a:latin typeface="Calibri"/>
                <a:ea typeface="Calibri"/>
                <a:cs typeface="Calibri"/>
                <a:sym typeface="Calibri"/>
              </a:rPr>
            </a:br>
            <a:r>
              <a:rPr b="0" i="0" lang="en-IN" sz="2400">
                <a:solidFill>
                  <a:srgbClr val="222426"/>
                </a:solidFill>
                <a:latin typeface="Calibri"/>
                <a:ea typeface="Calibri"/>
                <a:cs typeface="Calibri"/>
                <a:sym typeface="Calibri"/>
              </a:rPr>
              <a:t>1) Make the instance variables private so that they cannot be accessed directly from outside the class. You can only set and get values of these variables through the methods of the class.</a:t>
            </a:r>
            <a:br>
              <a:rPr lang="en-IN" sz="2400">
                <a:latin typeface="Calibri"/>
                <a:ea typeface="Calibri"/>
                <a:cs typeface="Calibri"/>
                <a:sym typeface="Calibri"/>
              </a:rPr>
            </a:br>
            <a:r>
              <a:rPr b="0" i="0" lang="en-IN" sz="2400">
                <a:solidFill>
                  <a:srgbClr val="222426"/>
                </a:solidFill>
                <a:latin typeface="Calibri"/>
                <a:ea typeface="Calibri"/>
                <a:cs typeface="Calibri"/>
                <a:sym typeface="Calibri"/>
              </a:rPr>
              <a:t>2) Have getter and setter methods in the class to set and get the values of the fields.</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554736" y="199644"/>
            <a:ext cx="4240784" cy="687171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en-IN" sz="1200">
                <a:latin typeface="Consolas"/>
                <a:ea typeface="Consolas"/>
                <a:cs typeface="Consolas"/>
                <a:sym typeface="Consolas"/>
              </a:rPr>
              <a:t>class EncapsulationDemo</a:t>
            </a:r>
            <a:endParaRPr sz="1200">
              <a:latin typeface="Consolas"/>
              <a:ea typeface="Consolas"/>
              <a:cs typeface="Consolas"/>
              <a:sym typeface="Consolas"/>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private int ssn;</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private String empName;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private int empAge;  </a:t>
            </a:r>
            <a:r>
              <a:rPr lang="en-IN" sz="1200">
                <a:solidFill>
                  <a:srgbClr val="FF0000"/>
                </a:solidFill>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int getEmpSSN()</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return ssn;</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String getEmpName()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return empName;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int getEmpAge()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return empAge;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void setEmpAge(int newValue)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empAge = newValue;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t/>
            </a:r>
            <a:endParaRPr>
              <a:latin typeface="Consolas"/>
              <a:ea typeface="Consolas"/>
              <a:cs typeface="Consolas"/>
              <a:sym typeface="Consolas"/>
            </a:endParaRPr>
          </a:p>
        </p:txBody>
      </p:sp>
      <p:sp>
        <p:nvSpPr>
          <p:cNvPr id="104" name="Google Shape;104;p16"/>
          <p:cNvSpPr txBox="1"/>
          <p:nvPr/>
        </p:nvSpPr>
        <p:spPr>
          <a:xfrm>
            <a:off x="5466080" y="3751"/>
            <a:ext cx="6096000"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a:t>
            </a:r>
            <a:r>
              <a:rPr b="0" i="0" lang="en-IN" sz="1200" u="none" cap="none" strike="noStrike">
                <a:solidFill>
                  <a:schemeClr val="dk1"/>
                </a:solidFill>
                <a:latin typeface="Consolas"/>
                <a:ea typeface="Consolas"/>
                <a:cs typeface="Consolas"/>
                <a:sym typeface="Consolas"/>
              </a:rPr>
              <a:t>public void setEmpName(String newValue)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empName = newValue;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Gill Sans"/>
              <a:buNone/>
            </a:pPr>
            <a:r>
              <a:t/>
            </a:r>
            <a:endParaRPr b="0" i="0" sz="12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public void setEmpSSN(int newValue)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ssn = newValue;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public class EncapsTest</a:t>
            </a:r>
            <a:endParaRPr b="0" i="0" sz="12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EncapsulationDemo obj = new EncapsulationDemo();</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obj.setEmpName("Mario");</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obj.setEmpAge(32);</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obj.setEmpSSN(112233);</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System.out.println("Employee Name: " + obj.getEmpName());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System.out.println("Employee SSN: " + obj.getEmpSSN());</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System.out.println("Employee Age: " + obj.getEmpAge());</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    } </a:t>
            </a:r>
            <a:endParaRPr/>
          </a:p>
          <a:p>
            <a:pPr indent="0" lvl="0" marL="0" marR="0" rtl="0" algn="l">
              <a:spcBef>
                <a:spcPts val="0"/>
              </a:spcBef>
              <a:spcAft>
                <a:spcPts val="0"/>
              </a:spcAft>
              <a:buClr>
                <a:schemeClr val="dk1"/>
              </a:buClr>
              <a:buSzPts val="1200"/>
              <a:buFont typeface="Consolas"/>
              <a:buNone/>
            </a:pPr>
            <a:r>
              <a:rPr b="0" i="0" lang="en-IN" sz="1200" u="none" cap="none" strike="noStrike">
                <a:solidFill>
                  <a:schemeClr val="dk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500"/>
                                        <p:tgtEl>
                                          <p:spTgt spid="1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500"/>
                                        <p:tgtEl>
                                          <p:spTgt spid="1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animEffect filter="fade" transition="in">
                                      <p:cBhvr>
                                        <p:cTn dur="500"/>
                                        <p:tgtEl>
                                          <p:spTgt spid="1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animEffect filter="fade" transition="in">
                                      <p:cBhvr>
                                        <p:cTn dur="500"/>
                                        <p:tgtEl>
                                          <p:spTgt spid="10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0" st="10"/>
                                            </p:txEl>
                                          </p:spTgt>
                                        </p:tgtEl>
                                        <p:attrNameLst>
                                          <p:attrName>style.visibility</p:attrName>
                                        </p:attrNameLst>
                                      </p:cBhvr>
                                      <p:to>
                                        <p:strVal val="visible"/>
                                      </p:to>
                                    </p:set>
                                    <p:animEffect filter="fade" transition="in">
                                      <p:cBhvr>
                                        <p:cTn dur="500"/>
                                        <p:tgtEl>
                                          <p:spTgt spid="10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1" st="11"/>
                                            </p:txEl>
                                          </p:spTgt>
                                        </p:tgtEl>
                                        <p:attrNameLst>
                                          <p:attrName>style.visibility</p:attrName>
                                        </p:attrNameLst>
                                      </p:cBhvr>
                                      <p:to>
                                        <p:strVal val="visible"/>
                                      </p:to>
                                    </p:set>
                                    <p:animEffect filter="fade" transition="in">
                                      <p:cBhvr>
                                        <p:cTn dur="500"/>
                                        <p:tgtEl>
                                          <p:spTgt spid="10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2" st="12"/>
                                            </p:txEl>
                                          </p:spTgt>
                                        </p:tgtEl>
                                        <p:attrNameLst>
                                          <p:attrName>style.visibility</p:attrName>
                                        </p:attrNameLst>
                                      </p:cBhvr>
                                      <p:to>
                                        <p:strVal val="visible"/>
                                      </p:to>
                                    </p:set>
                                    <p:animEffect filter="fade" transition="in">
                                      <p:cBhvr>
                                        <p:cTn dur="500"/>
                                        <p:tgtEl>
                                          <p:spTgt spid="10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3" st="13"/>
                                            </p:txEl>
                                          </p:spTgt>
                                        </p:tgtEl>
                                        <p:attrNameLst>
                                          <p:attrName>style.visibility</p:attrName>
                                        </p:attrNameLst>
                                      </p:cBhvr>
                                      <p:to>
                                        <p:strVal val="visible"/>
                                      </p:to>
                                    </p:set>
                                    <p:animEffect filter="fade" transition="in">
                                      <p:cBhvr>
                                        <p:cTn dur="500"/>
                                        <p:tgtEl>
                                          <p:spTgt spid="10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4" st="14"/>
                                            </p:txEl>
                                          </p:spTgt>
                                        </p:tgtEl>
                                        <p:attrNameLst>
                                          <p:attrName>style.visibility</p:attrName>
                                        </p:attrNameLst>
                                      </p:cBhvr>
                                      <p:to>
                                        <p:strVal val="visible"/>
                                      </p:to>
                                    </p:set>
                                    <p:animEffect filter="fade" transition="in">
                                      <p:cBhvr>
                                        <p:cTn dur="500"/>
                                        <p:tgtEl>
                                          <p:spTgt spid="10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5" st="15"/>
                                            </p:txEl>
                                          </p:spTgt>
                                        </p:tgtEl>
                                        <p:attrNameLst>
                                          <p:attrName>style.visibility</p:attrName>
                                        </p:attrNameLst>
                                      </p:cBhvr>
                                      <p:to>
                                        <p:strVal val="visible"/>
                                      </p:to>
                                    </p:set>
                                    <p:animEffect filter="fade" transition="in">
                                      <p:cBhvr>
                                        <p:cTn dur="500"/>
                                        <p:tgtEl>
                                          <p:spTgt spid="10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6" st="16"/>
                                            </p:txEl>
                                          </p:spTgt>
                                        </p:tgtEl>
                                        <p:attrNameLst>
                                          <p:attrName>style.visibility</p:attrName>
                                        </p:attrNameLst>
                                      </p:cBhvr>
                                      <p:to>
                                        <p:strVal val="visible"/>
                                      </p:to>
                                    </p:set>
                                    <p:animEffect filter="fade" transition="in">
                                      <p:cBhvr>
                                        <p:cTn dur="500"/>
                                        <p:tgtEl>
                                          <p:spTgt spid="10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7" st="17"/>
                                            </p:txEl>
                                          </p:spTgt>
                                        </p:tgtEl>
                                        <p:attrNameLst>
                                          <p:attrName>style.visibility</p:attrName>
                                        </p:attrNameLst>
                                      </p:cBhvr>
                                      <p:to>
                                        <p:strVal val="visible"/>
                                      </p:to>
                                    </p:set>
                                    <p:animEffect filter="fade" transition="in">
                                      <p:cBhvr>
                                        <p:cTn dur="500"/>
                                        <p:tgtEl>
                                          <p:spTgt spid="10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8" st="18"/>
                                            </p:txEl>
                                          </p:spTgt>
                                        </p:tgtEl>
                                        <p:attrNameLst>
                                          <p:attrName>style.visibility</p:attrName>
                                        </p:attrNameLst>
                                      </p:cBhvr>
                                      <p:to>
                                        <p:strVal val="visible"/>
                                      </p:to>
                                    </p:set>
                                    <p:animEffect filter="fade" transition="in">
                                      <p:cBhvr>
                                        <p:cTn dur="500"/>
                                        <p:tgtEl>
                                          <p:spTgt spid="10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9" st="19"/>
                                            </p:txEl>
                                          </p:spTgt>
                                        </p:tgtEl>
                                        <p:attrNameLst>
                                          <p:attrName>style.visibility</p:attrName>
                                        </p:attrNameLst>
                                      </p:cBhvr>
                                      <p:to>
                                        <p:strVal val="visible"/>
                                      </p:to>
                                    </p:set>
                                    <p:animEffect filter="fade" transition="in">
                                      <p:cBhvr>
                                        <p:cTn dur="500"/>
                                        <p:tgtEl>
                                          <p:spTgt spid="103">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0" st="20"/>
                                            </p:txEl>
                                          </p:spTgt>
                                        </p:tgtEl>
                                        <p:attrNameLst>
                                          <p:attrName>style.visibility</p:attrName>
                                        </p:attrNameLst>
                                      </p:cBhvr>
                                      <p:to>
                                        <p:strVal val="visible"/>
                                      </p:to>
                                    </p:set>
                                    <p:animEffect filter="fade" transition="in">
                                      <p:cBhvr>
                                        <p:cTn dur="500"/>
                                        <p:tgtEl>
                                          <p:spTgt spid="103">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1" st="21"/>
                                            </p:txEl>
                                          </p:spTgt>
                                        </p:tgtEl>
                                        <p:attrNameLst>
                                          <p:attrName>style.visibility</p:attrName>
                                        </p:attrNameLst>
                                      </p:cBhvr>
                                      <p:to>
                                        <p:strVal val="visible"/>
                                      </p:to>
                                    </p:set>
                                    <p:animEffect filter="fade" transition="in">
                                      <p:cBhvr>
                                        <p:cTn dur="500"/>
                                        <p:tgtEl>
                                          <p:spTgt spid="103">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22222"/>
              </a:buClr>
              <a:buSzPts val="2800"/>
              <a:buFont typeface="Source Sans Pro"/>
              <a:buNone/>
            </a:pPr>
            <a:r>
              <a:rPr b="1" i="0" lang="en-IN">
                <a:solidFill>
                  <a:srgbClr val="222222"/>
                </a:solidFill>
                <a:latin typeface="Source Sans Pro"/>
                <a:ea typeface="Source Sans Pro"/>
                <a:cs typeface="Source Sans Pro"/>
                <a:sym typeface="Source Sans Pro"/>
              </a:rPr>
              <a:t>ABSTRACTION VS. ENCAPSULATION</a:t>
            </a:r>
            <a:endParaRPr/>
          </a:p>
        </p:txBody>
      </p:sp>
      <p:sp>
        <p:nvSpPr>
          <p:cNvPr id="110" name="Google Shape;110;p17"/>
          <p:cNvSpPr txBox="1"/>
          <p:nvPr>
            <p:ph idx="1" type="body"/>
          </p:nvPr>
        </p:nvSpPr>
        <p:spPr>
          <a:xfrm>
            <a:off x="1615440" y="2638044"/>
            <a:ext cx="9337040"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Font typeface="Arial"/>
              <a:buChar char="•"/>
            </a:pPr>
            <a:r>
              <a:rPr b="0" i="0" lang="en-IN" sz="2400">
                <a:solidFill>
                  <a:srgbClr val="222222"/>
                </a:solidFill>
                <a:latin typeface="Calibri"/>
                <a:ea typeface="Calibri"/>
                <a:cs typeface="Calibri"/>
                <a:sym typeface="Calibri"/>
              </a:rPr>
              <a:t>Encapsulation is more about "How" to achieve a functionality</a:t>
            </a:r>
            <a:endParaRPr/>
          </a:p>
          <a:p>
            <a:pPr indent="-228600" lvl="0" marL="228600" rtl="0" algn="l">
              <a:lnSpc>
                <a:spcPct val="100000"/>
              </a:lnSpc>
              <a:spcBef>
                <a:spcPts val="1000"/>
              </a:spcBef>
              <a:spcAft>
                <a:spcPts val="0"/>
              </a:spcAft>
              <a:buSzPts val="2400"/>
              <a:buFont typeface="Arial"/>
              <a:buChar char="•"/>
            </a:pPr>
            <a:r>
              <a:rPr b="0" i="0" lang="en-IN" sz="2400">
                <a:solidFill>
                  <a:srgbClr val="222222"/>
                </a:solidFill>
                <a:latin typeface="Calibri"/>
                <a:ea typeface="Calibri"/>
                <a:cs typeface="Calibri"/>
                <a:sym typeface="Calibri"/>
              </a:rPr>
              <a:t>Abstraction is more about "What" a class can do.</a:t>
            </a:r>
            <a:endParaRPr/>
          </a:p>
          <a:p>
            <a:pPr indent="0" lvl="0" marL="0" rtl="0" algn="just">
              <a:lnSpc>
                <a:spcPct val="100000"/>
              </a:lnSpc>
              <a:spcBef>
                <a:spcPts val="1000"/>
              </a:spcBef>
              <a:spcAft>
                <a:spcPts val="0"/>
              </a:spcAft>
              <a:buSzPts val="2400"/>
              <a:buNone/>
            </a:pPr>
            <a:r>
              <a:rPr b="0" i="0" lang="en-IN" sz="2400">
                <a:solidFill>
                  <a:srgbClr val="222222"/>
                </a:solidFill>
                <a:latin typeface="Calibri"/>
                <a:ea typeface="Calibri"/>
                <a:cs typeface="Calibri"/>
                <a:sym typeface="Calibri"/>
              </a:rPr>
              <a:t>A simple example to understand this difference is a mobile phone. Where the complex logic in the circuit board is encapsulated in a touch screen, and the interface is provided to abstract it out.</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ADVANTAGES OF ENCAPSULATION IN JAVA</a:t>
            </a:r>
            <a:endParaRPr/>
          </a:p>
        </p:txBody>
      </p:sp>
      <p:sp>
        <p:nvSpPr>
          <p:cNvPr id="116" name="Google Shape;116;p18"/>
          <p:cNvSpPr txBox="1"/>
          <p:nvPr>
            <p:ph idx="1" type="body"/>
          </p:nvPr>
        </p:nvSpPr>
        <p:spPr>
          <a:xfrm>
            <a:off x="985520" y="2316480"/>
            <a:ext cx="10180320" cy="412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Font typeface="Arial"/>
              <a:buChar char="•"/>
            </a:pPr>
            <a:r>
              <a:rPr b="0" i="0" lang="en-IN">
                <a:solidFill>
                  <a:srgbClr val="222222"/>
                </a:solidFill>
                <a:latin typeface="Source Sans Pro"/>
                <a:ea typeface="Source Sans Pro"/>
                <a:cs typeface="Source Sans Pro"/>
                <a:sym typeface="Source Sans Pro"/>
              </a:rPr>
              <a:t>Encapsulation is binding the data with its related functionalities. Here functionalities mean "methods" and data means "variables"</a:t>
            </a:r>
            <a:endParaRPr/>
          </a:p>
          <a:p>
            <a:pPr indent="-228600" lvl="0" marL="228600" rtl="0" algn="just">
              <a:lnSpc>
                <a:spcPct val="100000"/>
              </a:lnSpc>
              <a:spcBef>
                <a:spcPts val="1000"/>
              </a:spcBef>
              <a:spcAft>
                <a:spcPts val="0"/>
              </a:spcAft>
              <a:buSzPts val="1800"/>
              <a:buFont typeface="Arial"/>
              <a:buChar char="•"/>
            </a:pPr>
            <a:r>
              <a:rPr b="0" i="0" lang="en-IN">
                <a:solidFill>
                  <a:srgbClr val="222222"/>
                </a:solidFill>
                <a:latin typeface="Source Sans Pro"/>
                <a:ea typeface="Source Sans Pro"/>
                <a:cs typeface="Source Sans Pro"/>
                <a:sym typeface="Source Sans Pro"/>
              </a:rPr>
              <a:t>So we keep variable and methods in one place. That place is "class." Class is the base for encapsulation.</a:t>
            </a:r>
            <a:endParaRPr/>
          </a:p>
          <a:p>
            <a:pPr indent="-228600" lvl="0" marL="228600" rtl="0" algn="just">
              <a:lnSpc>
                <a:spcPct val="100000"/>
              </a:lnSpc>
              <a:spcBef>
                <a:spcPts val="1000"/>
              </a:spcBef>
              <a:spcAft>
                <a:spcPts val="0"/>
              </a:spcAft>
              <a:buSzPts val="1800"/>
              <a:buFont typeface="Arial"/>
              <a:buChar char="•"/>
            </a:pPr>
            <a:r>
              <a:rPr b="0" i="0" lang="en-IN">
                <a:solidFill>
                  <a:srgbClr val="222222"/>
                </a:solidFill>
                <a:latin typeface="Source Sans Pro"/>
                <a:ea typeface="Source Sans Pro"/>
                <a:cs typeface="Source Sans Pro"/>
                <a:sym typeface="Source Sans Pro"/>
              </a:rPr>
              <a:t>With Java Encapsulation, you can hide (restrict access) to critical data members in your code, which improves security</a:t>
            </a:r>
            <a:endParaRPr/>
          </a:p>
          <a:p>
            <a:pPr indent="-228600" lvl="0" marL="228600" rtl="0" algn="just">
              <a:lnSpc>
                <a:spcPct val="100000"/>
              </a:lnSpc>
              <a:spcBef>
                <a:spcPts val="1000"/>
              </a:spcBef>
              <a:spcAft>
                <a:spcPts val="0"/>
              </a:spcAft>
              <a:buSzPts val="1800"/>
              <a:buFont typeface="Arial"/>
              <a:buChar char="•"/>
            </a:pPr>
            <a:r>
              <a:rPr b="0" i="0" lang="en-IN">
                <a:solidFill>
                  <a:srgbClr val="222222"/>
                </a:solidFill>
                <a:latin typeface="Source Sans Pro"/>
                <a:ea typeface="Source Sans Pro"/>
                <a:cs typeface="Source Sans Pro"/>
                <a:sym typeface="Source Sans Pro"/>
              </a:rPr>
              <a:t>As we discussed earlier, if a data member is declared "private", then it can only be accessed within the same class. No outside class can access data member (variable) of other class.</a:t>
            </a:r>
            <a:endParaRPr/>
          </a:p>
          <a:p>
            <a:pPr indent="-228600" lvl="0" marL="228600" rtl="0" algn="just">
              <a:lnSpc>
                <a:spcPct val="100000"/>
              </a:lnSpc>
              <a:spcBef>
                <a:spcPts val="1000"/>
              </a:spcBef>
              <a:spcAft>
                <a:spcPts val="0"/>
              </a:spcAft>
              <a:buSzPts val="1800"/>
              <a:buFont typeface="Arial"/>
              <a:buChar char="•"/>
            </a:pPr>
            <a:r>
              <a:rPr b="0" i="0" lang="en-IN">
                <a:solidFill>
                  <a:srgbClr val="222222"/>
                </a:solidFill>
                <a:latin typeface="Source Sans Pro"/>
                <a:ea typeface="Source Sans Pro"/>
                <a:cs typeface="Source Sans Pro"/>
                <a:sym typeface="Source Sans Pro"/>
              </a:rPr>
              <a:t>However, if you need to access these variables, you have to use </a:t>
            </a:r>
            <a:r>
              <a:rPr b="1" i="0" lang="en-IN">
                <a:solidFill>
                  <a:srgbClr val="222222"/>
                </a:solidFill>
                <a:latin typeface="Source Sans Pro"/>
                <a:ea typeface="Source Sans Pro"/>
                <a:cs typeface="Source Sans Pro"/>
                <a:sym typeface="Source Sans Pro"/>
              </a:rPr>
              <a:t>public "getter" and "setter"</a:t>
            </a:r>
            <a:r>
              <a:rPr b="0" i="0" lang="en-IN">
                <a:solidFill>
                  <a:srgbClr val="222222"/>
                </a:solidFill>
                <a:latin typeface="Source Sans Pro"/>
                <a:ea typeface="Source Sans Pro"/>
                <a:cs typeface="Source Sans Pro"/>
                <a:sym typeface="Source Sans Pro"/>
              </a:rPr>
              <a:t> methods.</a:t>
            </a:r>
            <a:endParaRPr/>
          </a:p>
          <a:p>
            <a:pPr indent="-114300" lvl="0" marL="228600" rtl="0" algn="just">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