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Helvetica Neue"/>
      <p:regular r:id="rId50"/>
      <p:bold r:id="rId51"/>
      <p:italic r:id="rId52"/>
      <p:boldItalic r:id="rId53"/>
    </p:embeddedFont>
    <p:embeddedFont>
      <p:font typeface="PT Sans"/>
      <p:regular r:id="rId54"/>
      <p:bold r:id="rId55"/>
      <p:italic r:id="rId56"/>
      <p:boldItalic r:id="rId57"/>
    </p:embeddedFont>
    <p:embeddedFont>
      <p:font typeface="Gill Sans"/>
      <p:regular r:id="rId58"/>
      <p:bold r:id="rId59"/>
    </p:embeddedFont>
    <p:embeddedFont>
      <p:font typeface="Source Sans Pr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D38257-F273-4B19-B905-F47420E40D9D}">
  <a:tblStyle styleId="{31D38257-F273-4B19-B905-F47420E40D9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049472F-DF0C-4C24-B620-249F65C70718}" styleName="Table_1">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SansPro-italic.fntdata"/><Relationship Id="rId61" Type="http://schemas.openxmlformats.org/officeDocument/2006/relationships/font" Target="fonts/SourceSansPro-bold.fntdata"/><Relationship Id="rId20" Type="http://schemas.openxmlformats.org/officeDocument/2006/relationships/slide" Target="slides/slide14.xml"/><Relationship Id="rId63" Type="http://schemas.openxmlformats.org/officeDocument/2006/relationships/font" Target="fonts/SourceSans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SansPr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5.xml"/><Relationship Id="rId55" Type="http://schemas.openxmlformats.org/officeDocument/2006/relationships/font" Target="fonts/PTSans-bold.fntdata"/><Relationship Id="rId10" Type="http://schemas.openxmlformats.org/officeDocument/2006/relationships/slide" Target="slides/slide4.xml"/><Relationship Id="rId54" Type="http://schemas.openxmlformats.org/officeDocument/2006/relationships/font" Target="fonts/PTSans-regular.fntdata"/><Relationship Id="rId13" Type="http://schemas.openxmlformats.org/officeDocument/2006/relationships/slide" Target="slides/slide7.xml"/><Relationship Id="rId57" Type="http://schemas.openxmlformats.org/officeDocument/2006/relationships/font" Target="fonts/PTSans-boldItalic.fntdata"/><Relationship Id="rId12" Type="http://schemas.openxmlformats.org/officeDocument/2006/relationships/slide" Target="slides/slide6.xml"/><Relationship Id="rId56" Type="http://schemas.openxmlformats.org/officeDocument/2006/relationships/font" Target="fonts/PTSans-italic.fntdata"/><Relationship Id="rId15" Type="http://schemas.openxmlformats.org/officeDocument/2006/relationships/slide" Target="slides/slide9.xml"/><Relationship Id="rId59" Type="http://schemas.openxmlformats.org/officeDocument/2006/relationships/font" Target="fonts/GillSans-bold.fntdata"/><Relationship Id="rId14" Type="http://schemas.openxmlformats.org/officeDocument/2006/relationships/slide" Target="slides/slide8.xml"/><Relationship Id="rId58" Type="http://schemas.openxmlformats.org/officeDocument/2006/relationships/font" Target="fonts/Gill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2"/>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6095999" y="0"/>
            <a:ext cx="6102097" cy="6858000"/>
          </a:xfrm>
          <a:prstGeom prst="rect">
            <a:avLst/>
          </a:prstGeom>
          <a:solidFill>
            <a:srgbClr val="BFBFBF"/>
          </a:solidFill>
          <a:ln>
            <a:noFill/>
          </a:ln>
        </p:spPr>
      </p:sp>
      <p:sp>
        <p:nvSpPr>
          <p:cNvPr id="78" name="Google Shape;78;p12"/>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6"/>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0" name="Google Shape;60;p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11"/>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IN"/>
              <a:t>EXCEPTION HANDLING IN JAVA</a:t>
            </a:r>
            <a:endParaRPr/>
          </a:p>
        </p:txBody>
      </p:sp>
      <p:sp>
        <p:nvSpPr>
          <p:cNvPr id="99" name="Google Shape;99;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738909" y="674256"/>
            <a:ext cx="10372436" cy="54679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latin typeface="Calibri"/>
                <a:ea typeface="Calibri"/>
                <a:cs typeface="Calibri"/>
                <a:sym typeface="Calibri"/>
              </a:rPr>
              <a:t>Such organization of code, using "if" and "else" loop is not effective when your code has multiple java exceptions to handle.</a:t>
            </a:r>
            <a:endParaRPr/>
          </a:p>
          <a:p>
            <a:pPr indent="0" lvl="0" marL="0" rtl="0" algn="l">
              <a:lnSpc>
                <a:spcPct val="100000"/>
              </a:lnSpc>
              <a:spcBef>
                <a:spcPts val="1000"/>
              </a:spcBef>
              <a:spcAft>
                <a:spcPts val="0"/>
              </a:spcAft>
              <a:buSzPts val="1800"/>
              <a:buNone/>
            </a:pPr>
            <a:r>
              <a:t/>
            </a:r>
            <a:endParaRPr>
              <a:latin typeface="Calibri"/>
              <a:ea typeface="Calibri"/>
              <a:cs typeface="Calibri"/>
              <a:sym typeface="Calibri"/>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class connect</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if(Server Up)</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code to connect to server</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else</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code to connect to BACKUP server</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Effect filter="fade" transition="in">
                                      <p:cBhvr>
                                        <p:cTn dur="500"/>
                                        <p:tgtEl>
                                          <p:spTgt spid="1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Effect filter="fade" transition="in">
                                      <p:cBhvr>
                                        <p:cTn dur="500"/>
                                        <p:tgtEl>
                                          <p:spTgt spid="1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Effect filter="fade" transition="in">
                                      <p:cBhvr>
                                        <p:cTn dur="500"/>
                                        <p:tgtEl>
                                          <p:spTgt spid="1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2" st="12"/>
                                            </p:txEl>
                                          </p:spTgt>
                                        </p:tgtEl>
                                        <p:attrNameLst>
                                          <p:attrName>style.visibility</p:attrName>
                                        </p:attrNameLst>
                                      </p:cBhvr>
                                      <p:to>
                                        <p:strVal val="visible"/>
                                      </p:to>
                                    </p:set>
                                    <p:animEffect filter="fade" transition="in">
                                      <p:cBhvr>
                                        <p:cTn dur="500"/>
                                        <p:tgtEl>
                                          <p:spTgt spid="15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TRY CATCH BLOCK</a:t>
            </a:r>
            <a:endParaRPr/>
          </a:p>
        </p:txBody>
      </p:sp>
      <p:sp>
        <p:nvSpPr>
          <p:cNvPr id="161" name="Google Shape;161;p25"/>
          <p:cNvSpPr txBox="1"/>
          <p:nvPr>
            <p:ph idx="1" type="body"/>
          </p:nvPr>
        </p:nvSpPr>
        <p:spPr>
          <a:xfrm>
            <a:off x="932873" y="2148515"/>
            <a:ext cx="10575636"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t>Java provides an inbuilt exceptional handling.</a:t>
            </a:r>
            <a:endParaRPr/>
          </a:p>
          <a:p>
            <a:pPr indent="-228600" lvl="0" marL="228600" rtl="0" algn="l">
              <a:lnSpc>
                <a:spcPct val="100000"/>
              </a:lnSpc>
              <a:spcBef>
                <a:spcPts val="1000"/>
              </a:spcBef>
              <a:spcAft>
                <a:spcPts val="0"/>
              </a:spcAft>
              <a:buSzPts val="1800"/>
              <a:buChar char="•"/>
            </a:pPr>
            <a:r>
              <a:rPr lang="en-IN"/>
              <a:t>The normal code goes into a TRY block.</a:t>
            </a:r>
            <a:endParaRPr/>
          </a:p>
          <a:p>
            <a:pPr indent="-228600" lvl="0" marL="228600" rtl="0" algn="l">
              <a:lnSpc>
                <a:spcPct val="100000"/>
              </a:lnSpc>
              <a:spcBef>
                <a:spcPts val="1000"/>
              </a:spcBef>
              <a:spcAft>
                <a:spcPts val="0"/>
              </a:spcAft>
              <a:buSzPts val="1800"/>
              <a:buChar char="•"/>
            </a:pPr>
            <a:r>
              <a:rPr lang="en-IN"/>
              <a:t>The exception handling code goes into the CATCH block</a:t>
            </a:r>
            <a:endParaRPr/>
          </a:p>
          <a:p>
            <a:pPr indent="-114300" lvl="0" marL="228600" rtl="0" algn="l">
              <a:lnSpc>
                <a:spcPct val="100000"/>
              </a:lnSpc>
              <a:spcBef>
                <a:spcPts val="1000"/>
              </a:spcBef>
              <a:spcAft>
                <a:spcPts val="0"/>
              </a:spcAft>
              <a:buSzPts val="1800"/>
              <a:buNone/>
            </a:pPr>
            <a:r>
              <a:t/>
            </a:r>
            <a:endParaRPr/>
          </a:p>
        </p:txBody>
      </p:sp>
      <p:pic>
        <p:nvPicPr>
          <p:cNvPr id="162" name="Google Shape;162;p25"/>
          <p:cNvPicPr preferRelativeResize="0"/>
          <p:nvPr/>
        </p:nvPicPr>
        <p:blipFill rotWithShape="1">
          <a:blip r:embed="rId3">
            <a:alphaModFix/>
          </a:blip>
          <a:srcRect b="0" l="0" r="0" t="0"/>
          <a:stretch/>
        </p:blipFill>
        <p:spPr>
          <a:xfrm>
            <a:off x="3929638" y="3547093"/>
            <a:ext cx="3376324" cy="30847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TASKS OF EXCEPTION HANDLING</a:t>
            </a:r>
            <a:endParaRPr/>
          </a:p>
        </p:txBody>
      </p:sp>
      <p:sp>
        <p:nvSpPr>
          <p:cNvPr id="168" name="Google Shape;168;p26"/>
          <p:cNvSpPr txBox="1"/>
          <p:nvPr>
            <p:ph idx="1" type="body"/>
          </p:nvPr>
        </p:nvSpPr>
        <p:spPr>
          <a:xfrm>
            <a:off x="454098" y="2638044"/>
            <a:ext cx="7729728" cy="310198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AutoNum type="arabicParenR"/>
            </a:pPr>
            <a:r>
              <a:rPr lang="en-IN"/>
              <a:t>Hit the exception (find the problem)</a:t>
            </a:r>
            <a:endParaRPr/>
          </a:p>
          <a:p>
            <a:pPr indent="-342900" lvl="0" marL="342900" rtl="0" algn="l">
              <a:lnSpc>
                <a:spcPct val="100000"/>
              </a:lnSpc>
              <a:spcBef>
                <a:spcPts val="1000"/>
              </a:spcBef>
              <a:spcAft>
                <a:spcPts val="0"/>
              </a:spcAft>
              <a:buSzPts val="1800"/>
              <a:buAutoNum type="arabicParenR"/>
            </a:pPr>
            <a:r>
              <a:rPr lang="en-IN"/>
              <a:t>Throw the exception (inform that an error has occurred)</a:t>
            </a:r>
            <a:endParaRPr/>
          </a:p>
          <a:p>
            <a:pPr indent="-342900" lvl="0" marL="342900" rtl="0" algn="l">
              <a:lnSpc>
                <a:spcPct val="100000"/>
              </a:lnSpc>
              <a:spcBef>
                <a:spcPts val="1000"/>
              </a:spcBef>
              <a:spcAft>
                <a:spcPts val="0"/>
              </a:spcAft>
              <a:buSzPts val="1800"/>
              <a:buAutoNum type="arabicParenR"/>
            </a:pPr>
            <a:r>
              <a:rPr lang="en-IN"/>
              <a:t>Catch the exception (receive the error information)</a:t>
            </a:r>
            <a:endParaRPr/>
          </a:p>
          <a:p>
            <a:pPr indent="-342900" lvl="0" marL="342900" rtl="0" algn="l">
              <a:lnSpc>
                <a:spcPct val="100000"/>
              </a:lnSpc>
              <a:spcBef>
                <a:spcPts val="1000"/>
              </a:spcBef>
              <a:spcAft>
                <a:spcPts val="0"/>
              </a:spcAft>
              <a:buSzPts val="1800"/>
              <a:buAutoNum type="arabicParenR"/>
            </a:pPr>
            <a:r>
              <a:rPr lang="en-IN"/>
              <a:t>Handle the exception (take corrective action)</a:t>
            </a:r>
            <a:endParaRPr/>
          </a:p>
        </p:txBody>
      </p:sp>
      <p:pic>
        <p:nvPicPr>
          <p:cNvPr id="169" name="Google Shape;169;p26"/>
          <p:cNvPicPr preferRelativeResize="0"/>
          <p:nvPr/>
        </p:nvPicPr>
        <p:blipFill rotWithShape="1">
          <a:blip r:embed="rId3">
            <a:alphaModFix/>
          </a:blip>
          <a:srcRect b="0" l="0" r="0" t="0"/>
          <a:stretch/>
        </p:blipFill>
        <p:spPr>
          <a:xfrm>
            <a:off x="6312755" y="2353714"/>
            <a:ext cx="4392626" cy="450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5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5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5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5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22222"/>
              </a:buClr>
              <a:buSzPts val="2800"/>
              <a:buFont typeface="Source Sans Pro"/>
              <a:buNone/>
            </a:pPr>
            <a:r>
              <a:rPr b="1" i="0" lang="en-IN">
                <a:solidFill>
                  <a:srgbClr val="222222"/>
                </a:solidFill>
                <a:latin typeface="Source Sans Pro"/>
                <a:ea typeface="Source Sans Pro"/>
                <a:cs typeface="Source Sans Pro"/>
                <a:sym typeface="Source Sans Pro"/>
              </a:rPr>
              <a:t>SYNTAX FOR USING TRY &amp; CATCH</a:t>
            </a:r>
            <a:endParaRPr/>
          </a:p>
        </p:txBody>
      </p:sp>
      <p:sp>
        <p:nvSpPr>
          <p:cNvPr id="175" name="Google Shape;175;p27"/>
          <p:cNvSpPr txBox="1"/>
          <p:nvPr>
            <p:ph idx="1" type="body"/>
          </p:nvPr>
        </p:nvSpPr>
        <p:spPr>
          <a:xfrm>
            <a:off x="2231136" y="2638044"/>
            <a:ext cx="7729728" cy="37442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IN" sz="2000">
                <a:latin typeface="Consolas"/>
                <a:ea typeface="Consolas"/>
                <a:cs typeface="Consolas"/>
                <a:sym typeface="Consolas"/>
              </a:rPr>
              <a:t>Try</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statement(s)</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catch (exceptiontype name)</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	statement(s)</a:t>
            </a:r>
            <a:endParaRPr/>
          </a:p>
          <a:p>
            <a:pPr indent="0" lvl="0" marL="0" rtl="0" algn="l">
              <a:lnSpc>
                <a:spcPct val="100000"/>
              </a:lnSpc>
              <a:spcBef>
                <a:spcPts val="1000"/>
              </a:spcBef>
              <a:spcAft>
                <a:spcPts val="0"/>
              </a:spcAft>
              <a:buSzPts val="2000"/>
              <a:buNone/>
            </a:pPr>
            <a:r>
              <a:rPr lang="en-IN" sz="2000">
                <a:latin typeface="Consolas"/>
                <a:ea typeface="Consolas"/>
                <a:cs typeface="Consolas"/>
                <a:sym typeface="Consolas"/>
              </a:rPr>
              <a:t>}</a:t>
            </a:r>
            <a:endParaRPr sz="20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383863" y="735352"/>
            <a:ext cx="6210901"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JavaException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d = 0;</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n = 20;</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int fraction = n/d;</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System.out.println("End Of Main");</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a:t>
            </a:r>
            <a:endParaRPr/>
          </a:p>
        </p:txBody>
      </p:sp>
      <p:sp>
        <p:nvSpPr>
          <p:cNvPr id="181" name="Google Shape;181;p28"/>
          <p:cNvSpPr txBox="1"/>
          <p:nvPr/>
        </p:nvSpPr>
        <p:spPr>
          <a:xfrm>
            <a:off x="4719786" y="504042"/>
            <a:ext cx="8654471"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JavaException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d = 0;</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n = 20;</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fraction = n / 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System.out.println("This line will not be Executed");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 (ArithmeticException 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System.out.println("In the catch Block due to Exception = " +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System.out.println("End Of Main");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p:txBody>
      </p:sp>
      <p:sp>
        <p:nvSpPr>
          <p:cNvPr id="182" name="Google Shape;182;p28"/>
          <p:cNvSpPr txBox="1"/>
          <p:nvPr/>
        </p:nvSpPr>
        <p:spPr>
          <a:xfrm>
            <a:off x="383863" y="5518884"/>
            <a:ext cx="1142021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FF0000"/>
                </a:solidFill>
                <a:latin typeface="Gill Sans"/>
                <a:ea typeface="Gill Sans"/>
                <a:cs typeface="Gill Sans"/>
                <a:sym typeface="Gill Sans"/>
              </a:rPr>
              <a:t>Note: The AritmeticException Object "e" carries information about the exception that has occurred which can be useful in taking recovery actions.</a:t>
            </a:r>
            <a:endParaRPr sz="1800">
              <a:solidFill>
                <a:srgbClr val="FF0000"/>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5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5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5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5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5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5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5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5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5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5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500"/>
                                        <p:tgtEl>
                                          <p:spTgt spid="1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0" st="10"/>
                                            </p:txEl>
                                          </p:spTgt>
                                        </p:tgtEl>
                                        <p:attrNameLst>
                                          <p:attrName>style.visibility</p:attrName>
                                        </p:attrNameLst>
                                      </p:cBhvr>
                                      <p:to>
                                        <p:strVal val="visible"/>
                                      </p:to>
                                    </p:set>
                                    <p:animEffect filter="fade" transition="in">
                                      <p:cBhvr>
                                        <p:cTn dur="500"/>
                                        <p:tgtEl>
                                          <p:spTgt spid="1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1" st="11"/>
                                            </p:txEl>
                                          </p:spTgt>
                                        </p:tgtEl>
                                        <p:attrNameLst>
                                          <p:attrName>style.visibility</p:attrName>
                                        </p:attrNameLst>
                                      </p:cBhvr>
                                      <p:to>
                                        <p:strVal val="visible"/>
                                      </p:to>
                                    </p:set>
                                    <p:animEffect filter="fade" transition="in">
                                      <p:cBhvr>
                                        <p:cTn dur="500"/>
                                        <p:tgtEl>
                                          <p:spTgt spid="1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2" st="12"/>
                                            </p:txEl>
                                          </p:spTgt>
                                        </p:tgtEl>
                                        <p:attrNameLst>
                                          <p:attrName>style.visibility</p:attrName>
                                        </p:attrNameLst>
                                      </p:cBhvr>
                                      <p:to>
                                        <p:strVal val="visible"/>
                                      </p:to>
                                    </p:set>
                                    <p:animEffect filter="fade" transition="in">
                                      <p:cBhvr>
                                        <p:cTn dur="500"/>
                                        <p:tgtEl>
                                          <p:spTgt spid="18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3" st="13"/>
                                            </p:txEl>
                                          </p:spTgt>
                                        </p:tgtEl>
                                        <p:attrNameLst>
                                          <p:attrName>style.visibility</p:attrName>
                                        </p:attrNameLst>
                                      </p:cBhvr>
                                      <p:to>
                                        <p:strVal val="visible"/>
                                      </p:to>
                                    </p:set>
                                    <p:animEffect filter="fade" transition="in">
                                      <p:cBhvr>
                                        <p:cTn dur="500"/>
                                        <p:tgtEl>
                                          <p:spTgt spid="18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4" st="14"/>
                                            </p:txEl>
                                          </p:spTgt>
                                        </p:tgtEl>
                                        <p:attrNameLst>
                                          <p:attrName>style.visibility</p:attrName>
                                        </p:attrNameLst>
                                      </p:cBhvr>
                                      <p:to>
                                        <p:strVal val="visible"/>
                                      </p:to>
                                    </p:set>
                                    <p:animEffect filter="fade" transition="in">
                                      <p:cBhvr>
                                        <p:cTn dur="500"/>
                                        <p:tgtEl>
                                          <p:spTgt spid="18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5" st="15"/>
                                            </p:txEl>
                                          </p:spTgt>
                                        </p:tgtEl>
                                        <p:attrNameLst>
                                          <p:attrName>style.visibility</p:attrName>
                                        </p:attrNameLst>
                                      </p:cBhvr>
                                      <p:to>
                                        <p:strVal val="visible"/>
                                      </p:to>
                                    </p:set>
                                    <p:animEffect filter="fade" transition="in">
                                      <p:cBhvr>
                                        <p:cTn dur="500"/>
                                        <p:tgtEl>
                                          <p:spTgt spid="18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6" st="16"/>
                                            </p:txEl>
                                          </p:spTgt>
                                        </p:tgtEl>
                                        <p:attrNameLst>
                                          <p:attrName>style.visibility</p:attrName>
                                        </p:attrNameLst>
                                      </p:cBhvr>
                                      <p:to>
                                        <p:strVal val="visible"/>
                                      </p:to>
                                    </p:set>
                                    <p:animEffect filter="fade" transition="in">
                                      <p:cBhvr>
                                        <p:cTn dur="500"/>
                                        <p:tgtEl>
                                          <p:spTgt spid="18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7" st="17"/>
                                            </p:txEl>
                                          </p:spTgt>
                                        </p:tgtEl>
                                        <p:attrNameLst>
                                          <p:attrName>style.visibility</p:attrName>
                                        </p:attrNameLst>
                                      </p:cBhvr>
                                      <p:to>
                                        <p:strVal val="visible"/>
                                      </p:to>
                                    </p:set>
                                    <p:animEffect filter="fade" transition="in">
                                      <p:cBhvr>
                                        <p:cTn dur="500"/>
                                        <p:tgtEl>
                                          <p:spTgt spid="18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8" st="18"/>
                                            </p:txEl>
                                          </p:spTgt>
                                        </p:tgtEl>
                                        <p:attrNameLst>
                                          <p:attrName>style.visibility</p:attrName>
                                        </p:attrNameLst>
                                      </p:cBhvr>
                                      <p:to>
                                        <p:strVal val="visible"/>
                                      </p:to>
                                    </p:set>
                                    <p:animEffect filter="fade" transition="in">
                                      <p:cBhvr>
                                        <p:cTn dur="500"/>
                                        <p:tgtEl>
                                          <p:spTgt spid="18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9" st="19"/>
                                            </p:txEl>
                                          </p:spTgt>
                                        </p:tgtEl>
                                        <p:attrNameLst>
                                          <p:attrName>style.visibility</p:attrName>
                                        </p:attrNameLst>
                                      </p:cBhvr>
                                      <p:to>
                                        <p:strVal val="visible"/>
                                      </p:to>
                                    </p:set>
                                    <p:animEffect filter="fade" transition="in">
                                      <p:cBhvr>
                                        <p:cTn dur="500"/>
                                        <p:tgtEl>
                                          <p:spTgt spid="18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231136" y="326341"/>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TYPES OF EXCEPTIONS</a:t>
            </a:r>
            <a:endParaRPr/>
          </a:p>
        </p:txBody>
      </p:sp>
      <p:sp>
        <p:nvSpPr>
          <p:cNvPr id="188" name="Google Shape;188;p29"/>
          <p:cNvSpPr txBox="1"/>
          <p:nvPr>
            <p:ph idx="1" type="body"/>
          </p:nvPr>
        </p:nvSpPr>
        <p:spPr>
          <a:xfrm>
            <a:off x="672860" y="1656272"/>
            <a:ext cx="11119449" cy="474268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SzPts val="1800"/>
              <a:buNone/>
            </a:pPr>
            <a:r>
              <a:rPr lang="en-IN">
                <a:latin typeface="Calibri"/>
                <a:ea typeface="Calibri"/>
                <a:cs typeface="Calibri"/>
                <a:sym typeface="Calibri"/>
              </a:rPr>
              <a:t>There are two types of exceptions in Java:</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1)Checked exceptions</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2)Unchecked exceptions</a:t>
            </a:r>
            <a:endParaRPr/>
          </a:p>
          <a:p>
            <a:pPr indent="0" lvl="0" marL="0" rtl="0" algn="just">
              <a:lnSpc>
                <a:spcPct val="100000"/>
              </a:lnSpc>
              <a:spcBef>
                <a:spcPts val="1000"/>
              </a:spcBef>
              <a:spcAft>
                <a:spcPts val="0"/>
              </a:spcAft>
              <a:buSzPts val="1800"/>
              <a:buNone/>
            </a:pPr>
            <a:r>
              <a:rPr b="1" lang="en-IN" u="sng">
                <a:solidFill>
                  <a:srgbClr val="FF0000"/>
                </a:solidFill>
                <a:latin typeface="Calibri"/>
                <a:ea typeface="Calibri"/>
                <a:cs typeface="Calibri"/>
                <a:sym typeface="Calibri"/>
              </a:rPr>
              <a:t>Checked exceptions</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All exceptions other than Runtime Exceptions are known as Checked exceptions as the compiler checks them during compilation to see whether the programmer has handled them or not. If these exceptions are not handled/declared in the program, you will get compilation error. For example, SQLException, IOException, ClassNotFoundException etc.</a:t>
            </a:r>
            <a:endParaRPr/>
          </a:p>
          <a:p>
            <a:pPr indent="0" lvl="0" marL="0" rtl="0" algn="just">
              <a:lnSpc>
                <a:spcPct val="100000"/>
              </a:lnSpc>
              <a:spcBef>
                <a:spcPts val="1000"/>
              </a:spcBef>
              <a:spcAft>
                <a:spcPts val="0"/>
              </a:spcAft>
              <a:buSzPts val="1800"/>
              <a:buNone/>
            </a:pPr>
            <a:r>
              <a:rPr b="1" lang="en-IN" u="sng">
                <a:solidFill>
                  <a:srgbClr val="FF0000"/>
                </a:solidFill>
                <a:latin typeface="Calibri"/>
                <a:ea typeface="Calibri"/>
                <a:cs typeface="Calibri"/>
                <a:sym typeface="Calibri"/>
              </a:rPr>
              <a:t>Unchecked Exceptions</a:t>
            </a:r>
            <a:endParaRPr/>
          </a:p>
          <a:p>
            <a:pPr indent="0" lvl="0" marL="0" rtl="0" algn="just">
              <a:lnSpc>
                <a:spcPct val="100000"/>
              </a:lnSpc>
              <a:spcBef>
                <a:spcPts val="1000"/>
              </a:spcBef>
              <a:spcAft>
                <a:spcPts val="0"/>
              </a:spcAft>
              <a:buSzPts val="1800"/>
              <a:buNone/>
            </a:pPr>
            <a:r>
              <a:rPr lang="en-IN">
                <a:latin typeface="Calibri"/>
                <a:ea typeface="Calibri"/>
                <a:cs typeface="Calibri"/>
                <a:sym typeface="Calibri"/>
              </a:rPr>
              <a:t>Runtime Exceptions are also known as Unchecked Exceptions. These exceptions are not checked at compile-time so compiler does not check whether the programmer has handled them or not but it’s the responsibility of the programmer to handle these exceptions and provide a safe exit. For example, ArithmeticException, NullPointerException, ArrayIndexOutOfBoundsException etc.</a:t>
            </a:r>
            <a:endParaRPr/>
          </a:p>
          <a:p>
            <a:pPr indent="0" lvl="0" marL="0" rtl="0" algn="just">
              <a:lnSpc>
                <a:spcPct val="100000"/>
              </a:lnSpc>
              <a:spcBef>
                <a:spcPts val="1000"/>
              </a:spcBef>
              <a:spcAft>
                <a:spcPts val="0"/>
              </a:spcAft>
              <a:buSzPts val="1800"/>
              <a:buNone/>
            </a:pPr>
            <a:r>
              <a:t/>
            </a:r>
            <a:endParaRPr>
              <a:latin typeface="Calibri"/>
              <a:ea typeface="Calibri"/>
              <a:cs typeface="Calibri"/>
              <a:sym typeface="Calibri"/>
            </a:endParaRPr>
          </a:p>
          <a:p>
            <a:pPr indent="0" lvl="0" marL="0" rtl="0" algn="l">
              <a:lnSpc>
                <a:spcPct val="100000"/>
              </a:lnSpc>
              <a:spcBef>
                <a:spcPts val="1000"/>
              </a:spcBef>
              <a:spcAft>
                <a:spcPts val="0"/>
              </a:spcAft>
              <a:buSzPts val="1800"/>
              <a:buNone/>
            </a:pPr>
            <a:r>
              <a:rPr lang="en-IN">
                <a:latin typeface="Calibri"/>
                <a:ea typeface="Calibri"/>
                <a:cs typeface="Calibri"/>
                <a:sym typeface="Calibri"/>
              </a:rPr>
              <a:t>Compiler will never force you to catch such exception or force you to declare it in the method using throws keyword.</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5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500"/>
                                        <p:tgtEl>
                                          <p:spTgt spid="1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animEffect filter="fade" transition="in">
                                      <p:cBhvr>
                                        <p:cTn dur="500"/>
                                        <p:tgtEl>
                                          <p:spTgt spid="1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animEffect filter="fade" transition="in">
                                      <p:cBhvr>
                                        <p:cTn dur="500"/>
                                        <p:tgtEl>
                                          <p:spTgt spid="1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9" st="9"/>
                                            </p:txEl>
                                          </p:spTgt>
                                        </p:tgtEl>
                                        <p:attrNameLst>
                                          <p:attrName>style.visibility</p:attrName>
                                        </p:attrNameLst>
                                      </p:cBhvr>
                                      <p:to>
                                        <p:strVal val="visible"/>
                                      </p:to>
                                    </p:set>
                                    <p:animEffect filter="fade" transition="in">
                                      <p:cBhvr>
                                        <p:cTn dur="500"/>
                                        <p:tgtEl>
                                          <p:spTgt spid="18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0" st="10"/>
                                            </p:txEl>
                                          </p:spTgt>
                                        </p:tgtEl>
                                        <p:attrNameLst>
                                          <p:attrName>style.visibility</p:attrName>
                                        </p:attrNameLst>
                                      </p:cBhvr>
                                      <p:to>
                                        <p:strVal val="visible"/>
                                      </p:to>
                                    </p:set>
                                    <p:animEffect filter="fade" transition="in">
                                      <p:cBhvr>
                                        <p:cTn dur="500"/>
                                        <p:tgtEl>
                                          <p:spTgt spid="18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0"/>
          <p:cNvPicPr preferRelativeResize="0"/>
          <p:nvPr/>
        </p:nvPicPr>
        <p:blipFill rotWithShape="1">
          <a:blip r:embed="rId3">
            <a:alphaModFix/>
          </a:blip>
          <a:srcRect b="0" l="0" r="0" t="0"/>
          <a:stretch/>
        </p:blipFill>
        <p:spPr>
          <a:xfrm>
            <a:off x="1100831" y="446511"/>
            <a:ext cx="10210337" cy="60963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JAVA EXCEPTION KEYWORDS</a:t>
            </a:r>
            <a:endParaRPr/>
          </a:p>
        </p:txBody>
      </p:sp>
      <p:graphicFrame>
        <p:nvGraphicFramePr>
          <p:cNvPr id="199" name="Google Shape;199;p31"/>
          <p:cNvGraphicFramePr/>
          <p:nvPr/>
        </p:nvGraphicFramePr>
        <p:xfrm>
          <a:off x="2276856" y="2773342"/>
          <a:ext cx="3000000" cy="3000000"/>
        </p:xfrm>
        <a:graphic>
          <a:graphicData uri="http://schemas.openxmlformats.org/drawingml/2006/table">
            <a:tbl>
              <a:tblPr>
                <a:noFill/>
                <a:tableStyleId>{31D38257-F273-4B19-B905-F47420E40D9D}</a:tableStyleId>
              </a:tblPr>
              <a:tblGrid>
                <a:gridCol w="1555600"/>
                <a:gridCol w="6128425"/>
              </a:tblGrid>
              <a:tr h="167375">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Keyword</a:t>
                      </a:r>
                      <a:endParaRPr/>
                    </a:p>
                  </a:txBody>
                  <a:tcPr marT="33475" marB="33475" marR="33475" marL="33475">
                    <a:lnL cap="flat" cmpd="sng" w="9525">
                      <a:solidFill>
                        <a:srgbClr val="003CE6"/>
                      </a:solidFill>
                      <a:prstDash val="solid"/>
                      <a:round/>
                      <a:headEnd len="sm" w="sm" type="none"/>
                      <a:tailEnd len="sm" w="sm" type="none"/>
                    </a:lnL>
                    <a:lnR cap="flat" cmpd="sng" w="9525">
                      <a:solidFill>
                        <a:srgbClr val="003CE6"/>
                      </a:solidFill>
                      <a:prstDash val="solid"/>
                      <a:round/>
                      <a:headEnd len="sm" w="sm" type="none"/>
                      <a:tailEnd len="sm" w="sm" type="none"/>
                    </a:lnR>
                    <a:lnT cap="flat" cmpd="sng" w="9525">
                      <a:solidFill>
                        <a:srgbClr val="003CE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Description</a:t>
                      </a:r>
                      <a:endParaRPr/>
                    </a:p>
                  </a:txBody>
                  <a:tcPr marT="33475" marB="33475" marR="33475" marL="33475">
                    <a:lnL cap="flat" cmpd="sng" w="9525">
                      <a:solidFill>
                        <a:srgbClr val="003CE6"/>
                      </a:solidFill>
                      <a:prstDash val="solid"/>
                      <a:round/>
                      <a:headEnd len="sm" w="sm" type="none"/>
                      <a:tailEnd len="sm" w="sm" type="none"/>
                    </a:lnL>
                    <a:lnR cap="flat" cmpd="sng" w="9525">
                      <a:solidFill>
                        <a:srgbClr val="003CE6"/>
                      </a:solidFill>
                      <a:prstDash val="solid"/>
                      <a:round/>
                      <a:headEnd len="sm" w="sm" type="none"/>
                      <a:tailEnd len="sm" w="sm" type="none"/>
                    </a:lnR>
                    <a:lnT cap="flat" cmpd="sng" w="9525">
                      <a:solidFill>
                        <a:srgbClr val="003CE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747600">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try</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The "try" keyword is used to specify a block where we should place exception code. The try block must be followed by either catch or finally. It means, we can't use try block alone.</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47175">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catch</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The "catch" block is used to handle the exception. It must be preceded by try block which means we can't use catch block alone. It can be followed by finally block later.</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46750">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finally</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The "finally" block is used to execute the important code of the program. It is executed whether an exception is handled or not.</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45475">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throw</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The "throw" keyword is used to throw an exception.</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747600">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throws</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IN" sz="1400" u="none" cap="none" strike="noStrike">
                          <a:solidFill>
                            <a:srgbClr val="000000"/>
                          </a:solidFill>
                          <a:latin typeface="Calibri"/>
                          <a:ea typeface="Calibri"/>
                          <a:cs typeface="Calibri"/>
                          <a:sym typeface="Calibri"/>
                        </a:rPr>
                        <a:t>The "throws" keyword is used to declare exceptions. It doesn't throw an exception. It specifies that there may occur an exception in the method. It is always used with method signature.</a:t>
                      </a:r>
                      <a:endParaRPr/>
                    </a:p>
                  </a:txBody>
                  <a:tcPr marT="22325" marB="22325" marR="22325" marL="22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
        <p:nvSpPr>
          <p:cNvPr id="200" name="Google Shape;200;p31"/>
          <p:cNvSpPr/>
          <p:nvPr/>
        </p:nvSpPr>
        <p:spPr>
          <a:xfrm>
            <a:off x="2234956" y="2307743"/>
            <a:ext cx="6544612"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rPr b="0" i="0" lang="en-IN" sz="1800" u="none" cap="none" strike="noStrike">
                <a:solidFill>
                  <a:srgbClr val="000000"/>
                </a:solidFill>
                <a:latin typeface="Calibri"/>
                <a:ea typeface="Calibri"/>
                <a:cs typeface="Calibri"/>
                <a:sym typeface="Calibri"/>
              </a:rPr>
              <a:t>There are 5 keywords which are used in handling exceptions in Java.</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2231136" y="102050"/>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MULTIPLE CATCH BLOCKS IN JAVA</a:t>
            </a:r>
            <a:endParaRPr/>
          </a:p>
        </p:txBody>
      </p:sp>
      <p:sp>
        <p:nvSpPr>
          <p:cNvPr id="206" name="Google Shape;206;p32"/>
          <p:cNvSpPr txBox="1"/>
          <p:nvPr>
            <p:ph idx="1" type="body"/>
          </p:nvPr>
        </p:nvSpPr>
        <p:spPr>
          <a:xfrm>
            <a:off x="2231136" y="1388853"/>
            <a:ext cx="7729728" cy="5287992"/>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Example2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a[]=new int[7];</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a[8]=30/0;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System.out.println("First print statement in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catch(ArithmeticException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System.out.println("Warning: ArithmeticException");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catch(ArrayIndexOutOfBoundsException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System.out.println("Warning: ArrayIndexOutOfBoundsException");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System.out.println("Warning: Some Other 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 of try-catch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p:txBody>
      </p:sp>
      <p:sp>
        <p:nvSpPr>
          <p:cNvPr id="207" name="Google Shape;207;p32"/>
          <p:cNvSpPr txBox="1"/>
          <p:nvPr/>
        </p:nvSpPr>
        <p:spPr>
          <a:xfrm>
            <a:off x="8188615" y="2828836"/>
            <a:ext cx="60945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Output: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Warning: ArithmeticException</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Out of try-catch block...</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5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5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5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5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500"/>
                                        <p:tgtEl>
                                          <p:spTgt spid="2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animEffect filter="fade" transition="in">
                                      <p:cBhvr>
                                        <p:cTn dur="500"/>
                                        <p:tgtEl>
                                          <p:spTgt spid="2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animEffect filter="fade" transition="in">
                                      <p:cBhvr>
                                        <p:cTn dur="500"/>
                                        <p:tgtEl>
                                          <p:spTgt spid="2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animEffect filter="fade" transition="in">
                                      <p:cBhvr>
                                        <p:cTn dur="500"/>
                                        <p:tgtEl>
                                          <p:spTgt spid="20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4" st="14"/>
                                            </p:txEl>
                                          </p:spTgt>
                                        </p:tgtEl>
                                        <p:attrNameLst>
                                          <p:attrName>style.visibility</p:attrName>
                                        </p:attrNameLst>
                                      </p:cBhvr>
                                      <p:to>
                                        <p:strVal val="visible"/>
                                      </p:to>
                                    </p:set>
                                    <p:animEffect filter="fade" transition="in">
                                      <p:cBhvr>
                                        <p:cTn dur="500"/>
                                        <p:tgtEl>
                                          <p:spTgt spid="20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5" st="15"/>
                                            </p:txEl>
                                          </p:spTgt>
                                        </p:tgtEl>
                                        <p:attrNameLst>
                                          <p:attrName>style.visibility</p:attrName>
                                        </p:attrNameLst>
                                      </p:cBhvr>
                                      <p:to>
                                        <p:strVal val="visible"/>
                                      </p:to>
                                    </p:set>
                                    <p:animEffect filter="fade" transition="in">
                                      <p:cBhvr>
                                        <p:cTn dur="500"/>
                                        <p:tgtEl>
                                          <p:spTgt spid="20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6" st="16"/>
                                            </p:txEl>
                                          </p:spTgt>
                                        </p:tgtEl>
                                        <p:attrNameLst>
                                          <p:attrName>style.visibility</p:attrName>
                                        </p:attrNameLst>
                                      </p:cBhvr>
                                      <p:to>
                                        <p:strVal val="visible"/>
                                      </p:to>
                                    </p:set>
                                    <p:animEffect filter="fade" transition="in">
                                      <p:cBhvr>
                                        <p:cTn dur="500"/>
                                        <p:tgtEl>
                                          <p:spTgt spid="20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7" st="17"/>
                                            </p:txEl>
                                          </p:spTgt>
                                        </p:tgtEl>
                                        <p:attrNameLst>
                                          <p:attrName>style.visibility</p:attrName>
                                        </p:attrNameLst>
                                      </p:cBhvr>
                                      <p:to>
                                        <p:strVal val="visible"/>
                                      </p:to>
                                    </p:set>
                                    <p:animEffect filter="fade" transition="in">
                                      <p:cBhvr>
                                        <p:cTn dur="500"/>
                                        <p:tgtEl>
                                          <p:spTgt spid="20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8" st="18"/>
                                            </p:txEl>
                                          </p:spTgt>
                                        </p:tgtEl>
                                        <p:attrNameLst>
                                          <p:attrName>style.visibility</p:attrName>
                                        </p:attrNameLst>
                                      </p:cBhvr>
                                      <p:to>
                                        <p:strVal val="visible"/>
                                      </p:to>
                                    </p:set>
                                    <p:animEffect filter="fade" transition="in">
                                      <p:cBhvr>
                                        <p:cTn dur="500"/>
                                        <p:tgtEl>
                                          <p:spTgt spid="20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9" st="19"/>
                                            </p:txEl>
                                          </p:spTgt>
                                        </p:tgtEl>
                                        <p:attrNameLst>
                                          <p:attrName>style.visibility</p:attrName>
                                        </p:attrNameLst>
                                      </p:cBhvr>
                                      <p:to>
                                        <p:strVal val="visible"/>
                                      </p:to>
                                    </p:set>
                                    <p:animEffect filter="fade" transition="in">
                                      <p:cBhvr>
                                        <p:cTn dur="500"/>
                                        <p:tgtEl>
                                          <p:spTgt spid="20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0" st="20"/>
                                            </p:txEl>
                                          </p:spTgt>
                                        </p:tgtEl>
                                        <p:attrNameLst>
                                          <p:attrName>style.visibility</p:attrName>
                                        </p:attrNameLst>
                                      </p:cBhvr>
                                      <p:to>
                                        <p:strVal val="visible"/>
                                      </p:to>
                                    </p:set>
                                    <p:animEffect filter="fade" transition="in">
                                      <p:cBhvr>
                                        <p:cTn dur="500"/>
                                        <p:tgtEl>
                                          <p:spTgt spid="20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1" type="body"/>
          </p:nvPr>
        </p:nvSpPr>
        <p:spPr>
          <a:xfrm>
            <a:off x="672860" y="422694"/>
            <a:ext cx="10955548" cy="627140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Example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arr[]=new int[7];</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arr[10]=10/5;</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System.out.println("Last Statement of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catch(ArithmeticException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System.out.println("You should not divide a number by zero");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catch(ArrayIndexOutOfBoundsException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System.out.println("Accessing array elements outside of the limit");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System.out.println("Some Other 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 of the try-catch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213" name="Google Shape;213;p33"/>
          <p:cNvSpPr/>
          <p:nvPr/>
        </p:nvSpPr>
        <p:spPr>
          <a:xfrm>
            <a:off x="6349030" y="943159"/>
            <a:ext cx="5253487" cy="830997"/>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22426"/>
              </a:buClr>
              <a:buSzPts val="1600"/>
              <a:buFont typeface="PT Sans"/>
              <a:buNone/>
            </a:pPr>
            <a:r>
              <a:rPr b="0" i="0" lang="en-IN" sz="1600" u="none" cap="none" strike="noStrike">
                <a:solidFill>
                  <a:srgbClr val="222426"/>
                </a:solidFill>
                <a:latin typeface="PT Sans"/>
                <a:ea typeface="PT Sans"/>
                <a:cs typeface="PT Sans"/>
                <a:sym typeface="PT Sans"/>
              </a:rPr>
              <a:t>Output:</a:t>
            </a:r>
            <a:endParaRPr b="0" i="0" sz="1600" u="none" cap="none" strike="noStrike">
              <a:solidFill>
                <a:srgbClr val="2B91AF"/>
              </a:solidFill>
              <a:latin typeface="Consolas"/>
              <a:ea typeface="Consolas"/>
              <a:cs typeface="Consolas"/>
              <a:sym typeface="Consolas"/>
            </a:endParaRPr>
          </a:p>
          <a:p>
            <a:pPr indent="0" lvl="0" marL="0" marR="0" rtl="0" algn="l">
              <a:lnSpc>
                <a:spcPct val="100000"/>
              </a:lnSpc>
              <a:spcBef>
                <a:spcPts val="0"/>
              </a:spcBef>
              <a:spcAft>
                <a:spcPts val="0"/>
              </a:spcAft>
              <a:buClr>
                <a:srgbClr val="2B91AF"/>
              </a:buClr>
              <a:buSzPts val="1600"/>
              <a:buFont typeface="Consolas"/>
              <a:buNone/>
            </a:pPr>
            <a:r>
              <a:rPr b="0" i="0" lang="en-IN" sz="1600" u="none" cap="none" strike="noStrike">
                <a:solidFill>
                  <a:srgbClr val="2B91AF"/>
                </a:solidFill>
                <a:latin typeface="Consolas"/>
                <a:ea typeface="Consolas"/>
                <a:cs typeface="Consolas"/>
                <a:sym typeface="Consolas"/>
              </a:rPr>
              <a:t>Accessing</a:t>
            </a:r>
            <a:r>
              <a:rPr b="0" i="0" lang="en-IN" sz="1600" u="none" cap="none" strike="noStrike">
                <a:solidFill>
                  <a:srgbClr val="000000"/>
                </a:solidFill>
                <a:latin typeface="Consolas"/>
                <a:ea typeface="Consolas"/>
                <a:cs typeface="Consolas"/>
                <a:sym typeface="Consolas"/>
              </a:rPr>
              <a:t> array elements outside of the limit </a:t>
            </a:r>
            <a:r>
              <a:rPr b="0" i="0" lang="en-IN" sz="1600" u="none" cap="none" strike="noStrike">
                <a:solidFill>
                  <a:srgbClr val="2B91AF"/>
                </a:solidFill>
                <a:latin typeface="Consolas"/>
                <a:ea typeface="Consolas"/>
                <a:cs typeface="Consolas"/>
                <a:sym typeface="Consolas"/>
              </a:rPr>
              <a:t>Out</a:t>
            </a:r>
            <a:r>
              <a:rPr b="0" i="0" lang="en-IN" sz="1600" u="none" cap="none" strike="noStrike">
                <a:solidFill>
                  <a:srgbClr val="000000"/>
                </a:solidFill>
                <a:latin typeface="Consolas"/>
                <a:ea typeface="Consolas"/>
                <a:cs typeface="Consolas"/>
                <a:sym typeface="Consolas"/>
              </a:rPr>
              <a:t> of the </a:t>
            </a:r>
            <a:r>
              <a:rPr b="0" i="0" lang="en-IN" sz="1600" u="none" cap="none" strike="noStrike">
                <a:solidFill>
                  <a:srgbClr val="00008B"/>
                </a:solidFill>
                <a:latin typeface="Consolas"/>
                <a:ea typeface="Consolas"/>
                <a:cs typeface="Consolas"/>
                <a:sym typeface="Consolas"/>
              </a:rPr>
              <a:t>try</a:t>
            </a:r>
            <a:r>
              <a:rPr b="0" i="0" lang="en-IN" sz="1600" u="none" cap="none" strike="noStrike">
                <a:solidFill>
                  <a:srgbClr val="000000"/>
                </a:solidFill>
                <a:latin typeface="Consolas"/>
                <a:ea typeface="Consolas"/>
                <a:cs typeface="Consolas"/>
                <a:sym typeface="Consolas"/>
              </a:rPr>
              <a:t>-</a:t>
            </a:r>
            <a:r>
              <a:rPr b="0" i="0" lang="en-IN" sz="1600" u="none" cap="none" strike="noStrike">
                <a:solidFill>
                  <a:srgbClr val="00008B"/>
                </a:solidFill>
                <a:latin typeface="Consolas"/>
                <a:ea typeface="Consolas"/>
                <a:cs typeface="Consolas"/>
                <a:sym typeface="Consolas"/>
              </a:rPr>
              <a:t>catch</a:t>
            </a:r>
            <a:r>
              <a:rPr b="0" i="0" lang="en-IN" sz="1600" u="none" cap="none" strike="noStrike">
                <a:solidFill>
                  <a:srgbClr val="000000"/>
                </a:solidFill>
                <a:latin typeface="Consolas"/>
                <a:ea typeface="Consolas"/>
                <a:cs typeface="Consolas"/>
                <a:sym typeface="Consolas"/>
              </a:rPr>
              <a:t> block</a:t>
            </a:r>
            <a:r>
              <a:rPr b="0" i="0" lang="en-IN" sz="1600" u="none" cap="none" strike="noStrike">
                <a:solidFill>
                  <a:schemeClr val="dk1"/>
                </a:solidFill>
                <a:latin typeface="Gill Sans"/>
                <a:ea typeface="Gill Sans"/>
                <a:cs typeface="Gill Sans"/>
                <a:sym typeface="Gill Sans"/>
              </a:rPr>
              <a:t> </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5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5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5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500"/>
                                        <p:tgtEl>
                                          <p:spTgt spid="2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Effect filter="fade" transition="in">
                                      <p:cBhvr>
                                        <p:cTn dur="500"/>
                                        <p:tgtEl>
                                          <p:spTgt spid="2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Effect filter="fade" transition="in">
                                      <p:cBhvr>
                                        <p:cTn dur="500"/>
                                        <p:tgtEl>
                                          <p:spTgt spid="2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Effect filter="fade" transition="in">
                                      <p:cBhvr>
                                        <p:cTn dur="500"/>
                                        <p:tgtEl>
                                          <p:spTgt spid="2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animEffect filter="fade" transition="in">
                                      <p:cBhvr>
                                        <p:cTn dur="500"/>
                                        <p:tgtEl>
                                          <p:spTgt spid="2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9" st="9"/>
                                            </p:txEl>
                                          </p:spTgt>
                                        </p:tgtEl>
                                        <p:attrNameLst>
                                          <p:attrName>style.visibility</p:attrName>
                                        </p:attrNameLst>
                                      </p:cBhvr>
                                      <p:to>
                                        <p:strVal val="visible"/>
                                      </p:to>
                                    </p:set>
                                    <p:animEffect filter="fade" transition="in">
                                      <p:cBhvr>
                                        <p:cTn dur="500"/>
                                        <p:tgtEl>
                                          <p:spTgt spid="2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0" st="10"/>
                                            </p:txEl>
                                          </p:spTgt>
                                        </p:tgtEl>
                                        <p:attrNameLst>
                                          <p:attrName>style.visibility</p:attrName>
                                        </p:attrNameLst>
                                      </p:cBhvr>
                                      <p:to>
                                        <p:strVal val="visible"/>
                                      </p:to>
                                    </p:set>
                                    <p:animEffect filter="fade" transition="in">
                                      <p:cBhvr>
                                        <p:cTn dur="500"/>
                                        <p:tgtEl>
                                          <p:spTgt spid="2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1" st="11"/>
                                            </p:txEl>
                                          </p:spTgt>
                                        </p:tgtEl>
                                        <p:attrNameLst>
                                          <p:attrName>style.visibility</p:attrName>
                                        </p:attrNameLst>
                                      </p:cBhvr>
                                      <p:to>
                                        <p:strVal val="visible"/>
                                      </p:to>
                                    </p:set>
                                    <p:animEffect filter="fade" transition="in">
                                      <p:cBhvr>
                                        <p:cTn dur="500"/>
                                        <p:tgtEl>
                                          <p:spTgt spid="21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2" st="12"/>
                                            </p:txEl>
                                          </p:spTgt>
                                        </p:tgtEl>
                                        <p:attrNameLst>
                                          <p:attrName>style.visibility</p:attrName>
                                        </p:attrNameLst>
                                      </p:cBhvr>
                                      <p:to>
                                        <p:strVal val="visible"/>
                                      </p:to>
                                    </p:set>
                                    <p:animEffect filter="fade" transition="in">
                                      <p:cBhvr>
                                        <p:cTn dur="500"/>
                                        <p:tgtEl>
                                          <p:spTgt spid="21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3" st="13"/>
                                            </p:txEl>
                                          </p:spTgt>
                                        </p:tgtEl>
                                        <p:attrNameLst>
                                          <p:attrName>style.visibility</p:attrName>
                                        </p:attrNameLst>
                                      </p:cBhvr>
                                      <p:to>
                                        <p:strVal val="visible"/>
                                      </p:to>
                                    </p:set>
                                    <p:animEffect filter="fade" transition="in">
                                      <p:cBhvr>
                                        <p:cTn dur="500"/>
                                        <p:tgtEl>
                                          <p:spTgt spid="21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4" st="14"/>
                                            </p:txEl>
                                          </p:spTgt>
                                        </p:tgtEl>
                                        <p:attrNameLst>
                                          <p:attrName>style.visibility</p:attrName>
                                        </p:attrNameLst>
                                      </p:cBhvr>
                                      <p:to>
                                        <p:strVal val="visible"/>
                                      </p:to>
                                    </p:set>
                                    <p:animEffect filter="fade" transition="in">
                                      <p:cBhvr>
                                        <p:cTn dur="500"/>
                                        <p:tgtEl>
                                          <p:spTgt spid="21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5" st="15"/>
                                            </p:txEl>
                                          </p:spTgt>
                                        </p:tgtEl>
                                        <p:attrNameLst>
                                          <p:attrName>style.visibility</p:attrName>
                                        </p:attrNameLst>
                                      </p:cBhvr>
                                      <p:to>
                                        <p:strVal val="visible"/>
                                      </p:to>
                                    </p:set>
                                    <p:animEffect filter="fade" transition="in">
                                      <p:cBhvr>
                                        <p:cTn dur="500"/>
                                        <p:tgtEl>
                                          <p:spTgt spid="21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6" st="16"/>
                                            </p:txEl>
                                          </p:spTgt>
                                        </p:tgtEl>
                                        <p:attrNameLst>
                                          <p:attrName>style.visibility</p:attrName>
                                        </p:attrNameLst>
                                      </p:cBhvr>
                                      <p:to>
                                        <p:strVal val="visible"/>
                                      </p:to>
                                    </p:set>
                                    <p:animEffect filter="fade" transition="in">
                                      <p:cBhvr>
                                        <p:cTn dur="500"/>
                                        <p:tgtEl>
                                          <p:spTgt spid="21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7" st="17"/>
                                            </p:txEl>
                                          </p:spTgt>
                                        </p:tgtEl>
                                        <p:attrNameLst>
                                          <p:attrName>style.visibility</p:attrName>
                                        </p:attrNameLst>
                                      </p:cBhvr>
                                      <p:to>
                                        <p:strVal val="visible"/>
                                      </p:to>
                                    </p:set>
                                    <p:animEffect filter="fade" transition="in">
                                      <p:cBhvr>
                                        <p:cTn dur="500"/>
                                        <p:tgtEl>
                                          <p:spTgt spid="21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8" st="18"/>
                                            </p:txEl>
                                          </p:spTgt>
                                        </p:tgtEl>
                                        <p:attrNameLst>
                                          <p:attrName>style.visibility</p:attrName>
                                        </p:attrNameLst>
                                      </p:cBhvr>
                                      <p:to>
                                        <p:strVal val="visible"/>
                                      </p:to>
                                    </p:set>
                                    <p:animEffect filter="fade" transition="in">
                                      <p:cBhvr>
                                        <p:cTn dur="500"/>
                                        <p:tgtEl>
                                          <p:spTgt spid="21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9" st="19"/>
                                            </p:txEl>
                                          </p:spTgt>
                                        </p:tgtEl>
                                        <p:attrNameLst>
                                          <p:attrName>style.visibility</p:attrName>
                                        </p:attrNameLst>
                                      </p:cBhvr>
                                      <p:to>
                                        <p:strVal val="visible"/>
                                      </p:to>
                                    </p:set>
                                    <p:animEffect filter="fade" transition="in">
                                      <p:cBhvr>
                                        <p:cTn dur="500"/>
                                        <p:tgtEl>
                                          <p:spTgt spid="21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0" st="20"/>
                                            </p:txEl>
                                          </p:spTgt>
                                        </p:tgtEl>
                                        <p:attrNameLst>
                                          <p:attrName>style.visibility</p:attrName>
                                        </p:attrNameLst>
                                      </p:cBhvr>
                                      <p:to>
                                        <p:strVal val="visible"/>
                                      </p:to>
                                    </p:set>
                                    <p:animEffect filter="fade" transition="in">
                                      <p:cBhvr>
                                        <p:cTn dur="500"/>
                                        <p:tgtEl>
                                          <p:spTgt spid="21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WHAT IS AN EXCEPTION?</a:t>
            </a:r>
            <a:endParaRPr/>
          </a:p>
        </p:txBody>
      </p:sp>
      <p:sp>
        <p:nvSpPr>
          <p:cNvPr id="105" name="Google Shape;105;p16"/>
          <p:cNvSpPr txBox="1"/>
          <p:nvPr>
            <p:ph idx="1" type="body"/>
          </p:nvPr>
        </p:nvSpPr>
        <p:spPr>
          <a:xfrm>
            <a:off x="887768" y="2438400"/>
            <a:ext cx="10816504" cy="3651504"/>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2400"/>
              <a:buChar char="•"/>
            </a:pPr>
            <a:r>
              <a:rPr b="1" lang="en-IN" sz="2400">
                <a:solidFill>
                  <a:srgbClr val="FF0000"/>
                </a:solidFill>
                <a:latin typeface="Calibri"/>
                <a:ea typeface="Calibri"/>
                <a:cs typeface="Calibri"/>
                <a:sym typeface="Calibri"/>
              </a:rPr>
              <a:t>Dictionary Meaning:</a:t>
            </a:r>
            <a:r>
              <a:rPr lang="en-IN" sz="2400">
                <a:solidFill>
                  <a:srgbClr val="FF0000"/>
                </a:solidFill>
                <a:latin typeface="Calibri"/>
                <a:ea typeface="Calibri"/>
                <a:cs typeface="Calibri"/>
                <a:sym typeface="Calibri"/>
              </a:rPr>
              <a:t> Exception is an abnormal condition.</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An Exception is an unwanted event that interrupts the normal flow of the program.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When an exception occurs program execution gets terminated. In such cases we get a system generated error message.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The good thing about exceptions is that they can be handled in Java. </a:t>
            </a:r>
            <a:endParaRPr/>
          </a:p>
          <a:p>
            <a:pPr indent="-228600" lvl="0" marL="228600" rtl="0" algn="just">
              <a:lnSpc>
                <a:spcPct val="100000"/>
              </a:lnSpc>
              <a:spcBef>
                <a:spcPts val="1000"/>
              </a:spcBef>
              <a:spcAft>
                <a:spcPts val="0"/>
              </a:spcAft>
              <a:buSzPts val="2400"/>
              <a:buChar char="•"/>
            </a:pPr>
            <a:r>
              <a:rPr lang="en-IN" sz="2400">
                <a:latin typeface="Calibri"/>
                <a:ea typeface="Calibri"/>
                <a:cs typeface="Calibri"/>
                <a:sym typeface="Calibri"/>
              </a:rPr>
              <a:t>By handling the exceptions we can provide a meaningful message to the user about the issue rather than a system generated message, which may not be understandable to a user.</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517587" y="207034"/>
            <a:ext cx="8942947" cy="571068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sz="1300">
                <a:latin typeface="Consolas"/>
                <a:ea typeface="Consolas"/>
                <a:cs typeface="Consolas"/>
                <a:sym typeface="Consolas"/>
              </a:rPr>
              <a:t>class Example</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int arr[]=new int[7];</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arr[10]=10/5;</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System.out.println("Last Statement of try block");</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catch(Exception e){</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System.out.println("Some Other Exception");</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catch(ArithmeticException e){</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System.out.println("You should not divide a number by zero");</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catch(ArrayIndexOutOfBoundsException e){</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System.out.println("Accessing array elements outside of the limit");</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System.out.println("Out of the try-catch block");</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sz="1300">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p:txBody>
      </p:sp>
      <p:sp>
        <p:nvSpPr>
          <p:cNvPr id="219" name="Google Shape;219;p34"/>
          <p:cNvSpPr txBox="1"/>
          <p:nvPr/>
        </p:nvSpPr>
        <p:spPr>
          <a:xfrm>
            <a:off x="433485" y="5966621"/>
            <a:ext cx="908145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onsolas"/>
                <a:ea typeface="Consolas"/>
                <a:cs typeface="Consolas"/>
                <a:sym typeface="Consolas"/>
              </a:rPr>
              <a:t>/Example.java:11: error: exception ArithmeticException has already been caught      catch(ArithmeticException e){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/Example.java:14: error: exception ArrayIndexOutOfBoundsException has already been caught      catch(ArrayIndexOutOfBoundsException e){      ^          2 errors</a:t>
            </a:r>
            <a:endParaRPr/>
          </a:p>
        </p:txBody>
      </p:sp>
      <p:sp>
        <p:nvSpPr>
          <p:cNvPr id="220" name="Google Shape;220;p34"/>
          <p:cNvSpPr txBox="1"/>
          <p:nvPr/>
        </p:nvSpPr>
        <p:spPr>
          <a:xfrm>
            <a:off x="5885367" y="827034"/>
            <a:ext cx="6094562"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600">
                <a:solidFill>
                  <a:srgbClr val="FF0000"/>
                </a:solidFill>
                <a:latin typeface="Calibri"/>
                <a:ea typeface="Calibri"/>
                <a:cs typeface="Calibri"/>
                <a:sym typeface="Calibri"/>
              </a:rPr>
              <a:t>Why we got this error?</a:t>
            </a:r>
            <a:endParaRPr/>
          </a:p>
          <a:p>
            <a:pPr indent="0" lvl="0" marL="0" marR="0" rtl="0" algn="just">
              <a:spcBef>
                <a:spcPts val="0"/>
              </a:spcBef>
              <a:spcAft>
                <a:spcPts val="0"/>
              </a:spcAft>
              <a:buNone/>
            </a:pPr>
            <a:r>
              <a:rPr lang="en-IN" sz="1600">
                <a:solidFill>
                  <a:srgbClr val="FF0000"/>
                </a:solidFill>
                <a:latin typeface="Calibri"/>
                <a:ea typeface="Calibri"/>
                <a:cs typeface="Calibri"/>
                <a:sym typeface="Calibri"/>
              </a:rPr>
              <a:t>This is because we placed the generic exception catch block at the first place which means that none of the catch blocks placed after this block is reachable. You should always place this block at the end of all other specific exception catch blocks.</a:t>
            </a:r>
            <a:endParaRPr sz="16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500"/>
                                        <p:tgtEl>
                                          <p:spTgt spid="2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Effect filter="fade" transition="in">
                                      <p:cBhvr>
                                        <p:cTn dur="500"/>
                                        <p:tgtEl>
                                          <p:spTgt spid="2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Effect filter="fade" transition="in">
                                      <p:cBhvr>
                                        <p:cTn dur="500"/>
                                        <p:tgtEl>
                                          <p:spTgt spid="2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animEffect filter="fade" transition="in">
                                      <p:cBhvr>
                                        <p:cTn dur="500"/>
                                        <p:tgtEl>
                                          <p:spTgt spid="21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9" st="9"/>
                                            </p:txEl>
                                          </p:spTgt>
                                        </p:tgtEl>
                                        <p:attrNameLst>
                                          <p:attrName>style.visibility</p:attrName>
                                        </p:attrNameLst>
                                      </p:cBhvr>
                                      <p:to>
                                        <p:strVal val="visible"/>
                                      </p:to>
                                    </p:set>
                                    <p:animEffect filter="fade" transition="in">
                                      <p:cBhvr>
                                        <p:cTn dur="500"/>
                                        <p:tgtEl>
                                          <p:spTgt spid="21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0" st="10"/>
                                            </p:txEl>
                                          </p:spTgt>
                                        </p:tgtEl>
                                        <p:attrNameLst>
                                          <p:attrName>style.visibility</p:attrName>
                                        </p:attrNameLst>
                                      </p:cBhvr>
                                      <p:to>
                                        <p:strVal val="visible"/>
                                      </p:to>
                                    </p:set>
                                    <p:animEffect filter="fade" transition="in">
                                      <p:cBhvr>
                                        <p:cTn dur="500"/>
                                        <p:tgtEl>
                                          <p:spTgt spid="21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1" st="11"/>
                                            </p:txEl>
                                          </p:spTgt>
                                        </p:tgtEl>
                                        <p:attrNameLst>
                                          <p:attrName>style.visibility</p:attrName>
                                        </p:attrNameLst>
                                      </p:cBhvr>
                                      <p:to>
                                        <p:strVal val="visible"/>
                                      </p:to>
                                    </p:set>
                                    <p:animEffect filter="fade" transition="in">
                                      <p:cBhvr>
                                        <p:cTn dur="500"/>
                                        <p:tgtEl>
                                          <p:spTgt spid="21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2" st="12"/>
                                            </p:txEl>
                                          </p:spTgt>
                                        </p:tgtEl>
                                        <p:attrNameLst>
                                          <p:attrName>style.visibility</p:attrName>
                                        </p:attrNameLst>
                                      </p:cBhvr>
                                      <p:to>
                                        <p:strVal val="visible"/>
                                      </p:to>
                                    </p:set>
                                    <p:animEffect filter="fade" transition="in">
                                      <p:cBhvr>
                                        <p:cTn dur="500"/>
                                        <p:tgtEl>
                                          <p:spTgt spid="21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3" st="13"/>
                                            </p:txEl>
                                          </p:spTgt>
                                        </p:tgtEl>
                                        <p:attrNameLst>
                                          <p:attrName>style.visibility</p:attrName>
                                        </p:attrNameLst>
                                      </p:cBhvr>
                                      <p:to>
                                        <p:strVal val="visible"/>
                                      </p:to>
                                    </p:set>
                                    <p:animEffect filter="fade" transition="in">
                                      <p:cBhvr>
                                        <p:cTn dur="500"/>
                                        <p:tgtEl>
                                          <p:spTgt spid="21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4" st="14"/>
                                            </p:txEl>
                                          </p:spTgt>
                                        </p:tgtEl>
                                        <p:attrNameLst>
                                          <p:attrName>style.visibility</p:attrName>
                                        </p:attrNameLst>
                                      </p:cBhvr>
                                      <p:to>
                                        <p:strVal val="visible"/>
                                      </p:to>
                                    </p:set>
                                    <p:animEffect filter="fade" transition="in">
                                      <p:cBhvr>
                                        <p:cTn dur="500"/>
                                        <p:tgtEl>
                                          <p:spTgt spid="21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5" st="15"/>
                                            </p:txEl>
                                          </p:spTgt>
                                        </p:tgtEl>
                                        <p:attrNameLst>
                                          <p:attrName>style.visibility</p:attrName>
                                        </p:attrNameLst>
                                      </p:cBhvr>
                                      <p:to>
                                        <p:strVal val="visible"/>
                                      </p:to>
                                    </p:set>
                                    <p:animEffect filter="fade" transition="in">
                                      <p:cBhvr>
                                        <p:cTn dur="500"/>
                                        <p:tgtEl>
                                          <p:spTgt spid="21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6" st="16"/>
                                            </p:txEl>
                                          </p:spTgt>
                                        </p:tgtEl>
                                        <p:attrNameLst>
                                          <p:attrName>style.visibility</p:attrName>
                                        </p:attrNameLst>
                                      </p:cBhvr>
                                      <p:to>
                                        <p:strVal val="visible"/>
                                      </p:to>
                                    </p:set>
                                    <p:animEffect filter="fade" transition="in">
                                      <p:cBhvr>
                                        <p:cTn dur="500"/>
                                        <p:tgtEl>
                                          <p:spTgt spid="21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7" st="17"/>
                                            </p:txEl>
                                          </p:spTgt>
                                        </p:tgtEl>
                                        <p:attrNameLst>
                                          <p:attrName>style.visibility</p:attrName>
                                        </p:attrNameLst>
                                      </p:cBhvr>
                                      <p:to>
                                        <p:strVal val="visible"/>
                                      </p:to>
                                    </p:set>
                                    <p:animEffect filter="fade" transition="in">
                                      <p:cBhvr>
                                        <p:cTn dur="500"/>
                                        <p:tgtEl>
                                          <p:spTgt spid="21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8" st="18"/>
                                            </p:txEl>
                                          </p:spTgt>
                                        </p:tgtEl>
                                        <p:attrNameLst>
                                          <p:attrName>style.visibility</p:attrName>
                                        </p:attrNameLst>
                                      </p:cBhvr>
                                      <p:to>
                                        <p:strVal val="visible"/>
                                      </p:to>
                                    </p:set>
                                    <p:animEffect filter="fade" transition="in">
                                      <p:cBhvr>
                                        <p:cTn dur="500"/>
                                        <p:tgtEl>
                                          <p:spTgt spid="21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9" st="19"/>
                                            </p:txEl>
                                          </p:spTgt>
                                        </p:tgtEl>
                                        <p:attrNameLst>
                                          <p:attrName>style.visibility</p:attrName>
                                        </p:attrNameLst>
                                      </p:cBhvr>
                                      <p:to>
                                        <p:strVal val="visible"/>
                                      </p:to>
                                    </p:set>
                                    <p:animEffect filter="fade" transition="in">
                                      <p:cBhvr>
                                        <p:cTn dur="500"/>
                                        <p:tgtEl>
                                          <p:spTgt spid="218">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0" st="20"/>
                                            </p:txEl>
                                          </p:spTgt>
                                        </p:tgtEl>
                                        <p:attrNameLst>
                                          <p:attrName>style.visibility</p:attrName>
                                        </p:attrNameLst>
                                      </p:cBhvr>
                                      <p:to>
                                        <p:strVal val="visible"/>
                                      </p:to>
                                    </p:set>
                                    <p:animEffect filter="fade" transition="in">
                                      <p:cBhvr>
                                        <p:cTn dur="500"/>
                                        <p:tgtEl>
                                          <p:spTgt spid="218">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1" st="21"/>
                                            </p:txEl>
                                          </p:spTgt>
                                        </p:tgtEl>
                                        <p:attrNameLst>
                                          <p:attrName>style.visibility</p:attrName>
                                        </p:attrNameLst>
                                      </p:cBhvr>
                                      <p:to>
                                        <p:strVal val="visible"/>
                                      </p:to>
                                    </p:set>
                                    <p:animEffect filter="fade" transition="in">
                                      <p:cBhvr>
                                        <p:cTn dur="500"/>
                                        <p:tgtEl>
                                          <p:spTgt spid="218">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NESTED TRY CATCH BLOCK IN JAVA </a:t>
            </a:r>
            <a:endParaRPr/>
          </a:p>
        </p:txBody>
      </p:sp>
      <p:sp>
        <p:nvSpPr>
          <p:cNvPr id="226" name="Google Shape;226;p35"/>
          <p:cNvSpPr txBox="1"/>
          <p:nvPr>
            <p:ph idx="1" type="body"/>
          </p:nvPr>
        </p:nvSpPr>
        <p:spPr>
          <a:xfrm>
            <a:off x="1899821" y="2638044"/>
            <a:ext cx="4438835" cy="310198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100000"/>
              </a:lnSpc>
              <a:spcBef>
                <a:spcPts val="0"/>
              </a:spcBef>
              <a:spcAft>
                <a:spcPts val="0"/>
              </a:spcAft>
              <a:buSzPct val="100000"/>
              <a:buChar char="•"/>
            </a:pPr>
            <a:r>
              <a:rPr lang="en-IN" sz="2000">
                <a:latin typeface="Calibri"/>
                <a:ea typeface="Calibri"/>
                <a:cs typeface="Calibri"/>
                <a:sym typeface="Calibri"/>
              </a:rPr>
              <a:t>When a try catch block is present in another try block then it is called the nested try catch block. Each time a try block does not have a catch handler for a particular exception, then the catch blocks of parent try block are inspected for that exception, if match is found that that catch block executes.</a:t>
            </a:r>
            <a:endParaRPr/>
          </a:p>
          <a:p>
            <a:pPr indent="-120650" lvl="0" marL="228600" rtl="0" algn="just">
              <a:lnSpc>
                <a:spcPct val="100000"/>
              </a:lnSpc>
              <a:spcBef>
                <a:spcPts val="1000"/>
              </a:spcBef>
              <a:spcAft>
                <a:spcPts val="0"/>
              </a:spcAft>
              <a:buSzPct val="100000"/>
              <a:buNone/>
            </a:pPr>
            <a:r>
              <a:t/>
            </a:r>
            <a:endParaRPr sz="2000">
              <a:latin typeface="Calibri"/>
              <a:ea typeface="Calibri"/>
              <a:cs typeface="Calibri"/>
              <a:sym typeface="Calibri"/>
            </a:endParaRPr>
          </a:p>
          <a:p>
            <a:pPr indent="-228600" lvl="0" marL="228600" rtl="0" algn="just">
              <a:lnSpc>
                <a:spcPct val="100000"/>
              </a:lnSpc>
              <a:spcBef>
                <a:spcPts val="1000"/>
              </a:spcBef>
              <a:spcAft>
                <a:spcPts val="0"/>
              </a:spcAft>
              <a:buSzPct val="100000"/>
              <a:buChar char="•"/>
            </a:pPr>
            <a:r>
              <a:rPr lang="en-IN" sz="2000">
                <a:latin typeface="Calibri"/>
                <a:ea typeface="Calibri"/>
                <a:cs typeface="Calibri"/>
                <a:sym typeface="Calibri"/>
              </a:rPr>
              <a:t>If neither catch block nor parent catch block handles exception then the system generated message would be shown for the exception,</a:t>
            </a:r>
            <a:endParaRPr sz="2000">
              <a:latin typeface="Calibri"/>
              <a:ea typeface="Calibri"/>
              <a:cs typeface="Calibri"/>
              <a:sym typeface="Calibri"/>
            </a:endParaRPr>
          </a:p>
        </p:txBody>
      </p:sp>
      <p:sp>
        <p:nvSpPr>
          <p:cNvPr id="227" name="Google Shape;227;p35"/>
          <p:cNvSpPr txBox="1"/>
          <p:nvPr/>
        </p:nvSpPr>
        <p:spPr>
          <a:xfrm>
            <a:off x="6926811" y="2281556"/>
            <a:ext cx="4365585"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Syntax:</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try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 1;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 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 1;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 2;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catch(Exception 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catch(Exception 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7" st="7"/>
                                            </p:txEl>
                                          </p:spTgt>
                                        </p:tgtEl>
                                        <p:attrNameLst>
                                          <p:attrName>style.visibility</p:attrName>
                                        </p:attrNameLst>
                                      </p:cBhvr>
                                      <p:to>
                                        <p:strVal val="visible"/>
                                      </p:to>
                                    </p:set>
                                    <p:animEffect filter="fade" transition="in">
                                      <p:cBhvr>
                                        <p:cTn dur="500"/>
                                        <p:tgtEl>
                                          <p:spTgt spid="2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8" st="8"/>
                                            </p:txEl>
                                          </p:spTgt>
                                        </p:tgtEl>
                                        <p:attrNameLst>
                                          <p:attrName>style.visibility</p:attrName>
                                        </p:attrNameLst>
                                      </p:cBhvr>
                                      <p:to>
                                        <p:strVal val="visible"/>
                                      </p:to>
                                    </p:set>
                                    <p:animEffect filter="fade" transition="in">
                                      <p:cBhvr>
                                        <p:cTn dur="500"/>
                                        <p:tgtEl>
                                          <p:spTgt spid="2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9" st="9"/>
                                            </p:txEl>
                                          </p:spTgt>
                                        </p:tgtEl>
                                        <p:attrNameLst>
                                          <p:attrName>style.visibility</p:attrName>
                                        </p:attrNameLst>
                                      </p:cBhvr>
                                      <p:to>
                                        <p:strVal val="visible"/>
                                      </p:to>
                                    </p:set>
                                    <p:animEffect filter="fade" transition="in">
                                      <p:cBhvr>
                                        <p:cTn dur="500"/>
                                        <p:tgtEl>
                                          <p:spTgt spid="2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0" st="10"/>
                                            </p:txEl>
                                          </p:spTgt>
                                        </p:tgtEl>
                                        <p:attrNameLst>
                                          <p:attrName>style.visibility</p:attrName>
                                        </p:attrNameLst>
                                      </p:cBhvr>
                                      <p:to>
                                        <p:strVal val="visible"/>
                                      </p:to>
                                    </p:set>
                                    <p:animEffect filter="fade" transition="in">
                                      <p:cBhvr>
                                        <p:cTn dur="500"/>
                                        <p:tgtEl>
                                          <p:spTgt spid="22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1" st="11"/>
                                            </p:txEl>
                                          </p:spTgt>
                                        </p:tgtEl>
                                        <p:attrNameLst>
                                          <p:attrName>style.visibility</p:attrName>
                                        </p:attrNameLst>
                                      </p:cBhvr>
                                      <p:to>
                                        <p:strVal val="visible"/>
                                      </p:to>
                                    </p:set>
                                    <p:animEffect filter="fade" transition="in">
                                      <p:cBhvr>
                                        <p:cTn dur="500"/>
                                        <p:tgtEl>
                                          <p:spTgt spid="22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2" st="12"/>
                                            </p:txEl>
                                          </p:spTgt>
                                        </p:tgtEl>
                                        <p:attrNameLst>
                                          <p:attrName>style.visibility</p:attrName>
                                        </p:attrNameLst>
                                      </p:cBhvr>
                                      <p:to>
                                        <p:strVal val="visible"/>
                                      </p:to>
                                    </p:set>
                                    <p:animEffect filter="fade" transition="in">
                                      <p:cBhvr>
                                        <p:cTn dur="500"/>
                                        <p:tgtEl>
                                          <p:spTgt spid="22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3" st="13"/>
                                            </p:txEl>
                                          </p:spTgt>
                                        </p:tgtEl>
                                        <p:attrNameLst>
                                          <p:attrName>style.visibility</p:attrName>
                                        </p:attrNameLst>
                                      </p:cBhvr>
                                      <p:to>
                                        <p:strVal val="visible"/>
                                      </p:to>
                                    </p:set>
                                    <p:animEffect filter="fade" transition="in">
                                      <p:cBhvr>
                                        <p:cTn dur="500"/>
                                        <p:tgtEl>
                                          <p:spTgt spid="22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4" st="14"/>
                                            </p:txEl>
                                          </p:spTgt>
                                        </p:tgtEl>
                                        <p:attrNameLst>
                                          <p:attrName>style.visibility</p:attrName>
                                        </p:attrNameLst>
                                      </p:cBhvr>
                                      <p:to>
                                        <p:strVal val="visible"/>
                                      </p:to>
                                    </p:set>
                                    <p:animEffect filter="fade" transition="in">
                                      <p:cBhvr>
                                        <p:cTn dur="500"/>
                                        <p:tgtEl>
                                          <p:spTgt spid="22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5" st="15"/>
                                            </p:txEl>
                                          </p:spTgt>
                                        </p:tgtEl>
                                        <p:attrNameLst>
                                          <p:attrName>style.visibility</p:attrName>
                                        </p:attrNameLst>
                                      </p:cBhvr>
                                      <p:to>
                                        <p:strVal val="visible"/>
                                      </p:to>
                                    </p:set>
                                    <p:animEffect filter="fade" transition="in">
                                      <p:cBhvr>
                                        <p:cTn dur="500"/>
                                        <p:tgtEl>
                                          <p:spTgt spid="22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6" st="16"/>
                                            </p:txEl>
                                          </p:spTgt>
                                        </p:tgtEl>
                                        <p:attrNameLst>
                                          <p:attrName>style.visibility</p:attrName>
                                        </p:attrNameLst>
                                      </p:cBhvr>
                                      <p:to>
                                        <p:strVal val="visible"/>
                                      </p:to>
                                    </p:set>
                                    <p:animEffect filter="fade" transition="in">
                                      <p:cBhvr>
                                        <p:cTn dur="500"/>
                                        <p:tgtEl>
                                          <p:spTgt spid="227">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7" st="17"/>
                                            </p:txEl>
                                          </p:spTgt>
                                        </p:tgtEl>
                                        <p:attrNameLst>
                                          <p:attrName>style.visibility</p:attrName>
                                        </p:attrNameLst>
                                      </p:cBhvr>
                                      <p:to>
                                        <p:strVal val="visible"/>
                                      </p:to>
                                    </p:set>
                                    <p:animEffect filter="fade" transition="in">
                                      <p:cBhvr>
                                        <p:cTn dur="500"/>
                                        <p:tgtEl>
                                          <p:spTgt spid="227">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8" st="18"/>
                                            </p:txEl>
                                          </p:spTgt>
                                        </p:tgtEl>
                                        <p:attrNameLst>
                                          <p:attrName>style.visibility</p:attrName>
                                        </p:attrNameLst>
                                      </p:cBhvr>
                                      <p:to>
                                        <p:strVal val="visible"/>
                                      </p:to>
                                    </p:set>
                                    <p:animEffect filter="fade" transition="in">
                                      <p:cBhvr>
                                        <p:cTn dur="500"/>
                                        <p:tgtEl>
                                          <p:spTgt spid="227">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nvSpPr>
        <p:spPr>
          <a:xfrm>
            <a:off x="307013" y="94822"/>
            <a:ext cx="7384001"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public class Excep6</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System.out.println("going to divide");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b =39/0;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catch(ArithmeticException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System.out.println(e);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x=5/0;</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a[]=new int[5];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a[5]=4;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catch(ArrayIndexOutOfBoundsException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System.out.println(e);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System.out.println("other statement");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catch(Exception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System.out.println("handeled");}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System.out.println("normal flow..");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p:txBody>
      </p:sp>
      <p:sp>
        <p:nvSpPr>
          <p:cNvPr id="233" name="Google Shape;233;p36"/>
          <p:cNvSpPr txBox="1"/>
          <p:nvPr/>
        </p:nvSpPr>
        <p:spPr>
          <a:xfrm>
            <a:off x="5790467" y="3058331"/>
            <a:ext cx="60945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Gill Sans"/>
                <a:ea typeface="Gill Sans"/>
                <a:cs typeface="Gill Sans"/>
                <a:sym typeface="Gill Sans"/>
              </a:rPr>
              <a:t>going to dividejava.lang.ArithmeticException: / by zero</a:t>
            </a:r>
            <a:endParaRPr/>
          </a:p>
          <a:p>
            <a:pPr indent="0" lvl="0" marL="0" marR="0" rtl="0" algn="l">
              <a:spcBef>
                <a:spcPts val="0"/>
              </a:spcBef>
              <a:spcAft>
                <a:spcPts val="0"/>
              </a:spcAft>
              <a:buNone/>
            </a:pPr>
            <a:r>
              <a:rPr lang="en-IN" sz="1200">
                <a:solidFill>
                  <a:schemeClr val="dk1"/>
                </a:solidFill>
                <a:latin typeface="Gill Sans"/>
                <a:ea typeface="Gill Sans"/>
                <a:cs typeface="Gill Sans"/>
                <a:sym typeface="Gill Sans"/>
              </a:rPr>
              <a:t>java.lang.ArrayIndexOutOfBoundsException: Index 5 out of bounds for length 5</a:t>
            </a:r>
            <a:endParaRPr/>
          </a:p>
          <a:p>
            <a:pPr indent="0" lvl="0" marL="0" marR="0" rtl="0" algn="l">
              <a:spcBef>
                <a:spcPts val="0"/>
              </a:spcBef>
              <a:spcAft>
                <a:spcPts val="0"/>
              </a:spcAft>
              <a:buNone/>
            </a:pPr>
            <a:r>
              <a:rPr lang="en-IN" sz="1200">
                <a:solidFill>
                  <a:schemeClr val="dk1"/>
                </a:solidFill>
                <a:latin typeface="Gill Sans"/>
                <a:ea typeface="Gill Sans"/>
                <a:cs typeface="Gill Sans"/>
                <a:sym typeface="Gill Sans"/>
              </a:rPr>
              <a:t>other statement</a:t>
            </a:r>
            <a:endParaRPr/>
          </a:p>
          <a:p>
            <a:pPr indent="0" lvl="0" marL="0" marR="0" rtl="0" algn="l">
              <a:spcBef>
                <a:spcPts val="0"/>
              </a:spcBef>
              <a:spcAft>
                <a:spcPts val="0"/>
              </a:spcAft>
              <a:buNone/>
            </a:pPr>
            <a:r>
              <a:rPr lang="en-IN" sz="1200">
                <a:solidFill>
                  <a:schemeClr val="dk1"/>
                </a:solidFill>
                <a:latin typeface="Gill Sans"/>
                <a:ea typeface="Gill Sans"/>
                <a:cs typeface="Gill Sans"/>
                <a:sym typeface="Gill Sans"/>
              </a:rPr>
              <a:t>normal flow..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5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5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500"/>
                                        <p:tgtEl>
                                          <p:spTgt spid="2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500"/>
                                        <p:tgtEl>
                                          <p:spTgt spid="2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500"/>
                                        <p:tgtEl>
                                          <p:spTgt spid="2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500"/>
                                        <p:tgtEl>
                                          <p:spTgt spid="2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Effect filter="fade" transition="in">
                                      <p:cBhvr>
                                        <p:cTn dur="500"/>
                                        <p:tgtEl>
                                          <p:spTgt spid="2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Effect filter="fade" transition="in">
                                      <p:cBhvr>
                                        <p:cTn dur="500"/>
                                        <p:tgtEl>
                                          <p:spTgt spid="2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animEffect filter="fade" transition="in">
                                      <p:cBhvr>
                                        <p:cTn dur="500"/>
                                        <p:tgtEl>
                                          <p:spTgt spid="2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animEffect filter="fade" transition="in">
                                      <p:cBhvr>
                                        <p:cTn dur="500"/>
                                        <p:tgtEl>
                                          <p:spTgt spid="2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1" st="11"/>
                                            </p:txEl>
                                          </p:spTgt>
                                        </p:tgtEl>
                                        <p:attrNameLst>
                                          <p:attrName>style.visibility</p:attrName>
                                        </p:attrNameLst>
                                      </p:cBhvr>
                                      <p:to>
                                        <p:strVal val="visible"/>
                                      </p:to>
                                    </p:set>
                                    <p:animEffect filter="fade" transition="in">
                                      <p:cBhvr>
                                        <p:cTn dur="500"/>
                                        <p:tgtEl>
                                          <p:spTgt spid="23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2" st="12"/>
                                            </p:txEl>
                                          </p:spTgt>
                                        </p:tgtEl>
                                        <p:attrNameLst>
                                          <p:attrName>style.visibility</p:attrName>
                                        </p:attrNameLst>
                                      </p:cBhvr>
                                      <p:to>
                                        <p:strVal val="visible"/>
                                      </p:to>
                                    </p:set>
                                    <p:animEffect filter="fade" transition="in">
                                      <p:cBhvr>
                                        <p:cTn dur="500"/>
                                        <p:tgtEl>
                                          <p:spTgt spid="23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3" st="13"/>
                                            </p:txEl>
                                          </p:spTgt>
                                        </p:tgtEl>
                                        <p:attrNameLst>
                                          <p:attrName>style.visibility</p:attrName>
                                        </p:attrNameLst>
                                      </p:cBhvr>
                                      <p:to>
                                        <p:strVal val="visible"/>
                                      </p:to>
                                    </p:set>
                                    <p:animEffect filter="fade" transition="in">
                                      <p:cBhvr>
                                        <p:cTn dur="500"/>
                                        <p:tgtEl>
                                          <p:spTgt spid="23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4" st="14"/>
                                            </p:txEl>
                                          </p:spTgt>
                                        </p:tgtEl>
                                        <p:attrNameLst>
                                          <p:attrName>style.visibility</p:attrName>
                                        </p:attrNameLst>
                                      </p:cBhvr>
                                      <p:to>
                                        <p:strVal val="visible"/>
                                      </p:to>
                                    </p:set>
                                    <p:animEffect filter="fade" transition="in">
                                      <p:cBhvr>
                                        <p:cTn dur="500"/>
                                        <p:tgtEl>
                                          <p:spTgt spid="23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5" st="15"/>
                                            </p:txEl>
                                          </p:spTgt>
                                        </p:tgtEl>
                                        <p:attrNameLst>
                                          <p:attrName>style.visibility</p:attrName>
                                        </p:attrNameLst>
                                      </p:cBhvr>
                                      <p:to>
                                        <p:strVal val="visible"/>
                                      </p:to>
                                    </p:set>
                                    <p:animEffect filter="fade" transition="in">
                                      <p:cBhvr>
                                        <p:cTn dur="500"/>
                                        <p:tgtEl>
                                          <p:spTgt spid="23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6" st="16"/>
                                            </p:txEl>
                                          </p:spTgt>
                                        </p:tgtEl>
                                        <p:attrNameLst>
                                          <p:attrName>style.visibility</p:attrName>
                                        </p:attrNameLst>
                                      </p:cBhvr>
                                      <p:to>
                                        <p:strVal val="visible"/>
                                      </p:to>
                                    </p:set>
                                    <p:animEffect filter="fade" transition="in">
                                      <p:cBhvr>
                                        <p:cTn dur="500"/>
                                        <p:tgtEl>
                                          <p:spTgt spid="23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7" st="17"/>
                                            </p:txEl>
                                          </p:spTgt>
                                        </p:tgtEl>
                                        <p:attrNameLst>
                                          <p:attrName>style.visibility</p:attrName>
                                        </p:attrNameLst>
                                      </p:cBhvr>
                                      <p:to>
                                        <p:strVal val="visible"/>
                                      </p:to>
                                    </p:set>
                                    <p:animEffect filter="fade" transition="in">
                                      <p:cBhvr>
                                        <p:cTn dur="500"/>
                                        <p:tgtEl>
                                          <p:spTgt spid="23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8" st="18"/>
                                            </p:txEl>
                                          </p:spTgt>
                                        </p:tgtEl>
                                        <p:attrNameLst>
                                          <p:attrName>style.visibility</p:attrName>
                                        </p:attrNameLst>
                                      </p:cBhvr>
                                      <p:to>
                                        <p:strVal val="visible"/>
                                      </p:to>
                                    </p:set>
                                    <p:animEffect filter="fade" transition="in">
                                      <p:cBhvr>
                                        <p:cTn dur="500"/>
                                        <p:tgtEl>
                                          <p:spTgt spid="23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9" st="19"/>
                                            </p:txEl>
                                          </p:spTgt>
                                        </p:tgtEl>
                                        <p:attrNameLst>
                                          <p:attrName>style.visibility</p:attrName>
                                        </p:attrNameLst>
                                      </p:cBhvr>
                                      <p:to>
                                        <p:strVal val="visible"/>
                                      </p:to>
                                    </p:set>
                                    <p:animEffect filter="fade" transition="in">
                                      <p:cBhvr>
                                        <p:cTn dur="500"/>
                                        <p:tgtEl>
                                          <p:spTgt spid="23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0" st="20"/>
                                            </p:txEl>
                                          </p:spTgt>
                                        </p:tgtEl>
                                        <p:attrNameLst>
                                          <p:attrName>style.visibility</p:attrName>
                                        </p:attrNameLst>
                                      </p:cBhvr>
                                      <p:to>
                                        <p:strVal val="visible"/>
                                      </p:to>
                                    </p:set>
                                    <p:animEffect filter="fade" transition="in">
                                      <p:cBhvr>
                                        <p:cTn dur="500"/>
                                        <p:tgtEl>
                                          <p:spTgt spid="23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1" st="21"/>
                                            </p:txEl>
                                          </p:spTgt>
                                        </p:tgtEl>
                                        <p:attrNameLst>
                                          <p:attrName>style.visibility</p:attrName>
                                        </p:attrNameLst>
                                      </p:cBhvr>
                                      <p:to>
                                        <p:strVal val="visible"/>
                                      </p:to>
                                    </p:set>
                                    <p:animEffect filter="fade" transition="in">
                                      <p:cBhvr>
                                        <p:cTn dur="500"/>
                                        <p:tgtEl>
                                          <p:spTgt spid="23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2" st="22"/>
                                            </p:txEl>
                                          </p:spTgt>
                                        </p:tgtEl>
                                        <p:attrNameLst>
                                          <p:attrName>style.visibility</p:attrName>
                                        </p:attrNameLst>
                                      </p:cBhvr>
                                      <p:to>
                                        <p:strVal val="visible"/>
                                      </p:to>
                                    </p:set>
                                    <p:animEffect filter="fade" transition="in">
                                      <p:cBhvr>
                                        <p:cTn dur="500"/>
                                        <p:tgtEl>
                                          <p:spTgt spid="23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3" st="23"/>
                                            </p:txEl>
                                          </p:spTgt>
                                        </p:tgtEl>
                                        <p:attrNameLst>
                                          <p:attrName>style.visibility</p:attrName>
                                        </p:attrNameLst>
                                      </p:cBhvr>
                                      <p:to>
                                        <p:strVal val="visible"/>
                                      </p:to>
                                    </p:set>
                                    <p:animEffect filter="fade" transition="in">
                                      <p:cBhvr>
                                        <p:cTn dur="500"/>
                                        <p:tgtEl>
                                          <p:spTgt spid="232">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4" st="24"/>
                                            </p:txEl>
                                          </p:spTgt>
                                        </p:tgtEl>
                                        <p:attrNameLst>
                                          <p:attrName>style.visibility</p:attrName>
                                        </p:attrNameLst>
                                      </p:cBhvr>
                                      <p:to>
                                        <p:strVal val="visible"/>
                                      </p:to>
                                    </p:set>
                                    <p:animEffect filter="fade" transition="in">
                                      <p:cBhvr>
                                        <p:cTn dur="500"/>
                                        <p:tgtEl>
                                          <p:spTgt spid="232">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5" st="25"/>
                                            </p:txEl>
                                          </p:spTgt>
                                        </p:tgtEl>
                                        <p:attrNameLst>
                                          <p:attrName>style.visibility</p:attrName>
                                        </p:attrNameLst>
                                      </p:cBhvr>
                                      <p:to>
                                        <p:strVal val="visible"/>
                                      </p:to>
                                    </p:set>
                                    <p:animEffect filter="fade" transition="in">
                                      <p:cBhvr>
                                        <p:cTn dur="500"/>
                                        <p:tgtEl>
                                          <p:spTgt spid="232">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6" st="26"/>
                                            </p:txEl>
                                          </p:spTgt>
                                        </p:tgtEl>
                                        <p:attrNameLst>
                                          <p:attrName>style.visibility</p:attrName>
                                        </p:attrNameLst>
                                      </p:cBhvr>
                                      <p:to>
                                        <p:strVal val="visible"/>
                                      </p:to>
                                    </p:set>
                                    <p:animEffect filter="fade" transition="in">
                                      <p:cBhvr>
                                        <p:cTn dur="500"/>
                                        <p:tgtEl>
                                          <p:spTgt spid="232">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7" st="27"/>
                                            </p:txEl>
                                          </p:spTgt>
                                        </p:tgtEl>
                                        <p:attrNameLst>
                                          <p:attrName>style.visibility</p:attrName>
                                        </p:attrNameLst>
                                      </p:cBhvr>
                                      <p:to>
                                        <p:strVal val="visible"/>
                                      </p:to>
                                    </p:set>
                                    <p:animEffect filter="fade" transition="in">
                                      <p:cBhvr>
                                        <p:cTn dur="500"/>
                                        <p:tgtEl>
                                          <p:spTgt spid="232">
                                            <p:txEl>
                                              <p:pRg end="27" st="2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8" st="28"/>
                                            </p:txEl>
                                          </p:spTgt>
                                        </p:tgtEl>
                                        <p:attrNameLst>
                                          <p:attrName>style.visibility</p:attrName>
                                        </p:attrNameLst>
                                      </p:cBhvr>
                                      <p:to>
                                        <p:strVal val="visible"/>
                                      </p:to>
                                    </p:set>
                                    <p:animEffect filter="fade" transition="in">
                                      <p:cBhvr>
                                        <p:cTn dur="500"/>
                                        <p:tgtEl>
                                          <p:spTgt spid="232">
                                            <p:txEl>
                                              <p:pRg end="28" st="2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9" st="29"/>
                                            </p:txEl>
                                          </p:spTgt>
                                        </p:tgtEl>
                                        <p:attrNameLst>
                                          <p:attrName>style.visibility</p:attrName>
                                        </p:attrNameLst>
                                      </p:cBhvr>
                                      <p:to>
                                        <p:strVal val="visible"/>
                                      </p:to>
                                    </p:set>
                                    <p:animEffect filter="fade" transition="in">
                                      <p:cBhvr>
                                        <p:cTn dur="500"/>
                                        <p:tgtEl>
                                          <p:spTgt spid="232">
                                            <p:txEl>
                                              <p:pRg end="29" st="2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0" st="30"/>
                                            </p:txEl>
                                          </p:spTgt>
                                        </p:tgtEl>
                                        <p:attrNameLst>
                                          <p:attrName>style.visibility</p:attrName>
                                        </p:attrNameLst>
                                      </p:cBhvr>
                                      <p:to>
                                        <p:strVal val="visible"/>
                                      </p:to>
                                    </p:set>
                                    <p:animEffect filter="fade" transition="in">
                                      <p:cBhvr>
                                        <p:cTn dur="500"/>
                                        <p:tgtEl>
                                          <p:spTgt spid="232">
                                            <p:txEl>
                                              <p:pRg end="30" st="3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1" st="31"/>
                                            </p:txEl>
                                          </p:spTgt>
                                        </p:tgtEl>
                                        <p:attrNameLst>
                                          <p:attrName>style.visibility</p:attrName>
                                        </p:attrNameLst>
                                      </p:cBhvr>
                                      <p:to>
                                        <p:strVal val="visible"/>
                                      </p:to>
                                    </p:set>
                                    <p:animEffect filter="fade" transition="in">
                                      <p:cBhvr>
                                        <p:cTn dur="500"/>
                                        <p:tgtEl>
                                          <p:spTgt spid="232">
                                            <p:txEl>
                                              <p:pRg end="31" st="3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JAVA FINALLY BLOCK</a:t>
            </a:r>
            <a:endParaRPr/>
          </a:p>
        </p:txBody>
      </p:sp>
      <p:sp>
        <p:nvSpPr>
          <p:cNvPr id="239" name="Google Shape;239;p37"/>
          <p:cNvSpPr txBox="1"/>
          <p:nvPr>
            <p:ph idx="1" type="body"/>
          </p:nvPr>
        </p:nvSpPr>
        <p:spPr>
          <a:xfrm>
            <a:off x="1306265" y="2362835"/>
            <a:ext cx="9790821" cy="310198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800"/>
              <a:buNone/>
            </a:pPr>
            <a:r>
              <a:rPr lang="en-IN">
                <a:latin typeface="Calibri"/>
                <a:ea typeface="Calibri"/>
                <a:cs typeface="Calibri"/>
                <a:sym typeface="Calibri"/>
              </a:rPr>
              <a:t>A finally block contains all the crucial statements that must be executed whether exception occurs or not. The statements present in this block will always execute regardless of whether exception occurs in try block or not such as closing a connection, stream etc.</a:t>
            </a:r>
            <a:endParaRPr>
              <a:latin typeface="Calibri"/>
              <a:ea typeface="Calibri"/>
              <a:cs typeface="Calibri"/>
              <a:sym typeface="Calibri"/>
            </a:endParaRPr>
          </a:p>
        </p:txBody>
      </p:sp>
      <p:pic>
        <p:nvPicPr>
          <p:cNvPr id="240" name="Google Shape;240;p37"/>
          <p:cNvPicPr preferRelativeResize="0"/>
          <p:nvPr/>
        </p:nvPicPr>
        <p:blipFill rotWithShape="1">
          <a:blip r:embed="rId3">
            <a:alphaModFix/>
          </a:blip>
          <a:srcRect b="0" l="0" r="0" t="0"/>
          <a:stretch/>
        </p:blipFill>
        <p:spPr>
          <a:xfrm>
            <a:off x="1599815" y="3411243"/>
            <a:ext cx="2685142" cy="3202621"/>
          </a:xfrm>
          <a:prstGeom prst="rect">
            <a:avLst/>
          </a:prstGeom>
          <a:noFill/>
          <a:ln>
            <a:noFill/>
          </a:ln>
        </p:spPr>
      </p:pic>
      <p:sp>
        <p:nvSpPr>
          <p:cNvPr id="241" name="Google Shape;241;p37"/>
          <p:cNvSpPr txBox="1"/>
          <p:nvPr/>
        </p:nvSpPr>
        <p:spPr>
          <a:xfrm>
            <a:off x="5524132" y="3402730"/>
            <a:ext cx="609452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Syntax of Finally block</a:t>
            </a:r>
            <a:endParaRPr/>
          </a:p>
          <a:p>
            <a:pPr indent="0" lvl="0" marL="0" marR="0" rtl="0" algn="l">
              <a:spcBef>
                <a:spcPts val="0"/>
              </a:spcBef>
              <a:spcAft>
                <a:spcPts val="0"/>
              </a:spcAft>
              <a:buNone/>
            </a:pPr>
            <a:r>
              <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try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//Statements that may cause an exception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catch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//Handling exception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finally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//Statements to be executed</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754602" y="452761"/>
            <a:ext cx="10271463" cy="596579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Example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num=121/0;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System.out.println(num);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catch(ArithmeticException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System.out.println("Number should not be divided by zero");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r>
              <a:rPr lang="en-IN">
                <a:solidFill>
                  <a:srgbClr val="FF0000"/>
                </a:solidFill>
                <a:latin typeface="Consolas"/>
                <a:ea typeface="Consolas"/>
                <a:cs typeface="Consolas"/>
                <a:sym typeface="Consolas"/>
              </a:rPr>
              <a:t>/* Finally block will always execute even if there is no exception in try block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finally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System.out.println("This is finally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 of try-catch-finally");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247" name="Google Shape;247;p38"/>
          <p:cNvSpPr txBox="1"/>
          <p:nvPr/>
        </p:nvSpPr>
        <p:spPr>
          <a:xfrm>
            <a:off x="7814580" y="1565091"/>
            <a:ext cx="60945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Number should not be divided by zero</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This is finally block</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Out of try-catch-finally</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5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5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5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5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500"/>
                                        <p:tgtEl>
                                          <p:spTgt spid="2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500"/>
                                        <p:tgtEl>
                                          <p:spTgt spid="2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9" st="9"/>
                                            </p:txEl>
                                          </p:spTgt>
                                        </p:tgtEl>
                                        <p:attrNameLst>
                                          <p:attrName>style.visibility</p:attrName>
                                        </p:attrNameLst>
                                      </p:cBhvr>
                                      <p:to>
                                        <p:strVal val="visible"/>
                                      </p:to>
                                    </p:set>
                                    <p:animEffect filter="fade" transition="in">
                                      <p:cBhvr>
                                        <p:cTn dur="500"/>
                                        <p:tgtEl>
                                          <p:spTgt spid="2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0" st="10"/>
                                            </p:txEl>
                                          </p:spTgt>
                                        </p:tgtEl>
                                        <p:attrNameLst>
                                          <p:attrName>style.visibility</p:attrName>
                                        </p:attrNameLst>
                                      </p:cBhvr>
                                      <p:to>
                                        <p:strVal val="visible"/>
                                      </p:to>
                                    </p:set>
                                    <p:animEffect filter="fade" transition="in">
                                      <p:cBhvr>
                                        <p:cTn dur="500"/>
                                        <p:tgtEl>
                                          <p:spTgt spid="2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1" st="11"/>
                                            </p:txEl>
                                          </p:spTgt>
                                        </p:tgtEl>
                                        <p:attrNameLst>
                                          <p:attrName>style.visibility</p:attrName>
                                        </p:attrNameLst>
                                      </p:cBhvr>
                                      <p:to>
                                        <p:strVal val="visible"/>
                                      </p:to>
                                    </p:set>
                                    <p:animEffect filter="fade" transition="in">
                                      <p:cBhvr>
                                        <p:cTn dur="500"/>
                                        <p:tgtEl>
                                          <p:spTgt spid="2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2" st="12"/>
                                            </p:txEl>
                                          </p:spTgt>
                                        </p:tgtEl>
                                        <p:attrNameLst>
                                          <p:attrName>style.visibility</p:attrName>
                                        </p:attrNameLst>
                                      </p:cBhvr>
                                      <p:to>
                                        <p:strVal val="visible"/>
                                      </p:to>
                                    </p:set>
                                    <p:animEffect filter="fade" transition="in">
                                      <p:cBhvr>
                                        <p:cTn dur="500"/>
                                        <p:tgtEl>
                                          <p:spTgt spid="2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3" st="13"/>
                                            </p:txEl>
                                          </p:spTgt>
                                        </p:tgtEl>
                                        <p:attrNameLst>
                                          <p:attrName>style.visibility</p:attrName>
                                        </p:attrNameLst>
                                      </p:cBhvr>
                                      <p:to>
                                        <p:strVal val="visible"/>
                                      </p:to>
                                    </p:set>
                                    <p:animEffect filter="fade" transition="in">
                                      <p:cBhvr>
                                        <p:cTn dur="500"/>
                                        <p:tgtEl>
                                          <p:spTgt spid="24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4" st="14"/>
                                            </p:txEl>
                                          </p:spTgt>
                                        </p:tgtEl>
                                        <p:attrNameLst>
                                          <p:attrName>style.visibility</p:attrName>
                                        </p:attrNameLst>
                                      </p:cBhvr>
                                      <p:to>
                                        <p:strVal val="visible"/>
                                      </p:to>
                                    </p:set>
                                    <p:animEffect filter="fade" transition="in">
                                      <p:cBhvr>
                                        <p:cTn dur="500"/>
                                        <p:tgtEl>
                                          <p:spTgt spid="24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5" st="15"/>
                                            </p:txEl>
                                          </p:spTgt>
                                        </p:tgtEl>
                                        <p:attrNameLst>
                                          <p:attrName>style.visibility</p:attrName>
                                        </p:attrNameLst>
                                      </p:cBhvr>
                                      <p:to>
                                        <p:strVal val="visible"/>
                                      </p:to>
                                    </p:set>
                                    <p:animEffect filter="fade" transition="in">
                                      <p:cBhvr>
                                        <p:cTn dur="500"/>
                                        <p:tgtEl>
                                          <p:spTgt spid="24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6" st="16"/>
                                            </p:txEl>
                                          </p:spTgt>
                                        </p:tgtEl>
                                        <p:attrNameLst>
                                          <p:attrName>style.visibility</p:attrName>
                                        </p:attrNameLst>
                                      </p:cBhvr>
                                      <p:to>
                                        <p:strVal val="visible"/>
                                      </p:to>
                                    </p:set>
                                    <p:animEffect filter="fade" transition="in">
                                      <p:cBhvr>
                                        <p:cTn dur="500"/>
                                        <p:tgtEl>
                                          <p:spTgt spid="24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7" st="17"/>
                                            </p:txEl>
                                          </p:spTgt>
                                        </p:tgtEl>
                                        <p:attrNameLst>
                                          <p:attrName>style.visibility</p:attrName>
                                        </p:attrNameLst>
                                      </p:cBhvr>
                                      <p:to>
                                        <p:strVal val="visible"/>
                                      </p:to>
                                    </p:set>
                                    <p:animEffect filter="fade" transition="in">
                                      <p:cBhvr>
                                        <p:cTn dur="500"/>
                                        <p:tgtEl>
                                          <p:spTgt spid="24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8" st="18"/>
                                            </p:txEl>
                                          </p:spTgt>
                                        </p:tgtEl>
                                        <p:attrNameLst>
                                          <p:attrName>style.visibility</p:attrName>
                                        </p:attrNameLst>
                                      </p:cBhvr>
                                      <p:to>
                                        <p:strVal val="visible"/>
                                      </p:to>
                                    </p:set>
                                    <p:animEffect filter="fade" transition="in">
                                      <p:cBhvr>
                                        <p:cTn dur="500"/>
                                        <p:tgtEl>
                                          <p:spTgt spid="24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9" st="19"/>
                                            </p:txEl>
                                          </p:spTgt>
                                        </p:tgtEl>
                                        <p:attrNameLst>
                                          <p:attrName>style.visibility</p:attrName>
                                        </p:attrNameLst>
                                      </p:cBhvr>
                                      <p:to>
                                        <p:strVal val="visible"/>
                                      </p:to>
                                    </p:set>
                                    <p:animEffect filter="fade" transition="in">
                                      <p:cBhvr>
                                        <p:cTn dur="500"/>
                                        <p:tgtEl>
                                          <p:spTgt spid="24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0" st="20"/>
                                            </p:txEl>
                                          </p:spTgt>
                                        </p:tgtEl>
                                        <p:attrNameLst>
                                          <p:attrName>style.visibility</p:attrName>
                                        </p:attrNameLst>
                                      </p:cBhvr>
                                      <p:to>
                                        <p:strVal val="visible"/>
                                      </p:to>
                                    </p:set>
                                    <p:animEffect filter="fade" transition="in">
                                      <p:cBhvr>
                                        <p:cTn dur="500"/>
                                        <p:tgtEl>
                                          <p:spTgt spid="24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 type="body"/>
          </p:nvPr>
        </p:nvSpPr>
        <p:spPr>
          <a:xfrm>
            <a:off x="899484" y="363984"/>
            <a:ext cx="7729728" cy="630314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JavaFinally</a:t>
            </a:r>
            <a:endParaRPr>
              <a:latin typeface="Consolas"/>
              <a:ea typeface="Consolas"/>
              <a:cs typeface="Consolas"/>
              <a:sym typeface="Consolas"/>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System.out.println(JavaFinally.myMethod());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int myMethod()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112;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finally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System.out.println("This is Finally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System.out.println("Finally block ran even after return statement");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Output of above program:</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This is Finally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Finally block ran even after return statement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112</a:t>
            </a:r>
            <a:endParaRPr/>
          </a:p>
        </p:txBody>
      </p:sp>
      <p:sp>
        <p:nvSpPr>
          <p:cNvPr id="253" name="Google Shape;253;p39"/>
          <p:cNvSpPr txBox="1"/>
          <p:nvPr/>
        </p:nvSpPr>
        <p:spPr>
          <a:xfrm>
            <a:off x="5497501" y="391482"/>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You can see that even though we have return statement in the method, the finally block still runs.</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5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5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5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5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500"/>
                                        <p:tgtEl>
                                          <p:spTgt spid="2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animEffect filter="fade" transition="in">
                                      <p:cBhvr>
                                        <p:cTn dur="500"/>
                                        <p:tgtEl>
                                          <p:spTgt spid="2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7" st="7"/>
                                            </p:txEl>
                                          </p:spTgt>
                                        </p:tgtEl>
                                        <p:attrNameLst>
                                          <p:attrName>style.visibility</p:attrName>
                                        </p:attrNameLst>
                                      </p:cBhvr>
                                      <p:to>
                                        <p:strVal val="visible"/>
                                      </p:to>
                                    </p:set>
                                    <p:animEffect filter="fade" transition="in">
                                      <p:cBhvr>
                                        <p:cTn dur="500"/>
                                        <p:tgtEl>
                                          <p:spTgt spid="2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8" st="8"/>
                                            </p:txEl>
                                          </p:spTgt>
                                        </p:tgtEl>
                                        <p:attrNameLst>
                                          <p:attrName>style.visibility</p:attrName>
                                        </p:attrNameLst>
                                      </p:cBhvr>
                                      <p:to>
                                        <p:strVal val="visible"/>
                                      </p:to>
                                    </p:set>
                                    <p:animEffect filter="fade" transition="in">
                                      <p:cBhvr>
                                        <p:cTn dur="500"/>
                                        <p:tgtEl>
                                          <p:spTgt spid="2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9" st="9"/>
                                            </p:txEl>
                                          </p:spTgt>
                                        </p:tgtEl>
                                        <p:attrNameLst>
                                          <p:attrName>style.visibility</p:attrName>
                                        </p:attrNameLst>
                                      </p:cBhvr>
                                      <p:to>
                                        <p:strVal val="visible"/>
                                      </p:to>
                                    </p:set>
                                    <p:animEffect filter="fade" transition="in">
                                      <p:cBhvr>
                                        <p:cTn dur="500"/>
                                        <p:tgtEl>
                                          <p:spTgt spid="2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0" st="10"/>
                                            </p:txEl>
                                          </p:spTgt>
                                        </p:tgtEl>
                                        <p:attrNameLst>
                                          <p:attrName>style.visibility</p:attrName>
                                        </p:attrNameLst>
                                      </p:cBhvr>
                                      <p:to>
                                        <p:strVal val="visible"/>
                                      </p:to>
                                    </p:set>
                                    <p:animEffect filter="fade" transition="in">
                                      <p:cBhvr>
                                        <p:cTn dur="500"/>
                                        <p:tgtEl>
                                          <p:spTgt spid="25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1" st="11"/>
                                            </p:txEl>
                                          </p:spTgt>
                                        </p:tgtEl>
                                        <p:attrNameLst>
                                          <p:attrName>style.visibility</p:attrName>
                                        </p:attrNameLst>
                                      </p:cBhvr>
                                      <p:to>
                                        <p:strVal val="visible"/>
                                      </p:to>
                                    </p:set>
                                    <p:animEffect filter="fade" transition="in">
                                      <p:cBhvr>
                                        <p:cTn dur="500"/>
                                        <p:tgtEl>
                                          <p:spTgt spid="25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2" st="12"/>
                                            </p:txEl>
                                          </p:spTgt>
                                        </p:tgtEl>
                                        <p:attrNameLst>
                                          <p:attrName>style.visibility</p:attrName>
                                        </p:attrNameLst>
                                      </p:cBhvr>
                                      <p:to>
                                        <p:strVal val="visible"/>
                                      </p:to>
                                    </p:set>
                                    <p:animEffect filter="fade" transition="in">
                                      <p:cBhvr>
                                        <p:cTn dur="500"/>
                                        <p:tgtEl>
                                          <p:spTgt spid="25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3" st="13"/>
                                            </p:txEl>
                                          </p:spTgt>
                                        </p:tgtEl>
                                        <p:attrNameLst>
                                          <p:attrName>style.visibility</p:attrName>
                                        </p:attrNameLst>
                                      </p:cBhvr>
                                      <p:to>
                                        <p:strVal val="visible"/>
                                      </p:to>
                                    </p:set>
                                    <p:animEffect filter="fade" transition="in">
                                      <p:cBhvr>
                                        <p:cTn dur="500"/>
                                        <p:tgtEl>
                                          <p:spTgt spid="25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4" st="14"/>
                                            </p:txEl>
                                          </p:spTgt>
                                        </p:tgtEl>
                                        <p:attrNameLst>
                                          <p:attrName>style.visibility</p:attrName>
                                        </p:attrNameLst>
                                      </p:cBhvr>
                                      <p:to>
                                        <p:strVal val="visible"/>
                                      </p:to>
                                    </p:set>
                                    <p:animEffect filter="fade" transition="in">
                                      <p:cBhvr>
                                        <p:cTn dur="500"/>
                                        <p:tgtEl>
                                          <p:spTgt spid="25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5" st="15"/>
                                            </p:txEl>
                                          </p:spTgt>
                                        </p:tgtEl>
                                        <p:attrNameLst>
                                          <p:attrName>style.visibility</p:attrName>
                                        </p:attrNameLst>
                                      </p:cBhvr>
                                      <p:to>
                                        <p:strVal val="visible"/>
                                      </p:to>
                                    </p:set>
                                    <p:animEffect filter="fade" transition="in">
                                      <p:cBhvr>
                                        <p:cTn dur="500"/>
                                        <p:tgtEl>
                                          <p:spTgt spid="252">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6" st="16"/>
                                            </p:txEl>
                                          </p:spTgt>
                                        </p:tgtEl>
                                        <p:attrNameLst>
                                          <p:attrName>style.visibility</p:attrName>
                                        </p:attrNameLst>
                                      </p:cBhvr>
                                      <p:to>
                                        <p:strVal val="visible"/>
                                      </p:to>
                                    </p:set>
                                    <p:animEffect filter="fade" transition="in">
                                      <p:cBhvr>
                                        <p:cTn dur="500"/>
                                        <p:tgtEl>
                                          <p:spTgt spid="252">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7" st="17"/>
                                            </p:txEl>
                                          </p:spTgt>
                                        </p:tgtEl>
                                        <p:attrNameLst>
                                          <p:attrName>style.visibility</p:attrName>
                                        </p:attrNameLst>
                                      </p:cBhvr>
                                      <p:to>
                                        <p:strVal val="visible"/>
                                      </p:to>
                                    </p:set>
                                    <p:animEffect filter="fade" transition="in">
                                      <p:cBhvr>
                                        <p:cTn dur="500"/>
                                        <p:tgtEl>
                                          <p:spTgt spid="252">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8" st="18"/>
                                            </p:txEl>
                                          </p:spTgt>
                                        </p:tgtEl>
                                        <p:attrNameLst>
                                          <p:attrName>style.visibility</p:attrName>
                                        </p:attrNameLst>
                                      </p:cBhvr>
                                      <p:to>
                                        <p:strVal val="visible"/>
                                      </p:to>
                                    </p:set>
                                    <p:animEffect filter="fade" transition="in">
                                      <p:cBhvr>
                                        <p:cTn dur="500"/>
                                        <p:tgtEl>
                                          <p:spTgt spid="252">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9" st="19"/>
                                            </p:txEl>
                                          </p:spTgt>
                                        </p:tgtEl>
                                        <p:attrNameLst>
                                          <p:attrName>style.visibility</p:attrName>
                                        </p:attrNameLst>
                                      </p:cBhvr>
                                      <p:to>
                                        <p:strVal val="visible"/>
                                      </p:to>
                                    </p:set>
                                    <p:animEffect filter="fade" transition="in">
                                      <p:cBhvr>
                                        <p:cTn dur="500"/>
                                        <p:tgtEl>
                                          <p:spTgt spid="252">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0" st="20"/>
                                            </p:txEl>
                                          </p:spTgt>
                                        </p:tgtEl>
                                        <p:attrNameLst>
                                          <p:attrName>style.visibility</p:attrName>
                                        </p:attrNameLst>
                                      </p:cBhvr>
                                      <p:to>
                                        <p:strVal val="visible"/>
                                      </p:to>
                                    </p:set>
                                    <p:animEffect filter="fade" transition="in">
                                      <p:cBhvr>
                                        <p:cTn dur="500"/>
                                        <p:tgtEl>
                                          <p:spTgt spid="252">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1" st="21"/>
                                            </p:txEl>
                                          </p:spTgt>
                                        </p:tgtEl>
                                        <p:attrNameLst>
                                          <p:attrName>style.visibility</p:attrName>
                                        </p:attrNameLst>
                                      </p:cBhvr>
                                      <p:to>
                                        <p:strVal val="visible"/>
                                      </p:to>
                                    </p:set>
                                    <p:animEffect filter="fade" transition="in">
                                      <p:cBhvr>
                                        <p:cTn dur="500"/>
                                        <p:tgtEl>
                                          <p:spTgt spid="252">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2" st="22"/>
                                            </p:txEl>
                                          </p:spTgt>
                                        </p:tgtEl>
                                        <p:attrNameLst>
                                          <p:attrName>style.visibility</p:attrName>
                                        </p:attrNameLst>
                                      </p:cBhvr>
                                      <p:to>
                                        <p:strVal val="visible"/>
                                      </p:to>
                                    </p:set>
                                    <p:animEffect filter="fade" transition="in">
                                      <p:cBhvr>
                                        <p:cTn dur="500"/>
                                        <p:tgtEl>
                                          <p:spTgt spid="252">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2231136" y="334377"/>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FINALLY BLOCK AND SYSTEM.EXIT()</a:t>
            </a:r>
            <a:endParaRPr/>
          </a:p>
        </p:txBody>
      </p:sp>
      <p:sp>
        <p:nvSpPr>
          <p:cNvPr id="259" name="Google Shape;259;p40"/>
          <p:cNvSpPr txBox="1"/>
          <p:nvPr>
            <p:ph idx="1" type="body"/>
          </p:nvPr>
        </p:nvSpPr>
        <p:spPr>
          <a:xfrm>
            <a:off x="1145219" y="1523098"/>
            <a:ext cx="9880847" cy="517954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00000"/>
              </a:lnSpc>
              <a:spcBef>
                <a:spcPts val="0"/>
              </a:spcBef>
              <a:spcAft>
                <a:spcPts val="0"/>
              </a:spcAft>
              <a:buSzPct val="100000"/>
              <a:buNone/>
            </a:pPr>
            <a:r>
              <a:rPr lang="en-IN" sz="2100">
                <a:latin typeface="Calibri"/>
                <a:ea typeface="Calibri"/>
                <a:cs typeface="Calibri"/>
                <a:sym typeface="Calibri"/>
              </a:rPr>
              <a:t>System.exit() statement behaves differently than return statement. Unlike return statement whenever System.exit() gets called in try block then Finally block doesn’t execute. Here is a code snippet that demonstrate the same:</a:t>
            </a:r>
            <a:endParaRPr/>
          </a:p>
          <a:p>
            <a:pPr indent="0" lvl="0" marL="0" rtl="0" algn="l">
              <a:lnSpc>
                <a:spcPct val="100000"/>
              </a:lnSpc>
              <a:spcBef>
                <a:spcPts val="1000"/>
              </a:spcBef>
              <a:spcAft>
                <a:spcPts val="0"/>
              </a:spcAft>
              <a:buSzPct val="100000"/>
              <a:buNone/>
            </a:pPr>
            <a:r>
              <a:rPr lang="en-IN"/>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try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System.out.println("Inside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System.exit(0)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catch (Exception exp)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System.out.println(exp);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finally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System.out.println("Java finally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idx="1" type="body"/>
          </p:nvPr>
        </p:nvSpPr>
        <p:spPr>
          <a:xfrm>
            <a:off x="426128" y="45761"/>
            <a:ext cx="9534736"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n-IN" sz="1600">
                <a:latin typeface="Calibri"/>
                <a:ea typeface="Calibri"/>
                <a:cs typeface="Calibri"/>
                <a:sym typeface="Calibri"/>
              </a:rPr>
              <a:t>Example 1: The following example demonstrate the working of finally block when no exception occurs in try block</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class Example1</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try</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System.out.println("First statement of try block");</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int num=45/3;</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System.out.println(num);</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catch(ArrayIndexOutOfBoundsException e)</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System.out.println("ArrayIndexOutOfBoundsException");</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finally</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System.out.println("finally block");</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    System.out.println("Out of try-catch-finally block")</a:t>
            </a:r>
            <a:endParaRPr/>
          </a:p>
          <a:p>
            <a:pPr indent="0" lvl="0" marL="0" rtl="0" algn="l">
              <a:lnSpc>
                <a:spcPct val="100000"/>
              </a:lnSpc>
              <a:spcBef>
                <a:spcPts val="1000"/>
              </a:spcBef>
              <a:spcAft>
                <a:spcPts val="0"/>
              </a:spcAft>
              <a:buSzPts val="1200"/>
              <a:buNone/>
            </a:pPr>
            <a:r>
              <a:rPr lang="en-IN" sz="1200">
                <a:latin typeface="Consolas"/>
                <a:ea typeface="Consolas"/>
                <a:cs typeface="Consolas"/>
                <a:sym typeface="Consolas"/>
              </a:rPr>
              <a:t>}}</a:t>
            </a:r>
            <a:endParaRPr/>
          </a:p>
        </p:txBody>
      </p:sp>
      <p:pic>
        <p:nvPicPr>
          <p:cNvPr id="265" name="Google Shape;265;p41"/>
          <p:cNvPicPr preferRelativeResize="0"/>
          <p:nvPr/>
        </p:nvPicPr>
        <p:blipFill rotWithShape="1">
          <a:blip r:embed="rId3">
            <a:alphaModFix/>
          </a:blip>
          <a:srcRect b="0" l="0" r="0" t="0"/>
          <a:stretch/>
        </p:blipFill>
        <p:spPr>
          <a:xfrm>
            <a:off x="8844062" y="2368895"/>
            <a:ext cx="2706859" cy="18716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5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5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5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500"/>
                                        <p:tgtEl>
                                          <p:spTgt spid="2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Effect filter="fade" transition="in">
                                      <p:cBhvr>
                                        <p:cTn dur="500"/>
                                        <p:tgtEl>
                                          <p:spTgt spid="2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animEffect filter="fade" transition="in">
                                      <p:cBhvr>
                                        <p:cTn dur="500"/>
                                        <p:tgtEl>
                                          <p:spTgt spid="2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0" st="10"/>
                                            </p:txEl>
                                          </p:spTgt>
                                        </p:tgtEl>
                                        <p:attrNameLst>
                                          <p:attrName>style.visibility</p:attrName>
                                        </p:attrNameLst>
                                      </p:cBhvr>
                                      <p:to>
                                        <p:strVal val="visible"/>
                                      </p:to>
                                    </p:set>
                                    <p:animEffect filter="fade" transition="in">
                                      <p:cBhvr>
                                        <p:cTn dur="500"/>
                                        <p:tgtEl>
                                          <p:spTgt spid="2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1" st="11"/>
                                            </p:txEl>
                                          </p:spTgt>
                                        </p:tgtEl>
                                        <p:attrNameLst>
                                          <p:attrName>style.visibility</p:attrName>
                                        </p:attrNameLst>
                                      </p:cBhvr>
                                      <p:to>
                                        <p:strVal val="visible"/>
                                      </p:to>
                                    </p:set>
                                    <p:animEffect filter="fade" transition="in">
                                      <p:cBhvr>
                                        <p:cTn dur="500"/>
                                        <p:tgtEl>
                                          <p:spTgt spid="26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2" st="12"/>
                                            </p:txEl>
                                          </p:spTgt>
                                        </p:tgtEl>
                                        <p:attrNameLst>
                                          <p:attrName>style.visibility</p:attrName>
                                        </p:attrNameLst>
                                      </p:cBhvr>
                                      <p:to>
                                        <p:strVal val="visible"/>
                                      </p:to>
                                    </p:set>
                                    <p:animEffect filter="fade" transition="in">
                                      <p:cBhvr>
                                        <p:cTn dur="500"/>
                                        <p:tgtEl>
                                          <p:spTgt spid="26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3" st="13"/>
                                            </p:txEl>
                                          </p:spTgt>
                                        </p:tgtEl>
                                        <p:attrNameLst>
                                          <p:attrName>style.visibility</p:attrName>
                                        </p:attrNameLst>
                                      </p:cBhvr>
                                      <p:to>
                                        <p:strVal val="visible"/>
                                      </p:to>
                                    </p:set>
                                    <p:animEffect filter="fade" transition="in">
                                      <p:cBhvr>
                                        <p:cTn dur="500"/>
                                        <p:tgtEl>
                                          <p:spTgt spid="26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4" st="14"/>
                                            </p:txEl>
                                          </p:spTgt>
                                        </p:tgtEl>
                                        <p:attrNameLst>
                                          <p:attrName>style.visibility</p:attrName>
                                        </p:attrNameLst>
                                      </p:cBhvr>
                                      <p:to>
                                        <p:strVal val="visible"/>
                                      </p:to>
                                    </p:set>
                                    <p:animEffect filter="fade" transition="in">
                                      <p:cBhvr>
                                        <p:cTn dur="500"/>
                                        <p:tgtEl>
                                          <p:spTgt spid="26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5" st="15"/>
                                            </p:txEl>
                                          </p:spTgt>
                                        </p:tgtEl>
                                        <p:attrNameLst>
                                          <p:attrName>style.visibility</p:attrName>
                                        </p:attrNameLst>
                                      </p:cBhvr>
                                      <p:to>
                                        <p:strVal val="visible"/>
                                      </p:to>
                                    </p:set>
                                    <p:animEffect filter="fade" transition="in">
                                      <p:cBhvr>
                                        <p:cTn dur="500"/>
                                        <p:tgtEl>
                                          <p:spTgt spid="26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6" st="16"/>
                                            </p:txEl>
                                          </p:spTgt>
                                        </p:tgtEl>
                                        <p:attrNameLst>
                                          <p:attrName>style.visibility</p:attrName>
                                        </p:attrNameLst>
                                      </p:cBhvr>
                                      <p:to>
                                        <p:strVal val="visible"/>
                                      </p:to>
                                    </p:set>
                                    <p:animEffect filter="fade" transition="in">
                                      <p:cBhvr>
                                        <p:cTn dur="500"/>
                                        <p:tgtEl>
                                          <p:spTgt spid="26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7" st="17"/>
                                            </p:txEl>
                                          </p:spTgt>
                                        </p:tgtEl>
                                        <p:attrNameLst>
                                          <p:attrName>style.visibility</p:attrName>
                                        </p:attrNameLst>
                                      </p:cBhvr>
                                      <p:to>
                                        <p:strVal val="visible"/>
                                      </p:to>
                                    </p:set>
                                    <p:animEffect filter="fade" transition="in">
                                      <p:cBhvr>
                                        <p:cTn dur="500"/>
                                        <p:tgtEl>
                                          <p:spTgt spid="26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8" st="18"/>
                                            </p:txEl>
                                          </p:spTgt>
                                        </p:tgtEl>
                                        <p:attrNameLst>
                                          <p:attrName>style.visibility</p:attrName>
                                        </p:attrNameLst>
                                      </p:cBhvr>
                                      <p:to>
                                        <p:strVal val="visible"/>
                                      </p:to>
                                    </p:set>
                                    <p:animEffect filter="fade" transition="in">
                                      <p:cBhvr>
                                        <p:cTn dur="500"/>
                                        <p:tgtEl>
                                          <p:spTgt spid="26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9" st="19"/>
                                            </p:txEl>
                                          </p:spTgt>
                                        </p:tgtEl>
                                        <p:attrNameLst>
                                          <p:attrName>style.visibility</p:attrName>
                                        </p:attrNameLst>
                                      </p:cBhvr>
                                      <p:to>
                                        <p:strVal val="visible"/>
                                      </p:to>
                                    </p:set>
                                    <p:animEffect filter="fade" transition="in">
                                      <p:cBhvr>
                                        <p:cTn dur="500"/>
                                        <p:tgtEl>
                                          <p:spTgt spid="264">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0" st="20"/>
                                            </p:txEl>
                                          </p:spTgt>
                                        </p:tgtEl>
                                        <p:attrNameLst>
                                          <p:attrName>style.visibility</p:attrName>
                                        </p:attrNameLst>
                                      </p:cBhvr>
                                      <p:to>
                                        <p:strVal val="visible"/>
                                      </p:to>
                                    </p:set>
                                    <p:animEffect filter="fade" transition="in">
                                      <p:cBhvr>
                                        <p:cTn dur="500"/>
                                        <p:tgtEl>
                                          <p:spTgt spid="264">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nvSpPr>
        <p:spPr>
          <a:xfrm>
            <a:off x="292962" y="53943"/>
            <a:ext cx="1158536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Example 2: This example shows the working of finally block when an exception occurs in try block but is not handled in the catch block:</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Example2</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System.out.println("First statement of try block");</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int num=45/0;</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System.out.println(num);</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catch(ArrayIndexOutOfBoundsException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System.out.println("ArrayIndexOutOfBoundsException");</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finally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System.out.println("finally block");</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System.out.println("Out of try-catch-finally block");</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a:t>
            </a:r>
            <a:endParaRPr/>
          </a:p>
        </p:txBody>
      </p:sp>
      <p:sp>
        <p:nvSpPr>
          <p:cNvPr id="271" name="Google Shape;271;p42"/>
          <p:cNvSpPr txBox="1"/>
          <p:nvPr/>
        </p:nvSpPr>
        <p:spPr>
          <a:xfrm>
            <a:off x="142044" y="5595558"/>
            <a:ext cx="12191999"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Note:</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For each try block there can be zero or more catch blocks, but only one finally block.</a:t>
            </a:r>
            <a:endParaRPr/>
          </a:p>
          <a:p>
            <a:pPr indent="-285750" lvl="0" marL="285750" marR="0" rtl="0" algn="l">
              <a:spcBef>
                <a:spcPts val="0"/>
              </a:spcBef>
              <a:spcAft>
                <a:spcPts val="0"/>
              </a:spcAft>
              <a:buClr>
                <a:schemeClr val="dk1"/>
              </a:buClr>
              <a:buSzPts val="1600"/>
              <a:buFont typeface="Arial"/>
              <a:buChar char="•"/>
            </a:pPr>
            <a:r>
              <a:rPr lang="en-IN" sz="1600">
                <a:solidFill>
                  <a:schemeClr val="dk1"/>
                </a:solidFill>
                <a:latin typeface="Calibri"/>
                <a:ea typeface="Calibri"/>
                <a:cs typeface="Calibri"/>
                <a:sym typeface="Calibri"/>
              </a:rPr>
              <a:t>The finally block will not be executed if program exits(either by calling System.exit() or by causing a fatal error that causes the process to abort).</a:t>
            </a:r>
            <a:endParaRPr sz="1600">
              <a:solidFill>
                <a:schemeClr val="dk1"/>
              </a:solidFill>
              <a:latin typeface="Calibri"/>
              <a:ea typeface="Calibri"/>
              <a:cs typeface="Calibri"/>
              <a:sym typeface="Calibri"/>
            </a:endParaRPr>
          </a:p>
        </p:txBody>
      </p:sp>
      <p:sp>
        <p:nvSpPr>
          <p:cNvPr id="272" name="Google Shape;272;p42"/>
          <p:cNvSpPr txBox="1"/>
          <p:nvPr/>
        </p:nvSpPr>
        <p:spPr>
          <a:xfrm>
            <a:off x="6829158" y="2996187"/>
            <a:ext cx="514681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First statement of try block</a:t>
            </a:r>
            <a:endParaRPr/>
          </a:p>
          <a:p>
            <a:pPr indent="0" lvl="0" marL="0" marR="0" rtl="0" algn="l">
              <a:spcBef>
                <a:spcPts val="0"/>
              </a:spcBef>
              <a:spcAft>
                <a:spcPts val="0"/>
              </a:spcAft>
              <a:buNone/>
            </a:pPr>
            <a:r>
              <a:rPr lang="en-IN" sz="1100">
                <a:solidFill>
                  <a:schemeClr val="dk1"/>
                </a:solidFill>
                <a:latin typeface="Gill Sans"/>
                <a:ea typeface="Gill Sans"/>
                <a:cs typeface="Gill Sans"/>
                <a:sym typeface="Gill Sans"/>
              </a:rPr>
              <a:t>finally block</a:t>
            </a:r>
            <a:endParaRPr/>
          </a:p>
          <a:p>
            <a:pPr indent="0" lvl="0" marL="0" marR="0" rtl="0" algn="l">
              <a:spcBef>
                <a:spcPts val="0"/>
              </a:spcBef>
              <a:spcAft>
                <a:spcPts val="0"/>
              </a:spcAft>
              <a:buNone/>
            </a:pPr>
            <a:r>
              <a:rPr lang="en-IN" sz="1100">
                <a:solidFill>
                  <a:schemeClr val="dk1"/>
                </a:solidFill>
                <a:latin typeface="Gill Sans"/>
                <a:ea typeface="Gill Sans"/>
                <a:cs typeface="Gill Sans"/>
                <a:sym typeface="Gill Sans"/>
              </a:rPr>
              <a:t>Exception in thread "main" java.lang.ArithmeticException: / by zero at Example2.main(Example2.java:8)</a:t>
            </a:r>
            <a:endParaRPr sz="11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5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5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5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5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500"/>
                                        <p:tgtEl>
                                          <p:spTgt spid="2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Effect filter="fade" transition="in">
                                      <p:cBhvr>
                                        <p:cTn dur="500"/>
                                        <p:tgtEl>
                                          <p:spTgt spid="2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Effect filter="fade" transition="in">
                                      <p:cBhvr>
                                        <p:cTn dur="500"/>
                                        <p:tgtEl>
                                          <p:spTgt spid="2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Effect filter="fade" transition="in">
                                      <p:cBhvr>
                                        <p:cTn dur="500"/>
                                        <p:tgtEl>
                                          <p:spTgt spid="2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Effect filter="fade" transition="in">
                                      <p:cBhvr>
                                        <p:cTn dur="500"/>
                                        <p:tgtEl>
                                          <p:spTgt spid="27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9" st="9"/>
                                            </p:txEl>
                                          </p:spTgt>
                                        </p:tgtEl>
                                        <p:attrNameLst>
                                          <p:attrName>style.visibility</p:attrName>
                                        </p:attrNameLst>
                                      </p:cBhvr>
                                      <p:to>
                                        <p:strVal val="visible"/>
                                      </p:to>
                                    </p:set>
                                    <p:animEffect filter="fade" transition="in">
                                      <p:cBhvr>
                                        <p:cTn dur="500"/>
                                        <p:tgtEl>
                                          <p:spTgt spid="27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0" st="10"/>
                                            </p:txEl>
                                          </p:spTgt>
                                        </p:tgtEl>
                                        <p:attrNameLst>
                                          <p:attrName>style.visibility</p:attrName>
                                        </p:attrNameLst>
                                      </p:cBhvr>
                                      <p:to>
                                        <p:strVal val="visible"/>
                                      </p:to>
                                    </p:set>
                                    <p:animEffect filter="fade" transition="in">
                                      <p:cBhvr>
                                        <p:cTn dur="500"/>
                                        <p:tgtEl>
                                          <p:spTgt spid="27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1" st="11"/>
                                            </p:txEl>
                                          </p:spTgt>
                                        </p:tgtEl>
                                        <p:attrNameLst>
                                          <p:attrName>style.visibility</p:attrName>
                                        </p:attrNameLst>
                                      </p:cBhvr>
                                      <p:to>
                                        <p:strVal val="visible"/>
                                      </p:to>
                                    </p:set>
                                    <p:animEffect filter="fade" transition="in">
                                      <p:cBhvr>
                                        <p:cTn dur="500"/>
                                        <p:tgtEl>
                                          <p:spTgt spid="27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2" st="12"/>
                                            </p:txEl>
                                          </p:spTgt>
                                        </p:tgtEl>
                                        <p:attrNameLst>
                                          <p:attrName>style.visibility</p:attrName>
                                        </p:attrNameLst>
                                      </p:cBhvr>
                                      <p:to>
                                        <p:strVal val="visible"/>
                                      </p:to>
                                    </p:set>
                                    <p:animEffect filter="fade" transition="in">
                                      <p:cBhvr>
                                        <p:cTn dur="500"/>
                                        <p:tgtEl>
                                          <p:spTgt spid="27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3" st="13"/>
                                            </p:txEl>
                                          </p:spTgt>
                                        </p:tgtEl>
                                        <p:attrNameLst>
                                          <p:attrName>style.visibility</p:attrName>
                                        </p:attrNameLst>
                                      </p:cBhvr>
                                      <p:to>
                                        <p:strVal val="visible"/>
                                      </p:to>
                                    </p:set>
                                    <p:animEffect filter="fade" transition="in">
                                      <p:cBhvr>
                                        <p:cTn dur="500"/>
                                        <p:tgtEl>
                                          <p:spTgt spid="27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4" st="14"/>
                                            </p:txEl>
                                          </p:spTgt>
                                        </p:tgtEl>
                                        <p:attrNameLst>
                                          <p:attrName>style.visibility</p:attrName>
                                        </p:attrNameLst>
                                      </p:cBhvr>
                                      <p:to>
                                        <p:strVal val="visible"/>
                                      </p:to>
                                    </p:set>
                                    <p:animEffect filter="fade" transition="in">
                                      <p:cBhvr>
                                        <p:cTn dur="500"/>
                                        <p:tgtEl>
                                          <p:spTgt spid="27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5" st="15"/>
                                            </p:txEl>
                                          </p:spTgt>
                                        </p:tgtEl>
                                        <p:attrNameLst>
                                          <p:attrName>style.visibility</p:attrName>
                                        </p:attrNameLst>
                                      </p:cBhvr>
                                      <p:to>
                                        <p:strVal val="visible"/>
                                      </p:to>
                                    </p:set>
                                    <p:animEffect filter="fade" transition="in">
                                      <p:cBhvr>
                                        <p:cTn dur="500"/>
                                        <p:tgtEl>
                                          <p:spTgt spid="27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6" st="16"/>
                                            </p:txEl>
                                          </p:spTgt>
                                        </p:tgtEl>
                                        <p:attrNameLst>
                                          <p:attrName>style.visibility</p:attrName>
                                        </p:attrNameLst>
                                      </p:cBhvr>
                                      <p:to>
                                        <p:strVal val="visible"/>
                                      </p:to>
                                    </p:set>
                                    <p:animEffect filter="fade" transition="in">
                                      <p:cBhvr>
                                        <p:cTn dur="500"/>
                                        <p:tgtEl>
                                          <p:spTgt spid="27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7" st="17"/>
                                            </p:txEl>
                                          </p:spTgt>
                                        </p:tgtEl>
                                        <p:attrNameLst>
                                          <p:attrName>style.visibility</p:attrName>
                                        </p:attrNameLst>
                                      </p:cBhvr>
                                      <p:to>
                                        <p:strVal val="visible"/>
                                      </p:to>
                                    </p:set>
                                    <p:animEffect filter="fade" transition="in">
                                      <p:cBhvr>
                                        <p:cTn dur="500"/>
                                        <p:tgtEl>
                                          <p:spTgt spid="27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8" st="18"/>
                                            </p:txEl>
                                          </p:spTgt>
                                        </p:tgtEl>
                                        <p:attrNameLst>
                                          <p:attrName>style.visibility</p:attrName>
                                        </p:attrNameLst>
                                      </p:cBhvr>
                                      <p:to>
                                        <p:strVal val="visible"/>
                                      </p:to>
                                    </p:set>
                                    <p:animEffect filter="fade" transition="in">
                                      <p:cBhvr>
                                        <p:cTn dur="500"/>
                                        <p:tgtEl>
                                          <p:spTgt spid="27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9" st="19"/>
                                            </p:txEl>
                                          </p:spTgt>
                                        </p:tgtEl>
                                        <p:attrNameLst>
                                          <p:attrName>style.visibility</p:attrName>
                                        </p:attrNameLst>
                                      </p:cBhvr>
                                      <p:to>
                                        <p:strVal val="visible"/>
                                      </p:to>
                                    </p:set>
                                    <p:animEffect filter="fade" transition="in">
                                      <p:cBhvr>
                                        <p:cTn dur="500"/>
                                        <p:tgtEl>
                                          <p:spTgt spid="27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0" st="20"/>
                                            </p:txEl>
                                          </p:spTgt>
                                        </p:tgtEl>
                                        <p:attrNameLst>
                                          <p:attrName>style.visibility</p:attrName>
                                        </p:attrNameLst>
                                      </p:cBhvr>
                                      <p:to>
                                        <p:strVal val="visible"/>
                                      </p:to>
                                    </p:set>
                                    <p:animEffect filter="fade" transition="in">
                                      <p:cBhvr>
                                        <p:cTn dur="500"/>
                                        <p:tgtEl>
                                          <p:spTgt spid="27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1" st="21"/>
                                            </p:txEl>
                                          </p:spTgt>
                                        </p:tgtEl>
                                        <p:attrNameLst>
                                          <p:attrName>style.visibility</p:attrName>
                                        </p:attrNameLst>
                                      </p:cBhvr>
                                      <p:to>
                                        <p:strVal val="visible"/>
                                      </p:to>
                                    </p:set>
                                    <p:animEffect filter="fade" transition="in">
                                      <p:cBhvr>
                                        <p:cTn dur="500"/>
                                        <p:tgtEl>
                                          <p:spTgt spid="27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2" st="22"/>
                                            </p:txEl>
                                          </p:spTgt>
                                        </p:tgtEl>
                                        <p:attrNameLst>
                                          <p:attrName>style.visibility</p:attrName>
                                        </p:attrNameLst>
                                      </p:cBhvr>
                                      <p:to>
                                        <p:strVal val="visible"/>
                                      </p:to>
                                    </p:set>
                                    <p:animEffect filter="fade" transition="in">
                                      <p:cBhvr>
                                        <p:cTn dur="500"/>
                                        <p:tgtEl>
                                          <p:spTgt spid="270">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2231136" y="301836"/>
            <a:ext cx="7729728" cy="1212379"/>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HOW TO THROW EXCEPTION IN JAVA WITH EXAMPLE</a:t>
            </a:r>
            <a:endParaRPr/>
          </a:p>
        </p:txBody>
      </p:sp>
      <p:sp>
        <p:nvSpPr>
          <p:cNvPr id="278" name="Google Shape;278;p43"/>
          <p:cNvSpPr txBox="1"/>
          <p:nvPr>
            <p:ph idx="1" type="body"/>
          </p:nvPr>
        </p:nvSpPr>
        <p:spPr>
          <a:xfrm>
            <a:off x="2231136" y="1500330"/>
            <a:ext cx="7729728" cy="407102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IN"/>
              <a:t>The Java throw keyword is used to explicitly throw an exception.</a:t>
            </a:r>
            <a:endParaRPr/>
          </a:p>
          <a:p>
            <a:pPr indent="-228600" lvl="0" marL="228600" rtl="0" algn="just">
              <a:lnSpc>
                <a:spcPct val="100000"/>
              </a:lnSpc>
              <a:spcBef>
                <a:spcPts val="1000"/>
              </a:spcBef>
              <a:spcAft>
                <a:spcPts val="0"/>
              </a:spcAft>
              <a:buSzPts val="1800"/>
              <a:buChar char="•"/>
            </a:pPr>
            <a:r>
              <a:rPr lang="en-IN"/>
              <a:t>We can throw either checked or uncheked exception in java by throw keyword. The throw keyword is mainly used to throw custom exception. We will see custom exceptions later.</a:t>
            </a:r>
            <a:endParaRPr/>
          </a:p>
          <a:p>
            <a:pPr indent="-228600" lvl="0" marL="228600" rtl="0" algn="l">
              <a:lnSpc>
                <a:spcPct val="100000"/>
              </a:lnSpc>
              <a:spcBef>
                <a:spcPts val="1000"/>
              </a:spcBef>
              <a:spcAft>
                <a:spcPts val="0"/>
              </a:spcAft>
              <a:buSzPts val="1800"/>
              <a:buChar char="•"/>
            </a:pPr>
            <a:r>
              <a:rPr lang="en-IN"/>
              <a:t>The syntax of java throw keyword is given below.</a:t>
            </a:r>
            <a:endParaRPr/>
          </a:p>
          <a:p>
            <a:pPr indent="0" lvl="0" marL="0" rtl="0" algn="l">
              <a:lnSpc>
                <a:spcPct val="100000"/>
              </a:lnSpc>
              <a:spcBef>
                <a:spcPts val="1000"/>
              </a:spcBef>
              <a:spcAft>
                <a:spcPts val="0"/>
              </a:spcAft>
              <a:buSzPts val="1800"/>
              <a:buNone/>
            </a:pPr>
            <a:r>
              <a:rPr b="1" i="0" lang="en-IN">
                <a:solidFill>
                  <a:srgbClr val="006699"/>
                </a:solidFill>
                <a:latin typeface="verdana"/>
                <a:ea typeface="verdana"/>
                <a:cs typeface="verdana"/>
                <a:sym typeface="verdana"/>
              </a:rPr>
              <a:t>              </a:t>
            </a:r>
            <a:r>
              <a:rPr b="1" i="0" lang="en-IN">
                <a:solidFill>
                  <a:srgbClr val="006699"/>
                </a:solidFill>
                <a:latin typeface="Calibri"/>
                <a:ea typeface="Calibri"/>
                <a:cs typeface="Calibri"/>
                <a:sym typeface="Calibri"/>
              </a:rPr>
              <a:t>throw</a:t>
            </a:r>
            <a:r>
              <a:rPr b="0" i="0" lang="en-IN">
                <a:solidFill>
                  <a:srgbClr val="000000"/>
                </a:solidFill>
                <a:latin typeface="Calibri"/>
                <a:ea typeface="Calibri"/>
                <a:cs typeface="Calibri"/>
                <a:sym typeface="Calibri"/>
              </a:rPr>
              <a:t> exception;</a:t>
            </a:r>
            <a:endParaRPr/>
          </a:p>
          <a:p>
            <a:pPr indent="-228600" lvl="0" marL="228600" rtl="0" algn="l">
              <a:lnSpc>
                <a:spcPct val="100000"/>
              </a:lnSpc>
              <a:spcBef>
                <a:spcPts val="1000"/>
              </a:spcBef>
              <a:spcAft>
                <a:spcPts val="0"/>
              </a:spcAft>
              <a:buSzPts val="1800"/>
              <a:buChar char="•"/>
            </a:pPr>
            <a:r>
              <a:rPr lang="en-IN">
                <a:solidFill>
                  <a:srgbClr val="000000"/>
                </a:solidFill>
                <a:latin typeface="Calibri"/>
                <a:ea typeface="Calibri"/>
                <a:cs typeface="Calibri"/>
                <a:sym typeface="Calibri"/>
              </a:rPr>
              <a:t>Example :</a:t>
            </a:r>
            <a:endParaRPr/>
          </a:p>
          <a:p>
            <a:pPr indent="0" lvl="0" marL="0" rtl="0" algn="l">
              <a:lnSpc>
                <a:spcPct val="100000"/>
              </a:lnSpc>
              <a:spcBef>
                <a:spcPts val="1000"/>
              </a:spcBef>
              <a:spcAft>
                <a:spcPts val="0"/>
              </a:spcAft>
              <a:buSzPts val="1800"/>
              <a:buNone/>
            </a:pPr>
            <a:r>
              <a:rPr b="1" i="0" lang="en-IN">
                <a:solidFill>
                  <a:srgbClr val="006699"/>
                </a:solidFill>
                <a:latin typeface="Calibri"/>
                <a:ea typeface="Calibri"/>
                <a:cs typeface="Calibri"/>
                <a:sym typeface="Calibri"/>
              </a:rPr>
              <a:t>                     throw</a:t>
            </a:r>
            <a:r>
              <a:rPr b="0" i="0" lang="en-IN">
                <a:solidFill>
                  <a:srgbClr val="000000"/>
                </a:solidFill>
                <a:latin typeface="Calibri"/>
                <a:ea typeface="Calibri"/>
                <a:cs typeface="Calibri"/>
                <a:sym typeface="Calibri"/>
              </a:rPr>
              <a:t> </a:t>
            </a:r>
            <a:r>
              <a:rPr b="1" i="0" lang="en-IN">
                <a:solidFill>
                  <a:srgbClr val="006699"/>
                </a:solidFill>
                <a:latin typeface="Calibri"/>
                <a:ea typeface="Calibri"/>
                <a:cs typeface="Calibri"/>
                <a:sym typeface="Calibri"/>
              </a:rPr>
              <a:t>new</a:t>
            </a:r>
            <a:r>
              <a:rPr b="0" i="0" lang="en-IN">
                <a:solidFill>
                  <a:srgbClr val="000000"/>
                </a:solidFill>
                <a:latin typeface="Calibri"/>
                <a:ea typeface="Calibri"/>
                <a:cs typeface="Calibri"/>
                <a:sym typeface="Calibri"/>
              </a:rPr>
              <a:t> IOException("sorry device error);  </a:t>
            </a:r>
            <a:endParaRPr/>
          </a:p>
          <a:p>
            <a:pPr indent="0" lvl="0" marL="0" rtl="0" algn="l">
              <a:lnSpc>
                <a:spcPct val="100000"/>
              </a:lnSpc>
              <a:spcBef>
                <a:spcPts val="1000"/>
              </a:spcBef>
              <a:spcAft>
                <a:spcPts val="0"/>
              </a:spcAft>
              <a:buSzPts val="1800"/>
              <a:buNone/>
            </a:pPr>
            <a:r>
              <a:t/>
            </a:r>
            <a:endParaRPr>
              <a:latin typeface="Calibri"/>
              <a:ea typeface="Calibri"/>
              <a:cs typeface="Calibri"/>
              <a:sym typeface="Calibri"/>
            </a:endParaRPr>
          </a:p>
        </p:txBody>
      </p:sp>
      <p:sp>
        <p:nvSpPr>
          <p:cNvPr id="279" name="Google Shape;279;p43"/>
          <p:cNvSpPr txBox="1"/>
          <p:nvPr/>
        </p:nvSpPr>
        <p:spPr>
          <a:xfrm flipH="1">
            <a:off x="454093" y="4665211"/>
            <a:ext cx="534302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onsolas"/>
                <a:ea typeface="Consolas"/>
                <a:cs typeface="Consolas"/>
                <a:sym typeface="Consolas"/>
              </a:rPr>
              <a:t>class Test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System.out.println(10/0);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Exception in thread "main" java.lang.ArithmeticException: / by zero	at Test.main(Test.java:5)</a:t>
            </a:r>
            <a:endParaRPr sz="1200">
              <a:solidFill>
                <a:schemeClr val="dk1"/>
              </a:solidFill>
              <a:latin typeface="Consolas"/>
              <a:ea typeface="Consolas"/>
              <a:cs typeface="Consolas"/>
              <a:sym typeface="Consolas"/>
            </a:endParaRPr>
          </a:p>
        </p:txBody>
      </p:sp>
      <p:sp>
        <p:nvSpPr>
          <p:cNvPr id="280" name="Google Shape;280;p43"/>
          <p:cNvSpPr txBox="1"/>
          <p:nvPr/>
        </p:nvSpPr>
        <p:spPr>
          <a:xfrm flipH="1">
            <a:off x="6081205" y="4622298"/>
            <a:ext cx="631202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onsolas"/>
                <a:ea typeface="Consolas"/>
                <a:cs typeface="Consolas"/>
                <a:sym typeface="Consolas"/>
              </a:rPr>
              <a:t>class Test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throw new ArithmeticException(“Divide by zero”);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1200">
                <a:solidFill>
                  <a:schemeClr val="dk1"/>
                </a:solidFill>
                <a:latin typeface="Consolas"/>
                <a:ea typeface="Consolas"/>
                <a:cs typeface="Consolas"/>
                <a:sym typeface="Consolas"/>
              </a:rPr>
              <a:t>Exception in thread "main" java.lang.ArithmeticException: Divide by  zero	at Test.main(Test.java:5)</a:t>
            </a:r>
            <a:endParaRPr sz="12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5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5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5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5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5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5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500"/>
                                        <p:tgtEl>
                                          <p:spTgt spid="2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444542"/>
              </a:buClr>
              <a:buSzPts val="2800"/>
              <a:buFont typeface="PT Sans"/>
              <a:buNone/>
            </a:pPr>
            <a:r>
              <a:rPr b="1" i="0" lang="en-IN">
                <a:solidFill>
                  <a:srgbClr val="444542"/>
                </a:solidFill>
                <a:latin typeface="PT Sans"/>
                <a:ea typeface="PT Sans"/>
                <a:cs typeface="PT Sans"/>
                <a:sym typeface="PT Sans"/>
              </a:rPr>
              <a:t>WHAT IS AN EXCEPTION?</a:t>
            </a:r>
            <a:endParaRPr/>
          </a:p>
        </p:txBody>
      </p:sp>
      <p:sp>
        <p:nvSpPr>
          <p:cNvPr id="111" name="Google Shape;111;p17"/>
          <p:cNvSpPr txBox="1"/>
          <p:nvPr>
            <p:ph idx="1" type="body"/>
          </p:nvPr>
        </p:nvSpPr>
        <p:spPr>
          <a:xfrm>
            <a:off x="2231136" y="2638044"/>
            <a:ext cx="7729728" cy="364734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IN" sz="2000">
                <a:latin typeface="Calibri"/>
                <a:ea typeface="Calibri"/>
                <a:cs typeface="Calibri"/>
                <a:sym typeface="Calibri"/>
              </a:rPr>
              <a:t>Exceptions are events that occur during the execution of programs that disrupt the normal flow of instructions (e.g. divide by zero, array access out of bound, etc.).</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In Java, an exception is an object that wraps an error event that occurred within a method and contains:</a:t>
            </a:r>
            <a:endParaRPr/>
          </a:p>
          <a:p>
            <a:pPr indent="-228600" lvl="1" marL="457200" rtl="0" algn="l">
              <a:lnSpc>
                <a:spcPct val="100000"/>
              </a:lnSpc>
              <a:spcBef>
                <a:spcPts val="1000"/>
              </a:spcBef>
              <a:spcAft>
                <a:spcPts val="0"/>
              </a:spcAft>
              <a:buSzPts val="1800"/>
              <a:buFont typeface="Noto Sans Symbols"/>
              <a:buChar char="✔"/>
            </a:pPr>
            <a:r>
              <a:rPr lang="en-IN" sz="1800">
                <a:latin typeface="Calibri"/>
                <a:ea typeface="Calibri"/>
                <a:cs typeface="Calibri"/>
                <a:sym typeface="Calibri"/>
              </a:rPr>
              <a:t>Information about the error including its type</a:t>
            </a:r>
            <a:endParaRPr/>
          </a:p>
          <a:p>
            <a:pPr indent="-228600" lvl="1" marL="457200" rtl="0" algn="l">
              <a:lnSpc>
                <a:spcPct val="100000"/>
              </a:lnSpc>
              <a:spcBef>
                <a:spcPts val="1000"/>
              </a:spcBef>
              <a:spcAft>
                <a:spcPts val="0"/>
              </a:spcAft>
              <a:buSzPts val="1800"/>
              <a:buFont typeface="Noto Sans Symbols"/>
              <a:buChar char="✔"/>
            </a:pPr>
            <a:r>
              <a:rPr lang="en-IN" sz="1800">
                <a:latin typeface="Calibri"/>
                <a:ea typeface="Calibri"/>
                <a:cs typeface="Calibri"/>
                <a:sym typeface="Calibri"/>
              </a:rPr>
              <a:t>The state of the program when the error occurred</a:t>
            </a:r>
            <a:endParaRPr/>
          </a:p>
          <a:p>
            <a:pPr indent="-228600" lvl="1" marL="457200" rtl="0" algn="l">
              <a:lnSpc>
                <a:spcPct val="100000"/>
              </a:lnSpc>
              <a:spcBef>
                <a:spcPts val="1000"/>
              </a:spcBef>
              <a:spcAft>
                <a:spcPts val="0"/>
              </a:spcAft>
              <a:buSzPts val="1800"/>
              <a:buFont typeface="Noto Sans Symbols"/>
              <a:buChar char="✔"/>
            </a:pPr>
            <a:r>
              <a:rPr lang="en-IN" sz="1800">
                <a:latin typeface="Calibri"/>
                <a:ea typeface="Calibri"/>
                <a:cs typeface="Calibri"/>
                <a:sym typeface="Calibri"/>
              </a:rPr>
              <a:t>Optionally, other custom information</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Exception objects can be thrown and caught.</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1263469" y="1199856"/>
            <a:ext cx="9371979" cy="64260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latin typeface="Consolas"/>
                <a:ea typeface="Consolas"/>
                <a:cs typeface="Consolas"/>
                <a:sym typeface="Consolas"/>
              </a:rPr>
              <a:t>   public class Test</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throw new ArithmeticException("Divide by zero");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System.out.println("hello");</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/Test.java:6: error: unreachable statement    System.out.println("hello")</a:t>
            </a:r>
            <a:endParaRPr/>
          </a:p>
          <a:p>
            <a:pPr indent="0" lvl="0" marL="0" rtl="0" algn="l">
              <a:lnSpc>
                <a:spcPct val="100000"/>
              </a:lnSpc>
              <a:spcBef>
                <a:spcPts val="1000"/>
              </a:spcBef>
              <a:spcAft>
                <a:spcPts val="0"/>
              </a:spcAft>
              <a:buSzPts val="1800"/>
              <a:buNone/>
            </a:pPr>
            <a:r>
              <a:t/>
            </a:r>
            <a:endParaRPr>
              <a:latin typeface="Consolas"/>
              <a:ea typeface="Consolas"/>
              <a:cs typeface="Consolas"/>
              <a:sym typeface="Consolas"/>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After throw we cannot write any statement directly.</a:t>
            </a:r>
            <a:endParaRPr/>
          </a:p>
          <a:p>
            <a:pPr indent="0" lvl="0" marL="0" rtl="0" algn="l">
              <a:lnSpc>
                <a:spcPct val="100000"/>
              </a:lnSpc>
              <a:spcBef>
                <a:spcPts val="1000"/>
              </a:spcBef>
              <a:spcAft>
                <a:spcPts val="0"/>
              </a:spcAft>
              <a:buSzPts val="1800"/>
              <a:buNone/>
            </a:pPr>
            <a:r>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5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5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500"/>
                                        <p:tgtEl>
                                          <p:spTgt spid="2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8" st="8"/>
                                            </p:txEl>
                                          </p:spTgt>
                                        </p:tgtEl>
                                        <p:attrNameLst>
                                          <p:attrName>style.visibility</p:attrName>
                                        </p:attrNameLst>
                                      </p:cBhvr>
                                      <p:to>
                                        <p:strVal val="visible"/>
                                      </p:to>
                                    </p:set>
                                    <p:animEffect filter="fade" transition="in">
                                      <p:cBhvr>
                                        <p:cTn dur="500"/>
                                        <p:tgtEl>
                                          <p:spTgt spid="2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9" st="9"/>
                                            </p:txEl>
                                          </p:spTgt>
                                        </p:tgtEl>
                                        <p:attrNameLst>
                                          <p:attrName>style.visibility</p:attrName>
                                        </p:attrNameLst>
                                      </p:cBhvr>
                                      <p:to>
                                        <p:strVal val="visible"/>
                                      </p:to>
                                    </p:set>
                                    <p:animEffect filter="fade" transition="in">
                                      <p:cBhvr>
                                        <p:cTn dur="500"/>
                                        <p:tgtEl>
                                          <p:spTgt spid="2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0" st="10"/>
                                            </p:txEl>
                                          </p:spTgt>
                                        </p:tgtEl>
                                        <p:attrNameLst>
                                          <p:attrName>style.visibility</p:attrName>
                                        </p:attrNameLst>
                                      </p:cBhvr>
                                      <p:to>
                                        <p:strVal val="visible"/>
                                      </p:to>
                                    </p:set>
                                    <p:animEffect filter="fade" transition="in">
                                      <p:cBhvr>
                                        <p:cTn dur="500"/>
                                        <p:tgtEl>
                                          <p:spTgt spid="2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1" st="11"/>
                                            </p:txEl>
                                          </p:spTgt>
                                        </p:tgtEl>
                                        <p:attrNameLst>
                                          <p:attrName>style.visibility</p:attrName>
                                        </p:attrNameLst>
                                      </p:cBhvr>
                                      <p:to>
                                        <p:strVal val="visible"/>
                                      </p:to>
                                    </p:set>
                                    <p:animEffect filter="fade" transition="in">
                                      <p:cBhvr>
                                        <p:cTn dur="500"/>
                                        <p:tgtEl>
                                          <p:spTgt spid="28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1" type="body"/>
          </p:nvPr>
        </p:nvSpPr>
        <p:spPr>
          <a:xfrm>
            <a:off x="861133" y="81280"/>
            <a:ext cx="10999433" cy="67767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00000"/>
              </a:lnSpc>
              <a:spcBef>
                <a:spcPts val="0"/>
              </a:spcBef>
              <a:spcAft>
                <a:spcPts val="0"/>
              </a:spcAft>
              <a:buSzPct val="100000"/>
              <a:buNone/>
            </a:pPr>
            <a:r>
              <a:rPr lang="en-IN">
                <a:latin typeface="Consolas"/>
                <a:ea typeface="Consolas"/>
                <a:cs typeface="Consolas"/>
                <a:sym typeface="Consolas"/>
              </a:rPr>
              <a:t>In this example, we have created the validate method that takes integer value as a parameter. If the age is less than 18, we are throwing the ArithmeticException otherwise print a message welcome to vote.</a:t>
            </a:r>
            <a:endParaRPr/>
          </a:p>
          <a:p>
            <a:pPr indent="0" lvl="0" marL="0" rtl="0" algn="just">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public class TestThrow1</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static void validate(int age)</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if(age&lt;18)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throw new ArithmeticException("not valid");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else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System.out.println("welcome to vote");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validate(13);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System.out.println("rest of the code...");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just">
              <a:lnSpc>
                <a:spcPct val="100000"/>
              </a:lnSpc>
              <a:spcBef>
                <a:spcPts val="1000"/>
              </a:spcBef>
              <a:spcAft>
                <a:spcPts val="0"/>
              </a:spcAft>
              <a:buSzPct val="100000"/>
              <a:buNone/>
            </a:pPr>
            <a:r>
              <a:t/>
            </a:r>
            <a:endParaRPr>
              <a:latin typeface="Consolas"/>
              <a:ea typeface="Consolas"/>
              <a:cs typeface="Consolas"/>
              <a:sym typeface="Consolas"/>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Output:</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Exception in thread "main" java.lang.ArithmeticException: not valid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at TestThrow1.validate(TestThrow1.java:6)	</a:t>
            </a:r>
            <a:endParaRPr/>
          </a:p>
          <a:p>
            <a:pPr indent="0" lvl="0" marL="0" rtl="0" algn="just">
              <a:lnSpc>
                <a:spcPct val="100000"/>
              </a:lnSpc>
              <a:spcBef>
                <a:spcPts val="1000"/>
              </a:spcBef>
              <a:spcAft>
                <a:spcPts val="0"/>
              </a:spcAft>
              <a:buSzPct val="100000"/>
              <a:buNone/>
            </a:pPr>
            <a:r>
              <a:rPr lang="en-IN">
                <a:latin typeface="Consolas"/>
                <a:ea typeface="Consolas"/>
                <a:cs typeface="Consolas"/>
                <a:sym typeface="Consolas"/>
              </a:rPr>
              <a:t>at TestThrow1.main(TestThrow1.java:12)</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500"/>
                                        <p:tgtEl>
                                          <p:spTgt spid="2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500"/>
                                        <p:tgtEl>
                                          <p:spTgt spid="2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500"/>
                                        <p:tgtEl>
                                          <p:spTgt spid="2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500"/>
                                        <p:tgtEl>
                                          <p:spTgt spid="2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500"/>
                                        <p:tgtEl>
                                          <p:spTgt spid="2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500"/>
                                        <p:tgtEl>
                                          <p:spTgt spid="2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Effect filter="fade" transition="in">
                                      <p:cBhvr>
                                        <p:cTn dur="500"/>
                                        <p:tgtEl>
                                          <p:spTgt spid="2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Effect filter="fade" transition="in">
                                      <p:cBhvr>
                                        <p:cTn dur="500"/>
                                        <p:tgtEl>
                                          <p:spTgt spid="2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Effect filter="fade" transition="in">
                                      <p:cBhvr>
                                        <p:cTn dur="500"/>
                                        <p:tgtEl>
                                          <p:spTgt spid="2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Effect filter="fade" transition="in">
                                      <p:cBhvr>
                                        <p:cTn dur="500"/>
                                        <p:tgtEl>
                                          <p:spTgt spid="2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Effect filter="fade" transition="in">
                                      <p:cBhvr>
                                        <p:cTn dur="500"/>
                                        <p:tgtEl>
                                          <p:spTgt spid="29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animEffect filter="fade" transition="in">
                                      <p:cBhvr>
                                        <p:cTn dur="500"/>
                                        <p:tgtEl>
                                          <p:spTgt spid="29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2" st="12"/>
                                            </p:txEl>
                                          </p:spTgt>
                                        </p:tgtEl>
                                        <p:attrNameLst>
                                          <p:attrName>style.visibility</p:attrName>
                                        </p:attrNameLst>
                                      </p:cBhvr>
                                      <p:to>
                                        <p:strVal val="visible"/>
                                      </p:to>
                                    </p:set>
                                    <p:animEffect filter="fade" transition="in">
                                      <p:cBhvr>
                                        <p:cTn dur="500"/>
                                        <p:tgtEl>
                                          <p:spTgt spid="29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3" st="13"/>
                                            </p:txEl>
                                          </p:spTgt>
                                        </p:tgtEl>
                                        <p:attrNameLst>
                                          <p:attrName>style.visibility</p:attrName>
                                        </p:attrNameLst>
                                      </p:cBhvr>
                                      <p:to>
                                        <p:strVal val="visible"/>
                                      </p:to>
                                    </p:set>
                                    <p:animEffect filter="fade" transition="in">
                                      <p:cBhvr>
                                        <p:cTn dur="500"/>
                                        <p:tgtEl>
                                          <p:spTgt spid="29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4" st="14"/>
                                            </p:txEl>
                                          </p:spTgt>
                                        </p:tgtEl>
                                        <p:attrNameLst>
                                          <p:attrName>style.visibility</p:attrName>
                                        </p:attrNameLst>
                                      </p:cBhvr>
                                      <p:to>
                                        <p:strVal val="visible"/>
                                      </p:to>
                                    </p:set>
                                    <p:animEffect filter="fade" transition="in">
                                      <p:cBhvr>
                                        <p:cTn dur="500"/>
                                        <p:tgtEl>
                                          <p:spTgt spid="29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5" st="15"/>
                                            </p:txEl>
                                          </p:spTgt>
                                        </p:tgtEl>
                                        <p:attrNameLst>
                                          <p:attrName>style.visibility</p:attrName>
                                        </p:attrNameLst>
                                      </p:cBhvr>
                                      <p:to>
                                        <p:strVal val="visible"/>
                                      </p:to>
                                    </p:set>
                                    <p:animEffect filter="fade" transition="in">
                                      <p:cBhvr>
                                        <p:cTn dur="500"/>
                                        <p:tgtEl>
                                          <p:spTgt spid="29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6" st="16"/>
                                            </p:txEl>
                                          </p:spTgt>
                                        </p:tgtEl>
                                        <p:attrNameLst>
                                          <p:attrName>style.visibility</p:attrName>
                                        </p:attrNameLst>
                                      </p:cBhvr>
                                      <p:to>
                                        <p:strVal val="visible"/>
                                      </p:to>
                                    </p:set>
                                    <p:animEffect filter="fade" transition="in">
                                      <p:cBhvr>
                                        <p:cTn dur="500"/>
                                        <p:tgtEl>
                                          <p:spTgt spid="29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7" st="17"/>
                                            </p:txEl>
                                          </p:spTgt>
                                        </p:tgtEl>
                                        <p:attrNameLst>
                                          <p:attrName>style.visibility</p:attrName>
                                        </p:attrNameLst>
                                      </p:cBhvr>
                                      <p:to>
                                        <p:strVal val="visible"/>
                                      </p:to>
                                    </p:set>
                                    <p:animEffect filter="fade" transition="in">
                                      <p:cBhvr>
                                        <p:cTn dur="500"/>
                                        <p:tgtEl>
                                          <p:spTgt spid="29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8" st="18"/>
                                            </p:txEl>
                                          </p:spTgt>
                                        </p:tgtEl>
                                        <p:attrNameLst>
                                          <p:attrName>style.visibility</p:attrName>
                                        </p:attrNameLst>
                                      </p:cBhvr>
                                      <p:to>
                                        <p:strVal val="visible"/>
                                      </p:to>
                                    </p:set>
                                    <p:animEffect filter="fade" transition="in">
                                      <p:cBhvr>
                                        <p:cTn dur="500"/>
                                        <p:tgtEl>
                                          <p:spTgt spid="29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19" st="19"/>
                                            </p:txEl>
                                          </p:spTgt>
                                        </p:tgtEl>
                                        <p:attrNameLst>
                                          <p:attrName>style.visibility</p:attrName>
                                        </p:attrNameLst>
                                      </p:cBhvr>
                                      <p:to>
                                        <p:strVal val="visible"/>
                                      </p:to>
                                    </p:set>
                                    <p:animEffect filter="fade" transition="in">
                                      <p:cBhvr>
                                        <p:cTn dur="500"/>
                                        <p:tgtEl>
                                          <p:spTgt spid="29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0" st="20"/>
                                            </p:txEl>
                                          </p:spTgt>
                                        </p:tgtEl>
                                        <p:attrNameLst>
                                          <p:attrName>style.visibility</p:attrName>
                                        </p:attrNameLst>
                                      </p:cBhvr>
                                      <p:to>
                                        <p:strVal val="visible"/>
                                      </p:to>
                                    </p:set>
                                    <p:animEffect filter="fade" transition="in">
                                      <p:cBhvr>
                                        <p:cTn dur="500"/>
                                        <p:tgtEl>
                                          <p:spTgt spid="29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xEl>
                                              <p:pRg end="21" st="21"/>
                                            </p:txEl>
                                          </p:spTgt>
                                        </p:tgtEl>
                                        <p:attrNameLst>
                                          <p:attrName>style.visibility</p:attrName>
                                        </p:attrNameLst>
                                      </p:cBhvr>
                                      <p:to>
                                        <p:strVal val="visible"/>
                                      </p:to>
                                    </p:set>
                                    <p:animEffect filter="fade" transition="in">
                                      <p:cBhvr>
                                        <p:cTn dur="500"/>
                                        <p:tgtEl>
                                          <p:spTgt spid="290">
                                            <p:txEl>
                                              <p:pRg end="21" st="2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610B38"/>
              </a:buClr>
              <a:buSzPts val="2800"/>
              <a:buFont typeface="Arial"/>
              <a:buNone/>
            </a:pPr>
            <a:r>
              <a:rPr b="0" i="0" lang="en-IN">
                <a:solidFill>
                  <a:srgbClr val="610B38"/>
                </a:solidFill>
                <a:latin typeface="Arial"/>
                <a:ea typeface="Arial"/>
                <a:cs typeface="Arial"/>
                <a:sym typeface="Arial"/>
              </a:rPr>
              <a:t>JAVA THROWS KEYWORD</a:t>
            </a:r>
            <a:endParaRPr/>
          </a:p>
        </p:txBody>
      </p:sp>
      <p:sp>
        <p:nvSpPr>
          <p:cNvPr id="296" name="Google Shape;296;p46"/>
          <p:cNvSpPr txBox="1"/>
          <p:nvPr>
            <p:ph idx="1" type="body"/>
          </p:nvPr>
        </p:nvSpPr>
        <p:spPr>
          <a:xfrm>
            <a:off x="2148396" y="2317072"/>
            <a:ext cx="7812468" cy="4110361"/>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b="1" i="0" lang="en-IN">
                <a:solidFill>
                  <a:srgbClr val="222426"/>
                </a:solidFill>
                <a:latin typeface="PT Sans"/>
                <a:ea typeface="PT Sans"/>
                <a:cs typeface="PT Sans"/>
                <a:sym typeface="PT Sans"/>
              </a:rPr>
              <a:t>Throws keyword</a:t>
            </a:r>
            <a:r>
              <a:rPr b="0" i="0" lang="en-IN">
                <a:solidFill>
                  <a:srgbClr val="222426"/>
                </a:solidFill>
                <a:latin typeface="PT Sans"/>
                <a:ea typeface="PT Sans"/>
                <a:cs typeface="PT Sans"/>
                <a:sym typeface="PT Sans"/>
              </a:rPr>
              <a:t> is used for handling checked exceptions. By using throws we can declare multiple exceptions in one go.</a:t>
            </a:r>
            <a:r>
              <a:rPr lang="en-IN">
                <a:latin typeface="Calibri"/>
                <a:ea typeface="Calibri"/>
                <a:cs typeface="Calibri"/>
                <a:sym typeface="Calibri"/>
              </a:rPr>
              <a:t> </a:t>
            </a:r>
            <a:endParaRPr/>
          </a:p>
          <a:p>
            <a:pPr indent="-114300" lvl="0" marL="228600" rtl="0" algn="just">
              <a:lnSpc>
                <a:spcPct val="100000"/>
              </a:lnSpc>
              <a:spcBef>
                <a:spcPts val="1000"/>
              </a:spcBef>
              <a:spcAft>
                <a:spcPts val="0"/>
              </a:spcAft>
              <a:buSzPts val="1800"/>
              <a:buNone/>
            </a:pPr>
            <a:r>
              <a:t/>
            </a:r>
            <a:endParaRPr>
              <a:latin typeface="Calibri"/>
              <a:ea typeface="Calibri"/>
              <a:cs typeface="Calibri"/>
              <a:sym typeface="Calibri"/>
            </a:endParaRPr>
          </a:p>
          <a:p>
            <a:pPr indent="-228600" lvl="0" marL="228600" rtl="0" algn="just">
              <a:lnSpc>
                <a:spcPct val="100000"/>
              </a:lnSpc>
              <a:spcBef>
                <a:spcPts val="1000"/>
              </a:spcBef>
              <a:spcAft>
                <a:spcPts val="0"/>
              </a:spcAft>
              <a:buSzPts val="1800"/>
              <a:buChar char="•"/>
            </a:pPr>
            <a:r>
              <a:rPr b="0" i="0" lang="en-IN">
                <a:solidFill>
                  <a:srgbClr val="610B4B"/>
                </a:solidFill>
                <a:latin typeface="Calibri"/>
                <a:ea typeface="Calibri"/>
                <a:cs typeface="Calibri"/>
                <a:sym typeface="Calibri"/>
              </a:rPr>
              <a:t>Syntax of java throws</a:t>
            </a:r>
            <a:endParaRPr/>
          </a:p>
          <a:p>
            <a:pPr indent="0" lvl="0" marL="0" rtl="0" algn="just">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return_type method_name() </a:t>
            </a:r>
            <a:r>
              <a:rPr b="1" i="0" lang="en-IN">
                <a:solidFill>
                  <a:srgbClr val="006699"/>
                </a:solidFill>
                <a:latin typeface="Consolas"/>
                <a:ea typeface="Consolas"/>
                <a:cs typeface="Consolas"/>
                <a:sym typeface="Consolas"/>
              </a:rPr>
              <a:t>throws</a:t>
            </a:r>
            <a:r>
              <a:rPr b="0" i="0" lang="en-IN">
                <a:solidFill>
                  <a:srgbClr val="000000"/>
                </a:solidFill>
                <a:latin typeface="Consolas"/>
                <a:ea typeface="Consolas"/>
                <a:cs typeface="Consolas"/>
                <a:sym typeface="Consolas"/>
              </a:rPr>
              <a:t> exception_class_name</a:t>
            </a:r>
            <a:endParaRPr b="0" i="0">
              <a:solidFill>
                <a:srgbClr val="000000"/>
              </a:solidFill>
              <a:latin typeface="Consolas"/>
              <a:ea typeface="Consolas"/>
              <a:cs typeface="Consolas"/>
              <a:sym typeface="Consolas"/>
            </a:endParaRPr>
          </a:p>
          <a:p>
            <a:pPr indent="0" lvl="0" marL="0" rtl="0" algn="just">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  </a:t>
            </a:r>
            <a:endParaRPr/>
          </a:p>
          <a:p>
            <a:pPr indent="0" lvl="0" marL="0" rtl="0" algn="just">
              <a:lnSpc>
                <a:spcPct val="100000"/>
              </a:lnSpc>
              <a:spcBef>
                <a:spcPts val="1000"/>
              </a:spcBef>
              <a:spcAft>
                <a:spcPts val="0"/>
              </a:spcAft>
              <a:buSzPts val="1800"/>
              <a:buNone/>
            </a:pPr>
            <a:r>
              <a:rPr b="0" i="0" lang="en-IN">
                <a:solidFill>
                  <a:srgbClr val="008200"/>
                </a:solidFill>
                <a:latin typeface="Consolas"/>
                <a:ea typeface="Consolas"/>
                <a:cs typeface="Consolas"/>
                <a:sym typeface="Consolas"/>
              </a:rPr>
              <a:t>		//method code</a:t>
            </a:r>
            <a:r>
              <a:rPr b="0" i="0" lang="en-IN">
                <a:solidFill>
                  <a:srgbClr val="000000"/>
                </a:solidFill>
                <a:latin typeface="Consolas"/>
                <a:ea typeface="Consolas"/>
                <a:cs typeface="Consolas"/>
                <a:sym typeface="Consolas"/>
              </a:rPr>
              <a:t>  </a:t>
            </a:r>
            <a:endParaRPr/>
          </a:p>
          <a:p>
            <a:pPr indent="0" lvl="0" marL="0" rtl="0" algn="just">
              <a:lnSpc>
                <a:spcPct val="100000"/>
              </a:lnSpc>
              <a:spcBef>
                <a:spcPts val="1000"/>
              </a:spcBef>
              <a:spcAft>
                <a:spcPts val="0"/>
              </a:spcAft>
              <a:buSzPts val="1800"/>
              <a:buNone/>
            </a:pPr>
            <a:r>
              <a:rPr b="0" i="0" lang="en-IN">
                <a:solidFill>
                  <a:srgbClr val="000000"/>
                </a:solidFill>
                <a:latin typeface="Consolas"/>
                <a:ea typeface="Consolas"/>
                <a:cs typeface="Consolas"/>
                <a:sym typeface="Consolas"/>
              </a:rPr>
              <a:t>	}  </a:t>
            </a:r>
            <a:endParaRPr/>
          </a:p>
          <a:p>
            <a:pPr indent="-114300" lvl="0" marL="228600" rtl="0" algn="just">
              <a:lnSpc>
                <a:spcPct val="100000"/>
              </a:lnSpc>
              <a:spcBef>
                <a:spcPts val="1000"/>
              </a:spcBef>
              <a:spcAft>
                <a:spcPts val="0"/>
              </a:spcAft>
              <a:buSzPts val="1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500"/>
                                        <p:tgtEl>
                                          <p:spTgt spid="2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Effect filter="fade" transition="in">
                                      <p:cBhvr>
                                        <p:cTn dur="500"/>
                                        <p:tgtEl>
                                          <p:spTgt spid="2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Effect filter="fade" transition="in">
                                      <p:cBhvr>
                                        <p:cTn dur="500"/>
                                        <p:tgtEl>
                                          <p:spTgt spid="2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Effect filter="fade" transition="in">
                                      <p:cBhvr>
                                        <p:cTn dur="500"/>
                                        <p:tgtEl>
                                          <p:spTgt spid="2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Effect filter="fade" transition="in">
                                      <p:cBhvr>
                                        <p:cTn dur="500"/>
                                        <p:tgtEl>
                                          <p:spTgt spid="29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idx="1" type="body"/>
          </p:nvPr>
        </p:nvSpPr>
        <p:spPr>
          <a:xfrm>
            <a:off x="249936" y="362204"/>
            <a:ext cx="7729728" cy="310198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import java.io.*;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public class Test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PrintWriter pw=new PrintWriter("abc.txt");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pw.println("Hello");</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302" name="Google Shape;302;p47"/>
          <p:cNvSpPr txBox="1"/>
          <p:nvPr/>
        </p:nvSpPr>
        <p:spPr>
          <a:xfrm>
            <a:off x="219456" y="3542284"/>
            <a:ext cx="7729728" cy="3101983"/>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0000"/>
              </a:lnSpc>
              <a:spcBef>
                <a:spcPts val="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import java.io.*;  </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public class Test</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public static void main(String args[]) throws Exception</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PrintWriter pw=new PrintWriter("abc.txt");</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pw.println("Hello");</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chemeClr val="accent2"/>
              </a:buClr>
              <a:buSzPct val="100000"/>
              <a:buFont typeface="Arial"/>
              <a:buNone/>
            </a:pPr>
            <a:r>
              <a:rPr lang="en-IN" sz="1800">
                <a:solidFill>
                  <a:srgbClr val="262626"/>
                </a:solidFill>
                <a:latin typeface="Consolas"/>
                <a:ea typeface="Consolas"/>
                <a:cs typeface="Consolas"/>
                <a:sym typeface="Consolas"/>
              </a:rPr>
              <a:t>}</a:t>
            </a:r>
            <a:endParaRPr/>
          </a:p>
        </p:txBody>
      </p:sp>
      <p:sp>
        <p:nvSpPr>
          <p:cNvPr id="303" name="Google Shape;303;p47"/>
          <p:cNvSpPr txBox="1"/>
          <p:nvPr/>
        </p:nvSpPr>
        <p:spPr>
          <a:xfrm>
            <a:off x="7274560" y="908596"/>
            <a:ext cx="466750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Gill Sans"/>
                <a:ea typeface="Gill Sans"/>
                <a:cs typeface="Gill Sans"/>
                <a:sym typeface="Gill Sans"/>
              </a:rPr>
              <a:t>/Test.java:6: error: unreported exception FileNotFoundException; must be caught or declared to be thrown  PrintWriter pw=new PrintWriter("abc.txt");   </a:t>
            </a:r>
            <a:endParaRPr/>
          </a:p>
          <a:p>
            <a:pPr indent="0" lvl="0" marL="0" marR="0" rtl="0" algn="l">
              <a:spcBef>
                <a:spcPts val="0"/>
              </a:spcBef>
              <a:spcAft>
                <a:spcPts val="0"/>
              </a:spcAft>
              <a:buNone/>
            </a:pPr>
            <a:r>
              <a:rPr lang="en-IN" sz="1400">
                <a:solidFill>
                  <a:schemeClr val="dk1"/>
                </a:solidFill>
                <a:latin typeface="Gill Sans"/>
                <a:ea typeface="Gill Sans"/>
                <a:cs typeface="Gill Sans"/>
                <a:sym typeface="Gill Sans"/>
              </a:rPr>
              <a:t>1 error</a:t>
            </a:r>
            <a:endParaRPr sz="14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5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5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5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500"/>
                                        <p:tgtEl>
                                          <p:spTgt spid="3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animEffect filter="fade" transition="in">
                                      <p:cBhvr>
                                        <p:cTn dur="500"/>
                                        <p:tgtEl>
                                          <p:spTgt spid="3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animEffect filter="fade" transition="in">
                                      <p:cBhvr>
                                        <p:cTn dur="500"/>
                                        <p:tgtEl>
                                          <p:spTgt spid="3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animEffect filter="fade" transition="in">
                                      <p:cBhvr>
                                        <p:cTn dur="500"/>
                                        <p:tgtEl>
                                          <p:spTgt spid="3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7" st="7"/>
                                            </p:txEl>
                                          </p:spTgt>
                                        </p:tgtEl>
                                        <p:attrNameLst>
                                          <p:attrName>style.visibility</p:attrName>
                                        </p:attrNameLst>
                                      </p:cBhvr>
                                      <p:to>
                                        <p:strVal val="visible"/>
                                      </p:to>
                                    </p:set>
                                    <p:animEffect filter="fade" transition="in">
                                      <p:cBhvr>
                                        <p:cTn dur="500"/>
                                        <p:tgtEl>
                                          <p:spTgt spid="3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8" st="8"/>
                                            </p:txEl>
                                          </p:spTgt>
                                        </p:tgtEl>
                                        <p:attrNameLst>
                                          <p:attrName>style.visibility</p:attrName>
                                        </p:attrNameLst>
                                      </p:cBhvr>
                                      <p:to>
                                        <p:strVal val="visible"/>
                                      </p:to>
                                    </p:set>
                                    <p:animEffect filter="fade" transition="in">
                                      <p:cBhvr>
                                        <p:cTn dur="500"/>
                                        <p:tgtEl>
                                          <p:spTgt spid="3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5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500"/>
                                        <p:tgtEl>
                                          <p:spTgt spid="3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500"/>
                                        <p:tgtEl>
                                          <p:spTgt spid="30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500"/>
                                        <p:tgtEl>
                                          <p:spTgt spid="3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idx="1" type="body"/>
          </p:nvPr>
        </p:nvSpPr>
        <p:spPr>
          <a:xfrm>
            <a:off x="1074198" y="2638044"/>
            <a:ext cx="10440140"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t>.</a:t>
            </a:r>
            <a:endParaRPr/>
          </a:p>
        </p:txBody>
      </p:sp>
      <p:sp>
        <p:nvSpPr>
          <p:cNvPr id="309" name="Google Shape;309;p48"/>
          <p:cNvSpPr txBox="1"/>
          <p:nvPr/>
        </p:nvSpPr>
        <p:spPr>
          <a:xfrm>
            <a:off x="533010" y="415410"/>
            <a:ext cx="9292705"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onsolas"/>
                <a:ea typeface="Consolas"/>
                <a:cs typeface="Consolas"/>
                <a:sym typeface="Consolas"/>
              </a:rPr>
              <a:t>import java.io.IOException;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class Testthrows1</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m()throws IOException</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throw new IOException("device error");//checked exception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n()throws IOException</a:t>
            </a:r>
            <a:endParaRPr sz="14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m();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void p()</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try</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catch(Exception e)</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System.out.println("exception handled");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public static void main(String args[])</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Testthrows1 obj=new Testthrows1();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obj.p();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System.out.println("normal flow of execution...");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  </a:t>
            </a:r>
            <a:endParaRPr/>
          </a:p>
          <a:p>
            <a:pPr indent="0" lvl="0" marL="0" marR="0" rtl="0" algn="l">
              <a:spcBef>
                <a:spcPts val="0"/>
              </a:spcBef>
              <a:spcAft>
                <a:spcPts val="0"/>
              </a:spcAft>
              <a:buNone/>
            </a:pPr>
            <a:r>
              <a:rPr lang="en-IN" sz="1400">
                <a:solidFill>
                  <a:schemeClr val="dk1"/>
                </a:solidFill>
                <a:latin typeface="Consolas"/>
                <a:ea typeface="Consolas"/>
                <a:cs typeface="Consolas"/>
                <a:sym typeface="Consolas"/>
              </a:rPr>
              <a:t>}  </a:t>
            </a:r>
            <a:endParaRPr/>
          </a:p>
        </p:txBody>
      </p:sp>
      <p:sp>
        <p:nvSpPr>
          <p:cNvPr id="310" name="Google Shape;310;p48"/>
          <p:cNvSpPr txBox="1"/>
          <p:nvPr/>
        </p:nvSpPr>
        <p:spPr>
          <a:xfrm>
            <a:off x="8341028" y="3108054"/>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exception handled</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normal flow of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5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5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5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5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500"/>
                                        <p:tgtEl>
                                          <p:spTgt spid="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animEffect filter="fade" transition="in">
                                      <p:cBhvr>
                                        <p:cTn dur="500"/>
                                        <p:tgtEl>
                                          <p:spTgt spid="3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animEffect filter="fade" transition="in">
                                      <p:cBhvr>
                                        <p:cTn dur="500"/>
                                        <p:tgtEl>
                                          <p:spTgt spid="3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animEffect filter="fade" transition="in">
                                      <p:cBhvr>
                                        <p:cTn dur="500"/>
                                        <p:tgtEl>
                                          <p:spTgt spid="3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8" st="8"/>
                                            </p:txEl>
                                          </p:spTgt>
                                        </p:tgtEl>
                                        <p:attrNameLst>
                                          <p:attrName>style.visibility</p:attrName>
                                        </p:attrNameLst>
                                      </p:cBhvr>
                                      <p:to>
                                        <p:strVal val="visible"/>
                                      </p:to>
                                    </p:set>
                                    <p:animEffect filter="fade" transition="in">
                                      <p:cBhvr>
                                        <p:cTn dur="500"/>
                                        <p:tgtEl>
                                          <p:spTgt spid="3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9" st="9"/>
                                            </p:txEl>
                                          </p:spTgt>
                                        </p:tgtEl>
                                        <p:attrNameLst>
                                          <p:attrName>style.visibility</p:attrName>
                                        </p:attrNameLst>
                                      </p:cBhvr>
                                      <p:to>
                                        <p:strVal val="visible"/>
                                      </p:to>
                                    </p:set>
                                    <p:animEffect filter="fade" transition="in">
                                      <p:cBhvr>
                                        <p:cTn dur="500"/>
                                        <p:tgtEl>
                                          <p:spTgt spid="3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0" st="10"/>
                                            </p:txEl>
                                          </p:spTgt>
                                        </p:tgtEl>
                                        <p:attrNameLst>
                                          <p:attrName>style.visibility</p:attrName>
                                        </p:attrNameLst>
                                      </p:cBhvr>
                                      <p:to>
                                        <p:strVal val="visible"/>
                                      </p:to>
                                    </p:set>
                                    <p:animEffect filter="fade" transition="in">
                                      <p:cBhvr>
                                        <p:cTn dur="500"/>
                                        <p:tgtEl>
                                          <p:spTgt spid="3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1" st="11"/>
                                            </p:txEl>
                                          </p:spTgt>
                                        </p:tgtEl>
                                        <p:attrNameLst>
                                          <p:attrName>style.visibility</p:attrName>
                                        </p:attrNameLst>
                                      </p:cBhvr>
                                      <p:to>
                                        <p:strVal val="visible"/>
                                      </p:to>
                                    </p:set>
                                    <p:animEffect filter="fade" transition="in">
                                      <p:cBhvr>
                                        <p:cTn dur="500"/>
                                        <p:tgtEl>
                                          <p:spTgt spid="30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2" st="12"/>
                                            </p:txEl>
                                          </p:spTgt>
                                        </p:tgtEl>
                                        <p:attrNameLst>
                                          <p:attrName>style.visibility</p:attrName>
                                        </p:attrNameLst>
                                      </p:cBhvr>
                                      <p:to>
                                        <p:strVal val="visible"/>
                                      </p:to>
                                    </p:set>
                                    <p:animEffect filter="fade" transition="in">
                                      <p:cBhvr>
                                        <p:cTn dur="500"/>
                                        <p:tgtEl>
                                          <p:spTgt spid="30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3" st="13"/>
                                            </p:txEl>
                                          </p:spTgt>
                                        </p:tgtEl>
                                        <p:attrNameLst>
                                          <p:attrName>style.visibility</p:attrName>
                                        </p:attrNameLst>
                                      </p:cBhvr>
                                      <p:to>
                                        <p:strVal val="visible"/>
                                      </p:to>
                                    </p:set>
                                    <p:animEffect filter="fade" transition="in">
                                      <p:cBhvr>
                                        <p:cTn dur="500"/>
                                        <p:tgtEl>
                                          <p:spTgt spid="30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4" st="14"/>
                                            </p:txEl>
                                          </p:spTgt>
                                        </p:tgtEl>
                                        <p:attrNameLst>
                                          <p:attrName>style.visibility</p:attrName>
                                        </p:attrNameLst>
                                      </p:cBhvr>
                                      <p:to>
                                        <p:strVal val="visible"/>
                                      </p:to>
                                    </p:set>
                                    <p:animEffect filter="fade" transition="in">
                                      <p:cBhvr>
                                        <p:cTn dur="500"/>
                                        <p:tgtEl>
                                          <p:spTgt spid="30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5" st="15"/>
                                            </p:txEl>
                                          </p:spTgt>
                                        </p:tgtEl>
                                        <p:attrNameLst>
                                          <p:attrName>style.visibility</p:attrName>
                                        </p:attrNameLst>
                                      </p:cBhvr>
                                      <p:to>
                                        <p:strVal val="visible"/>
                                      </p:to>
                                    </p:set>
                                    <p:animEffect filter="fade" transition="in">
                                      <p:cBhvr>
                                        <p:cTn dur="500"/>
                                        <p:tgtEl>
                                          <p:spTgt spid="309">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6" st="16"/>
                                            </p:txEl>
                                          </p:spTgt>
                                        </p:tgtEl>
                                        <p:attrNameLst>
                                          <p:attrName>style.visibility</p:attrName>
                                        </p:attrNameLst>
                                      </p:cBhvr>
                                      <p:to>
                                        <p:strVal val="visible"/>
                                      </p:to>
                                    </p:set>
                                    <p:animEffect filter="fade" transition="in">
                                      <p:cBhvr>
                                        <p:cTn dur="500"/>
                                        <p:tgtEl>
                                          <p:spTgt spid="309">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7" st="17"/>
                                            </p:txEl>
                                          </p:spTgt>
                                        </p:tgtEl>
                                        <p:attrNameLst>
                                          <p:attrName>style.visibility</p:attrName>
                                        </p:attrNameLst>
                                      </p:cBhvr>
                                      <p:to>
                                        <p:strVal val="visible"/>
                                      </p:to>
                                    </p:set>
                                    <p:animEffect filter="fade" transition="in">
                                      <p:cBhvr>
                                        <p:cTn dur="500"/>
                                        <p:tgtEl>
                                          <p:spTgt spid="309">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8" st="18"/>
                                            </p:txEl>
                                          </p:spTgt>
                                        </p:tgtEl>
                                        <p:attrNameLst>
                                          <p:attrName>style.visibility</p:attrName>
                                        </p:attrNameLst>
                                      </p:cBhvr>
                                      <p:to>
                                        <p:strVal val="visible"/>
                                      </p:to>
                                    </p:set>
                                    <p:animEffect filter="fade" transition="in">
                                      <p:cBhvr>
                                        <p:cTn dur="500"/>
                                        <p:tgtEl>
                                          <p:spTgt spid="309">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9" st="19"/>
                                            </p:txEl>
                                          </p:spTgt>
                                        </p:tgtEl>
                                        <p:attrNameLst>
                                          <p:attrName>style.visibility</p:attrName>
                                        </p:attrNameLst>
                                      </p:cBhvr>
                                      <p:to>
                                        <p:strVal val="visible"/>
                                      </p:to>
                                    </p:set>
                                    <p:animEffect filter="fade" transition="in">
                                      <p:cBhvr>
                                        <p:cTn dur="500"/>
                                        <p:tgtEl>
                                          <p:spTgt spid="309">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0" st="20"/>
                                            </p:txEl>
                                          </p:spTgt>
                                        </p:tgtEl>
                                        <p:attrNameLst>
                                          <p:attrName>style.visibility</p:attrName>
                                        </p:attrNameLst>
                                      </p:cBhvr>
                                      <p:to>
                                        <p:strVal val="visible"/>
                                      </p:to>
                                    </p:set>
                                    <p:animEffect filter="fade" transition="in">
                                      <p:cBhvr>
                                        <p:cTn dur="500"/>
                                        <p:tgtEl>
                                          <p:spTgt spid="309">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1" st="21"/>
                                            </p:txEl>
                                          </p:spTgt>
                                        </p:tgtEl>
                                        <p:attrNameLst>
                                          <p:attrName>style.visibility</p:attrName>
                                        </p:attrNameLst>
                                      </p:cBhvr>
                                      <p:to>
                                        <p:strVal val="visible"/>
                                      </p:to>
                                    </p:set>
                                    <p:animEffect filter="fade" transition="in">
                                      <p:cBhvr>
                                        <p:cTn dur="500"/>
                                        <p:tgtEl>
                                          <p:spTgt spid="309">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2" st="22"/>
                                            </p:txEl>
                                          </p:spTgt>
                                        </p:tgtEl>
                                        <p:attrNameLst>
                                          <p:attrName>style.visibility</p:attrName>
                                        </p:attrNameLst>
                                      </p:cBhvr>
                                      <p:to>
                                        <p:strVal val="visible"/>
                                      </p:to>
                                    </p:set>
                                    <p:animEffect filter="fade" transition="in">
                                      <p:cBhvr>
                                        <p:cTn dur="500"/>
                                        <p:tgtEl>
                                          <p:spTgt spid="309">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3" st="23"/>
                                            </p:txEl>
                                          </p:spTgt>
                                        </p:tgtEl>
                                        <p:attrNameLst>
                                          <p:attrName>style.visibility</p:attrName>
                                        </p:attrNameLst>
                                      </p:cBhvr>
                                      <p:to>
                                        <p:strVal val="visible"/>
                                      </p:to>
                                    </p:set>
                                    <p:animEffect filter="fade" transition="in">
                                      <p:cBhvr>
                                        <p:cTn dur="500"/>
                                        <p:tgtEl>
                                          <p:spTgt spid="309">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4" st="24"/>
                                            </p:txEl>
                                          </p:spTgt>
                                        </p:tgtEl>
                                        <p:attrNameLst>
                                          <p:attrName>style.visibility</p:attrName>
                                        </p:attrNameLst>
                                      </p:cBhvr>
                                      <p:to>
                                        <p:strVal val="visible"/>
                                      </p:to>
                                    </p:set>
                                    <p:animEffect filter="fade" transition="in">
                                      <p:cBhvr>
                                        <p:cTn dur="500"/>
                                        <p:tgtEl>
                                          <p:spTgt spid="309">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5" st="25"/>
                                            </p:txEl>
                                          </p:spTgt>
                                        </p:tgtEl>
                                        <p:attrNameLst>
                                          <p:attrName>style.visibility</p:attrName>
                                        </p:attrNameLst>
                                      </p:cBhvr>
                                      <p:to>
                                        <p:strVal val="visible"/>
                                      </p:to>
                                    </p:set>
                                    <p:animEffect filter="fade" transition="in">
                                      <p:cBhvr>
                                        <p:cTn dur="500"/>
                                        <p:tgtEl>
                                          <p:spTgt spid="309">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6" st="26"/>
                                            </p:txEl>
                                          </p:spTgt>
                                        </p:tgtEl>
                                        <p:attrNameLst>
                                          <p:attrName>style.visibility</p:attrName>
                                        </p:attrNameLst>
                                      </p:cBhvr>
                                      <p:to>
                                        <p:strVal val="visible"/>
                                      </p:to>
                                    </p:set>
                                    <p:animEffect filter="fade" transition="in">
                                      <p:cBhvr>
                                        <p:cTn dur="500"/>
                                        <p:tgtEl>
                                          <p:spTgt spid="309">
                                            <p:txEl>
                                              <p:pRg end="26" st="2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333333"/>
              </a:buClr>
              <a:buSzPts val="2800"/>
              <a:buFont typeface="Helvetica Neue"/>
              <a:buNone/>
            </a:pPr>
            <a:r>
              <a:rPr lang="en-IN" cap="none">
                <a:solidFill>
                  <a:srgbClr val="333333"/>
                </a:solidFill>
                <a:latin typeface="Helvetica Neue"/>
                <a:ea typeface="Helvetica Neue"/>
                <a:cs typeface="Helvetica Neue"/>
                <a:sym typeface="Helvetica Neue"/>
              </a:rPr>
              <a:t>Difference between throw and throws</a:t>
            </a:r>
            <a:endParaRPr/>
          </a:p>
        </p:txBody>
      </p:sp>
      <p:graphicFrame>
        <p:nvGraphicFramePr>
          <p:cNvPr id="316" name="Google Shape;316;p49"/>
          <p:cNvGraphicFramePr/>
          <p:nvPr/>
        </p:nvGraphicFramePr>
        <p:xfrm>
          <a:off x="2645109" y="2638425"/>
          <a:ext cx="3000000" cy="3000000"/>
        </p:xfrm>
        <a:graphic>
          <a:graphicData uri="http://schemas.openxmlformats.org/drawingml/2006/table">
            <a:tbl>
              <a:tblPr>
                <a:noFill/>
                <a:tableStyleId>{31D38257-F273-4B19-B905-F47420E40D9D}</a:tableStyleId>
              </a:tblPr>
              <a:tblGrid>
                <a:gridCol w="3450900"/>
                <a:gridCol w="3450900"/>
              </a:tblGrid>
              <a:tr h="326525">
                <a:tc>
                  <a:txBody>
                    <a:bodyPr/>
                    <a:lstStyle/>
                    <a:p>
                      <a:pPr indent="0" lvl="0" marL="0" marR="0" rtl="0" algn="l">
                        <a:spcBef>
                          <a:spcPts val="0"/>
                        </a:spcBef>
                        <a:spcAft>
                          <a:spcPts val="0"/>
                        </a:spcAft>
                        <a:buNone/>
                      </a:pPr>
                      <a:r>
                        <a:t/>
                      </a:r>
                      <a:endParaRPr sz="1600" u="none" cap="none" strike="noStrike"/>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u="none" cap="none" strike="noStrike"/>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1425">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16300">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1425">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16300">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p>
                  </a:txBody>
                  <a:tcPr marT="40825" marB="40825" marR="81625" marL="81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317" name="Google Shape;317;p49"/>
          <p:cNvGraphicFramePr/>
          <p:nvPr/>
        </p:nvGraphicFramePr>
        <p:xfrm>
          <a:off x="1388962" y="2257063"/>
          <a:ext cx="3000000" cy="3000000"/>
        </p:xfrm>
        <a:graphic>
          <a:graphicData uri="http://schemas.openxmlformats.org/drawingml/2006/table">
            <a:tbl>
              <a:tblPr bandRow="1" firstRow="1">
                <a:noFill/>
                <a:tableStyleId>{6049472F-DF0C-4C24-B620-249F65C70718}</a:tableStyleId>
              </a:tblPr>
              <a:tblGrid>
                <a:gridCol w="4826650"/>
                <a:gridCol w="4826650"/>
              </a:tblGrid>
              <a:tr h="578675">
                <a:tc>
                  <a:txBody>
                    <a:bodyPr/>
                    <a:lstStyle/>
                    <a:p>
                      <a:pPr indent="0" lvl="0" marL="0" marR="0" rtl="0" algn="l">
                        <a:spcBef>
                          <a:spcPts val="0"/>
                        </a:spcBef>
                        <a:spcAft>
                          <a:spcPts val="0"/>
                        </a:spcAft>
                        <a:buNone/>
                      </a:pPr>
                      <a:r>
                        <a:rPr lang="en-IN" sz="2000"/>
                        <a:t>throw</a:t>
                      </a:r>
                      <a:endParaRPr/>
                    </a:p>
                  </a:txBody>
                  <a:tcPr marT="40825" marB="40825" marR="81625" marL="81625" anchor="ctr"/>
                </a:tc>
                <a:tc>
                  <a:txBody>
                    <a:bodyPr/>
                    <a:lstStyle/>
                    <a:p>
                      <a:pPr indent="0" lvl="0" marL="0" marR="0" rtl="0" algn="l">
                        <a:spcBef>
                          <a:spcPts val="0"/>
                        </a:spcBef>
                        <a:spcAft>
                          <a:spcPts val="0"/>
                        </a:spcAft>
                        <a:buNone/>
                      </a:pPr>
                      <a:r>
                        <a:rPr lang="en-IN" sz="2000"/>
                        <a:t>throws</a:t>
                      </a:r>
                      <a:endParaRPr/>
                    </a:p>
                  </a:txBody>
                  <a:tcPr marT="40825" marB="40825" marR="81625" marL="81625" anchor="ctr"/>
                </a:tc>
              </a:tr>
              <a:tr h="888375">
                <a:tc>
                  <a:txBody>
                    <a:bodyPr/>
                    <a:lstStyle/>
                    <a:p>
                      <a:pPr indent="0" lvl="0" marL="0" marR="0" rtl="0" algn="l">
                        <a:spcBef>
                          <a:spcPts val="0"/>
                        </a:spcBef>
                        <a:spcAft>
                          <a:spcPts val="0"/>
                        </a:spcAft>
                        <a:buNone/>
                      </a:pPr>
                      <a:r>
                        <a:rPr lang="en-IN" sz="2000"/>
                        <a:t>throw keyword is used to throw an exception explicitly.</a:t>
                      </a:r>
                      <a:endParaRPr/>
                    </a:p>
                  </a:txBody>
                  <a:tcPr marT="40825" marB="40825" marR="81625" marL="81625" anchor="ctr"/>
                </a:tc>
                <a:tc>
                  <a:txBody>
                    <a:bodyPr/>
                    <a:lstStyle/>
                    <a:p>
                      <a:pPr indent="0" lvl="0" marL="0" marR="0" rtl="0" algn="l">
                        <a:spcBef>
                          <a:spcPts val="0"/>
                        </a:spcBef>
                        <a:spcAft>
                          <a:spcPts val="0"/>
                        </a:spcAft>
                        <a:buNone/>
                      </a:pPr>
                      <a:r>
                        <a:rPr lang="en-IN" sz="2000"/>
                        <a:t>throws keyword is used to declare an exception possible during its execution.</a:t>
                      </a:r>
                      <a:endParaRPr/>
                    </a:p>
                  </a:txBody>
                  <a:tcPr marT="40825" marB="40825" marR="81625" marL="81625" anchor="ctr"/>
                </a:tc>
              </a:tr>
              <a:tr h="888375">
                <a:tc>
                  <a:txBody>
                    <a:bodyPr/>
                    <a:lstStyle/>
                    <a:p>
                      <a:pPr indent="0" lvl="0" marL="0" marR="0" rtl="0" algn="l">
                        <a:spcBef>
                          <a:spcPts val="0"/>
                        </a:spcBef>
                        <a:spcAft>
                          <a:spcPts val="0"/>
                        </a:spcAft>
                        <a:buNone/>
                      </a:pPr>
                      <a:r>
                        <a:rPr lang="en-IN" sz="2000"/>
                        <a:t>throw keyword is followed by an instance of Throwable class or one of its sub-classes.</a:t>
                      </a:r>
                      <a:endParaRPr/>
                    </a:p>
                  </a:txBody>
                  <a:tcPr marT="40825" marB="40825" marR="81625" marL="81625" anchor="ctr"/>
                </a:tc>
                <a:tc>
                  <a:txBody>
                    <a:bodyPr/>
                    <a:lstStyle/>
                    <a:p>
                      <a:pPr indent="0" lvl="0" marL="0" marR="0" rtl="0" algn="l">
                        <a:spcBef>
                          <a:spcPts val="0"/>
                        </a:spcBef>
                        <a:spcAft>
                          <a:spcPts val="0"/>
                        </a:spcAft>
                        <a:buNone/>
                      </a:pPr>
                      <a:r>
                        <a:rPr lang="en-IN" sz="2000"/>
                        <a:t>throws keyword is followed by one or more Exception class names separated by commas.</a:t>
                      </a:r>
                      <a:endParaRPr/>
                    </a:p>
                  </a:txBody>
                  <a:tcPr marT="40825" marB="40825" marR="81625" marL="81625" anchor="ctr"/>
                </a:tc>
              </a:tr>
              <a:tr h="888375">
                <a:tc>
                  <a:txBody>
                    <a:bodyPr/>
                    <a:lstStyle/>
                    <a:p>
                      <a:pPr indent="0" lvl="0" marL="0" marR="0" rtl="0" algn="l">
                        <a:spcBef>
                          <a:spcPts val="0"/>
                        </a:spcBef>
                        <a:spcAft>
                          <a:spcPts val="0"/>
                        </a:spcAft>
                        <a:buNone/>
                      </a:pPr>
                      <a:r>
                        <a:rPr lang="en-IN" sz="2000"/>
                        <a:t>throw keyword is declared inside a method body.</a:t>
                      </a:r>
                      <a:endParaRPr/>
                    </a:p>
                  </a:txBody>
                  <a:tcPr marT="40825" marB="40825" marR="81625" marL="81625" anchor="ctr"/>
                </a:tc>
                <a:tc>
                  <a:txBody>
                    <a:bodyPr/>
                    <a:lstStyle/>
                    <a:p>
                      <a:pPr indent="0" lvl="0" marL="0" marR="0" rtl="0" algn="l">
                        <a:spcBef>
                          <a:spcPts val="0"/>
                        </a:spcBef>
                        <a:spcAft>
                          <a:spcPts val="0"/>
                        </a:spcAft>
                        <a:buNone/>
                      </a:pPr>
                      <a:r>
                        <a:rPr lang="en-IN" sz="2000"/>
                        <a:t>throws keyword is used with method signature (method declaration).</a:t>
                      </a:r>
                      <a:endParaRPr/>
                    </a:p>
                  </a:txBody>
                  <a:tcPr marT="40825" marB="40825" marR="81625" marL="81625" anchor="ctr"/>
                </a:tc>
              </a:tr>
              <a:tr h="888375">
                <a:tc>
                  <a:txBody>
                    <a:bodyPr/>
                    <a:lstStyle/>
                    <a:p>
                      <a:pPr indent="0" lvl="0" marL="0" marR="0" rtl="0" algn="l">
                        <a:spcBef>
                          <a:spcPts val="0"/>
                        </a:spcBef>
                        <a:spcAft>
                          <a:spcPts val="0"/>
                        </a:spcAft>
                        <a:buNone/>
                      </a:pPr>
                      <a:r>
                        <a:rPr lang="en-IN" sz="2000"/>
                        <a:t>We cannot throw multiple exceptions using throw keyword.</a:t>
                      </a:r>
                      <a:endParaRPr/>
                    </a:p>
                  </a:txBody>
                  <a:tcPr marT="40825" marB="40825" marR="81625" marL="81625" anchor="ctr"/>
                </a:tc>
                <a:tc>
                  <a:txBody>
                    <a:bodyPr/>
                    <a:lstStyle/>
                    <a:p>
                      <a:pPr indent="0" lvl="0" marL="0" marR="0" rtl="0" algn="l">
                        <a:spcBef>
                          <a:spcPts val="0"/>
                        </a:spcBef>
                        <a:spcAft>
                          <a:spcPts val="0"/>
                        </a:spcAft>
                        <a:buNone/>
                      </a:pPr>
                      <a:r>
                        <a:rPr lang="en-IN" sz="2000"/>
                        <a:t>We can declare multiple exceptions (separated by commas) using throws keyword.</a:t>
                      </a:r>
                      <a:endParaRPr/>
                    </a:p>
                  </a:txBody>
                  <a:tcPr marT="40825" marB="40825" marR="81625" marL="816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b="1" lang="en-IN"/>
              <a:t>USER DEFINED EXCEPTION IN JAVA</a:t>
            </a:r>
            <a:endParaRPr/>
          </a:p>
        </p:txBody>
      </p:sp>
      <p:sp>
        <p:nvSpPr>
          <p:cNvPr id="323" name="Google Shape;323;p50"/>
          <p:cNvSpPr txBox="1"/>
          <p:nvPr>
            <p:ph idx="1" type="body"/>
          </p:nvPr>
        </p:nvSpPr>
        <p:spPr>
          <a:xfrm>
            <a:off x="2231136" y="2224575"/>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0" i="0" lang="en-IN">
                <a:solidFill>
                  <a:srgbClr val="222222"/>
                </a:solidFill>
                <a:latin typeface="Source Sans Pro"/>
                <a:ea typeface="Source Sans Pro"/>
                <a:cs typeface="Source Sans Pro"/>
                <a:sym typeface="Source Sans Pro"/>
              </a:rPr>
              <a:t>User Defined Exception or custom exception is creating your own exception class and throws that exception using ‘throw’ keyword. This can be done by extending the class Exception.</a:t>
            </a:r>
            <a:endParaRPr/>
          </a:p>
        </p:txBody>
      </p:sp>
      <p:pic>
        <p:nvPicPr>
          <p:cNvPr id="324" name="Google Shape;324;p50"/>
          <p:cNvPicPr preferRelativeResize="0"/>
          <p:nvPr/>
        </p:nvPicPr>
        <p:blipFill rotWithShape="1">
          <a:blip r:embed="rId3">
            <a:alphaModFix/>
          </a:blip>
          <a:srcRect b="0" l="0" r="0" t="0"/>
          <a:stretch/>
        </p:blipFill>
        <p:spPr>
          <a:xfrm>
            <a:off x="4333089" y="3527431"/>
            <a:ext cx="2520937" cy="1797585"/>
          </a:xfrm>
          <a:prstGeom prst="rect">
            <a:avLst/>
          </a:prstGeom>
          <a:noFill/>
          <a:ln>
            <a:noFill/>
          </a:ln>
        </p:spPr>
      </p:pic>
      <p:sp>
        <p:nvSpPr>
          <p:cNvPr id="325" name="Google Shape;325;p50"/>
          <p:cNvSpPr txBox="1"/>
          <p:nvPr/>
        </p:nvSpPr>
        <p:spPr>
          <a:xfrm>
            <a:off x="1908699" y="5494359"/>
            <a:ext cx="935706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There is no need to override any of the above methods available in the Exception class, in your derived class.  But practically, you will require some amount of customizing as per your programming needs.</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5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idx="1" type="body"/>
          </p:nvPr>
        </p:nvSpPr>
        <p:spPr>
          <a:xfrm>
            <a:off x="671331" y="185195"/>
            <a:ext cx="11332410" cy="689692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MyException extends 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String str1;</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MyException(String str2)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str1=str2;</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String toString(){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return ("MyException Occurred: "+str1)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class Example1</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System.out.println("Starting of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throw new MyException("This is My error Message");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catch(MyException exp){</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System.out.println("Catch Block")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System.out.println(exp)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latin typeface="Consolas"/>
              <a:ea typeface="Consolas"/>
              <a:cs typeface="Consolas"/>
              <a:sym typeface="Consolas"/>
            </a:endParaRPr>
          </a:p>
        </p:txBody>
      </p:sp>
      <p:sp>
        <p:nvSpPr>
          <p:cNvPr id="331" name="Google Shape;331;p51"/>
          <p:cNvSpPr txBox="1"/>
          <p:nvPr/>
        </p:nvSpPr>
        <p:spPr>
          <a:xfrm>
            <a:off x="7234517" y="3079394"/>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Starting of try block</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Catch Block</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MyException Occurred: This is My error Message</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5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5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5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5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500"/>
                                        <p:tgtEl>
                                          <p:spTgt spid="3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animEffect filter="fade" transition="in">
                                      <p:cBhvr>
                                        <p:cTn dur="500"/>
                                        <p:tgtEl>
                                          <p:spTgt spid="3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animEffect filter="fade" transition="in">
                                      <p:cBhvr>
                                        <p:cTn dur="500"/>
                                        <p:tgtEl>
                                          <p:spTgt spid="3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0" st="10"/>
                                            </p:txEl>
                                          </p:spTgt>
                                        </p:tgtEl>
                                        <p:attrNameLst>
                                          <p:attrName>style.visibility</p:attrName>
                                        </p:attrNameLst>
                                      </p:cBhvr>
                                      <p:to>
                                        <p:strVal val="visible"/>
                                      </p:to>
                                    </p:set>
                                    <p:animEffect filter="fade" transition="in">
                                      <p:cBhvr>
                                        <p:cTn dur="500"/>
                                        <p:tgtEl>
                                          <p:spTgt spid="33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1" st="11"/>
                                            </p:txEl>
                                          </p:spTgt>
                                        </p:tgtEl>
                                        <p:attrNameLst>
                                          <p:attrName>style.visibility</p:attrName>
                                        </p:attrNameLst>
                                      </p:cBhvr>
                                      <p:to>
                                        <p:strVal val="visible"/>
                                      </p:to>
                                    </p:set>
                                    <p:animEffect filter="fade" transition="in">
                                      <p:cBhvr>
                                        <p:cTn dur="500"/>
                                        <p:tgtEl>
                                          <p:spTgt spid="33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2" st="12"/>
                                            </p:txEl>
                                          </p:spTgt>
                                        </p:tgtEl>
                                        <p:attrNameLst>
                                          <p:attrName>style.visibility</p:attrName>
                                        </p:attrNameLst>
                                      </p:cBhvr>
                                      <p:to>
                                        <p:strVal val="visible"/>
                                      </p:to>
                                    </p:set>
                                    <p:animEffect filter="fade" transition="in">
                                      <p:cBhvr>
                                        <p:cTn dur="500"/>
                                        <p:tgtEl>
                                          <p:spTgt spid="33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3" st="13"/>
                                            </p:txEl>
                                          </p:spTgt>
                                        </p:tgtEl>
                                        <p:attrNameLst>
                                          <p:attrName>style.visibility</p:attrName>
                                        </p:attrNameLst>
                                      </p:cBhvr>
                                      <p:to>
                                        <p:strVal val="visible"/>
                                      </p:to>
                                    </p:set>
                                    <p:animEffect filter="fade" transition="in">
                                      <p:cBhvr>
                                        <p:cTn dur="500"/>
                                        <p:tgtEl>
                                          <p:spTgt spid="33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4" st="14"/>
                                            </p:txEl>
                                          </p:spTgt>
                                        </p:tgtEl>
                                        <p:attrNameLst>
                                          <p:attrName>style.visibility</p:attrName>
                                        </p:attrNameLst>
                                      </p:cBhvr>
                                      <p:to>
                                        <p:strVal val="visible"/>
                                      </p:to>
                                    </p:set>
                                    <p:animEffect filter="fade" transition="in">
                                      <p:cBhvr>
                                        <p:cTn dur="500"/>
                                        <p:tgtEl>
                                          <p:spTgt spid="33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5" st="15"/>
                                            </p:txEl>
                                          </p:spTgt>
                                        </p:tgtEl>
                                        <p:attrNameLst>
                                          <p:attrName>style.visibility</p:attrName>
                                        </p:attrNameLst>
                                      </p:cBhvr>
                                      <p:to>
                                        <p:strVal val="visible"/>
                                      </p:to>
                                    </p:set>
                                    <p:animEffect filter="fade" transition="in">
                                      <p:cBhvr>
                                        <p:cTn dur="500"/>
                                        <p:tgtEl>
                                          <p:spTgt spid="330">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6" st="16"/>
                                            </p:txEl>
                                          </p:spTgt>
                                        </p:tgtEl>
                                        <p:attrNameLst>
                                          <p:attrName>style.visibility</p:attrName>
                                        </p:attrNameLst>
                                      </p:cBhvr>
                                      <p:to>
                                        <p:strVal val="visible"/>
                                      </p:to>
                                    </p:set>
                                    <p:animEffect filter="fade" transition="in">
                                      <p:cBhvr>
                                        <p:cTn dur="500"/>
                                        <p:tgtEl>
                                          <p:spTgt spid="330">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7" st="17"/>
                                            </p:txEl>
                                          </p:spTgt>
                                        </p:tgtEl>
                                        <p:attrNameLst>
                                          <p:attrName>style.visibility</p:attrName>
                                        </p:attrNameLst>
                                      </p:cBhvr>
                                      <p:to>
                                        <p:strVal val="visible"/>
                                      </p:to>
                                    </p:set>
                                    <p:animEffect filter="fade" transition="in">
                                      <p:cBhvr>
                                        <p:cTn dur="500"/>
                                        <p:tgtEl>
                                          <p:spTgt spid="330">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8" st="18"/>
                                            </p:txEl>
                                          </p:spTgt>
                                        </p:tgtEl>
                                        <p:attrNameLst>
                                          <p:attrName>style.visibility</p:attrName>
                                        </p:attrNameLst>
                                      </p:cBhvr>
                                      <p:to>
                                        <p:strVal val="visible"/>
                                      </p:to>
                                    </p:set>
                                    <p:animEffect filter="fade" transition="in">
                                      <p:cBhvr>
                                        <p:cTn dur="500"/>
                                        <p:tgtEl>
                                          <p:spTgt spid="330">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9" st="19"/>
                                            </p:txEl>
                                          </p:spTgt>
                                        </p:tgtEl>
                                        <p:attrNameLst>
                                          <p:attrName>style.visibility</p:attrName>
                                        </p:attrNameLst>
                                      </p:cBhvr>
                                      <p:to>
                                        <p:strVal val="visible"/>
                                      </p:to>
                                    </p:set>
                                    <p:animEffect filter="fade" transition="in">
                                      <p:cBhvr>
                                        <p:cTn dur="500"/>
                                        <p:tgtEl>
                                          <p:spTgt spid="330">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0" st="20"/>
                                            </p:txEl>
                                          </p:spTgt>
                                        </p:tgtEl>
                                        <p:attrNameLst>
                                          <p:attrName>style.visibility</p:attrName>
                                        </p:attrNameLst>
                                      </p:cBhvr>
                                      <p:to>
                                        <p:strVal val="visible"/>
                                      </p:to>
                                    </p:set>
                                    <p:animEffect filter="fade" transition="in">
                                      <p:cBhvr>
                                        <p:cTn dur="500"/>
                                        <p:tgtEl>
                                          <p:spTgt spid="330">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1" st="21"/>
                                            </p:txEl>
                                          </p:spTgt>
                                        </p:tgtEl>
                                        <p:attrNameLst>
                                          <p:attrName>style.visibility</p:attrName>
                                        </p:attrNameLst>
                                      </p:cBhvr>
                                      <p:to>
                                        <p:strVal val="visible"/>
                                      </p:to>
                                    </p:set>
                                    <p:animEffect filter="fade" transition="in">
                                      <p:cBhvr>
                                        <p:cTn dur="500"/>
                                        <p:tgtEl>
                                          <p:spTgt spid="330">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2" st="22"/>
                                            </p:txEl>
                                          </p:spTgt>
                                        </p:tgtEl>
                                        <p:attrNameLst>
                                          <p:attrName>style.visibility</p:attrName>
                                        </p:attrNameLst>
                                      </p:cBhvr>
                                      <p:to>
                                        <p:strVal val="visible"/>
                                      </p:to>
                                    </p:set>
                                    <p:animEffect filter="fade" transition="in">
                                      <p:cBhvr>
                                        <p:cTn dur="500"/>
                                        <p:tgtEl>
                                          <p:spTgt spid="330">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3" st="23"/>
                                            </p:txEl>
                                          </p:spTgt>
                                        </p:tgtEl>
                                        <p:attrNameLst>
                                          <p:attrName>style.visibility</p:attrName>
                                        </p:attrNameLst>
                                      </p:cBhvr>
                                      <p:to>
                                        <p:strVal val="visible"/>
                                      </p:to>
                                    </p:set>
                                    <p:animEffect filter="fade" transition="in">
                                      <p:cBhvr>
                                        <p:cTn dur="500"/>
                                        <p:tgtEl>
                                          <p:spTgt spid="330">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idx="1" type="body"/>
          </p:nvPr>
        </p:nvSpPr>
        <p:spPr>
          <a:xfrm>
            <a:off x="914400" y="243839"/>
            <a:ext cx="10759440" cy="653862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InvalidProductException extends 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InvalidProductException(String 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super(s);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public class Example1</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void productCheck(int weight) throws InvalidProductException{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if(weight&lt;100){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throw new InvalidProductException("Product Invalid");</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Example1 obj = new Example1();</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obj.productCheck(60);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 (InvalidProductException ex){</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System.out.println("Caught the exception");</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System.out.println(ex.getMessage());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p:txBody>
      </p:sp>
      <p:sp>
        <p:nvSpPr>
          <p:cNvPr id="337" name="Google Shape;337;p52"/>
          <p:cNvSpPr txBox="1"/>
          <p:nvPr/>
        </p:nvSpPr>
        <p:spPr>
          <a:xfrm>
            <a:off x="7627288" y="3103847"/>
            <a:ext cx="60946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Caught the exception</a:t>
            </a:r>
            <a:endParaRPr/>
          </a:p>
          <a:p>
            <a:pPr indent="0" lvl="0" marL="0" marR="0" rtl="0" algn="l">
              <a:spcBef>
                <a:spcPts val="0"/>
              </a:spcBef>
              <a:spcAft>
                <a:spcPts val="0"/>
              </a:spcAft>
              <a:buNone/>
            </a:pPr>
            <a:r>
              <a:rPr lang="en-IN" sz="1800">
                <a:solidFill>
                  <a:schemeClr val="dk1"/>
                </a:solidFill>
                <a:latin typeface="Gill Sans"/>
                <a:ea typeface="Gill Sans"/>
                <a:cs typeface="Gill Sans"/>
                <a:sym typeface="Gill Sans"/>
              </a:rPr>
              <a:t>Product Invalid</a:t>
            </a:r>
            <a:endParaRPr sz="1800">
              <a:solidFill>
                <a:schemeClr val="dk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5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5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5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500"/>
                                        <p:tgtEl>
                                          <p:spTgt spid="3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500"/>
                                        <p:tgtEl>
                                          <p:spTgt spid="3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animEffect filter="fade" transition="in">
                                      <p:cBhvr>
                                        <p:cTn dur="500"/>
                                        <p:tgtEl>
                                          <p:spTgt spid="3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7" st="7"/>
                                            </p:txEl>
                                          </p:spTgt>
                                        </p:tgtEl>
                                        <p:attrNameLst>
                                          <p:attrName>style.visibility</p:attrName>
                                        </p:attrNameLst>
                                      </p:cBhvr>
                                      <p:to>
                                        <p:strVal val="visible"/>
                                      </p:to>
                                    </p:set>
                                    <p:animEffect filter="fade" transition="in">
                                      <p:cBhvr>
                                        <p:cTn dur="500"/>
                                        <p:tgtEl>
                                          <p:spTgt spid="3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8" st="8"/>
                                            </p:txEl>
                                          </p:spTgt>
                                        </p:tgtEl>
                                        <p:attrNameLst>
                                          <p:attrName>style.visibility</p:attrName>
                                        </p:attrNameLst>
                                      </p:cBhvr>
                                      <p:to>
                                        <p:strVal val="visible"/>
                                      </p:to>
                                    </p:set>
                                    <p:animEffect filter="fade" transition="in">
                                      <p:cBhvr>
                                        <p:cTn dur="500"/>
                                        <p:tgtEl>
                                          <p:spTgt spid="3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9" st="9"/>
                                            </p:txEl>
                                          </p:spTgt>
                                        </p:tgtEl>
                                        <p:attrNameLst>
                                          <p:attrName>style.visibility</p:attrName>
                                        </p:attrNameLst>
                                      </p:cBhvr>
                                      <p:to>
                                        <p:strVal val="visible"/>
                                      </p:to>
                                    </p:set>
                                    <p:animEffect filter="fade" transition="in">
                                      <p:cBhvr>
                                        <p:cTn dur="500"/>
                                        <p:tgtEl>
                                          <p:spTgt spid="3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0" st="10"/>
                                            </p:txEl>
                                          </p:spTgt>
                                        </p:tgtEl>
                                        <p:attrNameLst>
                                          <p:attrName>style.visibility</p:attrName>
                                        </p:attrNameLst>
                                      </p:cBhvr>
                                      <p:to>
                                        <p:strVal val="visible"/>
                                      </p:to>
                                    </p:set>
                                    <p:animEffect filter="fade" transition="in">
                                      <p:cBhvr>
                                        <p:cTn dur="500"/>
                                        <p:tgtEl>
                                          <p:spTgt spid="3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1" st="11"/>
                                            </p:txEl>
                                          </p:spTgt>
                                        </p:tgtEl>
                                        <p:attrNameLst>
                                          <p:attrName>style.visibility</p:attrName>
                                        </p:attrNameLst>
                                      </p:cBhvr>
                                      <p:to>
                                        <p:strVal val="visible"/>
                                      </p:to>
                                    </p:set>
                                    <p:animEffect filter="fade" transition="in">
                                      <p:cBhvr>
                                        <p:cTn dur="500"/>
                                        <p:tgtEl>
                                          <p:spTgt spid="33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2" st="12"/>
                                            </p:txEl>
                                          </p:spTgt>
                                        </p:tgtEl>
                                        <p:attrNameLst>
                                          <p:attrName>style.visibility</p:attrName>
                                        </p:attrNameLst>
                                      </p:cBhvr>
                                      <p:to>
                                        <p:strVal val="visible"/>
                                      </p:to>
                                    </p:set>
                                    <p:animEffect filter="fade" transition="in">
                                      <p:cBhvr>
                                        <p:cTn dur="500"/>
                                        <p:tgtEl>
                                          <p:spTgt spid="33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3" st="13"/>
                                            </p:txEl>
                                          </p:spTgt>
                                        </p:tgtEl>
                                        <p:attrNameLst>
                                          <p:attrName>style.visibility</p:attrName>
                                        </p:attrNameLst>
                                      </p:cBhvr>
                                      <p:to>
                                        <p:strVal val="visible"/>
                                      </p:to>
                                    </p:set>
                                    <p:animEffect filter="fade" transition="in">
                                      <p:cBhvr>
                                        <p:cTn dur="500"/>
                                        <p:tgtEl>
                                          <p:spTgt spid="33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4" st="14"/>
                                            </p:txEl>
                                          </p:spTgt>
                                        </p:tgtEl>
                                        <p:attrNameLst>
                                          <p:attrName>style.visibility</p:attrName>
                                        </p:attrNameLst>
                                      </p:cBhvr>
                                      <p:to>
                                        <p:strVal val="visible"/>
                                      </p:to>
                                    </p:set>
                                    <p:animEffect filter="fade" transition="in">
                                      <p:cBhvr>
                                        <p:cTn dur="500"/>
                                        <p:tgtEl>
                                          <p:spTgt spid="33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5" st="15"/>
                                            </p:txEl>
                                          </p:spTgt>
                                        </p:tgtEl>
                                        <p:attrNameLst>
                                          <p:attrName>style.visibility</p:attrName>
                                        </p:attrNameLst>
                                      </p:cBhvr>
                                      <p:to>
                                        <p:strVal val="visible"/>
                                      </p:to>
                                    </p:set>
                                    <p:animEffect filter="fade" transition="in">
                                      <p:cBhvr>
                                        <p:cTn dur="500"/>
                                        <p:tgtEl>
                                          <p:spTgt spid="33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6" st="16"/>
                                            </p:txEl>
                                          </p:spTgt>
                                        </p:tgtEl>
                                        <p:attrNameLst>
                                          <p:attrName>style.visibility</p:attrName>
                                        </p:attrNameLst>
                                      </p:cBhvr>
                                      <p:to>
                                        <p:strVal val="visible"/>
                                      </p:to>
                                    </p:set>
                                    <p:animEffect filter="fade" transition="in">
                                      <p:cBhvr>
                                        <p:cTn dur="500"/>
                                        <p:tgtEl>
                                          <p:spTgt spid="33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7" st="17"/>
                                            </p:txEl>
                                          </p:spTgt>
                                        </p:tgtEl>
                                        <p:attrNameLst>
                                          <p:attrName>style.visibility</p:attrName>
                                        </p:attrNameLst>
                                      </p:cBhvr>
                                      <p:to>
                                        <p:strVal val="visible"/>
                                      </p:to>
                                    </p:set>
                                    <p:animEffect filter="fade" transition="in">
                                      <p:cBhvr>
                                        <p:cTn dur="500"/>
                                        <p:tgtEl>
                                          <p:spTgt spid="33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8" st="18"/>
                                            </p:txEl>
                                          </p:spTgt>
                                        </p:tgtEl>
                                        <p:attrNameLst>
                                          <p:attrName>style.visibility</p:attrName>
                                        </p:attrNameLst>
                                      </p:cBhvr>
                                      <p:to>
                                        <p:strVal val="visible"/>
                                      </p:to>
                                    </p:set>
                                    <p:animEffect filter="fade" transition="in">
                                      <p:cBhvr>
                                        <p:cTn dur="500"/>
                                        <p:tgtEl>
                                          <p:spTgt spid="336">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9" st="19"/>
                                            </p:txEl>
                                          </p:spTgt>
                                        </p:tgtEl>
                                        <p:attrNameLst>
                                          <p:attrName>style.visibility</p:attrName>
                                        </p:attrNameLst>
                                      </p:cBhvr>
                                      <p:to>
                                        <p:strVal val="visible"/>
                                      </p:to>
                                    </p:set>
                                    <p:animEffect filter="fade" transition="in">
                                      <p:cBhvr>
                                        <p:cTn dur="500"/>
                                        <p:tgtEl>
                                          <p:spTgt spid="336">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0" st="20"/>
                                            </p:txEl>
                                          </p:spTgt>
                                        </p:tgtEl>
                                        <p:attrNameLst>
                                          <p:attrName>style.visibility</p:attrName>
                                        </p:attrNameLst>
                                      </p:cBhvr>
                                      <p:to>
                                        <p:strVal val="visible"/>
                                      </p:to>
                                    </p:set>
                                    <p:animEffect filter="fade" transition="in">
                                      <p:cBhvr>
                                        <p:cTn dur="500"/>
                                        <p:tgtEl>
                                          <p:spTgt spid="336">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1" st="21"/>
                                            </p:txEl>
                                          </p:spTgt>
                                        </p:tgtEl>
                                        <p:attrNameLst>
                                          <p:attrName>style.visibility</p:attrName>
                                        </p:attrNameLst>
                                      </p:cBhvr>
                                      <p:to>
                                        <p:strVal val="visible"/>
                                      </p:to>
                                    </p:set>
                                    <p:animEffect filter="fade" transition="in">
                                      <p:cBhvr>
                                        <p:cTn dur="500"/>
                                        <p:tgtEl>
                                          <p:spTgt spid="336">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2" st="22"/>
                                            </p:txEl>
                                          </p:spTgt>
                                        </p:tgtEl>
                                        <p:attrNameLst>
                                          <p:attrName>style.visibility</p:attrName>
                                        </p:attrNameLst>
                                      </p:cBhvr>
                                      <p:to>
                                        <p:strVal val="visible"/>
                                      </p:to>
                                    </p:set>
                                    <p:animEffect filter="fade" transition="in">
                                      <p:cBhvr>
                                        <p:cTn dur="500"/>
                                        <p:tgtEl>
                                          <p:spTgt spid="336">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3" st="23"/>
                                            </p:txEl>
                                          </p:spTgt>
                                        </p:tgtEl>
                                        <p:attrNameLst>
                                          <p:attrName>style.visibility</p:attrName>
                                        </p:attrNameLst>
                                      </p:cBhvr>
                                      <p:to>
                                        <p:strVal val="visible"/>
                                      </p:to>
                                    </p:set>
                                    <p:animEffect filter="fade" transition="in">
                                      <p:cBhvr>
                                        <p:cTn dur="500"/>
                                        <p:tgtEl>
                                          <p:spTgt spid="336">
                                            <p:txEl>
                                              <p:pRg end="23" st="2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4" st="24"/>
                                            </p:txEl>
                                          </p:spTgt>
                                        </p:tgtEl>
                                        <p:attrNameLst>
                                          <p:attrName>style.visibility</p:attrName>
                                        </p:attrNameLst>
                                      </p:cBhvr>
                                      <p:to>
                                        <p:strVal val="visible"/>
                                      </p:to>
                                    </p:set>
                                    <p:animEffect filter="fade" transition="in">
                                      <p:cBhvr>
                                        <p:cTn dur="500"/>
                                        <p:tgtEl>
                                          <p:spTgt spid="336">
                                            <p:txEl>
                                              <p:pRg end="24" st="2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5" st="25"/>
                                            </p:txEl>
                                          </p:spTgt>
                                        </p:tgtEl>
                                        <p:attrNameLst>
                                          <p:attrName>style.visibility</p:attrName>
                                        </p:attrNameLst>
                                      </p:cBhvr>
                                      <p:to>
                                        <p:strVal val="visible"/>
                                      </p:to>
                                    </p:set>
                                    <p:animEffect filter="fade" transition="in">
                                      <p:cBhvr>
                                        <p:cTn dur="500"/>
                                        <p:tgtEl>
                                          <p:spTgt spid="336">
                                            <p:txEl>
                                              <p:pRg end="25" st="2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idx="1" type="body"/>
          </p:nvPr>
        </p:nvSpPr>
        <p:spPr>
          <a:xfrm>
            <a:off x="725084" y="0"/>
            <a:ext cx="10537794" cy="6951406"/>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public class Test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System.out.println("outer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System.out.println("inner try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System.out.println(10/0);</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System.out.println("inner catch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System.out.println("after inner try catch");</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catch(Exception e)</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System.out.println("outer catch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finally</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System.out.println("outer finally block");</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TYPES OF ERRORS</a:t>
            </a:r>
            <a:endParaRPr/>
          </a:p>
        </p:txBody>
      </p:sp>
      <p:sp>
        <p:nvSpPr>
          <p:cNvPr id="117" name="Google Shape;117;p18"/>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IN" sz="2000">
                <a:latin typeface="Calibri"/>
                <a:ea typeface="Calibri"/>
                <a:cs typeface="Calibri"/>
                <a:sym typeface="Calibri"/>
              </a:rPr>
              <a:t>There are two types of errors:</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Compile time errors</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Runtime errors</a:t>
            </a:r>
            <a:endParaRPr/>
          </a:p>
          <a:p>
            <a:pPr indent="-101600" lvl="0" marL="228600" rtl="0" algn="l">
              <a:lnSpc>
                <a:spcPct val="100000"/>
              </a:lnSpc>
              <a:spcBef>
                <a:spcPts val="1000"/>
              </a:spcBef>
              <a:spcAft>
                <a:spcPts val="0"/>
              </a:spcAft>
              <a:buSzPts val="2000"/>
              <a:buNone/>
            </a:pPr>
            <a:r>
              <a:t/>
            </a:r>
            <a:endParaRPr sz="2000">
              <a:latin typeface="Calibri"/>
              <a:ea typeface="Calibri"/>
              <a:cs typeface="Calibri"/>
              <a:sym typeface="Calibri"/>
            </a:endParaRPr>
          </a:p>
          <a:p>
            <a:pPr indent="0" lvl="0" marL="0" rtl="0" algn="l">
              <a:lnSpc>
                <a:spcPct val="100000"/>
              </a:lnSpc>
              <a:spcBef>
                <a:spcPts val="1000"/>
              </a:spcBef>
              <a:spcAft>
                <a:spcPts val="0"/>
              </a:spcAft>
              <a:buSzPts val="2000"/>
              <a:buNone/>
            </a:pPr>
            <a:r>
              <a:rPr lang="en-IN" sz="2000">
                <a:latin typeface="Calibri"/>
                <a:ea typeface="Calibri"/>
                <a:cs typeface="Calibri"/>
                <a:sym typeface="Calibri"/>
              </a:rPr>
              <a:t>Compile time errors can be again classified again into two types:</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Syntax Errors</a:t>
            </a:r>
            <a:endParaRPr/>
          </a:p>
          <a:p>
            <a:pPr indent="-228600" lvl="0" marL="228600" rtl="0" algn="l">
              <a:lnSpc>
                <a:spcPct val="100000"/>
              </a:lnSpc>
              <a:spcBef>
                <a:spcPts val="1000"/>
              </a:spcBef>
              <a:spcAft>
                <a:spcPts val="0"/>
              </a:spcAft>
              <a:buSzPts val="2000"/>
              <a:buChar char="•"/>
            </a:pPr>
            <a:r>
              <a:rPr lang="en-IN" sz="2000">
                <a:latin typeface="Calibri"/>
                <a:ea typeface="Calibri"/>
                <a:cs typeface="Calibri"/>
                <a:sym typeface="Calibri"/>
              </a:rPr>
              <a:t>Semantic Errors : </a:t>
            </a:r>
            <a:r>
              <a:rPr i="1" lang="en-IN"/>
              <a:t>Forgetting to divide by 100 when printing a percentage amount.</a:t>
            </a:r>
            <a:endParaRPr i="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5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5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5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500"/>
                                        <p:tgtEl>
                                          <p:spTgt spid="11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idx="1" type="body"/>
          </p:nvPr>
        </p:nvSpPr>
        <p:spPr>
          <a:xfrm>
            <a:off x="865239" y="209471"/>
            <a:ext cx="10943303" cy="653545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latin typeface="Consolas"/>
                <a:ea typeface="Consolas"/>
                <a:cs typeface="Consolas"/>
                <a:sym typeface="Consolas"/>
              </a:rPr>
              <a:t>class Main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try</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throw 10;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catch(int e)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System.out.println("Got the  Exception " + e);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ts val="1800"/>
              <a:buNone/>
            </a:pPr>
            <a:r>
              <a:rPr lang="en-IN">
                <a:latin typeface="Consolas"/>
                <a:ea typeface="Consolas"/>
                <a:cs typeface="Consolas"/>
                <a:sym typeface="Consolas"/>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idx="1" type="body"/>
          </p:nvPr>
        </p:nvSpPr>
        <p:spPr>
          <a:xfrm>
            <a:off x="521110" y="98323"/>
            <a:ext cx="9439754" cy="675967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100000"/>
              <a:buNone/>
            </a:pPr>
            <a:r>
              <a:rPr lang="en-IN">
                <a:latin typeface="Consolas"/>
                <a:ea typeface="Consolas"/>
                <a:cs typeface="Consolas"/>
                <a:sym typeface="Consolas"/>
              </a:rPr>
              <a:t>class NestedTry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public static void main(String args[])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a[] = { 1, 2, 3, 4, 5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System.out.println(a[5]);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try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int x = a[2] / 0;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 (ArithmeticException e2)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System.out.println("division by zero is not possible");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catch (ArrayIndexOutOfBoundsException e1)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System.out.println("ArrayIndexOutOfBoundsException");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System.out.println("Element at such index does not exists");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a:t>
            </a:r>
            <a:endParaRPr/>
          </a:p>
          <a:p>
            <a:pPr indent="0" lvl="0" marL="0" rtl="0" algn="l">
              <a:lnSpc>
                <a:spcPct val="100000"/>
              </a:lnSpc>
              <a:spcBef>
                <a:spcPts val="1000"/>
              </a:spcBef>
              <a:spcAft>
                <a:spcPts val="0"/>
              </a:spcAft>
              <a:buSzPct val="100000"/>
              <a:buNone/>
            </a:pPr>
            <a:r>
              <a:rPr lang="en-IN">
                <a:latin typeface="Consolas"/>
                <a:ea typeface="Consolas"/>
                <a:cs typeface="Consolas"/>
                <a:sym typeface="Consolas"/>
              </a:rPr>
              <a:t>  } } </a:t>
            </a:r>
            <a:endParaRPr/>
          </a:p>
          <a:p>
            <a:pPr indent="0" lvl="0" marL="0" rtl="0" algn="l">
              <a:lnSpc>
                <a:spcPct val="100000"/>
              </a:lnSpc>
              <a:spcBef>
                <a:spcPts val="1000"/>
              </a:spcBef>
              <a:spcAft>
                <a:spcPts val="0"/>
              </a:spcAft>
              <a:buSzPct val="100000"/>
              <a:buNone/>
            </a:pPr>
            <a:r>
              <a:t/>
            </a:r>
            <a:endParaRPr>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idx="1" type="body"/>
          </p:nvPr>
        </p:nvSpPr>
        <p:spPr>
          <a:xfrm>
            <a:off x="471948" y="58993"/>
            <a:ext cx="5397910" cy="650895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sz="1400">
                <a:latin typeface="Consolas"/>
                <a:ea typeface="Consolas"/>
                <a:cs typeface="Consolas"/>
                <a:sym typeface="Consolas"/>
              </a:rPr>
              <a:t>class Test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int count = 0;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void A() throws Exception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try{ count++;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try{ count++;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try{ count++;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throw new Exception();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catch(Exception ex)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count++;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throw new Exception();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catch(Exception ex)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count++;}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catch(Exception ex)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count++; } </a:t>
            </a:r>
            <a:endParaRPr/>
          </a:p>
          <a:p>
            <a:pPr indent="0" lvl="0" marL="0" rtl="0" algn="l">
              <a:lnSpc>
                <a:spcPct val="100000"/>
              </a:lnSpc>
              <a:spcBef>
                <a:spcPts val="1000"/>
              </a:spcBef>
              <a:spcAft>
                <a:spcPts val="0"/>
              </a:spcAft>
              <a:buSzPts val="1400"/>
              <a:buNone/>
            </a:pPr>
            <a:r>
              <a:rPr b="1" lang="en-IN" sz="1400">
                <a:latin typeface="Consolas"/>
                <a:ea typeface="Consolas"/>
                <a:cs typeface="Consolas"/>
                <a:sym typeface="Consolas"/>
              </a:rPr>
              <a:t>   } </a:t>
            </a:r>
            <a:endParaRPr/>
          </a:p>
        </p:txBody>
      </p:sp>
      <p:sp>
        <p:nvSpPr>
          <p:cNvPr id="358" name="Google Shape;358;p56"/>
          <p:cNvSpPr txBox="1"/>
          <p:nvPr/>
        </p:nvSpPr>
        <p:spPr>
          <a:xfrm>
            <a:off x="5555227" y="287789"/>
            <a:ext cx="6705606"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chemeClr val="dk1"/>
                </a:solidFill>
                <a:latin typeface="Consolas"/>
                <a:ea typeface="Consolas"/>
                <a:cs typeface="Consolas"/>
                <a:sym typeface="Consolas"/>
              </a:rPr>
              <a:t>void display()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System.out.println(count);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public static void main(String[] args) throws Exception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Test obj = new Test();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obj.A();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obj.display();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idx="1" type="body"/>
          </p:nvPr>
        </p:nvSpPr>
        <p:spPr>
          <a:xfrm>
            <a:off x="471947" y="226142"/>
            <a:ext cx="4050892" cy="833775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sz="1400">
                <a:latin typeface="Consolas"/>
                <a:ea typeface="Consolas"/>
                <a:cs typeface="Consolas"/>
                <a:sym typeface="Consolas"/>
              </a:rPr>
              <a:t>class Test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String str = "a";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void A()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try</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str +="b";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B();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catch (Exception e)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str += "c";</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 </a:t>
            </a:r>
            <a:endParaRPr/>
          </a:p>
          <a:p>
            <a:pPr indent="0" lvl="0" marL="0" rtl="0" algn="l">
              <a:lnSpc>
                <a:spcPct val="100000"/>
              </a:lnSpc>
              <a:spcBef>
                <a:spcPts val="100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a:p>
            <a:pPr indent="0" lvl="0" marL="0" rtl="0" algn="l">
              <a:lnSpc>
                <a:spcPct val="100000"/>
              </a:lnSpc>
              <a:spcBef>
                <a:spcPts val="1000"/>
              </a:spcBef>
              <a:spcAft>
                <a:spcPts val="0"/>
              </a:spcAft>
              <a:buSzPts val="1400"/>
              <a:buNone/>
            </a:pPr>
            <a:r>
              <a:rPr lang="en-IN" sz="1400">
                <a:latin typeface="Consolas"/>
                <a:ea typeface="Consolas"/>
                <a:cs typeface="Consolas"/>
                <a:sym typeface="Consolas"/>
              </a:rPr>
              <a:t>    </a:t>
            </a:r>
            <a:endParaRPr/>
          </a:p>
        </p:txBody>
      </p:sp>
      <p:pic>
        <p:nvPicPr>
          <p:cNvPr id="364" name="Google Shape;364;p57"/>
          <p:cNvPicPr preferRelativeResize="0"/>
          <p:nvPr/>
        </p:nvPicPr>
        <p:blipFill rotWithShape="1">
          <a:blip r:embed="rId3">
            <a:alphaModFix/>
          </a:blip>
          <a:srcRect b="0" l="0" r="0" t="0"/>
          <a:stretch/>
        </p:blipFill>
        <p:spPr>
          <a:xfrm>
            <a:off x="7567707" y="347205"/>
            <a:ext cx="4450466" cy="6163590"/>
          </a:xfrm>
          <a:prstGeom prst="rect">
            <a:avLst/>
          </a:prstGeom>
          <a:noFill/>
          <a:ln>
            <a:noFill/>
          </a:ln>
        </p:spPr>
      </p:pic>
      <p:sp>
        <p:nvSpPr>
          <p:cNvPr id="365" name="Google Shape;365;p57"/>
          <p:cNvSpPr txBox="1"/>
          <p:nvPr/>
        </p:nvSpPr>
        <p:spPr>
          <a:xfrm>
            <a:off x="3569119" y="108275"/>
            <a:ext cx="6096000" cy="64940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void B() throws Exception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try</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str += "d";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C();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catch(Exception e)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throw new Exception();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finally</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str += "e";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r>
              <a:rPr b="0" i="0" lang="en-IN" sz="1400" u="none" cap="none" strike="noStrike">
                <a:solidFill>
                  <a:srgbClr val="262626"/>
                </a:solidFill>
                <a:latin typeface="Consolas"/>
                <a:ea typeface="Consolas"/>
                <a:cs typeface="Consolas"/>
                <a:sym typeface="Consolas"/>
              </a:rPr>
              <a:t>}</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str += "f"; </a:t>
            </a:r>
            <a:endParaRPr/>
          </a:p>
          <a:p>
            <a:pPr indent="0" lvl="0" marL="0" marR="0" rtl="0" algn="l">
              <a:lnSpc>
                <a:spcPct val="100000"/>
              </a:lnSpc>
              <a:spcBef>
                <a:spcPts val="1000"/>
              </a:spcBef>
              <a:spcAft>
                <a:spcPts val="0"/>
              </a:spcAft>
              <a:buClr>
                <a:srgbClr val="9BAFB5"/>
              </a:buClr>
              <a:buSzPts val="1400"/>
              <a:buFont typeface="Arial"/>
              <a:buNone/>
            </a:pPr>
            <a:r>
              <a:rPr lang="en-IN" sz="1400">
                <a:solidFill>
                  <a:srgbClr val="262626"/>
                </a:solidFill>
                <a:latin typeface="Consolas"/>
                <a:ea typeface="Consolas"/>
                <a:cs typeface="Consolas"/>
                <a:sym typeface="Consolas"/>
              </a:rPr>
              <a:t>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a:t>
            </a:r>
            <a:endParaRPr/>
          </a:p>
          <a:p>
            <a:pPr indent="0" lvl="0" marL="0" marR="0" rtl="0" algn="l">
              <a:lnSpc>
                <a:spcPct val="100000"/>
              </a:lnSpc>
              <a:spcBef>
                <a:spcPts val="1000"/>
              </a:spcBef>
              <a:spcAft>
                <a:spcPts val="0"/>
              </a:spcAft>
              <a:buClr>
                <a:srgbClr val="9BAFB5"/>
              </a:buClr>
              <a:buSzPts val="1400"/>
              <a:buFont typeface="Arial"/>
              <a:buNone/>
            </a:pPr>
            <a:r>
              <a:rPr b="0" i="0" lang="en-IN" sz="1400" u="none" cap="none" strike="noStrike">
                <a:solidFill>
                  <a:srgbClr val="262626"/>
                </a:solidFill>
                <a:latin typeface="Consolas"/>
                <a:ea typeface="Consolas"/>
                <a:cs typeface="Consolas"/>
                <a:sym typeface="Consolas"/>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EXCEPTION HANDLING</a:t>
            </a:r>
            <a:endParaRPr/>
          </a:p>
        </p:txBody>
      </p:sp>
      <p:sp>
        <p:nvSpPr>
          <p:cNvPr id="123" name="Google Shape;123;p19"/>
          <p:cNvSpPr txBox="1"/>
          <p:nvPr>
            <p:ph idx="1" type="body"/>
          </p:nvPr>
        </p:nvSpPr>
        <p:spPr>
          <a:xfrm>
            <a:off x="1278383" y="2334828"/>
            <a:ext cx="9729927" cy="3405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000"/>
              <a:buNone/>
            </a:pPr>
            <a:r>
              <a:rPr lang="en-IN" sz="2000">
                <a:latin typeface="Calibri"/>
                <a:ea typeface="Calibri"/>
                <a:cs typeface="Calibri"/>
                <a:sym typeface="Calibri"/>
              </a:rPr>
              <a:t>We have two choices when an exception object is created in our application.</a:t>
            </a:r>
            <a:endParaRPr/>
          </a:p>
          <a:p>
            <a:pPr indent="-228600" lvl="0" marL="228600" rtl="0" algn="just">
              <a:lnSpc>
                <a:spcPct val="100000"/>
              </a:lnSpc>
              <a:spcBef>
                <a:spcPts val="1000"/>
              </a:spcBef>
              <a:spcAft>
                <a:spcPts val="0"/>
              </a:spcAft>
              <a:buSzPts val="2000"/>
              <a:buChar char="•"/>
            </a:pPr>
            <a:r>
              <a:rPr lang="en-IN" sz="2000">
                <a:latin typeface="Calibri"/>
                <a:ea typeface="Calibri"/>
                <a:cs typeface="Calibri"/>
                <a:sym typeface="Calibri"/>
              </a:rPr>
              <a:t>Either we will handle it within method</a:t>
            </a:r>
            <a:endParaRPr/>
          </a:p>
          <a:p>
            <a:pPr indent="-228600" lvl="0" marL="228600" rtl="0" algn="just">
              <a:lnSpc>
                <a:spcPct val="100000"/>
              </a:lnSpc>
              <a:spcBef>
                <a:spcPts val="1000"/>
              </a:spcBef>
              <a:spcAft>
                <a:spcPts val="0"/>
              </a:spcAft>
              <a:buSzPts val="2000"/>
              <a:buChar char="•"/>
            </a:pPr>
            <a:r>
              <a:rPr lang="en-IN" sz="2000">
                <a:latin typeface="Calibri"/>
                <a:ea typeface="Calibri"/>
                <a:cs typeface="Calibri"/>
                <a:sym typeface="Calibri"/>
              </a:rPr>
              <a:t>Or we can pass it to the caller method to let it handle.</a:t>
            </a:r>
            <a:endParaRPr/>
          </a:p>
          <a:p>
            <a:pPr indent="0" lvl="0" marL="0" rtl="0" algn="just">
              <a:lnSpc>
                <a:spcPct val="100000"/>
              </a:lnSpc>
              <a:spcBef>
                <a:spcPts val="1000"/>
              </a:spcBef>
              <a:spcAft>
                <a:spcPts val="0"/>
              </a:spcAft>
              <a:buSzPts val="2000"/>
              <a:buNone/>
            </a:pPr>
            <a:r>
              <a:rPr lang="en-IN" sz="2000">
                <a:latin typeface="Calibri"/>
                <a:ea typeface="Calibri"/>
                <a:cs typeface="Calibri"/>
                <a:sym typeface="Calibri"/>
              </a:rPr>
              <a:t>This is very important decision to be made while setting the responsibilities of a method. A method should clearly indicate that what all exceptional scenarios it will handle and which it will not. It is defined in method syntax using throws clause.</a:t>
            </a:r>
            <a:endParaRPr/>
          </a:p>
          <a:p>
            <a:pPr indent="0" lvl="0" marL="0" rtl="0" algn="just">
              <a:lnSpc>
                <a:spcPct val="100000"/>
              </a:lnSpc>
              <a:spcBef>
                <a:spcPts val="1000"/>
              </a:spcBef>
              <a:spcAft>
                <a:spcPts val="0"/>
              </a:spcAft>
              <a:buSzPts val="2000"/>
              <a:buNone/>
            </a:pPr>
            <a:r>
              <a:rPr lang="en-IN" sz="2000">
                <a:latin typeface="Calibri"/>
                <a:ea typeface="Calibri"/>
                <a:cs typeface="Calibri"/>
                <a:sym typeface="Calibri"/>
              </a:rPr>
              <a:t>To handle the exception, We must catch the exception in catch section of try-catch block.</a:t>
            </a:r>
            <a:endParaRPr/>
          </a:p>
          <a:p>
            <a:pPr indent="0" lvl="0" marL="0" rtl="0" algn="just">
              <a:lnSpc>
                <a:spcPct val="100000"/>
              </a:lnSpc>
              <a:spcBef>
                <a:spcPts val="1000"/>
              </a:spcBef>
              <a:spcAft>
                <a:spcPts val="0"/>
              </a:spcAft>
              <a:buSzPts val="2000"/>
              <a:buNone/>
            </a:pPr>
            <a:r>
              <a:rPr lang="en-IN" sz="2000">
                <a:latin typeface="Calibri"/>
                <a:ea typeface="Calibri"/>
                <a:cs typeface="Calibri"/>
                <a:sym typeface="Calibri"/>
              </a:rPr>
              <a:t>If an exception is not handled in the application, then it will propagate to JVM and JVM will usually terminate the program itself.</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EXCEPTION HANDLING</a:t>
            </a:r>
            <a:endParaRPr/>
          </a:p>
        </p:txBody>
      </p:sp>
      <p:sp>
        <p:nvSpPr>
          <p:cNvPr id="129" name="Google Shape;129;p20"/>
          <p:cNvSpPr txBox="1"/>
          <p:nvPr>
            <p:ph idx="1" type="body"/>
          </p:nvPr>
        </p:nvSpPr>
        <p:spPr>
          <a:xfrm>
            <a:off x="1544715" y="2316480"/>
            <a:ext cx="9277165" cy="4191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SzPct val="100000"/>
              <a:buChar char="•"/>
            </a:pPr>
            <a:r>
              <a:rPr lang="en-IN">
                <a:latin typeface="Calibri"/>
                <a:ea typeface="Calibri"/>
                <a:cs typeface="Calibri"/>
                <a:sym typeface="Calibri"/>
              </a:rPr>
              <a:t>If an exception occurs, which has not been handled by programmer then program execution gets terminated and a system generated error message is shown to the user. For example look at the system generated exception below:</a:t>
            </a:r>
            <a:endParaRPr/>
          </a:p>
          <a:p>
            <a:pPr indent="-228631" lvl="0" marL="228600" rtl="0" algn="l">
              <a:lnSpc>
                <a:spcPct val="100000"/>
              </a:lnSpc>
              <a:spcBef>
                <a:spcPts val="1000"/>
              </a:spcBef>
              <a:spcAft>
                <a:spcPts val="0"/>
              </a:spcAft>
              <a:buSzPct val="100000"/>
              <a:buChar char="•"/>
            </a:pPr>
            <a:r>
              <a:rPr lang="en-IN" sz="1900">
                <a:latin typeface="Calibri"/>
                <a:ea typeface="Calibri"/>
                <a:cs typeface="Calibri"/>
                <a:sym typeface="Calibri"/>
              </a:rPr>
              <a:t>An exception generated by the system is given below</a:t>
            </a:r>
            <a:endParaRPr/>
          </a:p>
          <a:p>
            <a:pPr indent="0" lvl="0" marL="0" rtl="0" algn="l">
              <a:lnSpc>
                <a:spcPct val="100000"/>
              </a:lnSpc>
              <a:spcBef>
                <a:spcPts val="1000"/>
              </a:spcBef>
              <a:spcAft>
                <a:spcPts val="0"/>
              </a:spcAft>
              <a:buSzPct val="100000"/>
              <a:buNone/>
            </a:pPr>
            <a:r>
              <a:rPr lang="en-IN" sz="1400">
                <a:latin typeface="Consolas"/>
                <a:ea typeface="Consolas"/>
                <a:cs typeface="Consolas"/>
                <a:sym typeface="Consolas"/>
              </a:rPr>
              <a:t>  	Exception in thread "main" java.lang.ArithmeticException: / by zero at     	ExceptionDemo.main(ExceptionDemo.java:5)</a:t>
            </a:r>
            <a:endParaRPr/>
          </a:p>
          <a:p>
            <a:pPr indent="0" lvl="0" marL="0" rtl="0" algn="l">
              <a:lnSpc>
                <a:spcPct val="100000"/>
              </a:lnSpc>
              <a:spcBef>
                <a:spcPts val="1000"/>
              </a:spcBef>
              <a:spcAft>
                <a:spcPts val="0"/>
              </a:spcAft>
              <a:buSzPct val="100000"/>
              <a:buNone/>
            </a:pPr>
            <a:r>
              <a:rPr lang="en-IN" sz="1400">
                <a:latin typeface="Consolas"/>
                <a:ea typeface="Consolas"/>
                <a:cs typeface="Consolas"/>
                <a:sym typeface="Consolas"/>
              </a:rPr>
              <a:t> ExceptionDemo : The class name</a:t>
            </a:r>
            <a:endParaRPr/>
          </a:p>
          <a:p>
            <a:pPr indent="0" lvl="0" marL="0" rtl="0" algn="l">
              <a:lnSpc>
                <a:spcPct val="100000"/>
              </a:lnSpc>
              <a:spcBef>
                <a:spcPts val="1000"/>
              </a:spcBef>
              <a:spcAft>
                <a:spcPts val="0"/>
              </a:spcAft>
              <a:buSzPct val="100000"/>
              <a:buNone/>
            </a:pPr>
            <a:r>
              <a:rPr lang="en-IN" sz="1400">
                <a:latin typeface="Consolas"/>
                <a:ea typeface="Consolas"/>
                <a:cs typeface="Consolas"/>
                <a:sym typeface="Consolas"/>
              </a:rPr>
              <a:t> main : The method name</a:t>
            </a:r>
            <a:endParaRPr/>
          </a:p>
          <a:p>
            <a:pPr indent="0" lvl="0" marL="0" rtl="0" algn="l">
              <a:lnSpc>
                <a:spcPct val="100000"/>
              </a:lnSpc>
              <a:spcBef>
                <a:spcPts val="1000"/>
              </a:spcBef>
              <a:spcAft>
                <a:spcPts val="0"/>
              </a:spcAft>
              <a:buSzPct val="100000"/>
              <a:buNone/>
            </a:pPr>
            <a:r>
              <a:rPr lang="en-IN" sz="1400">
                <a:latin typeface="Consolas"/>
                <a:ea typeface="Consolas"/>
                <a:cs typeface="Consolas"/>
                <a:sym typeface="Consolas"/>
              </a:rPr>
              <a:t> ExceptionDemo.java : The filename</a:t>
            </a:r>
            <a:endParaRPr/>
          </a:p>
          <a:p>
            <a:pPr indent="0" lvl="0" marL="0" rtl="0" algn="l">
              <a:lnSpc>
                <a:spcPct val="100000"/>
              </a:lnSpc>
              <a:spcBef>
                <a:spcPts val="1000"/>
              </a:spcBef>
              <a:spcAft>
                <a:spcPts val="0"/>
              </a:spcAft>
              <a:buSzPct val="100000"/>
              <a:buNone/>
            </a:pPr>
            <a:r>
              <a:rPr lang="en-IN" sz="1400">
                <a:latin typeface="Consolas"/>
                <a:ea typeface="Consolas"/>
                <a:cs typeface="Consolas"/>
                <a:sym typeface="Consolas"/>
              </a:rPr>
              <a:t> java:5 : Line number</a:t>
            </a:r>
            <a:endParaRPr/>
          </a:p>
          <a:p>
            <a:pPr indent="-228600" lvl="0" marL="228600" rtl="0" algn="l">
              <a:lnSpc>
                <a:spcPct val="100000"/>
              </a:lnSpc>
              <a:spcBef>
                <a:spcPts val="1000"/>
              </a:spcBef>
              <a:spcAft>
                <a:spcPts val="0"/>
              </a:spcAft>
              <a:buSzPct val="100000"/>
              <a:buChar char="•"/>
            </a:pPr>
            <a:r>
              <a:rPr lang="en-IN"/>
              <a:t>This message is not user friendly so a user will not be able to understand what went wrong. In order to let them know the reason in simple language, we handle exceptions. </a:t>
            </a:r>
            <a:endParaRPr/>
          </a:p>
          <a:p>
            <a:pPr indent="-228600" lvl="0" marL="228600" rtl="0" algn="l">
              <a:lnSpc>
                <a:spcPct val="100000"/>
              </a:lnSpc>
              <a:spcBef>
                <a:spcPts val="1000"/>
              </a:spcBef>
              <a:spcAft>
                <a:spcPts val="0"/>
              </a:spcAft>
              <a:buSzPct val="100000"/>
              <a:buChar char="•"/>
            </a:pPr>
            <a:r>
              <a:rPr lang="en-IN"/>
              <a:t>We handle such conditions and then prints a user friendly warning message to user, which lets them correct the error as most of the time exception occurs due to bad data provided by user.</a:t>
            </a:r>
            <a:endParaRPr/>
          </a:p>
          <a:p>
            <a:pPr indent="-122872" lvl="0" marL="228600" rtl="0" algn="l">
              <a:lnSpc>
                <a:spcPct val="100000"/>
              </a:lnSpc>
              <a:spcBef>
                <a:spcPts val="1000"/>
              </a:spcBef>
              <a:spcAft>
                <a:spcPts val="0"/>
              </a:spcAft>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5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5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5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5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500"/>
                                        <p:tgtEl>
                                          <p:spTgt spid="1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9" st="9"/>
                                            </p:txEl>
                                          </p:spTgt>
                                        </p:tgtEl>
                                        <p:attrNameLst>
                                          <p:attrName>style.visibility</p:attrName>
                                        </p:attrNameLst>
                                      </p:cBhvr>
                                      <p:to>
                                        <p:strVal val="visible"/>
                                      </p:to>
                                    </p:set>
                                    <p:animEffect filter="fade" transition="in">
                                      <p:cBhvr>
                                        <p:cTn dur="500"/>
                                        <p:tgtEl>
                                          <p:spTgt spid="1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IN"/>
              <a:t>ADVANTAGE OF EXCEPTION HANDLING</a:t>
            </a:r>
            <a:endParaRPr/>
          </a:p>
        </p:txBody>
      </p:sp>
      <p:sp>
        <p:nvSpPr>
          <p:cNvPr id="135" name="Google Shape;135;p2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SzPts val="1800"/>
              <a:buChar char="•"/>
            </a:pPr>
            <a:r>
              <a:rPr lang="en-IN">
                <a:latin typeface="Calibri"/>
                <a:ea typeface="Calibri"/>
                <a:cs typeface="Calibri"/>
                <a:sym typeface="Calibri"/>
              </a:rPr>
              <a:t>Exception handling ensures that the flow of the program doesn’t break when an exception occurs. For example, if a program has bunch of statements and an exception occurs mid way after executing certain statements then the statements after the exception will not execute and the program will terminate abruptly.</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By handling we make sure that all the statements execute and the flow of program doesn’t break.</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5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500"/>
                                        <p:tgtEl>
                                          <p:spTgt spid="13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327660" y="1220724"/>
            <a:ext cx="11163300" cy="31019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IN"/>
              <a:t>Suppose you have coded a program to access the server. Things worked fine while you were developing the code.</a:t>
            </a:r>
            <a:endParaRPr/>
          </a:p>
        </p:txBody>
      </p:sp>
      <p:pic>
        <p:nvPicPr>
          <p:cNvPr id="141" name="Google Shape;141;p22"/>
          <p:cNvPicPr preferRelativeResize="0"/>
          <p:nvPr/>
        </p:nvPicPr>
        <p:blipFill rotWithShape="1">
          <a:blip r:embed="rId3">
            <a:alphaModFix/>
          </a:blip>
          <a:srcRect b="0" l="0" r="0" t="0"/>
          <a:stretch/>
        </p:blipFill>
        <p:spPr>
          <a:xfrm>
            <a:off x="3964305" y="1809514"/>
            <a:ext cx="2680335" cy="1649013"/>
          </a:xfrm>
          <a:prstGeom prst="rect">
            <a:avLst/>
          </a:prstGeom>
          <a:noFill/>
          <a:ln>
            <a:noFill/>
          </a:ln>
        </p:spPr>
      </p:pic>
      <p:sp>
        <p:nvSpPr>
          <p:cNvPr id="142" name="Google Shape;142;p22"/>
          <p:cNvSpPr txBox="1"/>
          <p:nvPr/>
        </p:nvSpPr>
        <p:spPr>
          <a:xfrm>
            <a:off x="449580" y="3784015"/>
            <a:ext cx="11041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Gill Sans"/>
                <a:ea typeface="Gill Sans"/>
                <a:cs typeface="Gill Sans"/>
                <a:sym typeface="Gill Sans"/>
              </a:rPr>
              <a:t>During the actual production run, the server is down. When your program tried to access it, an exception is raised.</a:t>
            </a:r>
            <a:endParaRPr sz="1800">
              <a:solidFill>
                <a:schemeClr val="dk1"/>
              </a:solidFill>
              <a:latin typeface="Gill Sans"/>
              <a:ea typeface="Gill Sans"/>
              <a:cs typeface="Gill Sans"/>
              <a:sym typeface="Gill Sans"/>
            </a:endParaRPr>
          </a:p>
        </p:txBody>
      </p:sp>
      <p:pic>
        <p:nvPicPr>
          <p:cNvPr id="143" name="Google Shape;143;p22"/>
          <p:cNvPicPr preferRelativeResize="0"/>
          <p:nvPr/>
        </p:nvPicPr>
        <p:blipFill rotWithShape="1">
          <a:blip r:embed="rId4">
            <a:alphaModFix/>
          </a:blip>
          <a:srcRect b="0" l="0" r="0" t="0"/>
          <a:stretch/>
        </p:blipFill>
        <p:spPr>
          <a:xfrm>
            <a:off x="3966210" y="4399864"/>
            <a:ext cx="2648927" cy="13846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461817" y="125523"/>
            <a:ext cx="11462327" cy="310198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800"/>
              <a:buNone/>
            </a:pPr>
            <a:r>
              <a:rPr lang="en-IN">
                <a:latin typeface="Calibri"/>
                <a:ea typeface="Calibri"/>
                <a:cs typeface="Calibri"/>
                <a:sym typeface="Calibri"/>
              </a:rPr>
              <a:t>How to Handle Exception</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So far we have seen, exception is beyond developer's control. But blaming your code failure on environmental issues is not a solution. You need a Robust Programming, which takes care of exceptional situations. Such code is known as Exception Handler.</a:t>
            </a:r>
            <a:endParaRPr/>
          </a:p>
          <a:p>
            <a:pPr indent="-228600" lvl="0" marL="228600" rtl="0" algn="just">
              <a:lnSpc>
                <a:spcPct val="100000"/>
              </a:lnSpc>
              <a:spcBef>
                <a:spcPts val="1000"/>
              </a:spcBef>
              <a:spcAft>
                <a:spcPts val="0"/>
              </a:spcAft>
              <a:buSzPts val="1800"/>
              <a:buChar char="•"/>
            </a:pPr>
            <a:r>
              <a:rPr lang="en-IN">
                <a:latin typeface="Calibri"/>
                <a:ea typeface="Calibri"/>
                <a:cs typeface="Calibri"/>
                <a:sym typeface="Calibri"/>
              </a:rPr>
              <a:t>In our example, good exception handling would be, when the server is down, connect to the backup server.</a:t>
            </a:r>
            <a:endParaRPr>
              <a:latin typeface="Calibri"/>
              <a:ea typeface="Calibri"/>
              <a:cs typeface="Calibri"/>
              <a:sym typeface="Calibri"/>
            </a:endParaRPr>
          </a:p>
        </p:txBody>
      </p:sp>
      <p:pic>
        <p:nvPicPr>
          <p:cNvPr id="149" name="Google Shape;149;p23"/>
          <p:cNvPicPr preferRelativeResize="0"/>
          <p:nvPr/>
        </p:nvPicPr>
        <p:blipFill rotWithShape="1">
          <a:blip r:embed="rId3">
            <a:alphaModFix/>
          </a:blip>
          <a:srcRect b="0" l="0" r="0" t="0"/>
          <a:stretch/>
        </p:blipFill>
        <p:spPr>
          <a:xfrm>
            <a:off x="3186112" y="2070558"/>
            <a:ext cx="4775633" cy="2649656"/>
          </a:xfrm>
          <a:prstGeom prst="rect">
            <a:avLst/>
          </a:prstGeom>
          <a:noFill/>
          <a:ln>
            <a:noFill/>
          </a:ln>
        </p:spPr>
      </p:pic>
      <p:sp>
        <p:nvSpPr>
          <p:cNvPr id="150" name="Google Shape;150;p23"/>
          <p:cNvSpPr txBox="1"/>
          <p:nvPr/>
        </p:nvSpPr>
        <p:spPr>
          <a:xfrm>
            <a:off x="674255" y="4826201"/>
            <a:ext cx="111113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222222"/>
                </a:solidFill>
                <a:latin typeface="Calibri"/>
                <a:ea typeface="Calibri"/>
                <a:cs typeface="Calibri"/>
                <a:sym typeface="Calibri"/>
              </a:rPr>
              <a:t>To implement this, enter your code to connect to the server (Using traditional if and else conditions).</a:t>
            </a:r>
            <a:endParaRPr/>
          </a:p>
          <a:p>
            <a:pPr indent="0" lvl="0" marL="0" marR="0" rtl="0" algn="l">
              <a:spcBef>
                <a:spcPts val="0"/>
              </a:spcBef>
              <a:spcAft>
                <a:spcPts val="0"/>
              </a:spcAft>
              <a:buNone/>
            </a:pPr>
            <a:r>
              <a:rPr b="0" i="0" lang="en-IN" sz="1800">
                <a:solidFill>
                  <a:srgbClr val="222222"/>
                </a:solidFill>
                <a:latin typeface="Calibri"/>
                <a:ea typeface="Calibri"/>
                <a:cs typeface="Calibri"/>
                <a:sym typeface="Calibri"/>
              </a:rPr>
              <a:t>You will check if the server is down. If yes, write the code to connect to the backup 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