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34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7" r:id="rId20"/>
    <p:sldId id="276" r:id="rId21"/>
    <p:sldId id="278" r:id="rId22"/>
    <p:sldId id="279" r:id="rId23"/>
    <p:sldId id="280" r:id="rId24"/>
    <p:sldId id="281" r:id="rId25"/>
    <p:sldId id="282" r:id="rId26"/>
    <p:sldId id="285" r:id="rId27"/>
    <p:sldId id="284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8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2298E-2001-43B9-A0A8-D8E1F1CDF2B7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2C040-63F8-4C13-93DC-DF0A1155D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2C040-63F8-4C13-93DC-DF0A1155D7A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9DC1-B832-4E76-814D-A7D87CBE4BC3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8475-C0C7-4255-8FFB-B41FC969F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9DC1-B832-4E76-814D-A7D87CBE4BC3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8475-C0C7-4255-8FFB-B41FC969F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9DC1-B832-4E76-814D-A7D87CBE4BC3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8475-C0C7-4255-8FFB-B41FC969F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9DC1-B832-4E76-814D-A7D87CBE4BC3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8475-C0C7-4255-8FFB-B41FC969F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9DC1-B832-4E76-814D-A7D87CBE4BC3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8475-C0C7-4255-8FFB-B41FC969F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9DC1-B832-4E76-814D-A7D87CBE4BC3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8475-C0C7-4255-8FFB-B41FC969F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9DC1-B832-4E76-814D-A7D87CBE4BC3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8475-C0C7-4255-8FFB-B41FC969F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9DC1-B832-4E76-814D-A7D87CBE4BC3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E58475-C0C7-4255-8FFB-B41FC969FA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9DC1-B832-4E76-814D-A7D87CBE4BC3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8475-C0C7-4255-8FFB-B41FC969F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9DC1-B832-4E76-814D-A7D87CBE4BC3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2E58475-C0C7-4255-8FFB-B41FC969F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89E9DC1-B832-4E76-814D-A7D87CBE4BC3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8475-C0C7-4255-8FFB-B41FC969F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89E9DC1-B832-4E76-814D-A7D87CBE4BC3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2E58475-C0C7-4255-8FFB-B41FC969F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Streams: Idea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401080" cy="58579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Cons-stream is a special form defined so that</a:t>
            </a:r>
          </a:p>
          <a:p>
            <a:r>
              <a:rPr lang="en-US" sz="2800" dirty="0" smtClean="0">
                <a:solidFill>
                  <a:srgbClr val="FF3399"/>
                </a:solidFill>
              </a:rPr>
              <a:t>(cons-stream &lt;</a:t>
            </a:r>
            <a:r>
              <a:rPr lang="en-US" sz="2800" i="1" dirty="0" smtClean="0">
                <a:solidFill>
                  <a:srgbClr val="FF3399"/>
                </a:solidFill>
              </a:rPr>
              <a:t>a&gt; &lt;b&gt;)</a:t>
            </a:r>
          </a:p>
          <a:p>
            <a:r>
              <a:rPr lang="en-US" sz="2800" dirty="0" smtClean="0"/>
              <a:t>It is equivalent to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(cons &lt;</a:t>
            </a:r>
            <a:r>
              <a:rPr lang="en-US" sz="2800" i="1" dirty="0" smtClean="0">
                <a:solidFill>
                  <a:srgbClr val="FFFF00"/>
                </a:solidFill>
              </a:rPr>
              <a:t>a&gt; (delay &lt;b&gt;))</a:t>
            </a:r>
          </a:p>
          <a:p>
            <a:endParaRPr lang="en-IN" sz="2800" i="1" dirty="0" smtClean="0">
              <a:solidFill>
                <a:srgbClr val="FFFF00"/>
              </a:solidFill>
            </a:endParaRPr>
          </a:p>
          <a:p>
            <a:r>
              <a:rPr lang="en-IN" sz="2800" i="1" dirty="0" smtClean="0"/>
              <a:t>Selectors can be written as:</a:t>
            </a:r>
          </a:p>
          <a:p>
            <a:r>
              <a:rPr lang="en-US" sz="2800" b="1" dirty="0" smtClean="0">
                <a:solidFill>
                  <a:srgbClr val="FFC000"/>
                </a:solidFill>
              </a:rPr>
              <a:t>(define (stream-car stream) (car stream))</a:t>
            </a:r>
          </a:p>
          <a:p>
            <a:r>
              <a:rPr lang="en-US" sz="2800" b="1" dirty="0" smtClean="0">
                <a:solidFill>
                  <a:srgbClr val="92D050"/>
                </a:solidFill>
              </a:rPr>
              <a:t>(define (stream-</a:t>
            </a:r>
            <a:r>
              <a:rPr lang="en-US" sz="2800" b="1" dirty="0" err="1" smtClean="0">
                <a:solidFill>
                  <a:srgbClr val="92D050"/>
                </a:solidFill>
              </a:rPr>
              <a:t>cdr</a:t>
            </a:r>
            <a:r>
              <a:rPr lang="en-US" sz="2800" b="1" dirty="0" smtClean="0">
                <a:solidFill>
                  <a:srgbClr val="92D050"/>
                </a:solidFill>
              </a:rPr>
              <a:t> stream) (force (</a:t>
            </a:r>
            <a:r>
              <a:rPr lang="en-US" sz="2800" b="1" dirty="0" err="1" smtClean="0">
                <a:solidFill>
                  <a:srgbClr val="92D050"/>
                </a:solidFill>
              </a:rPr>
              <a:t>cdr</a:t>
            </a:r>
            <a:r>
              <a:rPr lang="en-US" sz="2800" b="1" dirty="0" smtClean="0">
                <a:solidFill>
                  <a:srgbClr val="92D050"/>
                </a:solidFill>
              </a:rPr>
              <a:t> stream)))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Streams: Idea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401080" cy="585791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Evaluating (delay &lt;</a:t>
            </a:r>
            <a:r>
              <a:rPr lang="en-US" sz="2800" i="1" dirty="0" smtClean="0">
                <a:solidFill>
                  <a:srgbClr val="FFC000"/>
                </a:solidFill>
              </a:rPr>
              <a:t>exp&gt;) </a:t>
            </a:r>
            <a:r>
              <a:rPr lang="en-US" sz="2800" i="1" dirty="0" smtClean="0"/>
              <a:t>does not evaluate the expression &lt;exp&gt;, but rather returns a so-called delayed object. </a:t>
            </a:r>
          </a:p>
          <a:p>
            <a:r>
              <a:rPr lang="en-US" sz="2800" i="1" dirty="0" smtClean="0"/>
              <a:t>(delay (+ 10 5))</a:t>
            </a:r>
          </a:p>
          <a:p>
            <a:pPr lvl="1"/>
            <a:r>
              <a:rPr lang="en-IN" sz="2400" i="1" dirty="0" smtClean="0"/>
              <a:t>promise</a:t>
            </a:r>
            <a:endParaRPr lang="en-US" sz="2400" i="1" dirty="0" smtClean="0"/>
          </a:p>
          <a:p>
            <a:endParaRPr lang="en-US" sz="2800" i="1" dirty="0" smtClean="0"/>
          </a:p>
          <a:p>
            <a:r>
              <a:rPr lang="en-US" sz="2800" dirty="0" smtClean="0"/>
              <a:t>It is a ``promise'' to evaluate &lt;</a:t>
            </a:r>
            <a:r>
              <a:rPr lang="en-US" sz="2800" i="1" dirty="0" smtClean="0"/>
              <a:t>exp&gt; at some future time. </a:t>
            </a:r>
          </a:p>
          <a:p>
            <a:pPr>
              <a:buNone/>
            </a:pPr>
            <a:endParaRPr lang="en-US" sz="2800" i="1" dirty="0" smtClean="0"/>
          </a:p>
          <a:p>
            <a:r>
              <a:rPr lang="en-US" sz="2800" dirty="0" smtClean="0">
                <a:solidFill>
                  <a:srgbClr val="FF3399"/>
                </a:solidFill>
              </a:rPr>
              <a:t>Force () takes a delayed object </a:t>
            </a:r>
            <a:r>
              <a:rPr lang="en-US" sz="2800" dirty="0" smtClean="0"/>
              <a:t>as argument and performs the evaluation -- in effect, forcing the delay to fulfill its promise..</a:t>
            </a:r>
            <a:endParaRPr lang="en-US" sz="2800" b="1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Streams: Idea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401080" cy="5857916"/>
          </a:xfrm>
        </p:spPr>
        <p:txBody>
          <a:bodyPr>
            <a:normAutofit/>
          </a:bodyPr>
          <a:lstStyle/>
          <a:p>
            <a:r>
              <a:rPr lang="en-IN" sz="2800" dirty="0" smtClean="0"/>
              <a:t>Accessing an element</a:t>
            </a:r>
            <a:endParaRPr lang="en-US" sz="2800" dirty="0" smtClean="0"/>
          </a:p>
          <a:p>
            <a:r>
              <a:rPr lang="en-US" sz="2800" dirty="0" smtClean="0"/>
              <a:t>(define (stream-ref s n)</a:t>
            </a:r>
          </a:p>
          <a:p>
            <a:pPr>
              <a:buNone/>
            </a:pPr>
            <a:r>
              <a:rPr lang="en-US" sz="2800" dirty="0" smtClean="0"/>
              <a:t>		(if (= n 0)</a:t>
            </a:r>
          </a:p>
          <a:p>
            <a:pPr>
              <a:buNone/>
            </a:pPr>
            <a:r>
              <a:rPr lang="en-US" sz="2800" dirty="0" smtClean="0"/>
              <a:t>			(stream-car s)</a:t>
            </a:r>
          </a:p>
          <a:p>
            <a:pPr>
              <a:buNone/>
            </a:pPr>
            <a:r>
              <a:rPr lang="en-US" sz="2800" dirty="0" smtClean="0"/>
              <a:t>		(stream-ref (stream-</a:t>
            </a:r>
            <a:r>
              <a:rPr lang="en-US" sz="2800" dirty="0" err="1" smtClean="0"/>
              <a:t>cdr</a:t>
            </a:r>
            <a:r>
              <a:rPr lang="en-US" sz="2800" dirty="0" smtClean="0"/>
              <a:t> s) (- n 1))))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b="1" dirty="0" smtClean="0">
                <a:solidFill>
                  <a:srgbClr val="92D050"/>
                </a:solidFill>
              </a:rPr>
              <a:t>(define (stream-map proc s)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92D050"/>
                </a:solidFill>
              </a:rPr>
              <a:t>(if (</a:t>
            </a:r>
            <a:r>
              <a:rPr lang="en-US" sz="2800" b="1" dirty="0" smtClean="0">
                <a:solidFill>
                  <a:srgbClr val="FF3399"/>
                </a:solidFill>
              </a:rPr>
              <a:t>stream-null? </a:t>
            </a:r>
            <a:r>
              <a:rPr lang="en-US" sz="2800" b="1" dirty="0" smtClean="0">
                <a:solidFill>
                  <a:srgbClr val="92D050"/>
                </a:solidFill>
              </a:rPr>
              <a:t>s)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92D050"/>
                </a:solidFill>
              </a:rPr>
              <a:t>the-empty-stream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92D050"/>
                </a:solidFill>
              </a:rPr>
              <a:t>(cons-stream (proc (stream-car s))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92D050"/>
                </a:solidFill>
              </a:rPr>
              <a:t>(stream-map proc (stream-</a:t>
            </a:r>
            <a:r>
              <a:rPr lang="en-US" sz="2800" b="1" dirty="0" err="1" smtClean="0">
                <a:solidFill>
                  <a:srgbClr val="92D050"/>
                </a:solidFill>
              </a:rPr>
              <a:t>cdr</a:t>
            </a:r>
            <a:r>
              <a:rPr lang="en-US" sz="2800" b="1" dirty="0" smtClean="0">
                <a:solidFill>
                  <a:srgbClr val="92D050"/>
                </a:solidFill>
              </a:rPr>
              <a:t> s)))))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Streams: Idea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401080" cy="5857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92D050"/>
                </a:solidFill>
              </a:rPr>
              <a:t>(define (stream-for-each proc s)</a:t>
            </a:r>
          </a:p>
          <a:p>
            <a:r>
              <a:rPr lang="en-US" sz="2400" b="1" dirty="0" smtClean="0">
                <a:solidFill>
                  <a:srgbClr val="92D050"/>
                </a:solidFill>
              </a:rPr>
              <a:t>(if (stream-null? s)</a:t>
            </a:r>
          </a:p>
          <a:p>
            <a:r>
              <a:rPr lang="en-US" sz="2800" b="1" dirty="0" smtClean="0">
                <a:solidFill>
                  <a:srgbClr val="92D050"/>
                </a:solidFill>
              </a:rPr>
              <a:t>'done</a:t>
            </a:r>
          </a:p>
          <a:p>
            <a:r>
              <a:rPr lang="en-US" sz="2800" b="1" dirty="0" smtClean="0">
                <a:solidFill>
                  <a:srgbClr val="92D050"/>
                </a:solidFill>
              </a:rPr>
              <a:t>(begin (proc (stream-car s))</a:t>
            </a:r>
          </a:p>
          <a:p>
            <a:r>
              <a:rPr lang="en-US" sz="2800" b="1" dirty="0" smtClean="0">
                <a:solidFill>
                  <a:srgbClr val="92D050"/>
                </a:solidFill>
              </a:rPr>
              <a:t>(stream-for-each proc (stream-</a:t>
            </a:r>
            <a:r>
              <a:rPr lang="en-US" sz="2800" b="1" dirty="0" err="1" smtClean="0">
                <a:solidFill>
                  <a:srgbClr val="92D050"/>
                </a:solidFill>
              </a:rPr>
              <a:t>cdr</a:t>
            </a:r>
            <a:r>
              <a:rPr lang="en-US" sz="2800" b="1" dirty="0" smtClean="0">
                <a:solidFill>
                  <a:srgbClr val="92D050"/>
                </a:solidFill>
              </a:rPr>
              <a:t> s)))))</a:t>
            </a:r>
          </a:p>
          <a:p>
            <a:endParaRPr lang="en-US" sz="2800" b="1" dirty="0" smtClean="0">
              <a:solidFill>
                <a:srgbClr val="92D050"/>
              </a:solidFill>
            </a:endParaRPr>
          </a:p>
          <a:p>
            <a:r>
              <a:rPr lang="en-US" sz="2800" b="1" dirty="0" smtClean="0">
                <a:solidFill>
                  <a:srgbClr val="FF3399"/>
                </a:solidFill>
              </a:rPr>
              <a:t>(define (display-stream s)</a:t>
            </a:r>
          </a:p>
          <a:p>
            <a:r>
              <a:rPr lang="en-US" sz="2800" b="1" dirty="0" smtClean="0">
                <a:solidFill>
                  <a:srgbClr val="FF3399"/>
                </a:solidFill>
              </a:rPr>
              <a:t>(stream-for-each display-line s))</a:t>
            </a:r>
          </a:p>
          <a:p>
            <a:r>
              <a:rPr lang="en-US" sz="2800" b="1" dirty="0" smtClean="0">
                <a:solidFill>
                  <a:srgbClr val="FFFF00"/>
                </a:solidFill>
              </a:rPr>
              <a:t>(define (display-line x)</a:t>
            </a:r>
          </a:p>
          <a:p>
            <a:r>
              <a:rPr lang="en-US" sz="2800" b="1" dirty="0" smtClean="0">
                <a:solidFill>
                  <a:srgbClr val="FFFF00"/>
                </a:solidFill>
              </a:rPr>
              <a:t>(newline)</a:t>
            </a:r>
          </a:p>
          <a:p>
            <a:r>
              <a:rPr lang="en-US" sz="2800" b="1" dirty="0" smtClean="0">
                <a:solidFill>
                  <a:srgbClr val="FFFF00"/>
                </a:solidFill>
              </a:rPr>
              <a:t>(display x))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Streams: Idea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857232"/>
            <a:ext cx="8715436" cy="5857916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FF3399"/>
                </a:solidFill>
              </a:rPr>
              <a:t> </a:t>
            </a:r>
            <a:r>
              <a:rPr lang="en-IN" sz="2800" b="1" dirty="0" smtClean="0"/>
              <a:t>For stream implementation and interleaving </a:t>
            </a:r>
          </a:p>
          <a:p>
            <a:pPr lvl="1"/>
            <a:r>
              <a:rPr lang="en-IN" sz="2400" b="1" dirty="0" smtClean="0">
                <a:solidFill>
                  <a:srgbClr val="FF3399"/>
                </a:solidFill>
              </a:rPr>
              <a:t>Cdr of stream should be evaluated when accessed by stream-</a:t>
            </a:r>
            <a:r>
              <a:rPr lang="en-IN" sz="2400" b="1" dirty="0" err="1" smtClean="0">
                <a:solidFill>
                  <a:srgbClr val="FF3399"/>
                </a:solidFill>
              </a:rPr>
              <a:t>cdr.</a:t>
            </a:r>
            <a:endParaRPr lang="en-IN" sz="2400" b="1" dirty="0" smtClean="0">
              <a:solidFill>
                <a:srgbClr val="FF3399"/>
              </a:solidFill>
            </a:endParaRPr>
          </a:p>
          <a:p>
            <a:pPr lvl="1"/>
            <a:r>
              <a:rPr lang="en-IN" sz="2400" b="1" dirty="0" smtClean="0">
                <a:solidFill>
                  <a:srgbClr val="FF3399"/>
                </a:solidFill>
              </a:rPr>
              <a:t>And not when stream is created.</a:t>
            </a:r>
          </a:p>
          <a:p>
            <a:r>
              <a:rPr lang="en-IN" sz="2800" dirty="0" smtClean="0"/>
              <a:t>(define a (cons-stream 10 20)) = </a:t>
            </a:r>
            <a:r>
              <a:rPr lang="en-IN" sz="2800" dirty="0" smtClean="0">
                <a:solidFill>
                  <a:srgbClr val="FFFF00"/>
                </a:solidFill>
              </a:rPr>
              <a:t>(10 . #&lt;promise&gt;)</a:t>
            </a:r>
          </a:p>
          <a:p>
            <a:r>
              <a:rPr lang="en-IN" sz="2800" dirty="0" smtClean="0"/>
              <a:t>(car a) = </a:t>
            </a:r>
            <a:r>
              <a:rPr lang="en-IN" sz="2800" b="1" dirty="0" smtClean="0">
                <a:solidFill>
                  <a:srgbClr val="FFFF00"/>
                </a:solidFill>
              </a:rPr>
              <a:t>10</a:t>
            </a:r>
          </a:p>
          <a:p>
            <a:r>
              <a:rPr lang="en-IN" sz="2800" dirty="0" smtClean="0"/>
              <a:t>(</a:t>
            </a:r>
            <a:r>
              <a:rPr lang="en-IN" sz="2800" dirty="0" err="1" smtClean="0"/>
              <a:t>cdr</a:t>
            </a:r>
            <a:r>
              <a:rPr lang="en-IN" sz="2800" dirty="0" smtClean="0"/>
              <a:t> a) = </a:t>
            </a:r>
            <a:r>
              <a:rPr lang="en-IN" sz="2800" b="1" dirty="0" smtClean="0">
                <a:solidFill>
                  <a:srgbClr val="FFFF00"/>
                </a:solidFill>
              </a:rPr>
              <a:t>#&lt;promise&gt;</a:t>
            </a:r>
          </a:p>
          <a:p>
            <a:endParaRPr lang="en-IN" sz="2800" dirty="0" smtClean="0"/>
          </a:p>
          <a:p>
            <a:r>
              <a:rPr lang="en-IN" sz="2800" dirty="0" smtClean="0"/>
              <a:t>(delay 20) = </a:t>
            </a:r>
            <a:r>
              <a:rPr lang="en-IN" sz="2800" b="1" dirty="0" smtClean="0">
                <a:solidFill>
                  <a:srgbClr val="FFFF00"/>
                </a:solidFill>
              </a:rPr>
              <a:t>#&lt;promise&gt;</a:t>
            </a:r>
          </a:p>
          <a:p>
            <a:r>
              <a:rPr lang="en-IN" sz="2800" dirty="0" smtClean="0"/>
              <a:t>(force (delay 20)) = </a:t>
            </a:r>
            <a:r>
              <a:rPr lang="en-IN" sz="2800" b="1" dirty="0" smtClean="0">
                <a:solidFill>
                  <a:srgbClr val="FFFF00"/>
                </a:solidFill>
              </a:rPr>
              <a:t>20</a:t>
            </a:r>
          </a:p>
          <a:p>
            <a:endParaRPr lang="en-IN" sz="2200" dirty="0" smtClean="0"/>
          </a:p>
          <a:p>
            <a:endParaRPr lang="en-US" sz="2800" b="1" dirty="0" smtClean="0"/>
          </a:p>
        </p:txBody>
      </p:sp>
      <p:sp>
        <p:nvSpPr>
          <p:cNvPr id="4" name="Oval Callout 3"/>
          <p:cNvSpPr/>
          <p:nvPr/>
        </p:nvSpPr>
        <p:spPr>
          <a:xfrm>
            <a:off x="6072198" y="5357826"/>
            <a:ext cx="2857520" cy="1143008"/>
          </a:xfrm>
          <a:prstGeom prst="wedgeEllipseCallout">
            <a:avLst>
              <a:gd name="adj1" fmla="val -177544"/>
              <a:gd name="adj2" fmla="val -1787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DELAYED OBJECT as input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Streams: Idea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857232"/>
            <a:ext cx="9001156" cy="5857916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FFFF00"/>
                </a:solidFill>
              </a:rPr>
              <a:t>(define (stream-car x)</a:t>
            </a:r>
          </a:p>
          <a:p>
            <a:pPr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	(car x))</a:t>
            </a:r>
          </a:p>
          <a:p>
            <a:pPr>
              <a:buNone/>
            </a:pPr>
            <a:endParaRPr lang="en-IN" sz="2800" dirty="0" smtClean="0">
              <a:solidFill>
                <a:srgbClr val="FF3399"/>
              </a:solidFill>
            </a:endParaRPr>
          </a:p>
          <a:p>
            <a:r>
              <a:rPr lang="en-IN" sz="2800" dirty="0" smtClean="0">
                <a:solidFill>
                  <a:srgbClr val="FF3399"/>
                </a:solidFill>
              </a:rPr>
              <a:t>(define stream-</a:t>
            </a:r>
            <a:r>
              <a:rPr lang="en-IN" sz="2800" dirty="0" err="1" smtClean="0">
                <a:solidFill>
                  <a:srgbClr val="FF3399"/>
                </a:solidFill>
              </a:rPr>
              <a:t>cdr</a:t>
            </a:r>
            <a:r>
              <a:rPr lang="en-IN" sz="2800" dirty="0" smtClean="0">
                <a:solidFill>
                  <a:srgbClr val="FF3399"/>
                </a:solidFill>
              </a:rPr>
              <a:t> x)</a:t>
            </a:r>
          </a:p>
          <a:p>
            <a:pPr>
              <a:buNone/>
            </a:pPr>
            <a:r>
              <a:rPr lang="en-IN" sz="2800" dirty="0" smtClean="0">
                <a:solidFill>
                  <a:srgbClr val="FF3399"/>
                </a:solidFill>
              </a:rPr>
              <a:t>		(force (</a:t>
            </a:r>
            <a:r>
              <a:rPr lang="en-IN" sz="2800" dirty="0" err="1" smtClean="0">
                <a:solidFill>
                  <a:srgbClr val="FF3399"/>
                </a:solidFill>
              </a:rPr>
              <a:t>cdr</a:t>
            </a:r>
            <a:r>
              <a:rPr lang="en-IN" sz="2800" dirty="0" smtClean="0">
                <a:solidFill>
                  <a:srgbClr val="FF3399"/>
                </a:solidFill>
              </a:rPr>
              <a:t> x))</a:t>
            </a:r>
          </a:p>
          <a:p>
            <a:endParaRPr lang="en-IN" sz="2800" b="1" dirty="0" smtClean="0"/>
          </a:p>
          <a:p>
            <a:r>
              <a:rPr lang="en-IN" sz="2800" b="1" dirty="0" smtClean="0"/>
              <a:t>Hence, </a:t>
            </a:r>
            <a:r>
              <a:rPr lang="en-IN" sz="2800" b="1" dirty="0" err="1" smtClean="0">
                <a:solidFill>
                  <a:srgbClr val="FFFF00"/>
                </a:solidFill>
              </a:rPr>
              <a:t>cdr</a:t>
            </a:r>
            <a:r>
              <a:rPr lang="en-IN" sz="2800" b="1" dirty="0" smtClean="0"/>
              <a:t> is evaluated only when </a:t>
            </a:r>
            <a:r>
              <a:rPr lang="en-IN" sz="2800" b="1" dirty="0" smtClean="0">
                <a:solidFill>
                  <a:srgbClr val="FF3399"/>
                </a:solidFill>
              </a:rPr>
              <a:t>it is required</a:t>
            </a:r>
            <a:r>
              <a:rPr lang="en-IN" sz="2800" b="1" dirty="0" smtClean="0"/>
              <a:t>.</a:t>
            </a:r>
          </a:p>
          <a:p>
            <a:r>
              <a:rPr lang="en-IN" sz="2800" b="1" dirty="0" smtClean="0"/>
              <a:t>(define a (cons-stream 10 20)) = </a:t>
            </a:r>
            <a:r>
              <a:rPr lang="en-IN" sz="2800" dirty="0" smtClean="0">
                <a:solidFill>
                  <a:srgbClr val="FFFF00"/>
                </a:solidFill>
              </a:rPr>
              <a:t>(10 . #&lt;promise&gt;)</a:t>
            </a:r>
          </a:p>
          <a:p>
            <a:r>
              <a:rPr lang="en-IN" sz="2800" b="1" dirty="0" smtClean="0"/>
              <a:t>(stream-car a) = </a:t>
            </a:r>
            <a:r>
              <a:rPr lang="en-IN" sz="2800" b="1" dirty="0" smtClean="0">
                <a:solidFill>
                  <a:srgbClr val="FFFF00"/>
                </a:solidFill>
              </a:rPr>
              <a:t>10</a:t>
            </a:r>
          </a:p>
          <a:p>
            <a:r>
              <a:rPr lang="en-IN" sz="2800" b="1" dirty="0" smtClean="0"/>
              <a:t>(stream-</a:t>
            </a:r>
            <a:r>
              <a:rPr lang="en-IN" sz="2800" b="1" dirty="0" err="1" smtClean="0"/>
              <a:t>cdr</a:t>
            </a:r>
            <a:r>
              <a:rPr lang="en-IN" sz="2800" b="1" dirty="0" smtClean="0"/>
              <a:t> a) = </a:t>
            </a:r>
            <a:r>
              <a:rPr lang="en-IN" sz="2800" b="1" dirty="0" smtClean="0">
                <a:solidFill>
                  <a:srgbClr val="FFFF00"/>
                </a:solidFill>
              </a:rPr>
              <a:t>20</a:t>
            </a:r>
            <a:endParaRPr lang="en-US" sz="2800" b="1" dirty="0" smtClean="0">
              <a:solidFill>
                <a:srgbClr val="FFFF00"/>
              </a:solidFill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5643570" y="1285860"/>
            <a:ext cx="2857520" cy="1143008"/>
          </a:xfrm>
          <a:prstGeom prst="wedgeEllipseCallout">
            <a:avLst>
              <a:gd name="adj1" fmla="val -130211"/>
              <a:gd name="adj2" fmla="val 11295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 streams, CDR will be a delayed object.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Streams: Idea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401080" cy="58579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(stream-car</a:t>
            </a:r>
          </a:p>
          <a:p>
            <a:pPr>
              <a:buNone/>
            </a:pPr>
            <a:r>
              <a:rPr lang="en-US" sz="2800" dirty="0" smtClean="0"/>
              <a:t>		(stream-</a:t>
            </a:r>
            <a:r>
              <a:rPr lang="en-US" sz="2800" dirty="0" err="1" smtClean="0"/>
              <a:t>cdr</a:t>
            </a:r>
            <a:r>
              <a:rPr lang="en-US" sz="2800" dirty="0" smtClean="0"/>
              <a:t>	</a:t>
            </a:r>
          </a:p>
          <a:p>
            <a:pPr>
              <a:buNone/>
            </a:pPr>
            <a:r>
              <a:rPr lang="en-US" sz="2800" dirty="0" smtClean="0"/>
              <a:t>			(stream-filter prime?</a:t>
            </a:r>
          </a:p>
          <a:p>
            <a:pPr>
              <a:buNone/>
            </a:pPr>
            <a:r>
              <a:rPr lang="en-US" sz="2800" dirty="0" smtClean="0"/>
              <a:t>				(stream-enumerate-interval 10000 						1000000))))</a:t>
            </a:r>
          </a:p>
          <a:p>
            <a:pPr>
              <a:buNone/>
            </a:pPr>
            <a:endParaRPr lang="en-IN" sz="2800" b="1" dirty="0" smtClean="0">
              <a:solidFill>
                <a:srgbClr val="FF3399"/>
              </a:solidFill>
            </a:endParaRPr>
          </a:p>
          <a:p>
            <a:pPr>
              <a:buNone/>
            </a:pPr>
            <a:r>
              <a:rPr lang="en-IN" sz="2800" b="1" dirty="0" smtClean="0">
                <a:solidFill>
                  <a:srgbClr val="FF3399"/>
                </a:solidFill>
              </a:rPr>
              <a:t>Here stream-filter and stream-enumerate-interval are stream-analogous versions of traditional filter and enumerate procedures.</a:t>
            </a:r>
            <a:endParaRPr lang="en-US" sz="2800" b="1" dirty="0" smtClean="0">
              <a:solidFill>
                <a:srgbClr val="FF339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Streams: Idea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857232"/>
            <a:ext cx="9001156" cy="58579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(define (stream-enumerate-interval low high)</a:t>
            </a:r>
          </a:p>
          <a:p>
            <a:pPr>
              <a:buNone/>
            </a:pPr>
            <a:r>
              <a:rPr lang="en-US" sz="2400" dirty="0" smtClean="0"/>
              <a:t>		(if (&gt; low high)</a:t>
            </a:r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sz="2400" dirty="0" smtClean="0">
                <a:solidFill>
                  <a:srgbClr val="FFFF00"/>
                </a:solidFill>
              </a:rPr>
              <a:t>the-empty-stream</a:t>
            </a:r>
          </a:p>
          <a:p>
            <a:pPr>
              <a:buNone/>
            </a:pPr>
            <a:r>
              <a:rPr lang="en-US" sz="2400" dirty="0" smtClean="0"/>
              <a:t>		(cons-stream low</a:t>
            </a:r>
          </a:p>
          <a:p>
            <a:pPr>
              <a:buNone/>
            </a:pPr>
            <a:r>
              <a:rPr lang="en-US" sz="2400" dirty="0" smtClean="0"/>
              <a:t>				(stream-enumerate-interval (+ low 1)high))))</a:t>
            </a:r>
          </a:p>
          <a:p>
            <a:pPr>
              <a:buNone/>
            </a:pPr>
            <a:endParaRPr lang="en-IN" sz="2400" b="1" dirty="0" smtClean="0">
              <a:solidFill>
                <a:srgbClr val="FF3399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FF3399"/>
                </a:solidFill>
              </a:rPr>
              <a:t>The-empty-stream is a primitive instruction that is analogous to nil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FF3399"/>
                </a:solidFill>
              </a:rPr>
              <a:t>The-empty-stream = ()</a:t>
            </a:r>
            <a:endParaRPr lang="en-US" sz="2400" b="1" dirty="0" smtClean="0">
              <a:solidFill>
                <a:srgbClr val="FF339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Streams: Idea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857232"/>
            <a:ext cx="9001156" cy="58579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(define (stream-filter </a:t>
            </a:r>
            <a:r>
              <a:rPr lang="en-US" sz="2400" dirty="0" err="1" smtClean="0"/>
              <a:t>pred</a:t>
            </a:r>
            <a:r>
              <a:rPr lang="en-US" sz="2400" dirty="0" smtClean="0"/>
              <a:t> stream)</a:t>
            </a:r>
          </a:p>
          <a:p>
            <a:pPr>
              <a:buNone/>
            </a:pPr>
            <a:r>
              <a:rPr lang="en-US" sz="2400" dirty="0" smtClean="0"/>
              <a:t>     (</a:t>
            </a:r>
            <a:r>
              <a:rPr lang="en-US" sz="2400" dirty="0" err="1" smtClean="0"/>
              <a:t>cond</a:t>
            </a:r>
            <a:r>
              <a:rPr lang="en-US" sz="2400" dirty="0" smtClean="0"/>
              <a:t> ((stream-null? stream) the-empty-stream)	 </a:t>
            </a:r>
          </a:p>
          <a:p>
            <a:pPr>
              <a:buNone/>
            </a:pPr>
            <a:r>
              <a:rPr lang="en-US" sz="2400" dirty="0" smtClean="0"/>
              <a:t>          ((</a:t>
            </a:r>
            <a:r>
              <a:rPr lang="en-US" sz="2400" dirty="0" err="1" smtClean="0"/>
              <a:t>pred</a:t>
            </a:r>
            <a:r>
              <a:rPr lang="en-US" sz="2400" dirty="0" smtClean="0"/>
              <a:t> (stream-car stream))</a:t>
            </a:r>
          </a:p>
          <a:p>
            <a:pPr>
              <a:buNone/>
            </a:pPr>
            <a:r>
              <a:rPr lang="en-US" sz="2400" dirty="0" smtClean="0"/>
              <a:t>		      (cons-stream (stream-car stream)</a:t>
            </a:r>
          </a:p>
          <a:p>
            <a:pPr>
              <a:buNone/>
            </a:pPr>
            <a:r>
              <a:rPr lang="en-US" sz="2400" dirty="0" smtClean="0"/>
              <a:t>				     (stream-filter </a:t>
            </a:r>
            <a:r>
              <a:rPr lang="en-US" sz="2400" dirty="0" err="1" smtClean="0"/>
              <a:t>pred</a:t>
            </a:r>
            <a:r>
              <a:rPr lang="en-US" sz="2400" dirty="0" smtClean="0"/>
              <a:t> (stream-</a:t>
            </a:r>
            <a:r>
              <a:rPr lang="en-US" sz="2400" dirty="0" err="1" smtClean="0"/>
              <a:t>cdr</a:t>
            </a:r>
            <a:r>
              <a:rPr lang="en-US" sz="2400" dirty="0" smtClean="0"/>
              <a:t> stream))))</a:t>
            </a:r>
          </a:p>
          <a:p>
            <a:pPr>
              <a:buNone/>
            </a:pPr>
            <a:r>
              <a:rPr lang="en-US" sz="2400" dirty="0" smtClean="0"/>
              <a:t>      (else (stream-filter </a:t>
            </a:r>
            <a:r>
              <a:rPr lang="en-US" sz="2400" dirty="0" err="1" smtClean="0"/>
              <a:t>pred</a:t>
            </a:r>
            <a:r>
              <a:rPr lang="en-US" sz="2400" dirty="0" smtClean="0"/>
              <a:t> (stream-</a:t>
            </a:r>
            <a:r>
              <a:rPr lang="en-US" sz="2400" dirty="0" err="1" smtClean="0"/>
              <a:t>cdr</a:t>
            </a:r>
            <a:r>
              <a:rPr lang="en-US" sz="2400" dirty="0" smtClean="0"/>
              <a:t> stream)))))</a:t>
            </a:r>
          </a:p>
          <a:p>
            <a:pPr>
              <a:buNone/>
            </a:pPr>
            <a:endParaRPr lang="en-IN" sz="2400" b="1" dirty="0" smtClean="0">
              <a:solidFill>
                <a:srgbClr val="FF3399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FF3399"/>
                </a:solidFill>
              </a:rPr>
              <a:t>This filters the elements satisfying the ‘</a:t>
            </a:r>
            <a:r>
              <a:rPr lang="en-IN" sz="2400" b="1" dirty="0" err="1" smtClean="0">
                <a:solidFill>
                  <a:srgbClr val="FF3399"/>
                </a:solidFill>
              </a:rPr>
              <a:t>pred</a:t>
            </a:r>
            <a:r>
              <a:rPr lang="en-IN" sz="2400" b="1" dirty="0" smtClean="0">
                <a:solidFill>
                  <a:srgbClr val="FF3399"/>
                </a:solidFill>
              </a:rPr>
              <a:t>’</a:t>
            </a:r>
          </a:p>
          <a:p>
            <a:pPr>
              <a:buNone/>
            </a:pPr>
            <a:endParaRPr lang="en-US" sz="2400" b="1" dirty="0" smtClean="0">
              <a:solidFill>
                <a:srgbClr val="FF339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Streams: Idea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401080" cy="5857916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(stream-car</a:t>
            </a:r>
          </a:p>
          <a:p>
            <a:pPr>
              <a:buNone/>
            </a:pPr>
            <a:r>
              <a:rPr lang="en-US" sz="2800" dirty="0" smtClean="0"/>
              <a:t>		(stream-</a:t>
            </a:r>
            <a:r>
              <a:rPr lang="en-US" sz="2800" dirty="0" err="1" smtClean="0"/>
              <a:t>cdr</a:t>
            </a:r>
            <a:r>
              <a:rPr lang="en-US" sz="2800" dirty="0" smtClean="0"/>
              <a:t>	</a:t>
            </a:r>
          </a:p>
          <a:p>
            <a:pPr>
              <a:buNone/>
            </a:pPr>
            <a:r>
              <a:rPr lang="en-US" sz="2800" dirty="0" smtClean="0"/>
              <a:t>			(stream-filter prime?</a:t>
            </a:r>
          </a:p>
          <a:p>
            <a:pPr>
              <a:buNone/>
            </a:pPr>
            <a:r>
              <a:rPr lang="en-US" sz="2800" dirty="0" smtClean="0"/>
              <a:t>				(stream-enumerate-interval 10000 						1000000))))</a:t>
            </a:r>
          </a:p>
          <a:p>
            <a:pPr>
              <a:buNone/>
            </a:pPr>
            <a:r>
              <a:rPr lang="en-IN" sz="2800" b="1" dirty="0" smtClean="0">
                <a:solidFill>
                  <a:srgbClr val="FF3399"/>
                </a:solidFill>
              </a:rPr>
              <a:t>Arguments are evaluated only when required.</a:t>
            </a:r>
          </a:p>
          <a:p>
            <a:pPr>
              <a:buNone/>
            </a:pPr>
            <a:r>
              <a:rPr lang="en-IN" sz="2800" b="1" dirty="0" smtClean="0">
                <a:solidFill>
                  <a:srgbClr val="FF3399"/>
                </a:solidFill>
              </a:rPr>
              <a:t>Hence,</a:t>
            </a:r>
          </a:p>
          <a:p>
            <a:pPr>
              <a:buNone/>
            </a:pPr>
            <a:r>
              <a:rPr lang="en-IN" sz="2800" b="1" dirty="0" smtClean="0">
                <a:solidFill>
                  <a:srgbClr val="FF3399"/>
                </a:solidFill>
              </a:rPr>
              <a:t>Expand enumerate</a:t>
            </a:r>
          </a:p>
          <a:p>
            <a:pPr marL="550926" indent="-514350">
              <a:buAutoNum type="arabicPeriod"/>
            </a:pPr>
            <a:r>
              <a:rPr lang="en-US" sz="2800" dirty="0" smtClean="0"/>
              <a:t>(cons 10000 (delay (stream-enumerate-interval      					10001 1000000)))</a:t>
            </a:r>
          </a:p>
          <a:p>
            <a:pPr marL="550926" indent="-514350">
              <a:buNone/>
            </a:pPr>
            <a:r>
              <a:rPr lang="en-IN" sz="2800" b="1" dirty="0" smtClean="0">
                <a:solidFill>
                  <a:srgbClr val="FF3399"/>
                </a:solidFill>
              </a:rPr>
              <a:t>Here stream-enumerate-interval is evaluated completely as per the program.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72547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B0F0"/>
                </a:solidFill>
              </a:rPr>
              <a:t>Streams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715436" cy="5786478"/>
          </a:xfrm>
        </p:spPr>
        <p:txBody>
          <a:bodyPr/>
          <a:lstStyle/>
          <a:p>
            <a:r>
              <a:rPr lang="en-IN" dirty="0" smtClean="0"/>
              <a:t>Streams enable efficient modelling of changes as sequences representing the history of a system.</a:t>
            </a:r>
          </a:p>
          <a:p>
            <a:endParaRPr lang="en-IN" dirty="0" smtClean="0"/>
          </a:p>
          <a:p>
            <a:r>
              <a:rPr lang="en-IN" dirty="0" smtClean="0"/>
              <a:t>Simply analogous to sequences.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Stream processing lets us model systems that have state without ever using assignment or mutable data.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Streams: Idea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401080" cy="58579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(stream-car</a:t>
            </a:r>
          </a:p>
          <a:p>
            <a:pPr>
              <a:buNone/>
            </a:pPr>
            <a:r>
              <a:rPr lang="en-US" sz="2800" dirty="0" smtClean="0"/>
              <a:t>		(stream-</a:t>
            </a:r>
            <a:r>
              <a:rPr lang="en-US" sz="2800" dirty="0" err="1" smtClean="0"/>
              <a:t>cdr</a:t>
            </a:r>
            <a:r>
              <a:rPr lang="en-US" sz="2800" dirty="0" smtClean="0"/>
              <a:t>	</a:t>
            </a:r>
          </a:p>
          <a:p>
            <a:pPr>
              <a:buNone/>
            </a:pPr>
            <a:r>
              <a:rPr lang="en-US" sz="2800" dirty="0" smtClean="0"/>
              <a:t>			(stream-filter prime?</a:t>
            </a:r>
          </a:p>
          <a:p>
            <a:pPr>
              <a:buNone/>
            </a:pPr>
            <a:r>
              <a:rPr lang="en-US" sz="2800" dirty="0" smtClean="0"/>
              <a:t>				(stream-enumerate-interval 10000 						1000000))))</a:t>
            </a:r>
          </a:p>
          <a:p>
            <a:pPr>
              <a:buNone/>
            </a:pPr>
            <a:r>
              <a:rPr lang="en-IN" sz="2800" b="1" dirty="0" smtClean="0">
                <a:solidFill>
                  <a:srgbClr val="FF3399"/>
                </a:solidFill>
              </a:rPr>
              <a:t>Hence, stream-filter is processed. </a:t>
            </a:r>
          </a:p>
          <a:p>
            <a:pPr>
              <a:buNone/>
            </a:pPr>
            <a:r>
              <a:rPr lang="en-IN" sz="2800" b="1" dirty="0" smtClean="0">
                <a:solidFill>
                  <a:srgbClr val="FF3399"/>
                </a:solidFill>
              </a:rPr>
              <a:t>2. 10000 is not prime hence, (stream-</a:t>
            </a:r>
            <a:r>
              <a:rPr lang="en-IN" sz="2800" b="1" dirty="0" err="1" smtClean="0">
                <a:solidFill>
                  <a:srgbClr val="FF3399"/>
                </a:solidFill>
              </a:rPr>
              <a:t>cdr</a:t>
            </a:r>
            <a:r>
              <a:rPr lang="en-IN" sz="2800" b="1" dirty="0" smtClean="0">
                <a:solidFill>
                  <a:srgbClr val="FF3399"/>
                </a:solidFill>
              </a:rPr>
              <a:t> stream) is processed, which forces delayed object of stream to be processed.</a:t>
            </a:r>
          </a:p>
          <a:p>
            <a:r>
              <a:rPr lang="en-US" sz="2800" dirty="0" smtClean="0"/>
              <a:t>(cons 10001</a:t>
            </a:r>
          </a:p>
          <a:p>
            <a:pPr>
              <a:buNone/>
            </a:pPr>
            <a:r>
              <a:rPr lang="en-US" sz="2800" dirty="0" smtClean="0"/>
              <a:t>          (delay (stream-enumerate-interval 10002                      						   1000000)))</a:t>
            </a:r>
            <a:r>
              <a:rPr lang="en-IN" sz="2800" b="1" dirty="0" smtClean="0">
                <a:solidFill>
                  <a:srgbClr val="FF3399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Streams: Idea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401080" cy="58579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(stream-car</a:t>
            </a:r>
          </a:p>
          <a:p>
            <a:pPr>
              <a:buNone/>
            </a:pPr>
            <a:r>
              <a:rPr lang="en-US" sz="2800" dirty="0" smtClean="0"/>
              <a:t>		(stream-</a:t>
            </a:r>
            <a:r>
              <a:rPr lang="en-US" sz="2800" dirty="0" err="1" smtClean="0"/>
              <a:t>cdr</a:t>
            </a:r>
            <a:r>
              <a:rPr lang="en-US" sz="2800" dirty="0" smtClean="0"/>
              <a:t>	</a:t>
            </a:r>
          </a:p>
          <a:p>
            <a:pPr>
              <a:buNone/>
            </a:pPr>
            <a:r>
              <a:rPr lang="en-US" sz="2800" dirty="0" smtClean="0"/>
              <a:t>			(stream-filter prime?</a:t>
            </a:r>
          </a:p>
          <a:p>
            <a:pPr>
              <a:buNone/>
            </a:pPr>
            <a:r>
              <a:rPr lang="en-US" sz="2800" dirty="0" smtClean="0"/>
              <a:t>				(stream-enumerate-interval 10000 						1000000))))</a:t>
            </a:r>
          </a:p>
          <a:p>
            <a:r>
              <a:rPr lang="en-IN" sz="2800" dirty="0" smtClean="0">
                <a:solidFill>
                  <a:srgbClr val="FF3399"/>
                </a:solidFill>
              </a:rPr>
              <a:t>Again 10001 is not prime, same procedure will be evaluated till 10007 which is a prime, Hence here</a:t>
            </a:r>
          </a:p>
          <a:p>
            <a:r>
              <a:rPr lang="en-US" sz="2800" dirty="0" smtClean="0">
                <a:solidFill>
                  <a:srgbClr val="FF3399"/>
                </a:solidFill>
              </a:rPr>
              <a:t>(cons-stream (stream-car stream)</a:t>
            </a:r>
          </a:p>
          <a:p>
            <a:pPr>
              <a:buNone/>
            </a:pPr>
            <a:r>
              <a:rPr lang="en-US" sz="2800" dirty="0" smtClean="0">
                <a:solidFill>
                  <a:srgbClr val="FF3399"/>
                </a:solidFill>
              </a:rPr>
              <a:t>                   (stream-filter </a:t>
            </a:r>
            <a:r>
              <a:rPr lang="en-US" sz="2800" dirty="0" err="1" smtClean="0">
                <a:solidFill>
                  <a:srgbClr val="FF3399"/>
                </a:solidFill>
              </a:rPr>
              <a:t>pred</a:t>
            </a:r>
            <a:r>
              <a:rPr lang="en-US" sz="2800" dirty="0" smtClean="0">
                <a:solidFill>
                  <a:srgbClr val="FF3399"/>
                </a:solidFill>
              </a:rPr>
              <a:t> (stream-</a:t>
            </a:r>
            <a:r>
              <a:rPr lang="en-US" sz="2800" dirty="0" err="1" smtClean="0">
                <a:solidFill>
                  <a:srgbClr val="FF3399"/>
                </a:solidFill>
              </a:rPr>
              <a:t>cdr</a:t>
            </a:r>
            <a:r>
              <a:rPr lang="en-US" sz="2800" dirty="0" smtClean="0">
                <a:solidFill>
                  <a:srgbClr val="FF3399"/>
                </a:solidFill>
              </a:rPr>
              <a:t> stream)))</a:t>
            </a:r>
          </a:p>
          <a:p>
            <a:pPr>
              <a:buNone/>
            </a:pPr>
            <a:r>
              <a:rPr lang="en-IN" sz="2800" dirty="0" smtClean="0">
                <a:solidFill>
                  <a:srgbClr val="FF3399"/>
                </a:solidFill>
              </a:rPr>
              <a:t>Is processed from stream-filter</a:t>
            </a:r>
            <a:endParaRPr lang="en-US" sz="2800" dirty="0" smtClean="0">
              <a:solidFill>
                <a:srgbClr val="FF3399"/>
              </a:solidFill>
            </a:endParaRPr>
          </a:p>
          <a:p>
            <a:endParaRPr lang="en-IN" sz="2800" b="1" dirty="0" smtClean="0">
              <a:solidFill>
                <a:srgbClr val="FF339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Streams: Idea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401080" cy="5857916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(stream-car</a:t>
            </a:r>
          </a:p>
          <a:p>
            <a:pPr>
              <a:buNone/>
            </a:pPr>
            <a:r>
              <a:rPr lang="en-US" sz="2800" dirty="0" smtClean="0"/>
              <a:t>		(stream-</a:t>
            </a:r>
            <a:r>
              <a:rPr lang="en-US" sz="2800" dirty="0" err="1" smtClean="0"/>
              <a:t>cdr</a:t>
            </a:r>
            <a:r>
              <a:rPr lang="en-US" sz="2800" dirty="0" smtClean="0"/>
              <a:t>	</a:t>
            </a:r>
          </a:p>
          <a:p>
            <a:pPr>
              <a:buNone/>
            </a:pPr>
            <a:r>
              <a:rPr lang="en-US" sz="2800" dirty="0" smtClean="0"/>
              <a:t>			(stream-filter prime?</a:t>
            </a:r>
          </a:p>
          <a:p>
            <a:pPr>
              <a:buNone/>
            </a:pPr>
            <a:r>
              <a:rPr lang="en-US" sz="2800" dirty="0" smtClean="0"/>
              <a:t>				(stream-enumerate-interval 10000 						1000000))))</a:t>
            </a:r>
          </a:p>
          <a:p>
            <a:r>
              <a:rPr lang="en-US" sz="2800" dirty="0" smtClean="0"/>
              <a:t>(cons 10007</a:t>
            </a:r>
          </a:p>
          <a:p>
            <a:pPr>
              <a:buNone/>
            </a:pPr>
            <a:r>
              <a:rPr lang="en-US" sz="2800" dirty="0" smtClean="0"/>
              <a:t>         </a:t>
            </a:r>
            <a:r>
              <a:rPr lang="en-US" sz="2800" dirty="0" smtClean="0">
                <a:solidFill>
                  <a:srgbClr val="FFFF00"/>
                </a:solidFill>
              </a:rPr>
              <a:t>(delay</a:t>
            </a:r>
          </a:p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              (stream-filter prime?</a:t>
            </a:r>
          </a:p>
          <a:p>
            <a:pPr>
              <a:buNone/>
            </a:pPr>
            <a:r>
              <a:rPr lang="en-US" sz="2800" dirty="0" smtClean="0"/>
              <a:t>                    </a:t>
            </a:r>
            <a:r>
              <a:rPr lang="en-US" sz="2800" dirty="0" smtClean="0">
                <a:solidFill>
                  <a:srgbClr val="FF3399"/>
                </a:solidFill>
              </a:rPr>
              <a:t>(cons 10008</a:t>
            </a:r>
          </a:p>
          <a:p>
            <a:pPr>
              <a:buNone/>
            </a:pPr>
            <a:r>
              <a:rPr lang="en-US" sz="2800" dirty="0" smtClean="0"/>
              <a:t>                           </a:t>
            </a:r>
            <a:r>
              <a:rPr lang="en-US" sz="2800" dirty="0" smtClean="0">
                <a:solidFill>
                  <a:srgbClr val="FF3399"/>
                </a:solidFill>
              </a:rPr>
              <a:t>(delay</a:t>
            </a:r>
          </a:p>
          <a:p>
            <a:pPr>
              <a:buNone/>
            </a:pPr>
            <a:r>
              <a:rPr lang="en-US" sz="2800" dirty="0" smtClean="0">
                <a:solidFill>
                  <a:srgbClr val="FF3399"/>
                </a:solidFill>
              </a:rPr>
              <a:t>                           (stream-enumerate-interval 10009</a:t>
            </a:r>
          </a:p>
          <a:p>
            <a:pPr>
              <a:buNone/>
            </a:pPr>
            <a:r>
              <a:rPr lang="en-US" sz="2800" dirty="0" smtClean="0">
                <a:solidFill>
                  <a:srgbClr val="FF3399"/>
                </a:solidFill>
              </a:rPr>
              <a:t>                                       1000000</a:t>
            </a:r>
            <a:r>
              <a:rPr lang="en-US" sz="2800" dirty="0" smtClean="0"/>
              <a:t>))))))</a:t>
            </a:r>
            <a:endParaRPr lang="en-IN" sz="2800" b="1" dirty="0" smtClean="0">
              <a:solidFill>
                <a:srgbClr val="FF339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Streams: Idea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401080" cy="58579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(stream-car</a:t>
            </a:r>
          </a:p>
          <a:p>
            <a:pPr>
              <a:buNone/>
            </a:pPr>
            <a:r>
              <a:rPr lang="en-US" sz="2800" dirty="0" smtClean="0"/>
              <a:t>		(stream-</a:t>
            </a:r>
            <a:r>
              <a:rPr lang="en-US" sz="2800" dirty="0" err="1" smtClean="0"/>
              <a:t>cdr</a:t>
            </a:r>
            <a:r>
              <a:rPr lang="en-US" sz="2800" dirty="0" smtClean="0"/>
              <a:t>	</a:t>
            </a:r>
          </a:p>
          <a:p>
            <a:pPr>
              <a:buNone/>
            </a:pPr>
            <a:r>
              <a:rPr lang="en-US" sz="2800" dirty="0" smtClean="0"/>
              <a:t>			(stream-filter prime?</a:t>
            </a:r>
          </a:p>
          <a:p>
            <a:pPr>
              <a:buNone/>
            </a:pPr>
            <a:r>
              <a:rPr lang="en-US" sz="2800" dirty="0" smtClean="0"/>
              <a:t>				(stream-enumerate-interval 10000 						1000000))))</a:t>
            </a:r>
          </a:p>
          <a:p>
            <a:r>
              <a:rPr lang="en-US" sz="2800" dirty="0" smtClean="0"/>
              <a:t>This result is now </a:t>
            </a:r>
            <a:r>
              <a:rPr lang="en-US" sz="2800" dirty="0" smtClean="0">
                <a:solidFill>
                  <a:srgbClr val="FFFF00"/>
                </a:solidFill>
              </a:rPr>
              <a:t>passed to stream-</a:t>
            </a:r>
            <a:r>
              <a:rPr lang="en-US" sz="2800" dirty="0" err="1" smtClean="0">
                <a:solidFill>
                  <a:srgbClr val="FFFF00"/>
                </a:solidFill>
              </a:rPr>
              <a:t>cdr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/>
              <a:t>in our </a:t>
            </a:r>
            <a:r>
              <a:rPr lang="en-US" sz="2800" dirty="0" smtClean="0">
                <a:solidFill>
                  <a:srgbClr val="FF3399"/>
                </a:solidFill>
              </a:rPr>
              <a:t>original expression.</a:t>
            </a:r>
          </a:p>
          <a:p>
            <a:r>
              <a:rPr lang="en-US" sz="2800" dirty="0" smtClean="0"/>
              <a:t> This </a:t>
            </a:r>
            <a:r>
              <a:rPr lang="en-US" sz="2800" dirty="0" smtClean="0">
                <a:solidFill>
                  <a:srgbClr val="FFFF00"/>
                </a:solidFill>
              </a:rPr>
              <a:t>forces the delayed stream-filter</a:t>
            </a:r>
            <a:r>
              <a:rPr lang="en-US" sz="2800" dirty="0" smtClean="0"/>
              <a:t>,</a:t>
            </a:r>
          </a:p>
          <a:p>
            <a:r>
              <a:rPr lang="en-US" sz="2800" dirty="0" smtClean="0"/>
              <a:t>This, in turn, </a:t>
            </a:r>
            <a:r>
              <a:rPr lang="en-US" sz="2800" dirty="0" smtClean="0">
                <a:solidFill>
                  <a:srgbClr val="00B0F0"/>
                </a:solidFill>
              </a:rPr>
              <a:t>keeps forcing the delayed stream-enumerate-interval</a:t>
            </a:r>
            <a:r>
              <a:rPr lang="en-US" sz="2800" dirty="0" smtClean="0"/>
              <a:t> until it finds the next prime, which is 10,009.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Streams: Idea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401080" cy="58579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(stream-car</a:t>
            </a:r>
          </a:p>
          <a:p>
            <a:pPr>
              <a:buNone/>
            </a:pPr>
            <a:r>
              <a:rPr lang="en-US" sz="2800" dirty="0" smtClean="0"/>
              <a:t>		(stream-</a:t>
            </a:r>
            <a:r>
              <a:rPr lang="en-US" sz="2800" dirty="0" err="1" smtClean="0"/>
              <a:t>cdr</a:t>
            </a:r>
            <a:r>
              <a:rPr lang="en-US" sz="2800" dirty="0" smtClean="0"/>
              <a:t>	</a:t>
            </a:r>
          </a:p>
          <a:p>
            <a:pPr>
              <a:buNone/>
            </a:pPr>
            <a:r>
              <a:rPr lang="en-US" sz="2800" dirty="0" smtClean="0"/>
              <a:t>			(stream-filter prime?</a:t>
            </a:r>
          </a:p>
          <a:p>
            <a:pPr>
              <a:buNone/>
            </a:pPr>
            <a:r>
              <a:rPr lang="en-US" sz="2800" dirty="0" smtClean="0"/>
              <a:t>				(stream-enumerate-interval 10000 </a:t>
            </a:r>
          </a:p>
          <a:p>
            <a:pPr>
              <a:buNone/>
            </a:pPr>
            <a:r>
              <a:rPr lang="en-US" sz="2800" dirty="0" smtClean="0"/>
              <a:t>						1000000))))</a:t>
            </a:r>
          </a:p>
          <a:p>
            <a:pPr>
              <a:buNone/>
            </a:pPr>
            <a:r>
              <a:rPr lang="en-US" sz="2400" dirty="0" smtClean="0"/>
              <a:t>(cons 10009</a:t>
            </a:r>
          </a:p>
          <a:p>
            <a:pPr>
              <a:buNone/>
            </a:pPr>
            <a:r>
              <a:rPr lang="en-US" sz="2400" dirty="0" smtClean="0"/>
              <a:t>       </a:t>
            </a:r>
            <a:r>
              <a:rPr lang="en-US" sz="2400" dirty="0" smtClean="0">
                <a:solidFill>
                  <a:srgbClr val="FF3399"/>
                </a:solidFill>
              </a:rPr>
              <a:t>(delay</a:t>
            </a:r>
          </a:p>
          <a:p>
            <a:pPr>
              <a:buNone/>
            </a:pPr>
            <a:r>
              <a:rPr lang="en-US" sz="2400" dirty="0" smtClean="0">
                <a:solidFill>
                  <a:srgbClr val="FF3399"/>
                </a:solidFill>
              </a:rPr>
              <a:t>             (stream-filter prime?</a:t>
            </a:r>
          </a:p>
          <a:p>
            <a:pPr>
              <a:buNone/>
            </a:pPr>
            <a:r>
              <a:rPr lang="en-US" sz="2400" dirty="0" smtClean="0"/>
              <a:t>                                 </a:t>
            </a:r>
            <a:r>
              <a:rPr lang="en-US" sz="2400" dirty="0" smtClean="0">
                <a:solidFill>
                  <a:srgbClr val="00B0F0"/>
                </a:solidFill>
              </a:rPr>
              <a:t>(cons 10010  (delay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                                          (stream-enumerate-interval 10011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							1000000</a:t>
            </a:r>
            <a:r>
              <a:rPr lang="en-US" sz="2400" dirty="0" smtClean="0"/>
              <a:t>))))))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Implementing delay &amp; force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401080" cy="585791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(delay &lt;</a:t>
            </a:r>
            <a:r>
              <a:rPr lang="en-US" sz="2800" i="1" dirty="0" smtClean="0">
                <a:solidFill>
                  <a:srgbClr val="FFFF00"/>
                </a:solidFill>
              </a:rPr>
              <a:t>exp&gt;) </a:t>
            </a:r>
            <a:r>
              <a:rPr lang="en-US" sz="2800" i="1" dirty="0" smtClean="0"/>
              <a:t>can be written as a procedure with no arguments.</a:t>
            </a:r>
          </a:p>
          <a:p>
            <a:pPr>
              <a:buNone/>
            </a:pPr>
            <a:r>
              <a:rPr lang="en-US" sz="2800" dirty="0" smtClean="0"/>
              <a:t> i.e. like    </a:t>
            </a:r>
            <a:r>
              <a:rPr lang="en-US" sz="2800" dirty="0" smtClean="0"/>
              <a:t>(</a:t>
            </a:r>
            <a:r>
              <a:rPr lang="en-US" sz="2800" dirty="0" smtClean="0"/>
              <a:t>lambda () &lt;</a:t>
            </a:r>
            <a:r>
              <a:rPr lang="en-US" sz="2800" i="1" dirty="0" smtClean="0"/>
              <a:t>exp</a:t>
            </a:r>
            <a:r>
              <a:rPr lang="en-US" sz="2800" i="1" dirty="0" smtClean="0"/>
              <a:t>&gt;) </a:t>
            </a:r>
            <a:endParaRPr lang="en-US" sz="2800" i="1" dirty="0" smtClean="0"/>
          </a:p>
          <a:p>
            <a:pPr>
              <a:buNone/>
            </a:pPr>
            <a:endParaRPr lang="en-IN" sz="2800" i="1" dirty="0" smtClean="0"/>
          </a:p>
          <a:p>
            <a:r>
              <a:rPr lang="en-IN" sz="2800" i="1" dirty="0" smtClean="0"/>
              <a:t>While </a:t>
            </a:r>
            <a:r>
              <a:rPr lang="en-IN" sz="2800" i="1" dirty="0" smtClean="0">
                <a:solidFill>
                  <a:srgbClr val="FFFF00"/>
                </a:solidFill>
              </a:rPr>
              <a:t>force() </a:t>
            </a:r>
            <a:r>
              <a:rPr lang="en-IN" sz="2800" i="1" dirty="0" smtClean="0"/>
              <a:t>simple calls the procedure contained in delay() without arguments:</a:t>
            </a:r>
          </a:p>
          <a:p>
            <a:endParaRPr lang="en-IN" sz="2800" i="1" dirty="0" smtClean="0"/>
          </a:p>
          <a:p>
            <a:r>
              <a:rPr lang="en-US" sz="2800" dirty="0" smtClean="0"/>
              <a:t>(define (force delayed-object)</a:t>
            </a:r>
          </a:p>
          <a:p>
            <a:pPr>
              <a:buNone/>
            </a:pPr>
            <a:r>
              <a:rPr lang="en-US" sz="2800" dirty="0" smtClean="0"/>
              <a:t>   	(delayed-object))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Implementing delay &amp; force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401080" cy="5857916"/>
          </a:xfrm>
        </p:spPr>
        <p:txBody>
          <a:bodyPr>
            <a:normAutofit/>
          </a:bodyPr>
          <a:lstStyle/>
          <a:p>
            <a:r>
              <a:rPr lang="en-IN" sz="2800" dirty="0" smtClean="0"/>
              <a:t> Problems with this delay:</a:t>
            </a:r>
          </a:p>
          <a:p>
            <a:r>
              <a:rPr lang="en-US" sz="2800" dirty="0" smtClean="0"/>
              <a:t>Forcing the same delayed object multiple times.</a:t>
            </a:r>
          </a:p>
          <a:p>
            <a:r>
              <a:rPr lang="en-IN" sz="2800" dirty="0" smtClean="0"/>
              <a:t>Leads to inefficiency in recursive programs.</a:t>
            </a:r>
          </a:p>
          <a:p>
            <a:endParaRPr lang="en-IN" sz="2800" dirty="0" smtClean="0"/>
          </a:p>
          <a:p>
            <a:r>
              <a:rPr lang="en-IN" sz="2800" dirty="0" smtClean="0"/>
              <a:t>Solutions:</a:t>
            </a:r>
          </a:p>
          <a:p>
            <a:r>
              <a:rPr lang="en-IN" sz="2800" dirty="0" smtClean="0"/>
              <a:t>Force evaluation of delayed object for the first time.</a:t>
            </a:r>
          </a:p>
          <a:p>
            <a:r>
              <a:rPr lang="en-IN" sz="2800" dirty="0" smtClean="0"/>
              <a:t>Then store the output and use it without repeating the computations.</a:t>
            </a:r>
          </a:p>
          <a:p>
            <a:r>
              <a:rPr lang="en-IN" sz="2800" dirty="0" smtClean="0"/>
              <a:t>Hence, create a </a:t>
            </a:r>
            <a:r>
              <a:rPr lang="en-IN" sz="2800" dirty="0" err="1" smtClean="0"/>
              <a:t>memoized</a:t>
            </a:r>
            <a:r>
              <a:rPr lang="en-IN" sz="2800" dirty="0" smtClean="0"/>
              <a:t> version of procedure. 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Implementing delay &amp; force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401080" cy="58579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(define (memo-proc proc)</a:t>
            </a:r>
          </a:p>
          <a:p>
            <a:pPr>
              <a:buNone/>
            </a:pPr>
            <a:r>
              <a:rPr lang="en-US" sz="2800" dirty="0" smtClean="0"/>
              <a:t>          (let ((already-run? false) </a:t>
            </a:r>
          </a:p>
          <a:p>
            <a:pPr>
              <a:buNone/>
            </a:pPr>
            <a:r>
              <a:rPr lang="en-US" sz="2800" dirty="0" smtClean="0"/>
              <a:t>                  (result false))</a:t>
            </a:r>
          </a:p>
          <a:p>
            <a:pPr>
              <a:buNone/>
            </a:pPr>
            <a:r>
              <a:rPr lang="en-US" sz="2800" dirty="0" smtClean="0"/>
              <a:t>          (lambda ()</a:t>
            </a:r>
          </a:p>
          <a:p>
            <a:pPr>
              <a:buNone/>
            </a:pPr>
            <a:r>
              <a:rPr lang="en-US" sz="2800" dirty="0" smtClean="0"/>
              <a:t>		      </a:t>
            </a:r>
            <a:r>
              <a:rPr lang="en-US" sz="2800" dirty="0" smtClean="0">
                <a:solidFill>
                  <a:srgbClr val="FFFF00"/>
                </a:solidFill>
              </a:rPr>
              <a:t>(if (not already-run?)</a:t>
            </a:r>
          </a:p>
          <a:p>
            <a:pPr>
              <a:buNone/>
            </a:pPr>
            <a:r>
              <a:rPr lang="en-US" sz="2800" dirty="0" smtClean="0"/>
              <a:t>		            </a:t>
            </a:r>
            <a:r>
              <a:rPr lang="en-US" sz="2800" dirty="0" smtClean="0">
                <a:solidFill>
                  <a:srgbClr val="FF0000"/>
                </a:solidFill>
              </a:rPr>
              <a:t>(begin (set! result (proc))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			     (set! already-run? true)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                                result)</a:t>
            </a:r>
          </a:p>
          <a:p>
            <a:pPr>
              <a:buNone/>
            </a:pPr>
            <a:r>
              <a:rPr lang="en-US" sz="2800" dirty="0" smtClean="0"/>
              <a:t>               </a:t>
            </a:r>
            <a:r>
              <a:rPr lang="en-US" sz="2800" dirty="0" smtClean="0">
                <a:solidFill>
                  <a:srgbClr val="00B0F0"/>
                </a:solidFill>
              </a:rPr>
              <a:t>result</a:t>
            </a:r>
            <a:r>
              <a:rPr lang="en-US" sz="2800" dirty="0" smtClean="0"/>
              <a:t>))))</a:t>
            </a:r>
          </a:p>
          <a:p>
            <a:r>
              <a:rPr lang="en-US" sz="2800" dirty="0" smtClean="0"/>
              <a:t>Delay is then defined so that (delay &lt;</a:t>
            </a:r>
            <a:r>
              <a:rPr lang="en-US" sz="2800" i="1" dirty="0" smtClean="0"/>
              <a:t>exp&gt;) is equivalent to </a:t>
            </a:r>
            <a:r>
              <a:rPr lang="en-US" sz="2800" dirty="0" smtClean="0"/>
              <a:t>(memo-proc (lambda () &lt;</a:t>
            </a:r>
            <a:r>
              <a:rPr lang="en-US" sz="2800" i="1" dirty="0" smtClean="0"/>
              <a:t>exp&gt;))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Infinite streams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401080" cy="58579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(define (integers-starting-from n)</a:t>
            </a:r>
          </a:p>
          <a:p>
            <a:pPr>
              <a:buNone/>
            </a:pPr>
            <a:r>
              <a:rPr lang="en-US" sz="2800" dirty="0" smtClean="0"/>
              <a:t>      (cons-stream n (integers-starting-from (+ n 1))))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(define integers (integers-starting-from 1))</a:t>
            </a:r>
          </a:p>
          <a:p>
            <a:endParaRPr lang="en-IN" sz="2800" dirty="0" smtClean="0"/>
          </a:p>
          <a:p>
            <a:r>
              <a:rPr lang="en-US" sz="2800" dirty="0" smtClean="0"/>
              <a:t>integers will be a pair whose car is 1 and whose </a:t>
            </a:r>
            <a:r>
              <a:rPr lang="en-US" sz="2800" dirty="0" err="1" smtClean="0">
                <a:solidFill>
                  <a:srgbClr val="00B0F0"/>
                </a:solidFill>
              </a:rPr>
              <a:t>cdr</a:t>
            </a:r>
            <a:r>
              <a:rPr lang="en-US" sz="2800" dirty="0" smtClean="0">
                <a:solidFill>
                  <a:srgbClr val="00B0F0"/>
                </a:solidFill>
              </a:rPr>
              <a:t> is a promise to produce the integers beginning with 2.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This is an infinitely long stream, but in any given time we can examine only a finite portion of it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Infinite </a:t>
            </a:r>
            <a:r>
              <a:rPr lang="en-IN" dirty="0" smtClean="0">
                <a:solidFill>
                  <a:srgbClr val="00B0F0"/>
                </a:solidFill>
              </a:rPr>
              <a:t>streams: Example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857232"/>
            <a:ext cx="9001156" cy="5857916"/>
          </a:xfrm>
        </p:spPr>
        <p:txBody>
          <a:bodyPr>
            <a:normAutofit/>
          </a:bodyPr>
          <a:lstStyle/>
          <a:p>
            <a:r>
              <a:rPr lang="es-ES" sz="2800" dirty="0" err="1" smtClean="0"/>
              <a:t>Get</a:t>
            </a:r>
            <a:r>
              <a:rPr lang="es-ES" sz="2800" dirty="0" smtClean="0"/>
              <a:t> </a:t>
            </a:r>
            <a:r>
              <a:rPr lang="es-ES" sz="2800" dirty="0" err="1" smtClean="0"/>
              <a:t>integers</a:t>
            </a:r>
            <a:r>
              <a:rPr lang="es-ES" sz="2800" dirty="0" smtClean="0"/>
              <a:t> </a:t>
            </a:r>
            <a:r>
              <a:rPr lang="es-ES" sz="2800" dirty="0" err="1" smtClean="0"/>
              <a:t>not</a:t>
            </a:r>
            <a:r>
              <a:rPr lang="es-ES" sz="2800" dirty="0" smtClean="0"/>
              <a:t> divisible </a:t>
            </a:r>
            <a:r>
              <a:rPr lang="es-ES" sz="2800" dirty="0" err="1" smtClean="0"/>
              <a:t>by</a:t>
            </a:r>
            <a:r>
              <a:rPr lang="es-ES" sz="2800" dirty="0" smtClean="0"/>
              <a:t> 7 </a:t>
            </a:r>
          </a:p>
          <a:p>
            <a:endParaRPr lang="es-ES" sz="2800" dirty="0" smtClean="0"/>
          </a:p>
          <a:p>
            <a:r>
              <a:rPr lang="es-ES" sz="2800" dirty="0" smtClean="0"/>
              <a:t>(</a:t>
            </a:r>
            <a:r>
              <a:rPr lang="es-ES" sz="2800" dirty="0" smtClean="0"/>
              <a:t>define (divisible? x y</a:t>
            </a:r>
            <a:r>
              <a:rPr lang="es-ES" sz="2800" dirty="0" smtClean="0"/>
              <a:t>)</a:t>
            </a:r>
          </a:p>
          <a:p>
            <a:pPr>
              <a:buNone/>
            </a:pPr>
            <a:r>
              <a:rPr lang="es-ES" sz="2800" dirty="0" smtClean="0"/>
              <a:t>	</a:t>
            </a:r>
            <a:r>
              <a:rPr lang="es-ES" sz="2800" dirty="0" smtClean="0"/>
              <a:t>	</a:t>
            </a:r>
            <a:r>
              <a:rPr lang="es-ES" sz="2800" dirty="0" smtClean="0"/>
              <a:t> </a:t>
            </a:r>
            <a:r>
              <a:rPr lang="es-ES" sz="2800" dirty="0" smtClean="0"/>
              <a:t>(= (</a:t>
            </a:r>
            <a:r>
              <a:rPr lang="es-ES" sz="2800" dirty="0" err="1" smtClean="0"/>
              <a:t>remainder</a:t>
            </a:r>
            <a:r>
              <a:rPr lang="es-ES" sz="2800" dirty="0" smtClean="0"/>
              <a:t> x y) 0</a:t>
            </a:r>
            <a:r>
              <a:rPr lang="es-ES" sz="2800" dirty="0" smtClean="0"/>
              <a:t>))</a:t>
            </a:r>
          </a:p>
          <a:p>
            <a:pPr>
              <a:buNone/>
            </a:pPr>
            <a:endParaRPr lang="es-ES" sz="2800" dirty="0" smtClean="0"/>
          </a:p>
          <a:p>
            <a:r>
              <a:rPr lang="en-US" sz="2800" dirty="0" smtClean="0"/>
              <a:t>(define no-sevens</a:t>
            </a:r>
          </a:p>
          <a:p>
            <a:pPr>
              <a:buNone/>
            </a:pPr>
            <a:r>
              <a:rPr lang="en-US" sz="2800" dirty="0" smtClean="0"/>
              <a:t>		(</a:t>
            </a:r>
            <a:r>
              <a:rPr lang="en-US" sz="2800" dirty="0" smtClean="0"/>
              <a:t>stream-filter </a:t>
            </a:r>
            <a:r>
              <a:rPr lang="en-US" sz="2800" dirty="0" smtClean="0">
                <a:solidFill>
                  <a:srgbClr val="FFFF00"/>
                </a:solidFill>
              </a:rPr>
              <a:t>(lambda (x) (not (divisible? x 7)))</a:t>
            </a:r>
          </a:p>
          <a:p>
            <a:pPr>
              <a:buNone/>
            </a:pPr>
            <a:r>
              <a:rPr lang="en-US" sz="2800" dirty="0" smtClean="0"/>
              <a:t>							</a:t>
            </a:r>
            <a:r>
              <a:rPr lang="en-US" sz="2800" dirty="0" smtClean="0">
                <a:solidFill>
                  <a:srgbClr val="FF3399"/>
                </a:solidFill>
              </a:rPr>
              <a:t>integers</a:t>
            </a:r>
            <a:r>
              <a:rPr lang="en-US" sz="2800" dirty="0" smtClean="0"/>
              <a:t>))</a:t>
            </a:r>
          </a:p>
          <a:p>
            <a:endParaRPr lang="en-IN" sz="2800" dirty="0" smtClean="0">
              <a:solidFill>
                <a:srgbClr val="FFFF00"/>
              </a:solidFill>
            </a:endParaRPr>
          </a:p>
          <a:p>
            <a:r>
              <a:rPr lang="en-US" sz="2800" dirty="0" smtClean="0"/>
              <a:t>(stream-ref no-sevens 100)</a:t>
            </a:r>
            <a:endParaRPr lang="en-IN" sz="28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IN" dirty="0" smtClean="0"/>
              <a:t>Streams :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401080" cy="5857916"/>
          </a:xfrm>
        </p:spPr>
        <p:txBody>
          <a:bodyPr/>
          <a:lstStyle/>
          <a:p>
            <a:r>
              <a:rPr lang="en-IN" dirty="0" smtClean="0"/>
              <a:t>Sequence manipulations as lists incur more cost that can be avoided by using the idea of streams</a:t>
            </a:r>
          </a:p>
          <a:p>
            <a:endParaRPr lang="en-IN" dirty="0" smtClean="0"/>
          </a:p>
          <a:p>
            <a:r>
              <a:rPr lang="en-IN" dirty="0" smtClean="0"/>
              <a:t>In a general sense, streams can be referred to as ‘delayed lists’ 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Infinite </a:t>
            </a:r>
            <a:r>
              <a:rPr lang="en-IN" dirty="0" smtClean="0">
                <a:solidFill>
                  <a:srgbClr val="00B0F0"/>
                </a:solidFill>
              </a:rPr>
              <a:t>streams: Example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857232"/>
            <a:ext cx="9001156" cy="5857916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FFFF00"/>
                </a:solidFill>
              </a:rPr>
              <a:t>Fibonacci numbers</a:t>
            </a:r>
          </a:p>
          <a:p>
            <a:r>
              <a:rPr lang="en-US" sz="2800" dirty="0" smtClean="0"/>
              <a:t>(define (</a:t>
            </a:r>
            <a:r>
              <a:rPr lang="en-US" sz="2800" dirty="0" err="1" smtClean="0"/>
              <a:t>fibgen</a:t>
            </a:r>
            <a:r>
              <a:rPr lang="en-US" sz="2800" dirty="0" smtClean="0"/>
              <a:t> a b)</a:t>
            </a:r>
          </a:p>
          <a:p>
            <a:pPr>
              <a:buNone/>
            </a:pPr>
            <a:r>
              <a:rPr lang="en-US" sz="2800" dirty="0" smtClean="0"/>
              <a:t>		(</a:t>
            </a:r>
            <a:r>
              <a:rPr lang="en-US" sz="2800" dirty="0" smtClean="0"/>
              <a:t>cons-stream a (</a:t>
            </a:r>
            <a:r>
              <a:rPr lang="en-US" sz="2800" dirty="0" err="1" smtClean="0"/>
              <a:t>fibgen</a:t>
            </a:r>
            <a:r>
              <a:rPr lang="en-US" sz="2800" dirty="0" smtClean="0"/>
              <a:t> b (+ a b</a:t>
            </a:r>
            <a:r>
              <a:rPr lang="en-US" sz="2800" dirty="0" smtClean="0"/>
              <a:t>))))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(define fibs (</a:t>
            </a:r>
            <a:r>
              <a:rPr lang="en-US" sz="2800" dirty="0" err="1" smtClean="0"/>
              <a:t>fibgen</a:t>
            </a:r>
            <a:r>
              <a:rPr lang="en-US" sz="2800" dirty="0" smtClean="0"/>
              <a:t> </a:t>
            </a:r>
            <a:r>
              <a:rPr lang="en-US" sz="2800" dirty="0" smtClean="0"/>
              <a:t>0 1))</a:t>
            </a:r>
          </a:p>
          <a:p>
            <a:endParaRPr lang="en-IN" sz="2800" dirty="0" smtClean="0">
              <a:solidFill>
                <a:srgbClr val="FFFF00"/>
              </a:solidFill>
            </a:endParaRPr>
          </a:p>
          <a:p>
            <a:r>
              <a:rPr lang="en-US" sz="2800" dirty="0" smtClean="0"/>
              <a:t>Fibs is a pair whose </a:t>
            </a:r>
            <a:r>
              <a:rPr lang="en-US" sz="2800" dirty="0" smtClean="0">
                <a:solidFill>
                  <a:srgbClr val="FF3399"/>
                </a:solidFill>
              </a:rPr>
              <a:t>car is 0 </a:t>
            </a:r>
            <a:r>
              <a:rPr lang="en-US" sz="2800" dirty="0" smtClean="0"/>
              <a:t>and whose </a:t>
            </a:r>
            <a:r>
              <a:rPr lang="en-US" sz="2800" dirty="0" err="1" smtClean="0">
                <a:solidFill>
                  <a:srgbClr val="FFFF00"/>
                </a:solidFill>
              </a:rPr>
              <a:t>cdr</a:t>
            </a:r>
            <a:r>
              <a:rPr lang="en-US" sz="2800" dirty="0" smtClean="0">
                <a:solidFill>
                  <a:srgbClr val="FFFF00"/>
                </a:solidFill>
              </a:rPr>
              <a:t> is a promise</a:t>
            </a:r>
            <a:r>
              <a:rPr lang="en-US" sz="2800" dirty="0" smtClean="0"/>
              <a:t> to evaluate </a:t>
            </a:r>
            <a:r>
              <a:rPr lang="en-US" sz="2800" dirty="0" smtClean="0">
                <a:solidFill>
                  <a:srgbClr val="92D050"/>
                </a:solidFill>
              </a:rPr>
              <a:t>(</a:t>
            </a:r>
            <a:r>
              <a:rPr lang="en-US" sz="2800" dirty="0" err="1" smtClean="0">
                <a:solidFill>
                  <a:srgbClr val="92D050"/>
                </a:solidFill>
              </a:rPr>
              <a:t>fibgen</a:t>
            </a:r>
            <a:r>
              <a:rPr lang="en-US" sz="2800" dirty="0" smtClean="0">
                <a:solidFill>
                  <a:srgbClr val="92D050"/>
                </a:solidFill>
              </a:rPr>
              <a:t> 1 1). </a:t>
            </a:r>
            <a:endParaRPr lang="en-US" sz="2800" dirty="0" smtClean="0">
              <a:solidFill>
                <a:srgbClr val="92D050"/>
              </a:solidFill>
            </a:endParaRPr>
          </a:p>
          <a:p>
            <a:r>
              <a:rPr lang="en-US" sz="2800" dirty="0" smtClean="0"/>
              <a:t>When we evaluate </a:t>
            </a:r>
            <a:r>
              <a:rPr lang="en-US" sz="2800" dirty="0" smtClean="0"/>
              <a:t>this </a:t>
            </a:r>
            <a:r>
              <a:rPr lang="en-US" sz="2800" dirty="0" smtClean="0">
                <a:solidFill>
                  <a:srgbClr val="FF3399"/>
                </a:solidFill>
              </a:rPr>
              <a:t>delayed (</a:t>
            </a:r>
            <a:r>
              <a:rPr lang="en-US" sz="2800" dirty="0" err="1" smtClean="0">
                <a:solidFill>
                  <a:srgbClr val="FF3399"/>
                </a:solidFill>
              </a:rPr>
              <a:t>fibgen</a:t>
            </a:r>
            <a:r>
              <a:rPr lang="en-US" sz="2800" dirty="0" smtClean="0">
                <a:solidFill>
                  <a:srgbClr val="FF3399"/>
                </a:solidFill>
              </a:rPr>
              <a:t> 1 1), </a:t>
            </a:r>
            <a:r>
              <a:rPr lang="en-US" sz="2800" dirty="0" smtClean="0"/>
              <a:t>it will produce a </a:t>
            </a:r>
            <a:r>
              <a:rPr lang="en-US" sz="2800" dirty="0" smtClean="0">
                <a:solidFill>
                  <a:srgbClr val="FFFF00"/>
                </a:solidFill>
              </a:rPr>
              <a:t>pair whose car is 1 </a:t>
            </a:r>
            <a:r>
              <a:rPr lang="en-US" sz="2800" dirty="0" smtClean="0"/>
              <a:t>and whose </a:t>
            </a:r>
            <a:r>
              <a:rPr lang="en-US" sz="2800" dirty="0" err="1" smtClean="0">
                <a:solidFill>
                  <a:srgbClr val="00B0F0"/>
                </a:solidFill>
              </a:rPr>
              <a:t>cdr</a:t>
            </a:r>
            <a:r>
              <a:rPr lang="en-US" sz="2800" dirty="0" smtClean="0">
                <a:solidFill>
                  <a:srgbClr val="00B0F0"/>
                </a:solidFill>
              </a:rPr>
              <a:t> is a </a:t>
            </a:r>
            <a:r>
              <a:rPr lang="en-US" sz="2800" dirty="0" smtClean="0">
                <a:solidFill>
                  <a:srgbClr val="00B0F0"/>
                </a:solidFill>
              </a:rPr>
              <a:t>promise </a:t>
            </a:r>
            <a:r>
              <a:rPr lang="en-US" sz="2800" dirty="0" smtClean="0"/>
              <a:t>to </a:t>
            </a:r>
            <a:r>
              <a:rPr lang="en-US" sz="2800" dirty="0" smtClean="0"/>
              <a:t>evaluate </a:t>
            </a:r>
            <a:r>
              <a:rPr lang="en-US" sz="2800" dirty="0" smtClean="0">
                <a:solidFill>
                  <a:srgbClr val="92D050"/>
                </a:solidFill>
              </a:rPr>
              <a:t>(</a:t>
            </a:r>
            <a:r>
              <a:rPr lang="en-US" sz="2800" dirty="0" err="1" smtClean="0">
                <a:solidFill>
                  <a:srgbClr val="92D050"/>
                </a:solidFill>
              </a:rPr>
              <a:t>fibgen</a:t>
            </a:r>
            <a:r>
              <a:rPr lang="en-US" sz="2800" dirty="0" smtClean="0">
                <a:solidFill>
                  <a:srgbClr val="92D050"/>
                </a:solidFill>
              </a:rPr>
              <a:t> 1 2), </a:t>
            </a:r>
            <a:r>
              <a:rPr lang="en-US" sz="2800" dirty="0" smtClean="0"/>
              <a:t>and so on.</a:t>
            </a:r>
            <a:endParaRPr lang="en-IN" sz="28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Infinite </a:t>
            </a:r>
            <a:r>
              <a:rPr lang="en-IN" dirty="0" smtClean="0">
                <a:solidFill>
                  <a:srgbClr val="00B0F0"/>
                </a:solidFill>
              </a:rPr>
              <a:t>streams: Example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857232"/>
            <a:ext cx="9001156" cy="5857916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FFFF00"/>
                </a:solidFill>
              </a:rPr>
              <a:t>Prime numbers : </a:t>
            </a:r>
            <a:r>
              <a:rPr lang="en-US" sz="2800" b="1" i="1" dirty="0" smtClean="0">
                <a:solidFill>
                  <a:srgbClr val="92D050"/>
                </a:solidFill>
              </a:rPr>
              <a:t>sieve of </a:t>
            </a:r>
            <a:r>
              <a:rPr lang="en-US" sz="2800" b="1" i="1" dirty="0" smtClean="0">
                <a:solidFill>
                  <a:srgbClr val="92D050"/>
                </a:solidFill>
              </a:rPr>
              <a:t>Eratosthenes</a:t>
            </a:r>
          </a:p>
          <a:p>
            <a:r>
              <a:rPr lang="en-IN" sz="2800" b="1" i="1" dirty="0" smtClean="0">
                <a:solidFill>
                  <a:srgbClr val="92D050"/>
                </a:solidFill>
              </a:rPr>
              <a:t>Steps</a:t>
            </a:r>
          </a:p>
          <a:p>
            <a:pPr lvl="1"/>
            <a:r>
              <a:rPr lang="en-US" sz="2800" dirty="0" smtClean="0"/>
              <a:t>Start </a:t>
            </a:r>
            <a:r>
              <a:rPr lang="en-US" sz="2800" dirty="0" smtClean="0"/>
              <a:t>with </a:t>
            </a:r>
            <a:r>
              <a:rPr lang="en-US" sz="2800" dirty="0" smtClean="0">
                <a:solidFill>
                  <a:srgbClr val="FFFF00"/>
                </a:solidFill>
              </a:rPr>
              <a:t>the integers </a:t>
            </a:r>
            <a:r>
              <a:rPr lang="en-US" sz="2800" dirty="0" smtClean="0">
                <a:solidFill>
                  <a:srgbClr val="FFFF00"/>
                </a:solidFill>
              </a:rPr>
              <a:t>beginning </a:t>
            </a:r>
            <a:r>
              <a:rPr lang="en-US" sz="2800" dirty="0" smtClean="0">
                <a:solidFill>
                  <a:srgbClr val="FFFF00"/>
                </a:solidFill>
              </a:rPr>
              <a:t>with </a:t>
            </a:r>
            <a:r>
              <a:rPr lang="en-US" sz="2800" dirty="0" smtClean="0"/>
              <a:t>which </a:t>
            </a:r>
            <a:r>
              <a:rPr lang="en-US" sz="2800" dirty="0" smtClean="0"/>
              <a:t>is the first </a:t>
            </a:r>
            <a:r>
              <a:rPr lang="en-US" sz="2800" dirty="0" smtClean="0"/>
              <a:t>prime.</a:t>
            </a:r>
            <a:r>
              <a:rPr lang="en-US" sz="2800" dirty="0" smtClean="0">
                <a:solidFill>
                  <a:srgbClr val="FFFF00"/>
                </a:solidFill>
              </a:rPr>
              <a:t> 2</a:t>
            </a:r>
            <a:r>
              <a:rPr lang="en-US" sz="2800" dirty="0" smtClean="0"/>
              <a:t>, </a:t>
            </a:r>
            <a:endParaRPr lang="en-US" sz="2800" dirty="0" smtClean="0"/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ilter the multiples </a:t>
            </a:r>
            <a:r>
              <a:rPr lang="en-US" sz="2800" dirty="0" smtClean="0">
                <a:solidFill>
                  <a:srgbClr val="FF0000"/>
                </a:solidFill>
              </a:rPr>
              <a:t>of 2</a:t>
            </a:r>
            <a:r>
              <a:rPr lang="en-US" sz="2800" dirty="0" smtClean="0"/>
              <a:t> from the rest of the </a:t>
            </a:r>
            <a:r>
              <a:rPr lang="en-US" sz="2800" dirty="0" smtClean="0"/>
              <a:t>integers.</a:t>
            </a:r>
          </a:p>
          <a:p>
            <a:pPr lvl="1"/>
            <a:r>
              <a:rPr lang="en-US" sz="2800" dirty="0" smtClean="0"/>
              <a:t>This </a:t>
            </a:r>
            <a:r>
              <a:rPr lang="en-US" sz="2800" dirty="0" smtClean="0">
                <a:solidFill>
                  <a:srgbClr val="00B0F0"/>
                </a:solidFill>
              </a:rPr>
              <a:t>leaves a stream beginning with 3</a:t>
            </a:r>
            <a:r>
              <a:rPr lang="en-US" sz="2800" dirty="0" smtClean="0"/>
              <a:t>, which is the next </a:t>
            </a:r>
            <a:r>
              <a:rPr lang="en-US" sz="2800" dirty="0" smtClean="0"/>
              <a:t>prime.</a:t>
            </a:r>
          </a:p>
          <a:p>
            <a:pPr lvl="1"/>
            <a:r>
              <a:rPr lang="en-US" sz="2800" dirty="0" smtClean="0"/>
              <a:t>Now </a:t>
            </a:r>
            <a:r>
              <a:rPr lang="en-US" sz="2800" dirty="0" smtClean="0">
                <a:solidFill>
                  <a:srgbClr val="92D050"/>
                </a:solidFill>
              </a:rPr>
              <a:t>filter the multiples of 3 </a:t>
            </a:r>
            <a:r>
              <a:rPr lang="en-US" sz="2800" dirty="0" smtClean="0"/>
              <a:t>from the rest of this </a:t>
            </a:r>
            <a:r>
              <a:rPr lang="en-US" sz="2800" dirty="0" smtClean="0"/>
              <a:t>stream and so on.</a:t>
            </a:r>
          </a:p>
          <a:p>
            <a:pPr lvl="1">
              <a:buNone/>
            </a:pPr>
            <a:endParaRPr lang="en-IN" sz="9200" b="1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Infinite </a:t>
            </a:r>
            <a:r>
              <a:rPr lang="en-IN" dirty="0" smtClean="0">
                <a:solidFill>
                  <a:srgbClr val="00B0F0"/>
                </a:solidFill>
              </a:rPr>
              <a:t>streams: Example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857232"/>
            <a:ext cx="9001156" cy="5857916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FFFF00"/>
                </a:solidFill>
              </a:rPr>
              <a:t>Prime numbers : </a:t>
            </a:r>
            <a:r>
              <a:rPr lang="en-US" sz="2800" b="1" i="1" dirty="0" smtClean="0">
                <a:solidFill>
                  <a:srgbClr val="92D050"/>
                </a:solidFill>
              </a:rPr>
              <a:t>sieve of </a:t>
            </a:r>
            <a:r>
              <a:rPr lang="en-US" sz="2800" b="1" i="1" dirty="0" smtClean="0">
                <a:solidFill>
                  <a:srgbClr val="92D050"/>
                </a:solidFill>
              </a:rPr>
              <a:t>Eratosthenes</a:t>
            </a:r>
          </a:p>
          <a:p>
            <a:r>
              <a:rPr lang="en-US" sz="2800" dirty="0" smtClean="0"/>
              <a:t>(define (sieve stream)</a:t>
            </a:r>
          </a:p>
          <a:p>
            <a:pPr>
              <a:buNone/>
            </a:pPr>
            <a:r>
              <a:rPr lang="en-US" sz="2800" dirty="0" smtClean="0"/>
              <a:t>         </a:t>
            </a:r>
            <a:r>
              <a:rPr lang="en-US" sz="2800" dirty="0" smtClean="0">
                <a:solidFill>
                  <a:srgbClr val="FF3399"/>
                </a:solidFill>
              </a:rPr>
              <a:t>(</a:t>
            </a:r>
            <a:r>
              <a:rPr lang="en-US" sz="2800" dirty="0" smtClean="0">
                <a:solidFill>
                  <a:srgbClr val="FF3399"/>
                </a:solidFill>
              </a:rPr>
              <a:t>cons-stream</a:t>
            </a:r>
          </a:p>
          <a:p>
            <a:pPr>
              <a:buNone/>
            </a:pPr>
            <a:r>
              <a:rPr lang="en-US" sz="2800" dirty="0" smtClean="0"/>
              <a:t>              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stream-car stream)</a:t>
            </a:r>
          </a:p>
          <a:p>
            <a:pPr>
              <a:buNone/>
            </a:pPr>
            <a:r>
              <a:rPr lang="en-US" sz="2800" dirty="0" smtClean="0"/>
              <a:t>              (</a:t>
            </a:r>
            <a:r>
              <a:rPr lang="en-US" sz="2800" dirty="0" smtClean="0"/>
              <a:t>sieve (stream-filter</a:t>
            </a:r>
          </a:p>
          <a:p>
            <a:pPr>
              <a:buNone/>
            </a:pPr>
            <a:r>
              <a:rPr lang="en-US" sz="2800" dirty="0" smtClean="0"/>
              <a:t>                               </a:t>
            </a:r>
            <a:r>
              <a:rPr lang="en-US" sz="2800" dirty="0" smtClean="0">
                <a:solidFill>
                  <a:srgbClr val="FFFF00"/>
                </a:solidFill>
              </a:rPr>
              <a:t>(</a:t>
            </a:r>
            <a:r>
              <a:rPr lang="en-US" sz="2800" dirty="0" smtClean="0">
                <a:solidFill>
                  <a:srgbClr val="FFFF00"/>
                </a:solidFill>
              </a:rPr>
              <a:t>lambda (x</a:t>
            </a:r>
            <a:r>
              <a:rPr lang="en-US" sz="2800" dirty="0" smtClean="0">
                <a:solidFill>
                  <a:srgbClr val="FFFF00"/>
                </a:solidFill>
              </a:rPr>
              <a:t>) (</a:t>
            </a:r>
            <a:r>
              <a:rPr lang="en-US" sz="2800" dirty="0" smtClean="0">
                <a:solidFill>
                  <a:srgbClr val="FFFF00"/>
                </a:solidFill>
              </a:rPr>
              <a:t>not (divisible? x </a:t>
            </a:r>
            <a:r>
              <a:rPr lang="en-US" sz="2800" dirty="0" smtClean="0">
                <a:solidFill>
                  <a:srgbClr val="FFFF00"/>
                </a:solidFill>
              </a:rPr>
              <a:t>                  					     (</a:t>
            </a:r>
            <a:r>
              <a:rPr lang="en-US" sz="2800" dirty="0" smtClean="0">
                <a:solidFill>
                  <a:srgbClr val="FFFF00"/>
                </a:solidFill>
              </a:rPr>
              <a:t>stream-car stream))))</a:t>
            </a:r>
          </a:p>
          <a:p>
            <a:pPr>
              <a:buNone/>
            </a:pPr>
            <a:r>
              <a:rPr lang="en-US" sz="2800" dirty="0" smtClean="0"/>
              <a:t>				   </a:t>
            </a:r>
            <a:r>
              <a:rPr lang="en-US" sz="2800" dirty="0" smtClean="0">
                <a:solidFill>
                  <a:srgbClr val="00B0F0"/>
                </a:solidFill>
              </a:rPr>
              <a:t>(</a:t>
            </a:r>
            <a:r>
              <a:rPr lang="en-US" sz="2800" dirty="0" smtClean="0">
                <a:solidFill>
                  <a:srgbClr val="00B0F0"/>
                </a:solidFill>
              </a:rPr>
              <a:t>stream-</a:t>
            </a:r>
            <a:r>
              <a:rPr lang="en-US" sz="2800" dirty="0" err="1" smtClean="0">
                <a:solidFill>
                  <a:srgbClr val="00B0F0"/>
                </a:solidFill>
              </a:rPr>
              <a:t>cdr</a:t>
            </a:r>
            <a:r>
              <a:rPr lang="en-US" sz="2800" dirty="0" smtClean="0">
                <a:solidFill>
                  <a:srgbClr val="00B0F0"/>
                </a:solidFill>
              </a:rPr>
              <a:t> stream</a:t>
            </a:r>
            <a:r>
              <a:rPr lang="en-US" sz="2800" dirty="0" smtClean="0">
                <a:solidFill>
                  <a:srgbClr val="00B0F0"/>
                </a:solidFill>
              </a:rPr>
              <a:t>)</a:t>
            </a:r>
            <a:r>
              <a:rPr lang="en-US" sz="2800" dirty="0" smtClean="0"/>
              <a:t>))))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(define primes (sieve (integers-starting-from 2</a:t>
            </a:r>
            <a:r>
              <a:rPr lang="en-US" sz="2800" dirty="0" smtClean="0"/>
              <a:t>)))</a:t>
            </a:r>
          </a:p>
          <a:p>
            <a:r>
              <a:rPr lang="en-US" sz="2800" dirty="0" smtClean="0">
                <a:latin typeface="Courier New"/>
              </a:rPr>
              <a:t>(stream-ref primes 50)</a:t>
            </a:r>
            <a:endParaRPr lang="en-IN" sz="2800" b="1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Defining streams implicitly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857232"/>
            <a:ext cx="9001156" cy="58579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(define ones (cons-stream 1 ones</a:t>
            </a:r>
            <a:r>
              <a:rPr lang="en-US" sz="2800" dirty="0" smtClean="0"/>
              <a:t>))</a:t>
            </a:r>
          </a:p>
          <a:p>
            <a:endParaRPr lang="en-IN" sz="2800" b="1" dirty="0" smtClean="0">
              <a:solidFill>
                <a:srgbClr val="92D050"/>
              </a:solidFill>
            </a:endParaRPr>
          </a:p>
          <a:p>
            <a:r>
              <a:rPr lang="en-US" sz="2800" dirty="0" smtClean="0"/>
              <a:t>ones is a pair whose car is 1 </a:t>
            </a:r>
            <a:r>
              <a:rPr lang="en-US" sz="2800" dirty="0" smtClean="0"/>
              <a:t>and</a:t>
            </a:r>
          </a:p>
          <a:p>
            <a:r>
              <a:rPr lang="en-US" sz="2800" dirty="0" smtClean="0"/>
              <a:t> whose </a:t>
            </a:r>
            <a:r>
              <a:rPr lang="en-US" sz="2800" dirty="0" err="1" smtClean="0"/>
              <a:t>cdr</a:t>
            </a:r>
            <a:r>
              <a:rPr lang="en-US" sz="2800" dirty="0" smtClean="0"/>
              <a:t> </a:t>
            </a:r>
            <a:r>
              <a:rPr lang="en-US" sz="2800" dirty="0" smtClean="0"/>
              <a:t>is a promise to evaluate ones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Evaluating the </a:t>
            </a:r>
            <a:r>
              <a:rPr lang="en-US" sz="2800" dirty="0" err="1" smtClean="0"/>
              <a:t>cdr</a:t>
            </a:r>
            <a:r>
              <a:rPr lang="en-US" sz="2800" dirty="0" smtClean="0"/>
              <a:t> gives us again a 1 and a promise to evaluate ones</a:t>
            </a:r>
            <a:r>
              <a:rPr lang="en-US" sz="2800" dirty="0" smtClean="0"/>
              <a:t>,</a:t>
            </a:r>
          </a:p>
          <a:p>
            <a:pPr>
              <a:buNone/>
            </a:pPr>
            <a:endParaRPr lang="en-IN" sz="2800" b="1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Defining streams implicitly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857232"/>
            <a:ext cx="9001156" cy="5857916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Manipulating streams with addition: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>
                <a:solidFill>
                  <a:srgbClr val="00B0F0"/>
                </a:solidFill>
              </a:rPr>
              <a:t>(</a:t>
            </a:r>
            <a:r>
              <a:rPr lang="en-US" sz="2800" dirty="0" smtClean="0">
                <a:solidFill>
                  <a:srgbClr val="00B0F0"/>
                </a:solidFill>
              </a:rPr>
              <a:t>define (add-streams s1 s2)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			(stream-map </a:t>
            </a:r>
            <a:r>
              <a:rPr lang="en-US" sz="2800" dirty="0" smtClean="0">
                <a:solidFill>
                  <a:srgbClr val="00B0F0"/>
                </a:solidFill>
              </a:rPr>
              <a:t>+ s1 s2</a:t>
            </a:r>
            <a:r>
              <a:rPr lang="en-US" sz="2800" dirty="0" smtClean="0">
                <a:solidFill>
                  <a:srgbClr val="00B0F0"/>
                </a:solidFill>
              </a:rPr>
              <a:t>))</a:t>
            </a:r>
          </a:p>
          <a:p>
            <a:pPr>
              <a:buNone/>
            </a:pPr>
            <a:endParaRPr lang="en-IN" sz="2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2800" b="1" dirty="0" smtClean="0">
                <a:solidFill>
                  <a:srgbClr val="FF0000"/>
                </a:solidFill>
              </a:rPr>
              <a:t>Now create integers as</a:t>
            </a:r>
          </a:p>
          <a:p>
            <a:pPr>
              <a:buNone/>
            </a:pPr>
            <a:r>
              <a:rPr lang="en-US" sz="2800" dirty="0" smtClean="0"/>
              <a:t>(define integers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	(</a:t>
            </a:r>
            <a:r>
              <a:rPr lang="en-US" sz="2800" dirty="0" smtClean="0"/>
              <a:t>cons-stream </a:t>
            </a:r>
            <a:r>
              <a:rPr lang="en-US" sz="2800" dirty="0" smtClean="0">
                <a:solidFill>
                  <a:srgbClr val="FFFF00"/>
                </a:solidFill>
              </a:rPr>
              <a:t>1</a:t>
            </a:r>
            <a:r>
              <a:rPr lang="en-US" sz="2800" dirty="0" smtClean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C000"/>
                </a:solidFill>
              </a:rPr>
              <a:t>(</a:t>
            </a:r>
            <a:r>
              <a:rPr lang="en-US" sz="2800" dirty="0" smtClean="0">
                <a:solidFill>
                  <a:srgbClr val="FFC000"/>
                </a:solidFill>
              </a:rPr>
              <a:t>add-streams ones integers</a:t>
            </a:r>
            <a:r>
              <a:rPr lang="en-US" sz="2800" dirty="0" smtClean="0"/>
              <a:t>)))</a:t>
            </a:r>
            <a:endParaRPr lang="en-IN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Defining streams implicitly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857232"/>
            <a:ext cx="9001156" cy="58579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solidFill>
                  <a:srgbClr val="FF0000"/>
                </a:solidFill>
              </a:rPr>
              <a:t>Now create integers as</a:t>
            </a:r>
          </a:p>
          <a:p>
            <a:pPr>
              <a:buNone/>
            </a:pPr>
            <a:r>
              <a:rPr lang="en-US" sz="2800" dirty="0" smtClean="0"/>
              <a:t>(define integers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	(cons-stream </a:t>
            </a:r>
            <a:r>
              <a:rPr lang="en-US" sz="2800" dirty="0" smtClean="0">
                <a:solidFill>
                  <a:srgbClr val="FFFF00"/>
                </a:solidFill>
              </a:rPr>
              <a:t>1</a:t>
            </a:r>
            <a:r>
              <a:rPr lang="en-US" sz="2800" dirty="0" smtClean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C000"/>
                </a:solidFill>
              </a:rPr>
              <a:t>(</a:t>
            </a:r>
            <a:r>
              <a:rPr lang="en-US" sz="2800" dirty="0" smtClean="0">
                <a:solidFill>
                  <a:srgbClr val="FFC000"/>
                </a:solidFill>
              </a:rPr>
              <a:t>add-streams ones integers</a:t>
            </a:r>
            <a:r>
              <a:rPr lang="en-US" sz="2800" dirty="0" smtClean="0"/>
              <a:t>)))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This is a stream </a:t>
            </a:r>
            <a:r>
              <a:rPr lang="en-US" sz="2800" dirty="0" smtClean="0"/>
              <a:t>whose </a:t>
            </a:r>
            <a:r>
              <a:rPr lang="en-US" sz="2800" dirty="0" smtClean="0">
                <a:solidFill>
                  <a:srgbClr val="00B0F0"/>
                </a:solidFill>
              </a:rPr>
              <a:t>first element is 1 </a:t>
            </a:r>
            <a:r>
              <a:rPr lang="en-US" sz="2800" dirty="0" smtClean="0"/>
              <a:t>and the </a:t>
            </a:r>
            <a:r>
              <a:rPr lang="en-US" sz="2800" dirty="0" smtClean="0">
                <a:solidFill>
                  <a:srgbClr val="FF3399"/>
                </a:solidFill>
              </a:rPr>
              <a:t>rest </a:t>
            </a:r>
            <a:r>
              <a:rPr lang="en-US" sz="2800" dirty="0" smtClean="0">
                <a:solidFill>
                  <a:srgbClr val="FF3399"/>
                </a:solidFill>
              </a:rPr>
              <a:t>is </a:t>
            </a:r>
            <a:r>
              <a:rPr lang="en-US" sz="2800" dirty="0" smtClean="0">
                <a:solidFill>
                  <a:srgbClr val="FF3399"/>
                </a:solidFill>
              </a:rPr>
              <a:t>the sum </a:t>
            </a:r>
            <a:r>
              <a:rPr lang="en-US" sz="2800" dirty="0" smtClean="0"/>
              <a:t>of </a:t>
            </a:r>
            <a:r>
              <a:rPr lang="en-US" sz="2800" dirty="0" smtClean="0">
                <a:solidFill>
                  <a:srgbClr val="FFFF00"/>
                </a:solidFill>
              </a:rPr>
              <a:t>ones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FFFF00"/>
                </a:solidFill>
              </a:rPr>
              <a:t>integers. </a:t>
            </a:r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800" dirty="0" smtClean="0"/>
              <a:t>Thus</a:t>
            </a:r>
            <a:r>
              <a:rPr lang="en-US" sz="2800" dirty="0" smtClean="0"/>
              <a:t>, the </a:t>
            </a:r>
            <a:r>
              <a:rPr lang="en-US" sz="2800" dirty="0" smtClean="0">
                <a:solidFill>
                  <a:srgbClr val="FF0000"/>
                </a:solidFill>
              </a:rPr>
              <a:t>second element </a:t>
            </a:r>
            <a:r>
              <a:rPr lang="en-US" sz="2800" dirty="0" smtClean="0"/>
              <a:t>of integers is </a:t>
            </a:r>
            <a:r>
              <a:rPr lang="en-US" sz="2800" dirty="0" smtClean="0">
                <a:solidFill>
                  <a:srgbClr val="00B0F0"/>
                </a:solidFill>
              </a:rPr>
              <a:t>1</a:t>
            </a:r>
            <a:r>
              <a:rPr lang="en-US" sz="2800" dirty="0" smtClean="0"/>
              <a:t> plus the </a:t>
            </a:r>
            <a:r>
              <a:rPr lang="en-US" sz="2800" dirty="0" smtClean="0">
                <a:solidFill>
                  <a:srgbClr val="FF3399"/>
                </a:solidFill>
              </a:rPr>
              <a:t>first element of integers</a:t>
            </a:r>
            <a:r>
              <a:rPr lang="en-US" sz="2800" dirty="0" smtClean="0"/>
              <a:t>, </a:t>
            </a:r>
            <a:r>
              <a:rPr lang="en-US" sz="2800" dirty="0" smtClean="0"/>
              <a:t>i.e. 2.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 smtClean="0"/>
              <a:t>third element of integers </a:t>
            </a:r>
            <a:r>
              <a:rPr lang="en-US" sz="2800" dirty="0" smtClean="0">
                <a:solidFill>
                  <a:srgbClr val="FF3399"/>
                </a:solidFill>
              </a:rPr>
              <a:t>is 1 plus </a:t>
            </a: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FF00"/>
                </a:solidFill>
              </a:rPr>
              <a:t>second element</a:t>
            </a:r>
            <a:r>
              <a:rPr lang="en-US" sz="2800" dirty="0" smtClean="0"/>
              <a:t> of </a:t>
            </a:r>
            <a:r>
              <a:rPr lang="en-US" sz="2800" dirty="0" smtClean="0"/>
              <a:t>integers i.e. 3 </a:t>
            </a:r>
            <a:r>
              <a:rPr lang="en-US" sz="2800" dirty="0" smtClean="0"/>
              <a:t>and so on.</a:t>
            </a:r>
            <a:endParaRPr lang="en-IN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Study </a:t>
            </a:r>
            <a:r>
              <a:rPr lang="en-IN" dirty="0" err="1" smtClean="0"/>
              <a:t>fibonacci</a:t>
            </a:r>
            <a:r>
              <a:rPr lang="en-IN" dirty="0" smtClean="0"/>
              <a:t> and prime number with implicit streams on your own.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Background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401080" cy="5857916"/>
          </a:xfrm>
        </p:spPr>
        <p:txBody>
          <a:bodyPr>
            <a:normAutofit/>
          </a:bodyPr>
          <a:lstStyle/>
          <a:p>
            <a:r>
              <a:rPr lang="en-IN" dirty="0" smtClean="0"/>
              <a:t> Sequences are used as standard interface for combining program modules.</a:t>
            </a:r>
          </a:p>
          <a:p>
            <a:r>
              <a:rPr lang="en-IN" dirty="0" smtClean="0"/>
              <a:t> Refer abstractions represented using map, enumerate, filter etc. procedures and how they formed the modular implementation of targeted problem.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Background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401080" cy="585791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smtClean="0">
                <a:latin typeface="Courier New"/>
              </a:rPr>
              <a:t>(define (sum-primes a b)</a:t>
            </a:r>
          </a:p>
          <a:p>
            <a:pPr>
              <a:buNone/>
            </a:pPr>
            <a:r>
              <a:rPr lang="en-US" sz="2800" b="1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92D050"/>
                </a:solidFill>
                <a:latin typeface="Courier New"/>
              </a:rPr>
              <a:t>(accumulate </a:t>
            </a:r>
            <a:r>
              <a:rPr lang="en-US" sz="2800" b="1" dirty="0" smtClean="0">
                <a:latin typeface="Courier New"/>
              </a:rPr>
              <a:t>+ 0</a:t>
            </a:r>
          </a:p>
          <a:p>
            <a:pPr>
              <a:buNone/>
            </a:pPr>
            <a:r>
              <a:rPr lang="it-IT" sz="2800" b="1" dirty="0" smtClean="0">
                <a:latin typeface="Courier New"/>
              </a:rPr>
              <a:t>     </a:t>
            </a:r>
            <a:r>
              <a:rPr lang="it-IT" sz="2800" b="1" dirty="0" smtClean="0">
                <a:solidFill>
                  <a:srgbClr val="00B0F0"/>
                </a:solidFill>
                <a:latin typeface="Courier New"/>
              </a:rPr>
              <a:t>(filter prime? </a:t>
            </a:r>
            <a:r>
              <a:rPr lang="it-IT" sz="2800" b="1" dirty="0" smtClean="0">
                <a:solidFill>
                  <a:srgbClr val="FFFF00"/>
                </a:solidFill>
                <a:latin typeface="Courier New"/>
              </a:rPr>
              <a:t>(enumerate-     				interval a b</a:t>
            </a:r>
            <a:r>
              <a:rPr lang="it-IT" sz="2800" b="1" dirty="0" smtClean="0">
                <a:latin typeface="Courier New"/>
              </a:rPr>
              <a:t>))))</a:t>
            </a:r>
            <a:endParaRPr lang="en-US" b="1" dirty="0" smtClean="0"/>
          </a:p>
          <a:p>
            <a:r>
              <a:rPr lang="en-US" dirty="0" smtClean="0"/>
              <a:t>Filter() cannot do any testing until </a:t>
            </a:r>
            <a:r>
              <a:rPr lang="en-US" dirty="0" smtClean="0">
                <a:solidFill>
                  <a:srgbClr val="FF0000"/>
                </a:solidFill>
              </a:rPr>
              <a:t>enumerate-interval has constructed and stored a complete list</a:t>
            </a:r>
            <a:r>
              <a:rPr lang="en-US" dirty="0" smtClean="0"/>
              <a:t> of the numbers in the interval.</a:t>
            </a:r>
          </a:p>
          <a:p>
            <a:r>
              <a:rPr lang="en-US" dirty="0" smtClean="0"/>
              <a:t> The </a:t>
            </a:r>
            <a:r>
              <a:rPr lang="en-US" dirty="0" smtClean="0">
                <a:solidFill>
                  <a:srgbClr val="FFFF00"/>
                </a:solidFill>
              </a:rPr>
              <a:t>filter generates another list</a:t>
            </a:r>
            <a:r>
              <a:rPr lang="en-US" dirty="0" smtClean="0"/>
              <a:t>, which in turn is passed to accumulate before being collapsed to form a sum. And so on…..</a:t>
            </a:r>
          </a:p>
          <a:p>
            <a:r>
              <a:rPr lang="en-US" dirty="0" smtClean="0"/>
              <a:t>Hence, huge amount of extra storage is required.</a:t>
            </a:r>
            <a:endParaRPr lang="en-I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Background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401080" cy="5857916"/>
          </a:xfrm>
        </p:spPr>
        <p:txBody>
          <a:bodyPr>
            <a:normAutofit/>
          </a:bodyPr>
          <a:lstStyle/>
          <a:p>
            <a:r>
              <a:rPr lang="en-US" dirty="0" smtClean="0"/>
              <a:t>(define (sum-primes a b)</a:t>
            </a:r>
          </a:p>
          <a:p>
            <a:pPr>
              <a:buNone/>
            </a:pPr>
            <a:r>
              <a:rPr lang="en-US" dirty="0" smtClean="0"/>
              <a:t>		(define (</a:t>
            </a:r>
            <a:r>
              <a:rPr lang="en-US" dirty="0" err="1" smtClean="0"/>
              <a:t>iter</a:t>
            </a:r>
            <a:r>
              <a:rPr lang="en-US" dirty="0" smtClean="0"/>
              <a:t> count </a:t>
            </a:r>
            <a:r>
              <a:rPr lang="en-US" dirty="0" err="1" smtClean="0"/>
              <a:t>accum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	(</a:t>
            </a:r>
            <a:r>
              <a:rPr lang="en-US" dirty="0" err="1" smtClean="0"/>
              <a:t>cond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((&gt; count b) </a:t>
            </a:r>
            <a:r>
              <a:rPr lang="en-US" dirty="0" err="1" smtClean="0">
                <a:solidFill>
                  <a:srgbClr val="92D050"/>
                </a:solidFill>
              </a:rPr>
              <a:t>accum</a:t>
            </a:r>
            <a:r>
              <a:rPr lang="en-US" dirty="0" smtClean="0">
                <a:solidFill>
                  <a:srgbClr val="92D050"/>
                </a:solidFill>
              </a:rPr>
              <a:t>)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smtClean="0">
                <a:solidFill>
                  <a:srgbClr val="FFFF00"/>
                </a:solidFill>
              </a:rPr>
              <a:t>((prime? count) (</a:t>
            </a:r>
            <a:r>
              <a:rPr lang="en-US" dirty="0" err="1" smtClean="0">
                <a:solidFill>
                  <a:srgbClr val="FFFF00"/>
                </a:solidFill>
              </a:rPr>
              <a:t>iter</a:t>
            </a:r>
            <a:r>
              <a:rPr lang="en-US" dirty="0" smtClean="0">
                <a:solidFill>
                  <a:srgbClr val="FFFF00"/>
                </a:solidFill>
              </a:rPr>
              <a:t> (+ count 1) 					(+ count </a:t>
            </a:r>
            <a:r>
              <a:rPr lang="en-US" dirty="0" err="1" smtClean="0">
                <a:solidFill>
                  <a:srgbClr val="FFFF00"/>
                </a:solidFill>
              </a:rPr>
              <a:t>accum</a:t>
            </a:r>
            <a:r>
              <a:rPr lang="en-US" dirty="0" smtClean="0">
                <a:solidFill>
                  <a:srgbClr val="FFFF00"/>
                </a:solidFill>
              </a:rPr>
              <a:t>)))</a:t>
            </a:r>
          </a:p>
          <a:p>
            <a:pPr>
              <a:buNone/>
            </a:pPr>
            <a:r>
              <a:rPr lang="en-US" dirty="0" smtClean="0"/>
              <a:t>			(else </a:t>
            </a:r>
            <a:r>
              <a:rPr lang="en-US" dirty="0" smtClean="0">
                <a:solidFill>
                  <a:srgbClr val="FF3399"/>
                </a:solidFill>
              </a:rPr>
              <a:t>(</a:t>
            </a:r>
            <a:r>
              <a:rPr lang="en-US" dirty="0" err="1" smtClean="0">
                <a:solidFill>
                  <a:srgbClr val="FF3399"/>
                </a:solidFill>
              </a:rPr>
              <a:t>iter</a:t>
            </a:r>
            <a:r>
              <a:rPr lang="en-US" dirty="0" smtClean="0">
                <a:solidFill>
                  <a:srgbClr val="FF3399"/>
                </a:solidFill>
              </a:rPr>
              <a:t> (+ count 1) </a:t>
            </a:r>
            <a:r>
              <a:rPr lang="en-US" dirty="0" err="1" smtClean="0">
                <a:solidFill>
                  <a:srgbClr val="FF3399"/>
                </a:solidFill>
              </a:rPr>
              <a:t>accum</a:t>
            </a:r>
            <a:r>
              <a:rPr lang="en-US" dirty="0" smtClean="0"/>
              <a:t>))))</a:t>
            </a:r>
          </a:p>
          <a:p>
            <a:pPr>
              <a:buNone/>
            </a:pPr>
            <a:r>
              <a:rPr lang="en-US" dirty="0" smtClean="0"/>
              <a:t>		(</a:t>
            </a:r>
            <a:r>
              <a:rPr lang="en-US" dirty="0" err="1" smtClean="0"/>
              <a:t>iter</a:t>
            </a:r>
            <a:r>
              <a:rPr lang="en-US" dirty="0" smtClean="0"/>
              <a:t> a 0))</a:t>
            </a:r>
          </a:p>
          <a:p>
            <a:pPr>
              <a:buFontTx/>
              <a:buChar char="-"/>
            </a:pPr>
            <a:r>
              <a:rPr lang="en-US" dirty="0" smtClean="0"/>
              <a:t>It stores only the sum being accumulated.</a:t>
            </a:r>
          </a:p>
          <a:p>
            <a:pPr>
              <a:buNone/>
            </a:pPr>
            <a:r>
              <a:rPr lang="en-US" dirty="0" smtClean="0"/>
              <a:t>- It enumerates the interval incrementally, adding each prime to the sum as it is generated</a:t>
            </a:r>
            <a:endParaRPr lang="en-I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Typical problem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401080" cy="5857916"/>
          </a:xfrm>
        </p:spPr>
        <p:txBody>
          <a:bodyPr>
            <a:normAutofit/>
          </a:bodyPr>
          <a:lstStyle/>
          <a:p>
            <a:r>
              <a:rPr lang="en-IN" dirty="0" smtClean="0"/>
              <a:t>Suppose we want to fetch 2</a:t>
            </a:r>
            <a:r>
              <a:rPr lang="en-IN" baseline="30000" dirty="0" smtClean="0"/>
              <a:t>nd</a:t>
            </a:r>
            <a:r>
              <a:rPr lang="en-IN" dirty="0" smtClean="0"/>
              <a:t> prime number from a given list using following structure:</a:t>
            </a:r>
          </a:p>
          <a:p>
            <a:endParaRPr lang="en-US" dirty="0" smtClean="0"/>
          </a:p>
          <a:p>
            <a:r>
              <a:rPr lang="en-US" dirty="0" smtClean="0"/>
              <a:t>(car (</a:t>
            </a:r>
            <a:r>
              <a:rPr lang="en-US" dirty="0" err="1" smtClean="0"/>
              <a:t>cdr</a:t>
            </a:r>
            <a:r>
              <a:rPr lang="en-US" dirty="0" smtClean="0"/>
              <a:t> (filter prime?</a:t>
            </a:r>
          </a:p>
          <a:p>
            <a:pPr>
              <a:buNone/>
            </a:pPr>
            <a:r>
              <a:rPr lang="en-US" dirty="0" smtClean="0"/>
              <a:t>            (enumerate-interval 10000 1000000))))</a:t>
            </a:r>
          </a:p>
          <a:p>
            <a:pPr>
              <a:buNone/>
            </a:pPr>
            <a:endParaRPr lang="en-IN" dirty="0" smtClean="0"/>
          </a:p>
          <a:p>
            <a:r>
              <a:rPr lang="en-US" dirty="0" smtClean="0"/>
              <a:t>It constructs a list of million integers, filters this list by testing each element for </a:t>
            </a:r>
            <a:r>
              <a:rPr lang="en-US" dirty="0" err="1" smtClean="0"/>
              <a:t>primality</a:t>
            </a:r>
            <a:r>
              <a:rPr lang="en-US" dirty="0" smtClean="0"/>
              <a:t>, and then ignores almost all of the result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Streams: Idea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401080" cy="58579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Streams are a clever idea that allows one to use </a:t>
            </a:r>
            <a:r>
              <a:rPr lang="en-US" dirty="0" smtClean="0">
                <a:solidFill>
                  <a:srgbClr val="00B0F0"/>
                </a:solidFill>
              </a:rPr>
              <a:t>sequence manipulations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without incurring the costs of manipulating</a:t>
            </a:r>
            <a:r>
              <a:rPr lang="en-US" dirty="0" smtClean="0"/>
              <a:t> sequences as lists.</a:t>
            </a:r>
          </a:p>
          <a:p>
            <a:endParaRPr lang="en-US" dirty="0" smtClean="0"/>
          </a:p>
          <a:p>
            <a:r>
              <a:rPr lang="en-US" dirty="0" smtClean="0"/>
              <a:t>Streams allow to formulate programs elegantly </a:t>
            </a:r>
            <a:r>
              <a:rPr lang="en-US" dirty="0" smtClean="0">
                <a:solidFill>
                  <a:srgbClr val="FFFF00"/>
                </a:solidFill>
              </a:rPr>
              <a:t>as sequence manipulations</a:t>
            </a:r>
            <a:r>
              <a:rPr lang="en-US" dirty="0" smtClean="0"/>
              <a:t>,  while attaining the </a:t>
            </a:r>
            <a:r>
              <a:rPr lang="en-US" dirty="0" smtClean="0">
                <a:solidFill>
                  <a:srgbClr val="FF3399"/>
                </a:solidFill>
              </a:rPr>
              <a:t>efficiency of incremental computation.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Streams: Idea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401080" cy="5857916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The basic idea is to arrange to </a:t>
            </a:r>
            <a:r>
              <a:rPr lang="en-US" sz="2800" dirty="0" smtClean="0">
                <a:solidFill>
                  <a:srgbClr val="FFFF00"/>
                </a:solidFill>
              </a:rPr>
              <a:t>construct a stream only partially</a:t>
            </a:r>
            <a:r>
              <a:rPr lang="en-US" sz="2800" dirty="0" smtClean="0"/>
              <a:t>, and </a:t>
            </a:r>
            <a:r>
              <a:rPr lang="en-US" sz="2800" dirty="0" smtClean="0">
                <a:solidFill>
                  <a:srgbClr val="FF3399"/>
                </a:solidFill>
              </a:rPr>
              <a:t>to pass this partial construction </a:t>
            </a:r>
            <a:r>
              <a:rPr lang="en-US" sz="2800" dirty="0" smtClean="0"/>
              <a:t>to the program that consumes the stream.</a:t>
            </a:r>
          </a:p>
          <a:p>
            <a:endParaRPr lang="en-US" sz="2800" dirty="0" smtClean="0"/>
          </a:p>
          <a:p>
            <a:r>
              <a:rPr lang="en-US" sz="2800" dirty="0" smtClean="0"/>
              <a:t> If the consumer attempts to </a:t>
            </a:r>
            <a:r>
              <a:rPr lang="en-US" sz="2800" dirty="0" smtClean="0">
                <a:solidFill>
                  <a:srgbClr val="FF3399"/>
                </a:solidFill>
              </a:rPr>
              <a:t>access a part of the stream that has not yet been constructed</a:t>
            </a:r>
            <a:r>
              <a:rPr lang="en-US" sz="2800" dirty="0" smtClean="0"/>
              <a:t>, the stream will </a:t>
            </a:r>
            <a:r>
              <a:rPr lang="en-US" sz="2800" dirty="0" smtClean="0">
                <a:solidFill>
                  <a:srgbClr val="FFFF00"/>
                </a:solidFill>
              </a:rPr>
              <a:t>automatically construct just enough more of itse</a:t>
            </a:r>
            <a:r>
              <a:rPr lang="en-US" sz="2800" dirty="0" smtClean="0"/>
              <a:t>lf to produce the required part. </a:t>
            </a:r>
          </a:p>
          <a:p>
            <a:endParaRPr lang="en-US" sz="2800" dirty="0" smtClean="0"/>
          </a:p>
          <a:p>
            <a:r>
              <a:rPr lang="en-US" sz="2800" dirty="0" smtClean="0"/>
              <a:t>This preserves the illusion that the entire stream exists </a:t>
            </a:r>
            <a:r>
              <a:rPr lang="en-US" sz="2800" dirty="0" smtClean="0">
                <a:solidFill>
                  <a:srgbClr val="00B0F0"/>
                </a:solidFill>
              </a:rPr>
              <a:t>by interleaving the construction of the stream with its 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C30C844A599A4295DB894A3957BE8D" ma:contentTypeVersion="6" ma:contentTypeDescription="Create a new document." ma:contentTypeScope="" ma:versionID="ee6f65f58f0adea92747a18fc3e17e1f">
  <xsd:schema xmlns:xsd="http://www.w3.org/2001/XMLSchema" xmlns:xs="http://www.w3.org/2001/XMLSchema" xmlns:p="http://schemas.microsoft.com/office/2006/metadata/properties" xmlns:ns2="5bf71df3-6026-4b65-acbb-3cff96847c82" targetNamespace="http://schemas.microsoft.com/office/2006/metadata/properties" ma:root="true" ma:fieldsID="e884a89479cd404b3ee57669f2d2447c" ns2:_="">
    <xsd:import namespace="5bf71df3-6026-4b65-acbb-3cff96847c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f71df3-6026-4b65-acbb-3cff96847c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99FEF5-3935-4032-AC0F-37F8050BC8B3}"/>
</file>

<file path=customXml/itemProps2.xml><?xml version="1.0" encoding="utf-8"?>
<ds:datastoreItem xmlns:ds="http://schemas.openxmlformats.org/officeDocument/2006/customXml" ds:itemID="{3791C12E-2D4C-4726-A580-0820DAAB4A42}"/>
</file>

<file path=customXml/itemProps3.xml><?xml version="1.0" encoding="utf-8"?>
<ds:datastoreItem xmlns:ds="http://schemas.openxmlformats.org/officeDocument/2006/customXml" ds:itemID="{435698A4-C96A-4BDD-9FBD-E5BEC39C819F}"/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1500</TotalTime>
  <Words>1116</Words>
  <Application>Microsoft Office PowerPoint</Application>
  <PresentationFormat>On-screen Show (4:3)</PresentationFormat>
  <Paragraphs>296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Technic</vt:lpstr>
      <vt:lpstr>Slide 1</vt:lpstr>
      <vt:lpstr>Streams</vt:lpstr>
      <vt:lpstr>Streams : Advantages</vt:lpstr>
      <vt:lpstr>Background</vt:lpstr>
      <vt:lpstr>Background</vt:lpstr>
      <vt:lpstr>Background</vt:lpstr>
      <vt:lpstr>Typical problem</vt:lpstr>
      <vt:lpstr>Streams: Idea</vt:lpstr>
      <vt:lpstr>Streams: Idea</vt:lpstr>
      <vt:lpstr>Streams: Idea</vt:lpstr>
      <vt:lpstr>Streams: Idea</vt:lpstr>
      <vt:lpstr>Streams: Idea</vt:lpstr>
      <vt:lpstr>Streams: Idea</vt:lpstr>
      <vt:lpstr>Streams: Idea</vt:lpstr>
      <vt:lpstr>Streams: Idea</vt:lpstr>
      <vt:lpstr>Streams: Idea</vt:lpstr>
      <vt:lpstr>Streams: Idea</vt:lpstr>
      <vt:lpstr>Streams: Idea</vt:lpstr>
      <vt:lpstr>Streams: Idea</vt:lpstr>
      <vt:lpstr>Streams: Idea</vt:lpstr>
      <vt:lpstr>Streams: Idea</vt:lpstr>
      <vt:lpstr>Streams: Idea</vt:lpstr>
      <vt:lpstr>Streams: Idea</vt:lpstr>
      <vt:lpstr>Streams: Idea</vt:lpstr>
      <vt:lpstr>Implementing delay &amp; force</vt:lpstr>
      <vt:lpstr>Implementing delay &amp; force</vt:lpstr>
      <vt:lpstr>Implementing delay &amp; force</vt:lpstr>
      <vt:lpstr>Infinite streams</vt:lpstr>
      <vt:lpstr>Infinite streams: Example</vt:lpstr>
      <vt:lpstr>Infinite streams: Example</vt:lpstr>
      <vt:lpstr>Infinite streams: Example</vt:lpstr>
      <vt:lpstr>Infinite streams: Example</vt:lpstr>
      <vt:lpstr>Defining streams implicitly</vt:lpstr>
      <vt:lpstr>Defining streams implicitly</vt:lpstr>
      <vt:lpstr>Defining streams implicitly</vt:lpstr>
      <vt:lpstr>Do yourself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Rimjhim</dc:creator>
  <cp:lastModifiedBy>Rimjhim</cp:lastModifiedBy>
  <cp:revision>6</cp:revision>
  <dcterms:created xsi:type="dcterms:W3CDTF">2020-11-02T01:34:27Z</dcterms:created>
  <dcterms:modified xsi:type="dcterms:W3CDTF">2020-11-06T07:22:52Z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0x0101009DC30C844A599A4295DB894A3957BE8D</vt:lpwstr>
  </property>
</Properties>
</file>