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xls" ContentType="application/vnd.ms-excel"/>
  <Default Extension="rels" ContentType="application/vnd.openxmlformats-package.relationships+xml"/>
  <Default Extension="emf" ContentType="image/x-emf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0" r:id="rId2"/>
    <p:sldId id="271" r:id="rId3"/>
    <p:sldId id="272" r:id="rId4"/>
    <p:sldId id="273" r:id="rId5"/>
    <p:sldId id="279" r:id="rId6"/>
    <p:sldId id="275" r:id="rId7"/>
    <p:sldId id="276" r:id="rId8"/>
    <p:sldId id="277" r:id="rId9"/>
    <p:sldId id="256" r:id="rId10"/>
    <p:sldId id="26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8" r:id="rId22"/>
    <p:sldId id="268" r:id="rId23"/>
    <p:sldId id="269" r:id="rId24"/>
    <p:sldId id="280" r:id="rId25"/>
    <p:sldId id="283" r:id="rId26"/>
    <p:sldId id="284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502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32FD4-9034-4A7D-9464-BEB33AC98E8D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C7144-A8B2-4A02-A990-641D8B5957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5B2F1-40E2-4014-895D-6C2C3D0C988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74CA1-A80A-440D-94FA-2E9368823FC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FD3C5-DFCC-4FE2-823B-B57D3F3F8C7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8A2BE-4A84-483C-85E1-1B7646923E2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77D81-59CF-4C76-A034-CDC322E3376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73328-CDA3-4324-895C-A9BB924595A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97" tIns="45549" rIns="91097" bIns="45549" anchor="b"/>
          <a:lstStyle/>
          <a:p>
            <a:pPr algn="r" defTabSz="911322" eaLnBrk="0" hangingPunct="0"/>
            <a:fld id="{BBD0563B-95E3-49D2-8DE3-D9A8D0848EE9}" type="slidenum">
              <a:rPr lang="en-US" sz="1200">
                <a:latin typeface="Times New Roman" pitchFamily="18" charset="0"/>
              </a:rPr>
              <a:pPr algn="r" defTabSz="911322" eaLnBrk="0" hangingPunct="0"/>
              <a:t>8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DB52F-B3AE-4D8C-AF97-536CC606285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55D62-678A-4023-A456-E28A71767996}" type="datetime1">
              <a:rPr lang="en-US"/>
              <a:pPr>
                <a:defRPr/>
              </a:pPr>
              <a:t>9/29/2021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58337-FC3E-4751-AF08-7D15C0247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CF3F-09B8-4331-892D-2A11F754BD76}" type="datetimeFigureOut">
              <a:rPr lang="en-US" smtClean="0"/>
              <a:pPr/>
              <a:t>9/29/2021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EA60-B7C4-4308-A534-6DAD06AF405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ambridgespark.com/how-to-determine-the-optimal-number-of-clusters-for-k-means-clustering-14f27070048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Partitioning Algorithms: Basic Concept</a:t>
            </a:r>
            <a:endParaRPr lang="en-US" sz="2800" b="1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5344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u="sng" smtClean="0"/>
              <a:t>Partitioning method:</a:t>
            </a:r>
            <a:r>
              <a:rPr lang="en-US" sz="2000" smtClean="0"/>
              <a:t> Partitioning a database </a:t>
            </a:r>
            <a:r>
              <a:rPr lang="en-US" sz="2000" b="1" i="1" smtClean="0"/>
              <a:t>D</a:t>
            </a:r>
            <a:r>
              <a:rPr lang="en-US" sz="2000" smtClean="0"/>
              <a:t> of </a:t>
            </a:r>
            <a:r>
              <a:rPr lang="en-US" sz="2000" b="1" i="1" smtClean="0"/>
              <a:t>n</a:t>
            </a:r>
            <a:r>
              <a:rPr lang="en-US" sz="2000" smtClean="0"/>
              <a:t> objects into a set of </a:t>
            </a:r>
            <a:r>
              <a:rPr lang="en-US" sz="2000" b="1" i="1" smtClean="0"/>
              <a:t>k</a:t>
            </a:r>
            <a:r>
              <a:rPr lang="en-US" sz="2000" smtClean="0"/>
              <a:t> clusters, such that the sum of squared distances is minimized (where c</a:t>
            </a:r>
            <a:r>
              <a:rPr lang="en-US" sz="2000" baseline="-25000" smtClean="0"/>
              <a:t>i</a:t>
            </a:r>
            <a:r>
              <a:rPr lang="en-US" sz="2000" smtClean="0"/>
              <a:t> is the centroid or medoid of cluster C</a:t>
            </a:r>
            <a:r>
              <a:rPr lang="en-US" sz="2000" baseline="-25000" smtClean="0"/>
              <a:t>i</a:t>
            </a:r>
            <a:r>
              <a:rPr lang="en-US" sz="2000" smtClean="0"/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sz="2000" smtClean="0"/>
          </a:p>
          <a:p>
            <a:pPr eaLnBrk="1" hangingPunct="1">
              <a:lnSpc>
                <a:spcPct val="110000"/>
              </a:lnSpc>
            </a:pPr>
            <a:endParaRPr lang="en-US" sz="2000" smtClean="0"/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Given </a:t>
            </a:r>
            <a:r>
              <a:rPr lang="en-US" sz="2000" i="1" smtClean="0"/>
              <a:t>k</a:t>
            </a:r>
            <a:r>
              <a:rPr lang="en-US" sz="2000" smtClean="0"/>
              <a:t>, find a partition of </a:t>
            </a:r>
            <a:r>
              <a:rPr lang="en-US" sz="2000" i="1" smtClean="0"/>
              <a:t>k clusters </a:t>
            </a:r>
            <a:r>
              <a:rPr lang="en-US" sz="2000" smtClean="0"/>
              <a:t>that optimizes the chosen partitioning criterion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Global optimal: exhaustively enumerate all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Heuristic methods: </a:t>
            </a:r>
            <a:r>
              <a:rPr lang="en-US" sz="2000" i="1" smtClean="0"/>
              <a:t>k-means</a:t>
            </a:r>
            <a:r>
              <a:rPr lang="en-US" sz="2000" smtClean="0"/>
              <a:t> and </a:t>
            </a:r>
            <a:r>
              <a:rPr lang="en-US" sz="2000" i="1" smtClean="0"/>
              <a:t>k-medoids</a:t>
            </a:r>
            <a:r>
              <a:rPr lang="en-US" sz="2000" smtClean="0"/>
              <a:t> algorithms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u="sng" smtClean="0"/>
              <a:t>k-means</a:t>
            </a:r>
            <a:r>
              <a:rPr lang="en-US" sz="2000" smtClean="0"/>
              <a:t> (MacQueen’67, Lloyd’57/’82): Each cluster is represented by the center of the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u="sng" smtClean="0"/>
              <a:t>k-medoids</a:t>
            </a:r>
            <a:r>
              <a:rPr lang="en-US" sz="2000" smtClean="0"/>
              <a:t> or PAM (Partition around medoids) (Kaufman &amp; Rousseeuw’87): Each cluster is represented by one of the objects in the cluster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124200" y="2590800"/>
          <a:ext cx="2851150" cy="542925"/>
        </p:xfrm>
        <a:graphic>
          <a:graphicData uri="http://schemas.openxmlformats.org/presentationml/2006/ole">
            <p:oleObj spid="_x0000_s1026" name="Equation" r:id="rId4" imgW="1333500" imgH="254000" progId="Equation.3">
              <p:embed/>
            </p:oleObj>
          </a:graphicData>
        </a:graphic>
      </p:graphicFrame>
      <p:sp>
        <p:nvSpPr>
          <p:cNvPr id="10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8C542-AFD3-49A0-AA6E-93A8C091254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8786841" cy="366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892971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clustering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715404" cy="4525963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dissimilarity of the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and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object(Pi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is calculated by using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 = |Pi -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fontAlgn="base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cost in K-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algorithm is given as</a:t>
            </a:r>
          </a:p>
          <a:p>
            <a:pPr fontAlgn="base"/>
            <a:r>
              <a:rPr lang="en-IN" i="1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2219" y="3429000"/>
            <a:ext cx="47375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: select k random points out of the n data points as the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Associate each data point to the closest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by using any common distance metric methods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the cost decreases: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i="1" dirty="0">
                <a:latin typeface="Times New Roman" pitchFamily="18" charset="0"/>
                <a:cs typeface="Times New Roman" pitchFamily="18" charset="0"/>
              </a:rPr>
              <a:t>        For each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m, for each data o point which is not a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i="1" dirty="0">
                <a:latin typeface="Times New Roman" pitchFamily="18" charset="0"/>
                <a:cs typeface="Times New Roman" pitchFamily="18" charset="0"/>
              </a:rPr>
              <a:t>                1. Swap m and o, associate each data point to the closest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the cost.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i="1" dirty="0">
                <a:latin typeface="Times New Roman" pitchFamily="18" charset="0"/>
                <a:cs typeface="Times New Roman" pitchFamily="18" charset="0"/>
              </a:rPr>
              <a:t>                2. If the total cost is more than that in the previous step, undo the swap.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 </a:t>
            </a:r>
            <a:r>
              <a:rPr lang="en-IN" dirty="0" smtClean="0"/>
              <a:t>Example</a:t>
            </a:r>
            <a:r>
              <a:rPr lang="en-IN" dirty="0"/>
              <a:t>:</a:t>
            </a:r>
          </a:p>
        </p:txBody>
      </p:sp>
      <p:sp>
        <p:nvSpPr>
          <p:cNvPr id="2050" name="AutoShape 2" descr="https://media.geeksforgeeks.org/wp-content/cdn-uploads/20200807084217/Screenshot-2020-08-07-at-1.12.02-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 descr="F:\2021-22\ODD\ML and DM\15CSE401\class materials\Screenshot-2020-08-07-at-1.12.02-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5914742" cy="5311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Let the randomly selected 2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so select k = 2 and let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C1 -(4, 5)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C2 -(8, 5)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are the two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Step 2: Calculating cost.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The dissimilarity of each non-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point with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calculated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tabulated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F:\2021-22\ODD\ML and DM\15CSE401\class materials\Screenshot-2020-08-07-at-1.14.56-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352" y="1928802"/>
            <a:ext cx="8108415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643314"/>
            <a:ext cx="8229600" cy="4525963"/>
          </a:xfrm>
        </p:spPr>
        <p:txBody>
          <a:bodyPr/>
          <a:lstStyle/>
          <a:p>
            <a:r>
              <a:rPr lang="en-IN" dirty="0"/>
              <a:t>Each point is assigned to the cluster of that </a:t>
            </a:r>
            <a:r>
              <a:rPr lang="en-IN" dirty="0" err="1"/>
              <a:t>medoid</a:t>
            </a:r>
            <a:r>
              <a:rPr lang="en-IN" dirty="0"/>
              <a:t> whose dissimilarity is less.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The points </a:t>
            </a:r>
            <a:r>
              <a:rPr lang="en-IN" dirty="0" smtClean="0"/>
              <a:t>1, 2, 5</a:t>
            </a:r>
            <a:r>
              <a:rPr lang="en-IN" dirty="0"/>
              <a:t> go to cluster </a:t>
            </a:r>
            <a:r>
              <a:rPr lang="en-IN" dirty="0" smtClean="0"/>
              <a:t>C1</a:t>
            </a:r>
            <a:r>
              <a:rPr lang="en-IN" dirty="0"/>
              <a:t> and </a:t>
            </a:r>
            <a:r>
              <a:rPr lang="en-IN" dirty="0" smtClean="0"/>
              <a:t>0, 3, 6, 7, 8</a:t>
            </a:r>
            <a:r>
              <a:rPr lang="en-IN" dirty="0"/>
              <a:t> go to cluster </a:t>
            </a:r>
            <a:r>
              <a:rPr lang="en-IN" dirty="0" smtClean="0"/>
              <a:t>C2</a:t>
            </a:r>
            <a:r>
              <a:rPr lang="en-IN" dirty="0"/>
              <a:t>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The </a:t>
            </a:r>
            <a:r>
              <a:rPr lang="en-IN" dirty="0" smtClean="0"/>
              <a:t>Cost = (3 + 4 + 4) + (3 + 1 + 1 + 2 + 2) = 20</a:t>
            </a:r>
            <a:endParaRPr lang="en-IN" dirty="0"/>
          </a:p>
        </p:txBody>
      </p:sp>
      <p:pic>
        <p:nvPicPr>
          <p:cNvPr id="4" name="Picture 2" descr="F:\2021-22\ODD\ML and DM\15CSE401\class materials\Screenshot-2020-08-07-at-1.14.56-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7858148" cy="3392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229600" cy="4525963"/>
          </a:xfrm>
        </p:spPr>
        <p:txBody>
          <a:bodyPr/>
          <a:lstStyle/>
          <a:p>
            <a:r>
              <a:rPr lang="en-IN" b="1" dirty="0"/>
              <a:t>Step 3: randomly select one non-</a:t>
            </a:r>
            <a:r>
              <a:rPr lang="en-IN" b="1" dirty="0" err="1"/>
              <a:t>medoid</a:t>
            </a:r>
            <a:r>
              <a:rPr lang="en-IN" b="1" dirty="0"/>
              <a:t> point and recalculate the cost.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Let the randomly selected point be (8, 4). The dissimilarity of each non-</a:t>
            </a:r>
            <a:r>
              <a:rPr lang="en-IN" dirty="0" err="1"/>
              <a:t>medoid</a:t>
            </a:r>
            <a:r>
              <a:rPr lang="en-IN" dirty="0"/>
              <a:t> point with the </a:t>
            </a:r>
            <a:r>
              <a:rPr lang="en-IN" dirty="0" err="1"/>
              <a:t>medoids</a:t>
            </a:r>
            <a:r>
              <a:rPr lang="en-IN" dirty="0"/>
              <a:t> – </a:t>
            </a:r>
            <a:r>
              <a:rPr lang="en-IN" dirty="0" smtClean="0"/>
              <a:t>C1 (4, 5)</a:t>
            </a:r>
            <a:r>
              <a:rPr lang="en-IN" dirty="0"/>
              <a:t> and </a:t>
            </a:r>
            <a:r>
              <a:rPr lang="en-IN" dirty="0" smtClean="0"/>
              <a:t>C2 (8, 4)</a:t>
            </a:r>
            <a:r>
              <a:rPr lang="en-IN" dirty="0"/>
              <a:t> is calculated and tabulated.</a:t>
            </a:r>
          </a:p>
        </p:txBody>
      </p:sp>
      <p:pic>
        <p:nvPicPr>
          <p:cNvPr id="9218" name="Picture 2" descr="F:\2021-22\ODD\ML and DM\15CSE401\class materials\Screenshot-2020-08-07-at-1.46.48-PM-768x3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86124"/>
            <a:ext cx="7786742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332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Each point is assigned to that cluster whose dissimilarity is less. So, the points </a:t>
            </a:r>
            <a:r>
              <a:rPr lang="en-IN" dirty="0" smtClean="0"/>
              <a:t>1, 2, 5</a:t>
            </a:r>
            <a:r>
              <a:rPr lang="en-IN" dirty="0"/>
              <a:t> go to cluster </a:t>
            </a:r>
            <a:r>
              <a:rPr lang="en-IN" dirty="0" smtClean="0"/>
              <a:t>C1</a:t>
            </a:r>
            <a:r>
              <a:rPr lang="en-IN" dirty="0"/>
              <a:t> and </a:t>
            </a:r>
            <a:r>
              <a:rPr lang="en-IN" dirty="0" smtClean="0"/>
              <a:t>0, 3, 6, 7, 8</a:t>
            </a:r>
            <a:r>
              <a:rPr lang="en-IN" dirty="0"/>
              <a:t> go to cluster </a:t>
            </a:r>
            <a:r>
              <a:rPr lang="en-IN" dirty="0" smtClean="0"/>
              <a:t>C2.</a:t>
            </a:r>
          </a:p>
          <a:p>
            <a:r>
              <a:rPr lang="en-IN" dirty="0"/>
              <a:t>The </a:t>
            </a:r>
            <a:r>
              <a:rPr lang="en-IN" dirty="0" smtClean="0"/>
              <a:t>New cost = (3 + 4 + 4) + (2 + 2 + 1 + 3 + 3) = 22</a:t>
            </a:r>
            <a:br>
              <a:rPr lang="en-IN" dirty="0" smtClean="0"/>
            </a:br>
            <a:r>
              <a:rPr lang="en-IN" dirty="0"/>
              <a:t>Swap Cost = New Cost – Previous Cost = 22 – 20 and </a:t>
            </a:r>
            <a:r>
              <a:rPr lang="en-IN" b="1" dirty="0"/>
              <a:t>2 &gt;</a:t>
            </a:r>
            <a:r>
              <a:rPr lang="en-IN" b="1" dirty="0" smtClean="0"/>
              <a:t>0</a:t>
            </a:r>
          </a:p>
          <a:p>
            <a:r>
              <a:rPr lang="en-IN" dirty="0"/>
              <a:t>As the swap cost is not less than zero, we undo the swap. Hence </a:t>
            </a:r>
            <a:r>
              <a:rPr lang="en-IN" b="1" dirty="0"/>
              <a:t> C1 -(4, 5)</a:t>
            </a:r>
            <a:r>
              <a:rPr lang="en-IN" dirty="0"/>
              <a:t> and </a:t>
            </a:r>
            <a:r>
              <a:rPr lang="en-IN" b="1" dirty="0"/>
              <a:t>C2 -(8, 5)</a:t>
            </a:r>
            <a:r>
              <a:rPr lang="en-IN" dirty="0"/>
              <a:t>   are the final </a:t>
            </a:r>
            <a:r>
              <a:rPr lang="en-IN" dirty="0" err="1"/>
              <a:t>medoids</a:t>
            </a:r>
            <a:r>
              <a:rPr lang="en-IN" dirty="0"/>
              <a:t>. </a:t>
            </a:r>
          </a:p>
        </p:txBody>
      </p:sp>
      <p:pic>
        <p:nvPicPr>
          <p:cNvPr id="5" name="Picture 2" descr="F:\2021-22\ODD\ML and DM\15CSE401\class materials\Screenshot-2020-08-07-at-1.46.48-PM-768x3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291"/>
            <a:ext cx="7000924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clustering would be in the following 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The </a:t>
            </a:r>
            <a:r>
              <a:rPr lang="en-IN" b="1" dirty="0"/>
              <a:t>time complexity</a:t>
            </a:r>
            <a:r>
              <a:rPr lang="en-IN" dirty="0"/>
              <a:t> is </a:t>
            </a:r>
          </a:p>
        </p:txBody>
      </p:sp>
      <p:pic>
        <p:nvPicPr>
          <p:cNvPr id="13314" name="Picture 2" descr="F:\2021-22\ODD\ML and DM\15CSE401\class materials\Screenshot-2020-08-07-at-1.50.40-PM-66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6286500" cy="3810000"/>
          </a:xfrm>
          <a:prstGeom prst="rect">
            <a:avLst/>
          </a:prstGeom>
          <a:noFill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331134"/>
            <a:ext cx="1714512" cy="50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i="1" smtClean="0"/>
              <a:t>K-Means</a:t>
            </a:r>
            <a:r>
              <a:rPr lang="en-US" sz="3200" smtClean="0"/>
              <a:t> Clustering Method</a:t>
            </a:r>
            <a:r>
              <a:rPr lang="en-US" sz="2400" b="1" smtClean="0"/>
              <a:t> </a:t>
            </a:r>
            <a:endParaRPr lang="en-US" sz="28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Given </a:t>
            </a:r>
            <a:r>
              <a:rPr lang="en-US" sz="2400" i="1" smtClean="0"/>
              <a:t>k</a:t>
            </a:r>
            <a:r>
              <a:rPr lang="en-US" sz="2400" smtClean="0"/>
              <a:t>, the </a:t>
            </a:r>
            <a:r>
              <a:rPr lang="en-US" sz="2400" i="1" smtClean="0"/>
              <a:t>k-means</a:t>
            </a:r>
            <a:r>
              <a:rPr lang="en-US" sz="2400" smtClean="0"/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Partition objects into </a:t>
            </a:r>
            <a:r>
              <a:rPr lang="en-US" sz="2400" i="1" smtClean="0">
                <a:solidFill>
                  <a:srgbClr val="000000"/>
                </a:solidFill>
              </a:rPr>
              <a:t>k</a:t>
            </a:r>
            <a:r>
              <a:rPr lang="en-US" sz="2400" smtClean="0">
                <a:solidFill>
                  <a:srgbClr val="000000"/>
                </a:solidFill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Compute seed points as the centroids of the clusters of the current partitioning (the centroid is the center, i.e., </a:t>
            </a:r>
            <a:r>
              <a:rPr lang="en-US" sz="2400" i="1" smtClean="0">
                <a:solidFill>
                  <a:schemeClr val="hlink"/>
                </a:solidFill>
              </a:rPr>
              <a:t>mean point</a:t>
            </a:r>
            <a:r>
              <a:rPr lang="en-US" sz="2400" smtClean="0">
                <a:solidFill>
                  <a:srgbClr val="000000"/>
                </a:solidFill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Go back to Step 2, stop when the assignment does not change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79D84-E010-42A0-BE2F-033BBD9CAE2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8501122" cy="6215106"/>
          </a:xfrm>
        </p:spPr>
        <p:txBody>
          <a:bodyPr>
            <a:normAutofit fontScale="85000" lnSpcReduction="20000"/>
          </a:bodyPr>
          <a:lstStyle/>
          <a:p>
            <a:pPr algn="just" fontAlgn="base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Advantages: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It is simple to understand and easy to implement.</a:t>
            </a: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Algorithm is fast and converges in a fixed number of steps.</a:t>
            </a: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PAM is less sensitive to outliers than other partitioning algorithms.</a:t>
            </a:r>
          </a:p>
          <a:p>
            <a:pPr algn="just" fontAlgn="base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Disadvantages: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The main disadvantage of K-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algorithms is that it is not suitable for clustering non-spherical (arbitrary shaped) groups of objects. This is because it relies on minimizing the distances between the non-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objects and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(the cluster centre) – briefly, it uses compactness as clustering criteria instead of connectivity.</a:t>
            </a:r>
          </a:p>
          <a:p>
            <a:pPr algn="just" fontAlgn="base"/>
            <a:r>
              <a:rPr lang="en-IN" dirty="0">
                <a:latin typeface="Times New Roman" pitchFamily="18" charset="0"/>
                <a:cs typeface="Times New Roman" pitchFamily="18" charset="0"/>
              </a:rPr>
              <a:t>It may obtain different results for different runs on the same dataset because the first k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are chosen randomly.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The K-Medoid Clustering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i="1" dirty="0" smtClean="0"/>
              <a:t>K</a:t>
            </a:r>
            <a:r>
              <a:rPr lang="en-US" sz="2000" dirty="0" smtClean="0"/>
              <a:t>-</a:t>
            </a:r>
            <a:r>
              <a:rPr lang="en-US" sz="2000" i="1" dirty="0" err="1" smtClean="0"/>
              <a:t>Medoids</a:t>
            </a:r>
            <a:r>
              <a:rPr lang="en-US" sz="2000" dirty="0" smtClean="0"/>
              <a:t> Clustering: Find </a:t>
            </a:r>
            <a:r>
              <a:rPr lang="en-US" sz="2000" i="1" dirty="0" smtClean="0"/>
              <a:t>representative</a:t>
            </a:r>
            <a:r>
              <a:rPr lang="en-US" sz="2000" dirty="0" smtClean="0"/>
              <a:t> objects (</a:t>
            </a:r>
            <a:r>
              <a:rPr lang="en-US" sz="2000" u="sng" dirty="0" err="1" smtClean="0"/>
              <a:t>medoids</a:t>
            </a:r>
            <a:r>
              <a:rPr lang="en-US" sz="2000" dirty="0" smtClean="0"/>
              <a:t>) in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i="1" dirty="0" smtClean="0"/>
              <a:t>PAM</a:t>
            </a:r>
            <a:r>
              <a:rPr lang="en-US" sz="2000" dirty="0" smtClean="0"/>
              <a:t> (Partitioning Around </a:t>
            </a:r>
            <a:r>
              <a:rPr lang="en-US" sz="2000" dirty="0" err="1" smtClean="0"/>
              <a:t>Medoids</a:t>
            </a:r>
            <a:r>
              <a:rPr lang="en-US" sz="2000" dirty="0" smtClean="0"/>
              <a:t>, Kaufmann &amp; </a:t>
            </a:r>
            <a:r>
              <a:rPr lang="en-US" sz="2000" dirty="0" err="1" smtClean="0"/>
              <a:t>Rousseeuw</a:t>
            </a:r>
            <a:r>
              <a:rPr lang="en-US" sz="2000" dirty="0" smtClean="0"/>
              <a:t> 1987)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Starts from an initial set of </a:t>
            </a:r>
            <a:r>
              <a:rPr lang="en-US" sz="2000" dirty="0" err="1" smtClean="0"/>
              <a:t>medoids</a:t>
            </a:r>
            <a:r>
              <a:rPr lang="en-US" sz="2000" dirty="0" smtClean="0"/>
              <a:t> and iteratively replaces one of the </a:t>
            </a:r>
            <a:r>
              <a:rPr lang="en-US" sz="2000" dirty="0" err="1" smtClean="0"/>
              <a:t>medoids</a:t>
            </a:r>
            <a:r>
              <a:rPr lang="en-US" sz="2000" dirty="0" smtClean="0"/>
              <a:t> by one of the non-</a:t>
            </a:r>
            <a:r>
              <a:rPr lang="en-US" sz="2000" dirty="0" err="1" smtClean="0"/>
              <a:t>medoids</a:t>
            </a:r>
            <a:r>
              <a:rPr lang="en-US" sz="2000" dirty="0" smtClean="0"/>
              <a:t> if it improves the total distance of the resulting clustering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i="1" dirty="0" smtClean="0"/>
              <a:t>PAM</a:t>
            </a:r>
            <a:r>
              <a:rPr lang="en-US" sz="2000" dirty="0" smtClean="0"/>
              <a:t> works effectively for small data sets, but does not scale well for large data sets (due to the computational complexity)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Efficiency improvement on PAM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i="1" dirty="0" smtClean="0"/>
              <a:t>CLARA</a:t>
            </a:r>
            <a:r>
              <a:rPr lang="en-US" sz="2000" dirty="0" smtClean="0"/>
              <a:t> (Kaufmann &amp; </a:t>
            </a:r>
            <a:r>
              <a:rPr lang="en-US" sz="2000" dirty="0" err="1" smtClean="0"/>
              <a:t>Rousseeuw</a:t>
            </a:r>
            <a:r>
              <a:rPr lang="en-US" sz="2000" dirty="0" smtClean="0"/>
              <a:t>, 1990): PAM on samples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i="1" dirty="0" smtClean="0"/>
              <a:t>CLARANS</a:t>
            </a:r>
            <a:r>
              <a:rPr lang="en-US" sz="2000" dirty="0" smtClean="0"/>
              <a:t> (Ng &amp; Han, 1994): Randomized re-sampling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E13B21-8DAD-4E20-84CF-26060BF350D0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928670"/>
          </a:xfrm>
        </p:spPr>
        <p:txBody>
          <a:bodyPr>
            <a:normAutofit/>
          </a:bodyPr>
          <a:lstStyle/>
          <a:p>
            <a:pPr algn="just"/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“How can we scale up the k-</a:t>
            </a:r>
            <a:r>
              <a:rPr lang="en-IN" sz="3200" b="1" i="1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 method?”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8929718" cy="48403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partitioning algorithm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like works effectively for small data sets, but does not scale well for large data sets.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deal with larger data sets, a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sampling-based method called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CLARA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Clustering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Applications)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used. Instead of taking the whole data set into consideration, CLARA uses a random sample of the data set. The PAM algorithm is then applied to compute the best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the sample.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complexity of computing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on a random sample is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where s is the size of the sample, k is the number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clusters, and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 is the total number of objects. CLARA can deal with larger data sets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than PAM.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071942"/>
            <a:ext cx="205384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600" i="1" dirty="0" smtClean="0"/>
              <a:t>“</a:t>
            </a:r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How might we improve the quality and scalability of CLARA?”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PAM examines every object in the data set against every current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whereas CLARA confines the candidate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only a random sample of the data set.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randomized algorithm called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CLARANS (Clustering Large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Applications based upon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RANdomized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Search) presents a trade-off between the cost and the effectiveness of using samples to obtain clustering.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CLARANS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2149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First, it randomly selects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k objects in the data set as the current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It then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randomly selects a current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x and an object y that is not one of the current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replacing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x by y improve the absolute-error criterion? If yes, the replacement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made. CLARANS conducts such a randomized search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l times. </a:t>
            </a:r>
          </a:p>
          <a:p>
            <a:pPr algn="just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The set of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after the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l steps is considered a local optimum. CLARANS repeats this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randomized process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 times and returns the best local optimal as the final result.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determine the optimal number of clusters for k-means clustering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IN" dirty="0" smtClean="0"/>
              <a:t>For each k value, we will initialise k-means and use the inertia attribute to identify the sum of squared distances of samples to the nearest cluster centre.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Below is a plot of sum of squared distances for k in the range specified above. If the plot looks like an arm, then the elbow on the arm is optimal k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the plot above the elbow is at k=5 indicating the optimal k for this dataset is 5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9698" name="Picture 2" descr="F:\2021-22\ODD\ML and DM\15CSE401\class materials\elbow method for 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4"/>
            <a:ext cx="5572164" cy="326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err="1" smtClean="0"/>
              <a:t>Jiawei</a:t>
            </a:r>
            <a:r>
              <a:rPr lang="en-US" i="1" dirty="0" smtClean="0"/>
              <a:t> Han and </a:t>
            </a:r>
            <a:r>
              <a:rPr lang="en-US" i="1" dirty="0" err="1" smtClean="0"/>
              <a:t>Micheline</a:t>
            </a:r>
            <a:r>
              <a:rPr lang="en-US" i="1" dirty="0" smtClean="0"/>
              <a:t> </a:t>
            </a:r>
            <a:r>
              <a:rPr lang="en-US" i="1" dirty="0" err="1" smtClean="0"/>
              <a:t>Kamber</a:t>
            </a:r>
            <a:r>
              <a:rPr lang="en-US" i="1" dirty="0" smtClean="0"/>
              <a:t>, </a:t>
            </a:r>
            <a:r>
              <a:rPr lang="en-US" i="1" dirty="0" err="1" smtClean="0"/>
              <a:t>Jian</a:t>
            </a:r>
            <a:r>
              <a:rPr lang="en-US" i="1" dirty="0" smtClean="0"/>
              <a:t> Pei, “Data Mining:  Concepts and Techniques”, Third Edition, Elsevier, 2012. (chapter 10)</a:t>
            </a:r>
            <a:endParaRPr lang="en-IN" dirty="0" smtClean="0"/>
          </a:p>
          <a:p>
            <a:r>
              <a:rPr lang="en-IN" dirty="0" smtClean="0"/>
              <a:t>geeksforgeeks.org/ml-k-</a:t>
            </a:r>
            <a:r>
              <a:rPr lang="en-IN" dirty="0" err="1" smtClean="0"/>
              <a:t>medoids</a:t>
            </a:r>
            <a:r>
              <a:rPr lang="en-IN" dirty="0" smtClean="0"/>
              <a:t>-clustering-with-example</a:t>
            </a:r>
            <a:r>
              <a:rPr lang="en-IN" dirty="0" smtClean="0"/>
              <a:t>/</a:t>
            </a:r>
          </a:p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blog.cambridgespark.com/how-to-determine-the-optimal-number-of-clusters-for-k-means-clustering-14f27070048f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:\2021-22\ODD\thank-you-c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10" y="0"/>
            <a:ext cx="908079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solidFill>
                  <a:srgbClr val="170981"/>
                </a:solidFill>
                <a:ea typeface="Gulim" pitchFamily="34" charset="-127"/>
              </a:rPr>
              <a:t>An Example of </a:t>
            </a:r>
            <a:r>
              <a:rPr lang="en-US" altLang="ko-KR" i="1" smtClean="0">
                <a:solidFill>
                  <a:srgbClr val="170981"/>
                </a:solidFill>
                <a:ea typeface="Gulim" pitchFamily="34" charset="-127"/>
              </a:rPr>
              <a:t>K-Means</a:t>
            </a:r>
            <a:r>
              <a:rPr lang="en-US" altLang="ko-KR" smtClean="0">
                <a:solidFill>
                  <a:srgbClr val="170981"/>
                </a:solidFill>
                <a:ea typeface="Gulim" pitchFamily="34" charset="-127"/>
              </a:rPr>
              <a:t> Clustering</a:t>
            </a:r>
            <a:endParaRPr lang="en-US" altLang="ko-KR" sz="2800" b="1" smtClean="0">
              <a:solidFill>
                <a:srgbClr val="170981"/>
              </a:solidFill>
              <a:ea typeface="Gulim" pitchFamily="34" charset="-127"/>
            </a:endParaRPr>
          </a:p>
        </p:txBody>
      </p:sp>
      <p:sp>
        <p:nvSpPr>
          <p:cNvPr id="2056" name="Line 93"/>
          <p:cNvSpPr>
            <a:spLocks noChangeShapeType="1"/>
          </p:cNvSpPr>
          <p:nvPr/>
        </p:nvSpPr>
        <p:spPr bwMode="auto">
          <a:xfrm>
            <a:off x="5803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57" name="Text Box 181"/>
          <p:cNvSpPr txBox="1">
            <a:spLocks noChangeArrowheads="1"/>
          </p:cNvSpPr>
          <p:nvPr/>
        </p:nvSpPr>
        <p:spPr bwMode="auto">
          <a:xfrm>
            <a:off x="2451100" y="1771650"/>
            <a:ext cx="1143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K=2</a:t>
            </a:r>
          </a:p>
          <a:p>
            <a:pPr algn="l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Arbitrarily partition objects into k groups</a:t>
            </a:r>
          </a:p>
        </p:txBody>
      </p:sp>
      <p:sp>
        <p:nvSpPr>
          <p:cNvPr id="2058" name="Line 183"/>
          <p:cNvSpPr>
            <a:spLocks noChangeShapeType="1"/>
          </p:cNvSpPr>
          <p:nvPr/>
        </p:nvSpPr>
        <p:spPr bwMode="auto">
          <a:xfrm>
            <a:off x="2603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59" name="Text Box 185"/>
          <p:cNvSpPr txBox="1">
            <a:spLocks noChangeArrowheads="1"/>
          </p:cNvSpPr>
          <p:nvPr/>
        </p:nvSpPr>
        <p:spPr bwMode="auto">
          <a:xfrm>
            <a:off x="5727700" y="24384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</p:txBody>
      </p:sp>
      <p:sp>
        <p:nvSpPr>
          <p:cNvPr id="2060" name="Text Box 190"/>
          <p:cNvSpPr txBox="1">
            <a:spLocks noChangeArrowheads="1"/>
          </p:cNvSpPr>
          <p:nvPr/>
        </p:nvSpPr>
        <p:spPr bwMode="auto">
          <a:xfrm>
            <a:off x="5727700" y="4953000"/>
            <a:ext cx="10668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  <a:p>
            <a:pPr algn="l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</p:txBody>
      </p:sp>
      <p:sp>
        <p:nvSpPr>
          <p:cNvPr id="2061" name="Text Box 191"/>
          <p:cNvSpPr txBox="1">
            <a:spLocks noChangeArrowheads="1"/>
          </p:cNvSpPr>
          <p:nvPr/>
        </p:nvSpPr>
        <p:spPr bwMode="auto">
          <a:xfrm>
            <a:off x="7099300" y="3581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  objects</a:t>
            </a:r>
          </a:p>
        </p:txBody>
      </p:sp>
      <p:sp>
        <p:nvSpPr>
          <p:cNvPr id="2062" name="Line 192"/>
          <p:cNvSpPr>
            <a:spLocks noChangeShapeType="1"/>
          </p:cNvSpPr>
          <p:nvPr/>
        </p:nvSpPr>
        <p:spPr bwMode="auto">
          <a:xfrm>
            <a:off x="7937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63" name="Text Box 193"/>
          <p:cNvSpPr txBox="1">
            <a:spLocks noChangeArrowheads="1"/>
          </p:cNvSpPr>
          <p:nvPr/>
        </p:nvSpPr>
        <p:spPr bwMode="auto">
          <a:xfrm>
            <a:off x="4584700" y="35052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Loop if needed</a:t>
            </a:r>
          </a:p>
        </p:txBody>
      </p:sp>
      <p:sp>
        <p:nvSpPr>
          <p:cNvPr id="2064" name="Slide Number Placeholder 19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E803F-94C7-4114-9663-10A4429CA58C}" type="slidenum">
              <a:rPr lang="en-US" smtClean="0"/>
              <a:pPr/>
              <a:t>3</a:t>
            </a:fld>
            <a:endParaRPr lang="en-US" smtClean="0"/>
          </a:p>
        </p:txBody>
      </p:sp>
      <p:graphicFrame>
        <p:nvGraphicFramePr>
          <p:cNvPr id="2050" name="Object 196"/>
          <p:cNvGraphicFramePr>
            <a:graphicFrameLocks noChangeAspect="1"/>
          </p:cNvGraphicFramePr>
          <p:nvPr/>
        </p:nvGraphicFramePr>
        <p:xfrm>
          <a:off x="393700" y="1447800"/>
          <a:ext cx="2120900" cy="1984375"/>
        </p:xfrm>
        <a:graphic>
          <a:graphicData uri="http://schemas.openxmlformats.org/presentationml/2006/ole">
            <p:oleObj spid="_x0000_s2050" name="SmartDraw" r:id="rId4" imgW="3479292" imgH="3255264" progId="">
              <p:embed/>
            </p:oleObj>
          </a:graphicData>
        </a:graphic>
      </p:graphicFrame>
      <p:graphicFrame>
        <p:nvGraphicFramePr>
          <p:cNvPr id="2051" name="Object 197"/>
          <p:cNvGraphicFramePr>
            <a:graphicFrameLocks noChangeAspect="1"/>
          </p:cNvGraphicFramePr>
          <p:nvPr/>
        </p:nvGraphicFramePr>
        <p:xfrm>
          <a:off x="3441700" y="1447800"/>
          <a:ext cx="2184400" cy="2043113"/>
        </p:xfrm>
        <a:graphic>
          <a:graphicData uri="http://schemas.openxmlformats.org/presentationml/2006/ole">
            <p:oleObj spid="_x0000_s2051" name="SmartDraw" r:id="rId5" imgW="3479292" imgH="3255264" progId="">
              <p:embed/>
            </p:oleObj>
          </a:graphicData>
        </a:graphic>
      </p:graphicFrame>
      <p:graphicFrame>
        <p:nvGraphicFramePr>
          <p:cNvPr id="2052" name="Object 198"/>
          <p:cNvGraphicFramePr>
            <a:graphicFrameLocks noChangeAspect="1"/>
          </p:cNvGraphicFramePr>
          <p:nvPr/>
        </p:nvGraphicFramePr>
        <p:xfrm>
          <a:off x="6794500" y="1447800"/>
          <a:ext cx="2273300" cy="2127250"/>
        </p:xfrm>
        <a:graphic>
          <a:graphicData uri="http://schemas.openxmlformats.org/presentationml/2006/ole">
            <p:oleObj spid="_x0000_s2052" name="SmartDraw" r:id="rId6" imgW="3479292" imgH="3255264" progId="">
              <p:embed/>
            </p:oleObj>
          </a:graphicData>
        </a:graphic>
      </p:graphicFrame>
      <p:graphicFrame>
        <p:nvGraphicFramePr>
          <p:cNvPr id="2053" name="Object 199"/>
          <p:cNvGraphicFramePr>
            <a:graphicFrameLocks noChangeAspect="1"/>
          </p:cNvGraphicFramePr>
          <p:nvPr/>
        </p:nvGraphicFramePr>
        <p:xfrm>
          <a:off x="6794500" y="3892550"/>
          <a:ext cx="2273300" cy="2127250"/>
        </p:xfrm>
        <a:graphic>
          <a:graphicData uri="http://schemas.openxmlformats.org/presentationml/2006/ole">
            <p:oleObj spid="_x0000_s2053" name="SmartDraw" r:id="rId7" imgW="3479292" imgH="3255264" progId="">
              <p:embed/>
            </p:oleObj>
          </a:graphicData>
        </a:graphic>
      </p:graphicFrame>
      <p:graphicFrame>
        <p:nvGraphicFramePr>
          <p:cNvPr id="2054" name="Object 200"/>
          <p:cNvGraphicFramePr>
            <a:graphicFrameLocks noChangeAspect="1"/>
          </p:cNvGraphicFramePr>
          <p:nvPr/>
        </p:nvGraphicFramePr>
        <p:xfrm>
          <a:off x="3594100" y="3962400"/>
          <a:ext cx="2197100" cy="2055813"/>
        </p:xfrm>
        <a:graphic>
          <a:graphicData uri="http://schemas.openxmlformats.org/presentationml/2006/ole">
            <p:oleObj spid="_x0000_s2054" name="SmartDraw" r:id="rId8" imgW="3479292" imgH="3255264" progId="">
              <p:embed/>
            </p:oleObj>
          </a:graphicData>
        </a:graphic>
      </p:graphicFrame>
      <p:sp>
        <p:nvSpPr>
          <p:cNvPr id="2065" name="Line 192"/>
          <p:cNvSpPr>
            <a:spLocks noChangeShapeType="1"/>
          </p:cNvSpPr>
          <p:nvPr/>
        </p:nvSpPr>
        <p:spPr bwMode="auto">
          <a:xfrm flipV="1">
            <a:off x="4356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66" name="Text Box 181"/>
          <p:cNvSpPr txBox="1">
            <a:spLocks noChangeArrowheads="1"/>
          </p:cNvSpPr>
          <p:nvPr/>
        </p:nvSpPr>
        <p:spPr bwMode="auto">
          <a:xfrm>
            <a:off x="622300" y="34290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The initial data set</a:t>
            </a:r>
          </a:p>
        </p:txBody>
      </p:sp>
      <p:sp>
        <p:nvSpPr>
          <p:cNvPr id="2067" name="Line 93"/>
          <p:cNvSpPr>
            <a:spLocks noChangeShapeType="1"/>
          </p:cNvSpPr>
          <p:nvPr/>
        </p:nvSpPr>
        <p:spPr bwMode="auto">
          <a:xfrm flipH="1">
            <a:off x="5803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68" name="Rectangle 3"/>
          <p:cNvSpPr>
            <a:spLocks noChangeArrowheads="1"/>
          </p:cNvSpPr>
          <p:nvPr/>
        </p:nvSpPr>
        <p:spPr bwMode="auto">
          <a:xfrm>
            <a:off x="0" y="39624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Partition objects into </a:t>
            </a:r>
            <a:r>
              <a:rPr lang="en-US" sz="1600" i="1">
                <a:solidFill>
                  <a:srgbClr val="000000"/>
                </a:solidFill>
                <a:latin typeface="Arial" pitchFamily="34" charset="0"/>
              </a:rPr>
              <a:t>k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 nonempty subsets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latin typeface="Arial" pitchFamily="34" charset="0"/>
              </a:rPr>
              <a:t>Repeat</a:t>
            </a: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Compute centroid (i.e., mean point) for each partition 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Assign each object to the cluster of its nearest centroid 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Until no 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Comments on the </a:t>
            </a:r>
            <a:r>
              <a:rPr lang="en-US" sz="3200" i="1" smtClean="0"/>
              <a:t>K-Means</a:t>
            </a:r>
            <a:r>
              <a:rPr lang="en-US" sz="3200" smtClean="0"/>
              <a:t> Method</a:t>
            </a:r>
            <a:endParaRPr lang="en-US" sz="2400" b="1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u="sng" dirty="0" smtClean="0"/>
              <a:t>Strength:</a:t>
            </a:r>
            <a:r>
              <a:rPr lang="en-US" sz="2000" dirty="0" smtClean="0"/>
              <a:t> </a:t>
            </a:r>
            <a:r>
              <a:rPr lang="en-US" sz="2000" i="1" dirty="0" smtClean="0"/>
              <a:t>Efficient</a:t>
            </a:r>
            <a:r>
              <a:rPr lang="en-US" sz="2000" dirty="0" smtClean="0"/>
              <a:t>: </a:t>
            </a:r>
            <a:r>
              <a:rPr lang="en-US" sz="2000" i="1" dirty="0" smtClean="0"/>
              <a:t>O</a:t>
            </a:r>
            <a:r>
              <a:rPr lang="en-US" sz="2000" dirty="0" smtClean="0"/>
              <a:t>(</a:t>
            </a:r>
            <a:r>
              <a:rPr lang="en-US" sz="2000" i="1" dirty="0" err="1" smtClean="0"/>
              <a:t>tkn</a:t>
            </a:r>
            <a:r>
              <a:rPr lang="en-US" sz="2000" dirty="0" smtClean="0"/>
              <a:t>), where </a:t>
            </a:r>
            <a:r>
              <a:rPr lang="en-US" sz="2000" i="1" dirty="0" smtClean="0"/>
              <a:t>n</a:t>
            </a:r>
            <a:r>
              <a:rPr lang="en-US" sz="2000" dirty="0" smtClean="0"/>
              <a:t> is # objects, </a:t>
            </a:r>
            <a:r>
              <a:rPr lang="en-US" sz="2000" i="1" dirty="0" smtClean="0"/>
              <a:t>k</a:t>
            </a:r>
            <a:r>
              <a:rPr lang="en-US" sz="2000" dirty="0" smtClean="0"/>
              <a:t> is # clusters, and </a:t>
            </a:r>
            <a:r>
              <a:rPr lang="en-US" sz="2000" i="1" dirty="0" smtClean="0"/>
              <a:t>t  </a:t>
            </a:r>
            <a:r>
              <a:rPr lang="en-US" sz="2000" dirty="0" smtClean="0"/>
              <a:t>is # iterations. Normally,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t</a:t>
            </a:r>
            <a:r>
              <a:rPr lang="en-US" sz="2000" dirty="0" smtClean="0"/>
              <a:t> &lt;&lt; </a:t>
            </a:r>
            <a:r>
              <a:rPr lang="en-US" sz="2000" i="1" dirty="0" smtClean="0"/>
              <a:t>n</a:t>
            </a:r>
            <a:r>
              <a:rPr lang="en-US" sz="2000" dirty="0" smtClean="0"/>
              <a:t>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 smtClean="0">
                <a:ea typeface="Gulim" pitchFamily="34" charset="-127"/>
              </a:rPr>
              <a:t>Comparing: PAM: O(k(n-k)</a:t>
            </a:r>
            <a:r>
              <a:rPr lang="en-US" altLang="ko-KR" sz="2000" baseline="30000" dirty="0" smtClean="0">
                <a:ea typeface="Gulim" pitchFamily="34" charset="-127"/>
              </a:rPr>
              <a:t>2</a:t>
            </a:r>
            <a:r>
              <a:rPr lang="en-US" altLang="ko-KR" sz="2000" dirty="0" smtClean="0">
                <a:ea typeface="Gulim" pitchFamily="34" charset="-127"/>
              </a:rPr>
              <a:t> ), CLARA: O(ks</a:t>
            </a:r>
            <a:r>
              <a:rPr lang="en-US" altLang="ko-KR" sz="2000" baseline="30000" dirty="0" smtClean="0">
                <a:ea typeface="Gulim" pitchFamily="34" charset="-127"/>
              </a:rPr>
              <a:t>2</a:t>
            </a:r>
            <a:r>
              <a:rPr lang="en-US" altLang="ko-KR" sz="2000" dirty="0" smtClean="0">
                <a:ea typeface="Gulim" pitchFamily="34" charset="-127"/>
              </a:rPr>
              <a:t> + k(n-k))</a:t>
            </a:r>
            <a:endParaRPr 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sz="2000" u="sng" dirty="0" smtClean="0"/>
              <a:t>Comment:</a:t>
            </a:r>
            <a:r>
              <a:rPr lang="en-US" sz="2000" dirty="0" smtClean="0"/>
              <a:t> Often terminates at a </a:t>
            </a:r>
            <a:r>
              <a:rPr lang="en-US" sz="2000" i="1" dirty="0" smtClean="0"/>
              <a:t>local optimal</a:t>
            </a:r>
            <a:r>
              <a:rPr lang="en-US" sz="2000" dirty="0" smtClean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u="sng" dirty="0" smtClean="0"/>
              <a:t>Weakness</a:t>
            </a: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Applicable only to objects in a continuous n-dimensional space </a:t>
            </a:r>
            <a:endParaRPr lang="en-US" sz="2000" i="1" dirty="0" smtClean="0"/>
          </a:p>
          <a:p>
            <a:pPr lvl="2" eaLnBrk="1" hangingPunct="1">
              <a:lnSpc>
                <a:spcPct val="120000"/>
              </a:lnSpc>
            </a:pPr>
            <a:r>
              <a:rPr lang="en-US" sz="2000" dirty="0" smtClean="0"/>
              <a:t>Using the k-modes method for categorical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2000" dirty="0" smtClean="0"/>
              <a:t>In comparison, k-</a:t>
            </a:r>
            <a:r>
              <a:rPr lang="en-US" sz="2000" dirty="0" err="1" smtClean="0"/>
              <a:t>medoids</a:t>
            </a:r>
            <a:r>
              <a:rPr lang="en-US" sz="2000" dirty="0" smtClean="0"/>
              <a:t> can be applied to a wide range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Need to specify </a:t>
            </a:r>
            <a:r>
              <a:rPr lang="en-US" sz="2000" i="1" dirty="0" smtClean="0"/>
              <a:t>k, </a:t>
            </a:r>
            <a:r>
              <a:rPr lang="en-US" sz="2000" dirty="0" smtClean="0"/>
              <a:t>the </a:t>
            </a:r>
            <a:r>
              <a:rPr lang="en-US" sz="2000" i="1" dirty="0" smtClean="0"/>
              <a:t>number</a:t>
            </a:r>
            <a:r>
              <a:rPr lang="en-US" sz="2000" dirty="0" smtClean="0"/>
              <a:t> of clusters, in advance (there are ways to automatically determine the best k (see Hastie et al., 2009)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Sensitive to noisy data and </a:t>
            </a:r>
            <a:r>
              <a:rPr lang="en-US" sz="2000" i="1" dirty="0" smtClean="0"/>
              <a:t>outliers</a:t>
            </a: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Not suitable to discover clusters with </a:t>
            </a:r>
            <a:r>
              <a:rPr lang="en-US" sz="2000" i="1" dirty="0" smtClean="0"/>
              <a:t>non-convex shapes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4436A1-BAFD-4409-B0C8-49D783F876E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00810"/>
          </a:xfrm>
        </p:spPr>
        <p:txBody>
          <a:bodyPr>
            <a:normAutofit lnSpcReduction="10000"/>
          </a:bodyPr>
          <a:lstStyle/>
          <a:p>
            <a:r>
              <a:rPr lang="en-IN" i="1" dirty="0" smtClean="0"/>
              <a:t>k-means method is not guaranteed to  </a:t>
            </a:r>
            <a:r>
              <a:rPr lang="en-IN" i="1" dirty="0" smtClean="0">
                <a:solidFill>
                  <a:srgbClr val="FF0000"/>
                </a:solidFill>
              </a:rPr>
              <a:t>converge to </a:t>
            </a:r>
            <a:r>
              <a:rPr lang="en-IN" i="1" dirty="0" smtClean="0"/>
              <a:t>the global optimum and often </a:t>
            </a:r>
            <a:r>
              <a:rPr lang="en-IN" dirty="0" smtClean="0"/>
              <a:t>terminates at </a:t>
            </a:r>
            <a:r>
              <a:rPr lang="en-IN" dirty="0" smtClean="0">
                <a:solidFill>
                  <a:srgbClr val="FF0000"/>
                </a:solidFill>
              </a:rPr>
              <a:t>a local optimum.</a:t>
            </a:r>
            <a:r>
              <a:rPr lang="en-IN" dirty="0" smtClean="0"/>
              <a:t> To obtain good results in practice, it is common to run the </a:t>
            </a:r>
            <a:r>
              <a:rPr lang="en-IN" i="1" dirty="0" smtClean="0"/>
              <a:t>k-means algorithm multiple </a:t>
            </a:r>
            <a:r>
              <a:rPr lang="en-IN" dirty="0" smtClean="0"/>
              <a:t>times with different initial cluster </a:t>
            </a:r>
            <a:r>
              <a:rPr lang="en-IN" dirty="0" err="1" smtClean="0"/>
              <a:t>centers</a:t>
            </a:r>
            <a:r>
              <a:rPr lang="en-IN" dirty="0" smtClean="0"/>
              <a:t>.</a:t>
            </a:r>
          </a:p>
          <a:p>
            <a:r>
              <a:rPr lang="en-IN" i="1" dirty="0" smtClean="0"/>
              <a:t>“How can we make the </a:t>
            </a:r>
            <a:r>
              <a:rPr lang="en-IN" i="1" dirty="0" smtClean="0">
                <a:solidFill>
                  <a:srgbClr val="00B0F0"/>
                </a:solidFill>
              </a:rPr>
              <a:t>k-means algorithm </a:t>
            </a:r>
            <a:r>
              <a:rPr lang="en-IN" i="1" dirty="0" smtClean="0"/>
              <a:t>more </a:t>
            </a:r>
            <a:r>
              <a:rPr lang="en-IN" i="1" dirty="0" smtClean="0">
                <a:solidFill>
                  <a:srgbClr val="00B0F0"/>
                </a:solidFill>
              </a:rPr>
              <a:t>scalable</a:t>
            </a:r>
            <a:r>
              <a:rPr lang="en-IN" i="1" dirty="0" smtClean="0"/>
              <a:t>?”</a:t>
            </a:r>
          </a:p>
          <a:p>
            <a:pPr marL="971550" lvl="1" indent="-571500" algn="just">
              <a:buNone/>
            </a:pPr>
            <a:r>
              <a:rPr lang="en-IN" dirty="0" err="1" smtClean="0"/>
              <a:t>i</a:t>
            </a:r>
            <a:r>
              <a:rPr lang="en-IN" dirty="0" smtClean="0"/>
              <a:t>.  use a good-sized set of samples in clustering.</a:t>
            </a:r>
          </a:p>
          <a:p>
            <a:pPr lvl="1" algn="just">
              <a:buNone/>
            </a:pPr>
            <a:r>
              <a:rPr lang="en-IN" dirty="0" smtClean="0"/>
              <a:t>ii. employ a filtering approach that uses a spatial hierarchical data index to save costs when computing means.</a:t>
            </a:r>
          </a:p>
          <a:p>
            <a:pPr lvl="1" algn="just">
              <a:buNone/>
            </a:pPr>
            <a:r>
              <a:rPr lang="en-IN" dirty="0" smtClean="0"/>
              <a:t>iii. explore the </a:t>
            </a:r>
            <a:r>
              <a:rPr lang="en-IN" dirty="0" err="1" smtClean="0"/>
              <a:t>microclustering</a:t>
            </a:r>
            <a:r>
              <a:rPr lang="en-IN" dirty="0" smtClean="0"/>
              <a:t> idea, which first groups nearby objects into “</a:t>
            </a:r>
            <a:r>
              <a:rPr lang="en-IN" dirty="0" err="1" smtClean="0"/>
              <a:t>microclusters</a:t>
            </a:r>
            <a:r>
              <a:rPr lang="en-IN" dirty="0" smtClean="0"/>
              <a:t>” and then performs </a:t>
            </a:r>
            <a:r>
              <a:rPr lang="en-IN" i="1" dirty="0" smtClean="0"/>
              <a:t>k-means clustering on the </a:t>
            </a:r>
            <a:r>
              <a:rPr lang="en-IN" i="1" dirty="0" err="1" smtClean="0"/>
              <a:t>microclusters</a:t>
            </a:r>
            <a:r>
              <a:rPr lang="en-IN" i="1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Variations of the </a:t>
            </a:r>
            <a:r>
              <a:rPr lang="en-US" sz="3200" i="1" smtClean="0"/>
              <a:t>K-Means</a:t>
            </a:r>
            <a:r>
              <a:rPr lang="en-US" sz="3200" smtClean="0"/>
              <a:t> Method</a:t>
            </a:r>
            <a:endParaRPr lang="en-US" sz="2400" b="1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smtClean="0"/>
              <a:t>Most of the variants of the </a:t>
            </a:r>
            <a:r>
              <a:rPr lang="en-US" sz="2000" i="1" smtClean="0"/>
              <a:t>k-means</a:t>
            </a:r>
            <a:r>
              <a:rPr lang="en-US" sz="2000" smtClean="0"/>
              <a:t> which differ in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Selection of the initial </a:t>
            </a:r>
            <a:r>
              <a:rPr lang="en-US" sz="2000" i="1" smtClean="0"/>
              <a:t>k</a:t>
            </a:r>
            <a:r>
              <a:rPr lang="en-US" sz="2000" smtClean="0"/>
              <a:t> means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Dissimilarity calculations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Strategies to calculate cluster means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smtClean="0"/>
              <a:t>Handling categorical data: </a:t>
            </a:r>
            <a:r>
              <a:rPr lang="en-US" sz="2000" i="1" smtClean="0"/>
              <a:t>k-modes</a:t>
            </a:r>
            <a:endParaRPr lang="en-US" sz="2000" smtClean="0"/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Replacing means of clusters with </a:t>
            </a:r>
            <a:r>
              <a:rPr lang="en-US" sz="2000" u="sng" smtClean="0"/>
              <a:t>modes</a:t>
            </a:r>
            <a:endParaRPr lang="en-US" sz="2000" smtClean="0"/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Using new dissimilarity measures to deal with categorical objects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Using a </a:t>
            </a:r>
            <a:r>
              <a:rPr lang="en-US" sz="2000" u="sng" smtClean="0"/>
              <a:t>frequency</a:t>
            </a:r>
            <a:r>
              <a:rPr lang="en-US" sz="2000" smtClean="0"/>
              <a:t>-based method to update modes of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A mixture of categorical and numerical data: </a:t>
            </a:r>
            <a:r>
              <a:rPr lang="en-US" sz="2000" i="1" smtClean="0"/>
              <a:t>k-prototype</a:t>
            </a:r>
            <a:r>
              <a:rPr lang="en-US" sz="2000" smtClean="0"/>
              <a:t> method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096000" y="1981200"/>
          <a:ext cx="2687638" cy="1371600"/>
        </p:xfrm>
        <a:graphic>
          <a:graphicData uri="http://schemas.openxmlformats.org/presentationml/2006/ole">
            <p:oleObj spid="_x0000_s3074" name="SmartDraw" r:id="rId4" imgW="2688336" imgH="1371600" progId="">
              <p:embed/>
            </p:oleObj>
          </a:graphicData>
        </a:graphic>
      </p:graphicFrame>
      <p:sp>
        <p:nvSpPr>
          <p:cNvPr id="30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C6BFF6-0F74-4B69-9AFF-1AA21A2BF8B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What Is the Problem of the K-Means Method?</a:t>
            </a:r>
            <a:endParaRPr lang="en-US" sz="3200" smtClean="0">
              <a:ea typeface="Gulim" pitchFamily="34" charset="-127"/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000" smtClean="0">
                <a:ea typeface="Gulim" pitchFamily="34" charset="-127"/>
              </a:rPr>
              <a:t>The k-means algorithm is sensitive to outliers 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smtClean="0">
                <a:ea typeface="Gulim" pitchFamily="34" charset="-127"/>
              </a:rPr>
              <a:t>Since an object with an extremely large value may substantially distort the distribution of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smtClean="0">
                <a:ea typeface="Gulim" pitchFamily="34" charset="-127"/>
              </a:rPr>
              <a:t>K-Medoids:  Instead of taking the </a:t>
            </a:r>
            <a:r>
              <a:rPr lang="en-US" altLang="ko-KR" sz="2000" b="1" smtClean="0">
                <a:ea typeface="Gulim" pitchFamily="34" charset="-127"/>
              </a:rPr>
              <a:t>mean</a:t>
            </a:r>
            <a:r>
              <a:rPr lang="en-US" altLang="ko-KR" sz="2000" smtClean="0">
                <a:ea typeface="Gulim" pitchFamily="34" charset="-127"/>
              </a:rPr>
              <a:t> value of the object in a cluster as a reference point, </a:t>
            </a:r>
            <a:r>
              <a:rPr lang="en-US" altLang="ko-KR" sz="2000" b="1" smtClean="0">
                <a:ea typeface="Gulim" pitchFamily="34" charset="-127"/>
              </a:rPr>
              <a:t>medoids</a:t>
            </a:r>
            <a:r>
              <a:rPr lang="en-US" altLang="ko-KR" sz="2000" smtClean="0">
                <a:ea typeface="Gulim" pitchFamily="34" charset="-127"/>
              </a:rPr>
              <a:t> can be used, which is the </a:t>
            </a:r>
            <a:r>
              <a:rPr lang="en-US" altLang="ko-KR" sz="2000" b="1" smtClean="0">
                <a:ea typeface="Gulim" pitchFamily="34" charset="-127"/>
              </a:rPr>
              <a:t>most centrally located</a:t>
            </a:r>
            <a:r>
              <a:rPr lang="en-US" altLang="ko-KR" sz="2000" smtClean="0">
                <a:ea typeface="Gulim" pitchFamily="34" charset="-127"/>
              </a:rPr>
              <a:t> object in a cluster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27741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2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3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4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5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6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7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8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49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0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1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2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3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4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5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6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7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8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59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0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1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2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3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4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5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6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7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8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69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0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1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2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3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4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5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6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7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8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79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0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1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2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3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4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5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6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7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8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89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0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1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2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3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4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5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6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7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98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99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0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1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2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3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4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5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6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7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8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09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0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1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2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3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4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5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6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7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8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19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820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27657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8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0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1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2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3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4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5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6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7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8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9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0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1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2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3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4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5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6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7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8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9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1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2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3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4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5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6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7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8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9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0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1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2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3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4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5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6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7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8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9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0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1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2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3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4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5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6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7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8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9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0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1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2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3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14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5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6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7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8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19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0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1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2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3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4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5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6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7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8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29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0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1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2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3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4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5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7736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1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1 h 896"/>
                  <a:gd name="T8" fmla="*/ 1 w 728"/>
                  <a:gd name="T9" fmla="*/ 2 h 896"/>
                  <a:gd name="T10" fmla="*/ 1 w 728"/>
                  <a:gd name="T11" fmla="*/ 5 h 896"/>
                  <a:gd name="T12" fmla="*/ 1 w 728"/>
                  <a:gd name="T13" fmla="*/ 6 h 896"/>
                  <a:gd name="T14" fmla="*/ 3 w 728"/>
                  <a:gd name="T15" fmla="*/ 7 h 896"/>
                  <a:gd name="T16" fmla="*/ 4 w 728"/>
                  <a:gd name="T17" fmla="*/ 7 h 896"/>
                  <a:gd name="T18" fmla="*/ 5 w 728"/>
                  <a:gd name="T19" fmla="*/ 6 h 896"/>
                  <a:gd name="T20" fmla="*/ 6 w 728"/>
                  <a:gd name="T21" fmla="*/ 5 h 896"/>
                  <a:gd name="T22" fmla="*/ 6 w 728"/>
                  <a:gd name="T23" fmla="*/ 5 h 896"/>
                  <a:gd name="T24" fmla="*/ 6 w 728"/>
                  <a:gd name="T25" fmla="*/ 4 h 896"/>
                  <a:gd name="T26" fmla="*/ 6 w 728"/>
                  <a:gd name="T27" fmla="*/ 2 h 896"/>
                  <a:gd name="T28" fmla="*/ 5 w 728"/>
                  <a:gd name="T29" fmla="*/ 1 h 896"/>
                  <a:gd name="T30" fmla="*/ 4 w 728"/>
                  <a:gd name="T31" fmla="*/ 1 h 896"/>
                  <a:gd name="T32" fmla="*/ 4 w 728"/>
                  <a:gd name="T33" fmla="*/ 1 h 896"/>
                  <a:gd name="T34" fmla="*/ 2 w 728"/>
                  <a:gd name="T35" fmla="*/ 0 h 896"/>
                  <a:gd name="T36" fmla="*/ 2 w 728"/>
                  <a:gd name="T37" fmla="*/ 1 h 896"/>
                  <a:gd name="T38" fmla="*/ 1 w 728"/>
                  <a:gd name="T39" fmla="*/ 1 h 896"/>
                  <a:gd name="T40" fmla="*/ 1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738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4 w 802"/>
                  <a:gd name="T1" fmla="*/ 1 h 889"/>
                  <a:gd name="T2" fmla="*/ 3 w 802"/>
                  <a:gd name="T3" fmla="*/ 1 h 889"/>
                  <a:gd name="T4" fmla="*/ 2 w 802"/>
                  <a:gd name="T5" fmla="*/ 2 h 889"/>
                  <a:gd name="T6" fmla="*/ 2 w 802"/>
                  <a:gd name="T7" fmla="*/ 3 h 889"/>
                  <a:gd name="T8" fmla="*/ 1 w 802"/>
                  <a:gd name="T9" fmla="*/ 3 h 889"/>
                  <a:gd name="T10" fmla="*/ 1 w 802"/>
                  <a:gd name="T11" fmla="*/ 3 h 889"/>
                  <a:gd name="T12" fmla="*/ 1 w 802"/>
                  <a:gd name="T13" fmla="*/ 3 h 889"/>
                  <a:gd name="T14" fmla="*/ 1 w 802"/>
                  <a:gd name="T15" fmla="*/ 4 h 889"/>
                  <a:gd name="T16" fmla="*/ 1 w 802"/>
                  <a:gd name="T17" fmla="*/ 4 h 889"/>
                  <a:gd name="T18" fmla="*/ 1 w 802"/>
                  <a:gd name="T19" fmla="*/ 5 h 889"/>
                  <a:gd name="T20" fmla="*/ 1 w 802"/>
                  <a:gd name="T21" fmla="*/ 5 h 889"/>
                  <a:gd name="T22" fmla="*/ 1 w 802"/>
                  <a:gd name="T23" fmla="*/ 5 h 889"/>
                  <a:gd name="T24" fmla="*/ 1 w 802"/>
                  <a:gd name="T25" fmla="*/ 7 h 889"/>
                  <a:gd name="T26" fmla="*/ 1 w 802"/>
                  <a:gd name="T27" fmla="*/ 7 h 889"/>
                  <a:gd name="T28" fmla="*/ 1 w 802"/>
                  <a:gd name="T29" fmla="*/ 7 h 889"/>
                  <a:gd name="T30" fmla="*/ 3 w 802"/>
                  <a:gd name="T31" fmla="*/ 7 h 889"/>
                  <a:gd name="T32" fmla="*/ 4 w 802"/>
                  <a:gd name="T33" fmla="*/ 7 h 889"/>
                  <a:gd name="T34" fmla="*/ 5 w 802"/>
                  <a:gd name="T35" fmla="*/ 6 h 889"/>
                  <a:gd name="T36" fmla="*/ 6 w 802"/>
                  <a:gd name="T37" fmla="*/ 5 h 889"/>
                  <a:gd name="T38" fmla="*/ 6 w 802"/>
                  <a:gd name="T39" fmla="*/ 5 h 889"/>
                  <a:gd name="T40" fmla="*/ 6 w 802"/>
                  <a:gd name="T41" fmla="*/ 4 h 889"/>
                  <a:gd name="T42" fmla="*/ 6 w 802"/>
                  <a:gd name="T43" fmla="*/ 3 h 889"/>
                  <a:gd name="T44" fmla="*/ 7 w 802"/>
                  <a:gd name="T45" fmla="*/ 3 h 889"/>
                  <a:gd name="T46" fmla="*/ 5 w 802"/>
                  <a:gd name="T47" fmla="*/ 0 h 889"/>
                  <a:gd name="T48" fmla="*/ 4 w 802"/>
                  <a:gd name="T49" fmla="*/ 1 h 889"/>
                  <a:gd name="T50" fmla="*/ 4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739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0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6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7653" name="Slide Number Placeholder 17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BD36A-7F6B-4714-AD73-5D9AFA5A2C9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67EDC0-B622-4EF9-BDA2-7F8222CAA7A1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4101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ea typeface="Gulim" pitchFamily="34" charset="-127"/>
              </a:rPr>
              <a:t>PAM(</a:t>
            </a:r>
            <a:r>
              <a:rPr lang="en-US" sz="3200" dirty="0" smtClean="0"/>
              <a:t>Partitioning Around </a:t>
            </a:r>
            <a:r>
              <a:rPr lang="en-US" sz="3200" dirty="0" err="1" smtClean="0"/>
              <a:t>Medoids</a:t>
            </a:r>
            <a:r>
              <a:rPr lang="en-US" sz="3200" dirty="0" smtClean="0"/>
              <a:t> )</a:t>
            </a:r>
            <a:r>
              <a:rPr lang="en-US" altLang="ko-KR" sz="3200" dirty="0" smtClean="0">
                <a:ea typeface="Gulim" pitchFamily="34" charset="-127"/>
              </a:rPr>
              <a:t>: A Typical</a:t>
            </a:r>
            <a:br>
              <a:rPr lang="en-US" altLang="ko-KR" sz="3200" dirty="0" smtClean="0">
                <a:ea typeface="Gulim" pitchFamily="34" charset="-127"/>
              </a:rPr>
            </a:br>
            <a:r>
              <a:rPr lang="en-US" altLang="ko-KR" sz="3200" dirty="0" smtClean="0">
                <a:ea typeface="Gulim" pitchFamily="34" charset="-127"/>
              </a:rPr>
              <a:t> K-</a:t>
            </a:r>
            <a:r>
              <a:rPr lang="en-US" altLang="ko-KR" sz="3200" dirty="0" err="1" smtClean="0">
                <a:ea typeface="Gulim" pitchFamily="34" charset="-127"/>
              </a:rPr>
              <a:t>Medoids</a:t>
            </a:r>
            <a:r>
              <a:rPr lang="en-US" altLang="ko-KR" sz="3200" dirty="0" smtClean="0">
                <a:ea typeface="Gulim" pitchFamily="34" charset="-127"/>
              </a:rPr>
              <a:t> Algorithm</a:t>
            </a:r>
          </a:p>
        </p:txBody>
      </p:sp>
      <p:grpSp>
        <p:nvGrpSpPr>
          <p:cNvPr id="2" name="Group 2051"/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4099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p:oleObj spid="_x0000_s4099" name="Worksheet" r:id="rId4" imgW="2598840" imgH="2452680" progId="Excel.Sheet.8">
                <p:embed/>
              </p:oleObj>
            </a:graphicData>
          </a:graphic>
        </p:graphicFrame>
        <p:sp>
          <p:nvSpPr>
            <p:cNvPr id="4362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363" name="Oval 2054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64" name="Oval 2055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3" name="Text Box 2056"/>
          <p:cNvSpPr txBox="1">
            <a:spLocks noChangeArrowheads="1"/>
          </p:cNvSpPr>
          <p:nvPr/>
        </p:nvSpPr>
        <p:spPr bwMode="auto">
          <a:xfrm>
            <a:off x="7735888" y="13716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ea typeface="Gulim" pitchFamily="34" charset="-127"/>
              </a:rPr>
              <a:t>Total Cost = 20</a:t>
            </a:r>
          </a:p>
        </p:txBody>
      </p:sp>
      <p:sp>
        <p:nvSpPr>
          <p:cNvPr id="4104" name="Rectangle 2057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Rectangle 2058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2059"/>
          <p:cNvSpPr>
            <a:spLocks noChangeShapeType="1"/>
          </p:cNvSpPr>
          <p:nvPr/>
        </p:nvSpPr>
        <p:spPr bwMode="auto">
          <a:xfrm>
            <a:off x="369888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7" name="Line 2060"/>
          <p:cNvSpPr>
            <a:spLocks noChangeShapeType="1"/>
          </p:cNvSpPr>
          <p:nvPr/>
        </p:nvSpPr>
        <p:spPr bwMode="auto">
          <a:xfrm>
            <a:off x="369888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8" name="Line 2061"/>
          <p:cNvSpPr>
            <a:spLocks noChangeShapeType="1"/>
          </p:cNvSpPr>
          <p:nvPr/>
        </p:nvSpPr>
        <p:spPr bwMode="auto">
          <a:xfrm>
            <a:off x="369888" y="31607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9" name="Line 2062"/>
          <p:cNvSpPr>
            <a:spLocks noChangeShapeType="1"/>
          </p:cNvSpPr>
          <p:nvPr/>
        </p:nvSpPr>
        <p:spPr bwMode="auto">
          <a:xfrm>
            <a:off x="369888" y="2976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0" name="Line 2063"/>
          <p:cNvSpPr>
            <a:spLocks noChangeShapeType="1"/>
          </p:cNvSpPr>
          <p:nvPr/>
        </p:nvSpPr>
        <p:spPr bwMode="auto">
          <a:xfrm>
            <a:off x="369888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1" name="Line 2064"/>
          <p:cNvSpPr>
            <a:spLocks noChangeShapeType="1"/>
          </p:cNvSpPr>
          <p:nvPr/>
        </p:nvSpPr>
        <p:spPr bwMode="auto">
          <a:xfrm>
            <a:off x="369888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2" name="Line 2065"/>
          <p:cNvSpPr>
            <a:spLocks noChangeShapeType="1"/>
          </p:cNvSpPr>
          <p:nvPr/>
        </p:nvSpPr>
        <p:spPr bwMode="auto">
          <a:xfrm>
            <a:off x="369888" y="244633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3" name="Line 2066"/>
          <p:cNvSpPr>
            <a:spLocks noChangeShapeType="1"/>
          </p:cNvSpPr>
          <p:nvPr/>
        </p:nvSpPr>
        <p:spPr bwMode="auto">
          <a:xfrm>
            <a:off x="369888" y="226218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4" name="Line 2067"/>
          <p:cNvSpPr>
            <a:spLocks noChangeShapeType="1"/>
          </p:cNvSpPr>
          <p:nvPr/>
        </p:nvSpPr>
        <p:spPr bwMode="auto">
          <a:xfrm>
            <a:off x="369888" y="2087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5" name="Line 2068"/>
          <p:cNvSpPr>
            <a:spLocks noChangeShapeType="1"/>
          </p:cNvSpPr>
          <p:nvPr/>
        </p:nvSpPr>
        <p:spPr bwMode="auto">
          <a:xfrm>
            <a:off x="369888" y="19034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6" name="Line 2069"/>
          <p:cNvSpPr>
            <a:spLocks noChangeShapeType="1"/>
          </p:cNvSpPr>
          <p:nvPr/>
        </p:nvSpPr>
        <p:spPr bwMode="auto">
          <a:xfrm>
            <a:off x="57626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7" name="Line 2070"/>
          <p:cNvSpPr>
            <a:spLocks noChangeShapeType="1"/>
          </p:cNvSpPr>
          <p:nvPr/>
        </p:nvSpPr>
        <p:spPr bwMode="auto">
          <a:xfrm>
            <a:off x="7731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8" name="Line 2071"/>
          <p:cNvSpPr>
            <a:spLocks noChangeShapeType="1"/>
          </p:cNvSpPr>
          <p:nvPr/>
        </p:nvSpPr>
        <p:spPr bwMode="auto">
          <a:xfrm>
            <a:off x="9794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9" name="Line 2072"/>
          <p:cNvSpPr>
            <a:spLocks noChangeShapeType="1"/>
          </p:cNvSpPr>
          <p:nvPr/>
        </p:nvSpPr>
        <p:spPr bwMode="auto">
          <a:xfrm>
            <a:off x="11763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0" name="Line 2073"/>
          <p:cNvSpPr>
            <a:spLocks noChangeShapeType="1"/>
          </p:cNvSpPr>
          <p:nvPr/>
        </p:nvSpPr>
        <p:spPr bwMode="auto">
          <a:xfrm>
            <a:off x="13827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1" name="Line 2074"/>
          <p:cNvSpPr>
            <a:spLocks noChangeShapeType="1"/>
          </p:cNvSpPr>
          <p:nvPr/>
        </p:nvSpPr>
        <p:spPr bwMode="auto">
          <a:xfrm>
            <a:off x="1577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2" name="Line 2075"/>
          <p:cNvSpPr>
            <a:spLocks noChangeShapeType="1"/>
          </p:cNvSpPr>
          <p:nvPr/>
        </p:nvSpPr>
        <p:spPr bwMode="auto">
          <a:xfrm>
            <a:off x="17859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3" name="Line 2076"/>
          <p:cNvSpPr>
            <a:spLocks noChangeShapeType="1"/>
          </p:cNvSpPr>
          <p:nvPr/>
        </p:nvSpPr>
        <p:spPr bwMode="auto">
          <a:xfrm>
            <a:off x="1981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4" name="Line 2077"/>
          <p:cNvSpPr>
            <a:spLocks noChangeShapeType="1"/>
          </p:cNvSpPr>
          <p:nvPr/>
        </p:nvSpPr>
        <p:spPr bwMode="auto">
          <a:xfrm>
            <a:off x="2187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5" name="Line 2078"/>
          <p:cNvSpPr>
            <a:spLocks noChangeShapeType="1"/>
          </p:cNvSpPr>
          <p:nvPr/>
        </p:nvSpPr>
        <p:spPr bwMode="auto">
          <a:xfrm>
            <a:off x="2384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6" name="Rectangle 2079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7" name="Line 2080"/>
          <p:cNvSpPr>
            <a:spLocks noChangeShapeType="1"/>
          </p:cNvSpPr>
          <p:nvPr/>
        </p:nvSpPr>
        <p:spPr bwMode="auto">
          <a:xfrm>
            <a:off x="3698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8" name="Line 2081"/>
          <p:cNvSpPr>
            <a:spLocks noChangeShapeType="1"/>
          </p:cNvSpPr>
          <p:nvPr/>
        </p:nvSpPr>
        <p:spPr bwMode="auto">
          <a:xfrm>
            <a:off x="347663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29" name="Line 2082"/>
          <p:cNvSpPr>
            <a:spLocks noChangeShapeType="1"/>
          </p:cNvSpPr>
          <p:nvPr/>
        </p:nvSpPr>
        <p:spPr bwMode="auto">
          <a:xfrm>
            <a:off x="347663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0" name="Line 2083"/>
          <p:cNvSpPr>
            <a:spLocks noChangeShapeType="1"/>
          </p:cNvSpPr>
          <p:nvPr/>
        </p:nvSpPr>
        <p:spPr bwMode="auto">
          <a:xfrm>
            <a:off x="347663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1" name="Line 2084"/>
          <p:cNvSpPr>
            <a:spLocks noChangeShapeType="1"/>
          </p:cNvSpPr>
          <p:nvPr/>
        </p:nvSpPr>
        <p:spPr bwMode="auto">
          <a:xfrm>
            <a:off x="347663" y="31607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2" name="Line 2085"/>
          <p:cNvSpPr>
            <a:spLocks noChangeShapeType="1"/>
          </p:cNvSpPr>
          <p:nvPr/>
        </p:nvSpPr>
        <p:spPr bwMode="auto">
          <a:xfrm>
            <a:off x="347663" y="2976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3" name="Line 2086"/>
          <p:cNvSpPr>
            <a:spLocks noChangeShapeType="1"/>
          </p:cNvSpPr>
          <p:nvPr/>
        </p:nvSpPr>
        <p:spPr bwMode="auto">
          <a:xfrm>
            <a:off x="347663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4" name="Line 2087"/>
          <p:cNvSpPr>
            <a:spLocks noChangeShapeType="1"/>
          </p:cNvSpPr>
          <p:nvPr/>
        </p:nvSpPr>
        <p:spPr bwMode="auto">
          <a:xfrm>
            <a:off x="347663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5" name="Line 2088"/>
          <p:cNvSpPr>
            <a:spLocks noChangeShapeType="1"/>
          </p:cNvSpPr>
          <p:nvPr/>
        </p:nvSpPr>
        <p:spPr bwMode="auto">
          <a:xfrm>
            <a:off x="347663" y="244633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6" name="Line 2089"/>
          <p:cNvSpPr>
            <a:spLocks noChangeShapeType="1"/>
          </p:cNvSpPr>
          <p:nvPr/>
        </p:nvSpPr>
        <p:spPr bwMode="auto">
          <a:xfrm>
            <a:off x="347663" y="226218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" name="Line 2090"/>
          <p:cNvSpPr>
            <a:spLocks noChangeShapeType="1"/>
          </p:cNvSpPr>
          <p:nvPr/>
        </p:nvSpPr>
        <p:spPr bwMode="auto">
          <a:xfrm>
            <a:off x="347663" y="2087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" name="Line 2091"/>
          <p:cNvSpPr>
            <a:spLocks noChangeShapeType="1"/>
          </p:cNvSpPr>
          <p:nvPr/>
        </p:nvSpPr>
        <p:spPr bwMode="auto">
          <a:xfrm>
            <a:off x="347663" y="19034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9" name="Line 2092"/>
          <p:cNvSpPr>
            <a:spLocks noChangeShapeType="1"/>
          </p:cNvSpPr>
          <p:nvPr/>
        </p:nvSpPr>
        <p:spPr bwMode="auto">
          <a:xfrm>
            <a:off x="369888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0" name="Line 2093"/>
          <p:cNvSpPr>
            <a:spLocks noChangeShapeType="1"/>
          </p:cNvSpPr>
          <p:nvPr/>
        </p:nvSpPr>
        <p:spPr bwMode="auto">
          <a:xfrm flipV="1">
            <a:off x="3698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1" name="Line 2094"/>
          <p:cNvSpPr>
            <a:spLocks noChangeShapeType="1"/>
          </p:cNvSpPr>
          <p:nvPr/>
        </p:nvSpPr>
        <p:spPr bwMode="auto">
          <a:xfrm flipV="1">
            <a:off x="57626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2" name="Line 2095"/>
          <p:cNvSpPr>
            <a:spLocks noChangeShapeType="1"/>
          </p:cNvSpPr>
          <p:nvPr/>
        </p:nvSpPr>
        <p:spPr bwMode="auto">
          <a:xfrm flipV="1">
            <a:off x="7731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3" name="Line 2096"/>
          <p:cNvSpPr>
            <a:spLocks noChangeShapeType="1"/>
          </p:cNvSpPr>
          <p:nvPr/>
        </p:nvSpPr>
        <p:spPr bwMode="auto">
          <a:xfrm flipV="1">
            <a:off x="9794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4" name="Line 2097"/>
          <p:cNvSpPr>
            <a:spLocks noChangeShapeType="1"/>
          </p:cNvSpPr>
          <p:nvPr/>
        </p:nvSpPr>
        <p:spPr bwMode="auto">
          <a:xfrm flipV="1">
            <a:off x="11763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5" name="Line 2098"/>
          <p:cNvSpPr>
            <a:spLocks noChangeShapeType="1"/>
          </p:cNvSpPr>
          <p:nvPr/>
        </p:nvSpPr>
        <p:spPr bwMode="auto">
          <a:xfrm flipV="1">
            <a:off x="13827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6" name="Line 2099"/>
          <p:cNvSpPr>
            <a:spLocks noChangeShapeType="1"/>
          </p:cNvSpPr>
          <p:nvPr/>
        </p:nvSpPr>
        <p:spPr bwMode="auto">
          <a:xfrm flipV="1">
            <a:off x="1577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" name="Line 2100"/>
          <p:cNvSpPr>
            <a:spLocks noChangeShapeType="1"/>
          </p:cNvSpPr>
          <p:nvPr/>
        </p:nvSpPr>
        <p:spPr bwMode="auto">
          <a:xfrm flipV="1">
            <a:off x="17859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" name="Line 2101"/>
          <p:cNvSpPr>
            <a:spLocks noChangeShapeType="1"/>
          </p:cNvSpPr>
          <p:nvPr/>
        </p:nvSpPr>
        <p:spPr bwMode="auto">
          <a:xfrm flipV="1">
            <a:off x="1981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" name="Line 2102"/>
          <p:cNvSpPr>
            <a:spLocks noChangeShapeType="1"/>
          </p:cNvSpPr>
          <p:nvPr/>
        </p:nvSpPr>
        <p:spPr bwMode="auto">
          <a:xfrm flipV="1">
            <a:off x="2187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0" name="Line 2103"/>
          <p:cNvSpPr>
            <a:spLocks noChangeShapeType="1"/>
          </p:cNvSpPr>
          <p:nvPr/>
        </p:nvSpPr>
        <p:spPr bwMode="auto">
          <a:xfrm flipV="1">
            <a:off x="2384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1" name="Freeform 2104"/>
          <p:cNvSpPr>
            <a:spLocks/>
          </p:cNvSpPr>
          <p:nvPr/>
        </p:nvSpPr>
        <p:spPr bwMode="auto">
          <a:xfrm>
            <a:off x="90328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2" name="Freeform 2105"/>
          <p:cNvSpPr>
            <a:spLocks/>
          </p:cNvSpPr>
          <p:nvPr/>
        </p:nvSpPr>
        <p:spPr bwMode="auto">
          <a:xfrm>
            <a:off x="696913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3" name="Freeform 2106"/>
          <p:cNvSpPr>
            <a:spLocks/>
          </p:cNvSpPr>
          <p:nvPr/>
        </p:nvSpPr>
        <p:spPr bwMode="auto">
          <a:xfrm>
            <a:off x="1709738" y="308451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4" name="Freeform 2107"/>
          <p:cNvSpPr>
            <a:spLocks/>
          </p:cNvSpPr>
          <p:nvPr/>
        </p:nvSpPr>
        <p:spPr bwMode="auto">
          <a:xfrm>
            <a:off x="1100138" y="2370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5" name="Freeform 2108"/>
          <p:cNvSpPr>
            <a:spLocks/>
          </p:cNvSpPr>
          <p:nvPr/>
        </p:nvSpPr>
        <p:spPr bwMode="auto">
          <a:xfrm>
            <a:off x="1905000" y="272732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6" name="Freeform 2109"/>
          <p:cNvSpPr>
            <a:spLocks/>
          </p:cNvSpPr>
          <p:nvPr/>
        </p:nvSpPr>
        <p:spPr bwMode="auto">
          <a:xfrm>
            <a:off x="1501775" y="3259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7" name="Freeform 2110"/>
          <p:cNvSpPr>
            <a:spLocks/>
          </p:cNvSpPr>
          <p:nvPr/>
        </p:nvSpPr>
        <p:spPr bwMode="auto">
          <a:xfrm>
            <a:off x="170973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8" name="Freeform 2111"/>
          <p:cNvSpPr>
            <a:spLocks/>
          </p:cNvSpPr>
          <p:nvPr/>
        </p:nvSpPr>
        <p:spPr bwMode="auto">
          <a:xfrm>
            <a:off x="1709738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59" name="Rectangle 2112"/>
          <p:cNvSpPr>
            <a:spLocks noChangeArrowheads="1"/>
          </p:cNvSpPr>
          <p:nvPr/>
        </p:nvSpPr>
        <p:spPr bwMode="auto">
          <a:xfrm>
            <a:off x="282575" y="3659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0" name="Rectangle 2113"/>
          <p:cNvSpPr>
            <a:spLocks noChangeArrowheads="1"/>
          </p:cNvSpPr>
          <p:nvPr/>
        </p:nvSpPr>
        <p:spPr bwMode="auto">
          <a:xfrm>
            <a:off x="282575" y="34861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1" name="Rectangle 2114"/>
          <p:cNvSpPr>
            <a:spLocks noChangeArrowheads="1"/>
          </p:cNvSpPr>
          <p:nvPr/>
        </p:nvSpPr>
        <p:spPr bwMode="auto">
          <a:xfrm>
            <a:off x="282575" y="3302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2" name="Rectangle 2115"/>
          <p:cNvSpPr>
            <a:spLocks noChangeArrowheads="1"/>
          </p:cNvSpPr>
          <p:nvPr/>
        </p:nvSpPr>
        <p:spPr bwMode="auto">
          <a:xfrm>
            <a:off x="282575" y="312896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3" name="Rectangle 2116"/>
          <p:cNvSpPr>
            <a:spLocks noChangeArrowheads="1"/>
          </p:cNvSpPr>
          <p:nvPr/>
        </p:nvSpPr>
        <p:spPr bwMode="auto">
          <a:xfrm>
            <a:off x="282575" y="2944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4" name="Rectangle 2117"/>
          <p:cNvSpPr>
            <a:spLocks noChangeArrowheads="1"/>
          </p:cNvSpPr>
          <p:nvPr/>
        </p:nvSpPr>
        <p:spPr bwMode="auto">
          <a:xfrm>
            <a:off x="282575" y="2770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5" name="Rectangle 2118"/>
          <p:cNvSpPr>
            <a:spLocks noChangeArrowheads="1"/>
          </p:cNvSpPr>
          <p:nvPr/>
        </p:nvSpPr>
        <p:spPr bwMode="auto">
          <a:xfrm>
            <a:off x="282575" y="25860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6" name="Rectangle 2119"/>
          <p:cNvSpPr>
            <a:spLocks noChangeArrowheads="1"/>
          </p:cNvSpPr>
          <p:nvPr/>
        </p:nvSpPr>
        <p:spPr bwMode="auto">
          <a:xfrm>
            <a:off x="282575" y="2413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7" name="Rectangle 2120"/>
          <p:cNvSpPr>
            <a:spLocks noChangeArrowheads="1"/>
          </p:cNvSpPr>
          <p:nvPr/>
        </p:nvSpPr>
        <p:spPr bwMode="auto">
          <a:xfrm>
            <a:off x="282575" y="22288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8" name="Rectangle 2121"/>
          <p:cNvSpPr>
            <a:spLocks noChangeArrowheads="1"/>
          </p:cNvSpPr>
          <p:nvPr/>
        </p:nvSpPr>
        <p:spPr bwMode="auto">
          <a:xfrm>
            <a:off x="282575" y="2055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69" name="Rectangle 2122"/>
          <p:cNvSpPr>
            <a:spLocks noChangeArrowheads="1"/>
          </p:cNvSpPr>
          <p:nvPr/>
        </p:nvSpPr>
        <p:spPr bwMode="auto">
          <a:xfrm>
            <a:off x="250825" y="1871663"/>
            <a:ext cx="33338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0" name="Rectangle 2123"/>
          <p:cNvSpPr>
            <a:spLocks noChangeArrowheads="1"/>
          </p:cNvSpPr>
          <p:nvPr/>
        </p:nvSpPr>
        <p:spPr bwMode="auto">
          <a:xfrm>
            <a:off x="3587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1" name="Rectangle 2124"/>
          <p:cNvSpPr>
            <a:spLocks noChangeArrowheads="1"/>
          </p:cNvSpPr>
          <p:nvPr/>
        </p:nvSpPr>
        <p:spPr bwMode="auto">
          <a:xfrm>
            <a:off x="56673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2" name="Rectangle 2125"/>
          <p:cNvSpPr>
            <a:spLocks noChangeArrowheads="1"/>
          </p:cNvSpPr>
          <p:nvPr/>
        </p:nvSpPr>
        <p:spPr bwMode="auto">
          <a:xfrm>
            <a:off x="7620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3" name="Rectangle 2126"/>
          <p:cNvSpPr>
            <a:spLocks noChangeArrowheads="1"/>
          </p:cNvSpPr>
          <p:nvPr/>
        </p:nvSpPr>
        <p:spPr bwMode="auto">
          <a:xfrm>
            <a:off x="9683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4" name="Rectangle 2127"/>
          <p:cNvSpPr>
            <a:spLocks noChangeArrowheads="1"/>
          </p:cNvSpPr>
          <p:nvPr/>
        </p:nvSpPr>
        <p:spPr bwMode="auto">
          <a:xfrm>
            <a:off x="11652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5" name="Rectangle 2128"/>
          <p:cNvSpPr>
            <a:spLocks noChangeArrowheads="1"/>
          </p:cNvSpPr>
          <p:nvPr/>
        </p:nvSpPr>
        <p:spPr bwMode="auto">
          <a:xfrm>
            <a:off x="13716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6" name="Rectangle 2129"/>
          <p:cNvSpPr>
            <a:spLocks noChangeArrowheads="1"/>
          </p:cNvSpPr>
          <p:nvPr/>
        </p:nvSpPr>
        <p:spPr bwMode="auto">
          <a:xfrm>
            <a:off x="15668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7" name="Rectangle 2130"/>
          <p:cNvSpPr>
            <a:spLocks noChangeArrowheads="1"/>
          </p:cNvSpPr>
          <p:nvPr/>
        </p:nvSpPr>
        <p:spPr bwMode="auto">
          <a:xfrm>
            <a:off x="17748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8" name="Rectangle 2131"/>
          <p:cNvSpPr>
            <a:spLocks noChangeArrowheads="1"/>
          </p:cNvSpPr>
          <p:nvPr/>
        </p:nvSpPr>
        <p:spPr bwMode="auto">
          <a:xfrm>
            <a:off x="197008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79" name="Rectangle 2132"/>
          <p:cNvSpPr>
            <a:spLocks noChangeArrowheads="1"/>
          </p:cNvSpPr>
          <p:nvPr/>
        </p:nvSpPr>
        <p:spPr bwMode="auto">
          <a:xfrm>
            <a:off x="21764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80" name="Rectangle 2133"/>
          <p:cNvSpPr>
            <a:spLocks noChangeArrowheads="1"/>
          </p:cNvSpPr>
          <p:nvPr/>
        </p:nvSpPr>
        <p:spPr bwMode="auto">
          <a:xfrm>
            <a:off x="2351088" y="3767138"/>
            <a:ext cx="33337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181" name="Rectangle 2134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2" name="Freeform 2135"/>
          <p:cNvSpPr>
            <a:spLocks/>
          </p:cNvSpPr>
          <p:nvPr/>
        </p:nvSpPr>
        <p:spPr bwMode="auto">
          <a:xfrm>
            <a:off x="914400" y="221138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83" name="Freeform 2136"/>
          <p:cNvSpPr>
            <a:spLocks/>
          </p:cNvSpPr>
          <p:nvPr/>
        </p:nvSpPr>
        <p:spPr bwMode="auto">
          <a:xfrm>
            <a:off x="1524000" y="3048000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84" name="Text Box 2137"/>
          <p:cNvSpPr txBox="1">
            <a:spLocks noChangeArrowheads="1"/>
          </p:cNvSpPr>
          <p:nvPr/>
        </p:nvSpPr>
        <p:spPr bwMode="auto">
          <a:xfrm>
            <a:off x="136525" y="3886200"/>
            <a:ext cx="75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ea typeface="Gulim" pitchFamily="34" charset="-127"/>
              </a:rPr>
              <a:t>K=2</a:t>
            </a:r>
          </a:p>
        </p:txBody>
      </p:sp>
      <p:sp>
        <p:nvSpPr>
          <p:cNvPr id="4185" name="Line 2138"/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86" name="Text Box 2139"/>
          <p:cNvSpPr txBox="1">
            <a:spLocks noChangeArrowheads="1"/>
          </p:cNvSpPr>
          <p:nvPr/>
        </p:nvSpPr>
        <p:spPr bwMode="auto">
          <a:xfrm>
            <a:off x="2590800" y="2362200"/>
            <a:ext cx="9144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Arbitrary choose k object as initial medoids</a:t>
            </a:r>
          </a:p>
        </p:txBody>
      </p:sp>
      <p:graphicFrame>
        <p:nvGraphicFramePr>
          <p:cNvPr id="4098" name="Object 2140"/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p:oleObj spid="_x0000_s4098" name="Worksheet" r:id="rId5" imgW="2598840" imgH="2452680" progId="Excel.Sheet.8">
              <p:embed/>
            </p:oleObj>
          </a:graphicData>
        </a:graphic>
      </p:graphicFrame>
      <p:sp>
        <p:nvSpPr>
          <p:cNvPr id="4187" name="Line 2141"/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88" name="Line 2142"/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89" name="Text Box 2143"/>
          <p:cNvSpPr txBox="1">
            <a:spLocks noChangeArrowheads="1"/>
          </p:cNvSpPr>
          <p:nvPr/>
        </p:nvSpPr>
        <p:spPr bwMode="auto">
          <a:xfrm>
            <a:off x="5867400" y="2362200"/>
            <a:ext cx="914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Assign each remaining object to nearest medoids</a:t>
            </a:r>
          </a:p>
        </p:txBody>
      </p:sp>
      <p:sp>
        <p:nvSpPr>
          <p:cNvPr id="4190" name="Line 214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91" name="Text Box 2145"/>
          <p:cNvSpPr txBox="1">
            <a:spLocks noChangeArrowheads="1"/>
          </p:cNvSpPr>
          <p:nvPr/>
        </p:nvSpPr>
        <p:spPr bwMode="auto">
          <a:xfrm>
            <a:off x="6934200" y="4038600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Randomly select a nonmedoid object,O</a:t>
            </a:r>
            <a:r>
              <a:rPr lang="en-US" altLang="ko-KR" sz="1400" baseline="-25000">
                <a:ea typeface="Gulim" pitchFamily="34" charset="-127"/>
              </a:rPr>
              <a:t>ramdom</a:t>
            </a:r>
          </a:p>
        </p:txBody>
      </p:sp>
      <p:sp>
        <p:nvSpPr>
          <p:cNvPr id="4192" name="Line 2146"/>
          <p:cNvSpPr>
            <a:spLocks noChangeShapeType="1"/>
          </p:cNvSpPr>
          <p:nvPr/>
        </p:nvSpPr>
        <p:spPr bwMode="auto">
          <a:xfrm flipH="1">
            <a:off x="601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93" name="Text Box 2147"/>
          <p:cNvSpPr txBox="1">
            <a:spLocks noChangeArrowheads="1"/>
          </p:cNvSpPr>
          <p:nvPr/>
        </p:nvSpPr>
        <p:spPr bwMode="auto">
          <a:xfrm>
            <a:off x="5715000" y="4876800"/>
            <a:ext cx="114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Compute total cost of swapping</a:t>
            </a:r>
          </a:p>
        </p:txBody>
      </p:sp>
      <p:grpSp>
        <p:nvGrpSpPr>
          <p:cNvPr id="3" name="Group 2148"/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4281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4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5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6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7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8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89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0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1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2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3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4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5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6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7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8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99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0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1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3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5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6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7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8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9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0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1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2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3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4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5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6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7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8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19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0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1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2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3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4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5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6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7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8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29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0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1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2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3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4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5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36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37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38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39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0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1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2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3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4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5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6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7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8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49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0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1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2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3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4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5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6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7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358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9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360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61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95" name="Rectangle 2230"/>
          <p:cNvSpPr>
            <a:spLocks noChangeArrowheads="1"/>
          </p:cNvSpPr>
          <p:nvPr/>
        </p:nvSpPr>
        <p:spPr bwMode="auto">
          <a:xfrm>
            <a:off x="3657600" y="4267200"/>
            <a:ext cx="1408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ea typeface="Gulim" pitchFamily="34" charset="-127"/>
              </a:rPr>
              <a:t>Total Cost = 26</a:t>
            </a:r>
          </a:p>
        </p:txBody>
      </p:sp>
      <p:sp>
        <p:nvSpPr>
          <p:cNvPr id="4196" name="Line 2231"/>
          <p:cNvSpPr>
            <a:spLocks noChangeShapeType="1"/>
          </p:cNvSpPr>
          <p:nvPr/>
        </p:nvSpPr>
        <p:spPr bwMode="auto">
          <a:xfrm flipV="1">
            <a:off x="5334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197" name="Text Box 2232"/>
          <p:cNvSpPr txBox="1">
            <a:spLocks noChangeArrowheads="1"/>
          </p:cNvSpPr>
          <p:nvPr/>
        </p:nvSpPr>
        <p:spPr bwMode="auto">
          <a:xfrm>
            <a:off x="2362200" y="5029200"/>
            <a:ext cx="1219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Swapping O and O</a:t>
            </a:r>
            <a:r>
              <a:rPr lang="en-US" altLang="ko-KR" sz="1400" baseline="-25000">
                <a:ea typeface="Gulim" pitchFamily="34" charset="-127"/>
              </a:rPr>
              <a:t>ramdom </a:t>
            </a: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If quality is improved.</a:t>
            </a:r>
          </a:p>
        </p:txBody>
      </p:sp>
      <p:sp>
        <p:nvSpPr>
          <p:cNvPr id="4198" name="Text Box 2233"/>
          <p:cNvSpPr txBox="1">
            <a:spLocks noChangeArrowheads="1"/>
          </p:cNvSpPr>
          <p:nvPr/>
        </p:nvSpPr>
        <p:spPr bwMode="auto">
          <a:xfrm>
            <a:off x="228600" y="4724400"/>
            <a:ext cx="1981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Do loop</a:t>
            </a:r>
          </a:p>
          <a:p>
            <a:pPr algn="l"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Until no change</a:t>
            </a:r>
          </a:p>
        </p:txBody>
      </p:sp>
      <p:grpSp>
        <p:nvGrpSpPr>
          <p:cNvPr id="4" name="Group 2234"/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4200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3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4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5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6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7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8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09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0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1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2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3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4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5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6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7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8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19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0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1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2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3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4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5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6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7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8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29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0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1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2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3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4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5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6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7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8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39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0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1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2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3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4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5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6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7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8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49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0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1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2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3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4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5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56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57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58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59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0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1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2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3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4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5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6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7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8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69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0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1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2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3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4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5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6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7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278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80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K-</a:t>
            </a:r>
            <a:r>
              <a:rPr lang="en-IN" b="1" dirty="0" err="1" smtClean="0"/>
              <a:t>Medoids</a:t>
            </a:r>
            <a:r>
              <a:rPr lang="en-IN" b="1" dirty="0" smtClean="0"/>
              <a:t> clustering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B0EF186BC86D4F8F0273CDA7235893" ma:contentTypeVersion="2" ma:contentTypeDescription="Create a new document." ma:contentTypeScope="" ma:versionID="ac967a7edcff25f2a2eb85e43acc92e4">
  <xsd:schema xmlns:xsd="http://www.w3.org/2001/XMLSchema" xmlns:xs="http://www.w3.org/2001/XMLSchema" xmlns:p="http://schemas.microsoft.com/office/2006/metadata/properties" xmlns:ns2="5fb854da-bef7-44ca-b68f-c9a828dfee1e" targetNamespace="http://schemas.microsoft.com/office/2006/metadata/properties" ma:root="true" ma:fieldsID="cea8c480dd786f58407d4b28e13028b9" ns2:_="">
    <xsd:import namespace="5fb854da-bef7-44ca-b68f-c9a828dfee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854da-bef7-44ca-b68f-c9a828dfee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0E07FA-6837-418C-8424-9EAD1099DF39}"/>
</file>

<file path=customXml/itemProps2.xml><?xml version="1.0" encoding="utf-8"?>
<ds:datastoreItem xmlns:ds="http://schemas.openxmlformats.org/officeDocument/2006/customXml" ds:itemID="{106C650D-3651-43AB-9514-316803946514}"/>
</file>

<file path=customXml/itemProps3.xml><?xml version="1.0" encoding="utf-8"?>
<ds:datastoreItem xmlns:ds="http://schemas.openxmlformats.org/officeDocument/2006/customXml" ds:itemID="{8896D0BB-987C-4182-BA23-0ABFECF71193}"/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1528</Words>
  <Application>Microsoft Office PowerPoint</Application>
  <PresentationFormat>On-screen Show (4:3)</PresentationFormat>
  <Paragraphs>265</Paragraphs>
  <Slides>28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Equation</vt:lpstr>
      <vt:lpstr>SmartDraw</vt:lpstr>
      <vt:lpstr>Worksheet</vt:lpstr>
      <vt:lpstr>Partitioning Algorithms: Basic Concept</vt:lpstr>
      <vt:lpstr>The K-Means Clustering Method </vt:lpstr>
      <vt:lpstr>An Example of K-Means Clustering</vt:lpstr>
      <vt:lpstr>Comments on the K-Means Method</vt:lpstr>
      <vt:lpstr>Slide 5</vt:lpstr>
      <vt:lpstr>Variations of the K-Means Method</vt:lpstr>
      <vt:lpstr>What Is the Problem of the K-Means Method?</vt:lpstr>
      <vt:lpstr>PAM(Partitioning Around Medoids ): A Typical  K-Medoids Algorithm</vt:lpstr>
      <vt:lpstr>K-Medoids clustering </vt:lpstr>
      <vt:lpstr>Slide 10</vt:lpstr>
      <vt:lpstr>K-Medoids clustering </vt:lpstr>
      <vt:lpstr>Algorithm</vt:lpstr>
      <vt:lpstr> Example:</vt:lpstr>
      <vt:lpstr>Slide 14</vt:lpstr>
      <vt:lpstr>Slide 15</vt:lpstr>
      <vt:lpstr>Slide 16</vt:lpstr>
      <vt:lpstr>Slide 17</vt:lpstr>
      <vt:lpstr>Slide 18</vt:lpstr>
      <vt:lpstr>The clustering would be in the following way</vt:lpstr>
      <vt:lpstr>Slide 20</vt:lpstr>
      <vt:lpstr>The K-Medoid Clustering Method</vt:lpstr>
      <vt:lpstr>“How can we scale up the k-medoids method?”</vt:lpstr>
      <vt:lpstr>“How might we improve the quality and scalability of CLARA?”</vt:lpstr>
      <vt:lpstr>CLARANS</vt:lpstr>
      <vt:lpstr>How to determine the optimal number of clusters for k-means clustering </vt:lpstr>
      <vt:lpstr>Slide 26</vt:lpstr>
      <vt:lpstr>References</vt:lpstr>
      <vt:lpstr>Slide 28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sivaraj</dc:creator>
  <cp:lastModifiedBy>sivaraj</cp:lastModifiedBy>
  <cp:revision>21</cp:revision>
  <dcterms:created xsi:type="dcterms:W3CDTF">2021-09-24T06:00:46Z</dcterms:created>
  <dcterms:modified xsi:type="dcterms:W3CDTF">2021-09-29T06:21:24Z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0x01010036B0EF186BC86D4F8F0273CDA7235893</vt:lpwstr>
  </property>
</Properties>
</file>