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1"/>
  </p:notesMasterIdLst>
  <p:sldIdLst>
    <p:sldId id="256" r:id="rId2"/>
    <p:sldId id="258" r:id="rId3"/>
    <p:sldId id="259" r:id="rId4"/>
    <p:sldId id="265" r:id="rId5"/>
    <p:sldId id="266" r:id="rId6"/>
    <p:sldId id="267" r:id="rId7"/>
    <p:sldId id="268" r:id="rId8"/>
    <p:sldId id="269" r:id="rId9"/>
    <p:sldId id="270" r:id="rId10"/>
    <p:sldId id="274" r:id="rId11"/>
    <p:sldId id="271" r:id="rId12"/>
    <p:sldId id="272" r:id="rId13"/>
    <p:sldId id="273" r:id="rId14"/>
    <p:sldId id="275" r:id="rId15"/>
    <p:sldId id="276" r:id="rId16"/>
    <p:sldId id="281" r:id="rId17"/>
    <p:sldId id="286" r:id="rId18"/>
    <p:sldId id="283" r:id="rId19"/>
    <p:sldId id="284" r:id="rId20"/>
    <p:sldId id="296" r:id="rId21"/>
    <p:sldId id="298" r:id="rId22"/>
    <p:sldId id="277" r:id="rId23"/>
    <p:sldId id="278" r:id="rId24"/>
    <p:sldId id="287" r:id="rId25"/>
    <p:sldId id="288" r:id="rId26"/>
    <p:sldId id="289" r:id="rId27"/>
    <p:sldId id="290" r:id="rId28"/>
    <p:sldId id="291"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5854"/>
    <p:restoredTop sz="92547"/>
  </p:normalViewPr>
  <p:slideViewPr>
    <p:cSldViewPr>
      <p:cViewPr varScale="1">
        <p:scale>
          <a:sx n="119" d="100"/>
          <a:sy n="119" d="100"/>
        </p:scale>
        <p:origin x="2000"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58DB2-E31D-47A5-8C4E-AFFB9DF269AF}" type="datetimeFigureOut">
              <a:rPr lang="en-US" smtClean="0"/>
              <a:pPr/>
              <a:t>7/12/20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50088-A43A-4AA9-A959-41B1D6CE57CD}" type="slidenum">
              <a:rPr lang="en-US" smtClean="0"/>
              <a:pPr/>
              <a:t>‹#›</a:t>
            </a:fld>
            <a:endParaRPr lang="en-US"/>
          </a:p>
        </p:txBody>
      </p:sp>
    </p:spTree>
    <p:extLst>
      <p:ext uri="{BB962C8B-B14F-4D97-AF65-F5344CB8AC3E}">
        <p14:creationId xmlns:p14="http://schemas.microsoft.com/office/powerpoint/2010/main" val="4039520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537D3102-AD23-4BFF-87AE-61567A0BE8E3}" type="datetime1">
              <a:rPr lang="en-US" smtClean="0"/>
              <a:t>7/12/20</a:t>
            </a:fld>
            <a:endParaRPr 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B6F977A0-4F64-4993-AE65-2CC71A205D04}" type="slidenum">
              <a:rPr lang="en-US" smtClean="0"/>
              <a:pPr/>
              <a:t>‹#›</a:t>
            </a:fld>
            <a:endParaRPr lang="en-US" dirty="0"/>
          </a:p>
        </p:txBody>
      </p:sp>
      <p:sp>
        <p:nvSpPr>
          <p:cNvPr id="15" name="Footer Placeholder 14"/>
          <p:cNvSpPr>
            <a:spLocks noGrp="1"/>
          </p:cNvSpPr>
          <p:nvPr>
            <p:ph type="ftr" sz="quarter" idx="12"/>
          </p:nvPr>
        </p:nvSpPr>
        <p:spPr>
          <a:xfrm>
            <a:off x="3581400" y="6296248"/>
            <a:ext cx="2820987" cy="152400"/>
          </a:xfrm>
        </p:spPr>
        <p:txBody>
          <a:bodyPr/>
          <a:lstStyle/>
          <a:p>
            <a:r>
              <a:rPr lang="en-US"/>
              <a:t>Department of CSE</a:t>
            </a:r>
            <a:endParaRPr 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43FABC42-E576-4B96-A2BC-C9DCC9DAE463}" type="datetime1">
              <a:rPr lang="en-US" smtClean="0"/>
              <a:t>7/12/20</a:t>
            </a:fld>
            <a:endParaRPr lang="en-US" dirty="0"/>
          </a:p>
        </p:txBody>
      </p:sp>
      <p:sp>
        <p:nvSpPr>
          <p:cNvPr id="14" name="Slide Number Placeholder 13"/>
          <p:cNvSpPr>
            <a:spLocks noGrp="1"/>
          </p:cNvSpPr>
          <p:nvPr>
            <p:ph type="sldNum" sz="quarter" idx="11"/>
          </p:nvPr>
        </p:nvSpPr>
        <p:spPr/>
        <p:txBody>
          <a:bodyPr/>
          <a:lstStyle/>
          <a:p>
            <a:fld id="{B6F977A0-4F64-4993-AE65-2CC71A205D04}" type="slidenum">
              <a:rPr lang="en-US" smtClean="0"/>
              <a:pPr/>
              <a:t>‹#›</a:t>
            </a:fld>
            <a:endParaRPr lang="en-US" dirty="0"/>
          </a:p>
        </p:txBody>
      </p:sp>
      <p:sp>
        <p:nvSpPr>
          <p:cNvPr id="15" name="Footer Placeholder 14"/>
          <p:cNvSpPr>
            <a:spLocks noGrp="1"/>
          </p:cNvSpPr>
          <p:nvPr>
            <p:ph type="ftr" sz="quarter" idx="12"/>
          </p:nvPr>
        </p:nvSpPr>
        <p:spPr/>
        <p:txBody>
          <a:bodyPr/>
          <a:lstStyle/>
          <a:p>
            <a:r>
              <a:rPr lang="en-US"/>
              <a:t>Department of CSE</a:t>
            </a:r>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E6B9B64A-A574-4632-8FB6-30501D3E1ACB}" type="datetime1">
              <a:rPr lang="en-US" smtClean="0"/>
              <a:t>7/12/20</a:t>
            </a:fld>
            <a:endParaRPr lang="en-US" dirty="0"/>
          </a:p>
        </p:txBody>
      </p:sp>
      <p:sp>
        <p:nvSpPr>
          <p:cNvPr id="14" name="Slide Number Placeholder 13"/>
          <p:cNvSpPr>
            <a:spLocks noGrp="1"/>
          </p:cNvSpPr>
          <p:nvPr>
            <p:ph type="sldNum" sz="quarter" idx="11"/>
          </p:nvPr>
        </p:nvSpPr>
        <p:spPr/>
        <p:txBody>
          <a:bodyPr/>
          <a:lstStyle/>
          <a:p>
            <a:fld id="{B6F977A0-4F64-4993-AE65-2CC71A205D04}" type="slidenum">
              <a:rPr lang="en-US" smtClean="0"/>
              <a:pPr/>
              <a:t>‹#›</a:t>
            </a:fld>
            <a:endParaRPr lang="en-US" dirty="0"/>
          </a:p>
        </p:txBody>
      </p:sp>
      <p:sp>
        <p:nvSpPr>
          <p:cNvPr id="15" name="Footer Placeholder 14"/>
          <p:cNvSpPr>
            <a:spLocks noGrp="1"/>
          </p:cNvSpPr>
          <p:nvPr>
            <p:ph type="ftr" sz="quarter" idx="12"/>
          </p:nvPr>
        </p:nvSpPr>
        <p:spPr/>
        <p:txBody>
          <a:bodyPr/>
          <a:lstStyle/>
          <a:p>
            <a:r>
              <a:rPr lang="en-US"/>
              <a:t>Department of CSE</a:t>
            </a:r>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7" name="Footer Placeholder 16"/>
          <p:cNvSpPr>
            <a:spLocks noGrp="1"/>
          </p:cNvSpPr>
          <p:nvPr>
            <p:ph type="ftr" sz="quarter" idx="11"/>
          </p:nvPr>
        </p:nvSpPr>
        <p:spPr/>
        <p:txBody>
          <a:bodyPr/>
          <a:lstStyle/>
          <a:p>
            <a:r>
              <a:rPr lang="en-US"/>
              <a:t>Department of CSE</a:t>
            </a:r>
          </a:p>
        </p:txBody>
      </p:sp>
      <p:sp>
        <p:nvSpPr>
          <p:cNvPr id="29" name="Slide Number Placeholder 28"/>
          <p:cNvSpPr>
            <a:spLocks noGrp="1"/>
          </p:cNvSpPr>
          <p:nvPr>
            <p:ph type="sldNum" sz="quarter" idx="12"/>
          </p:nvPr>
        </p:nvSpPr>
        <p:spPr>
          <a:xfrm>
            <a:off x="152400" y="6477000"/>
            <a:ext cx="457200" cy="266700"/>
          </a:xfrm>
          <a:solidFill>
            <a:schemeClr val="bg1"/>
          </a:solidFill>
        </p:spPr>
        <p:txBody>
          <a:bodyPr lIns="0" tIns="0" rIns="0" bIns="0">
            <a:noAutofit/>
          </a:bodyPr>
          <a:lstStyle>
            <a:lvl1pPr>
              <a:defRPr sz="1100">
                <a:solidFill>
                  <a:schemeClr val="tx1"/>
                </a:solidFill>
              </a:defRPr>
            </a:lvl1pPr>
          </a:lstStyle>
          <a:p>
            <a:fld id="{16B630EB-F987-45A6-8A46-FAB463B7F3A1}"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normAutofit/>
          </a:bodyPr>
          <a:lstStyle>
            <a:lvl1pPr algn="ctr">
              <a:defRPr lang="en-US" sz="4400" baseline="0" dirty="0">
                <a:solidFill>
                  <a:srgbClr val="FFFFFF"/>
                </a:solidFill>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066800"/>
            <a:ext cx="8763000" cy="685800"/>
          </a:xfrm>
        </p:spPr>
        <p:txBody>
          <a:bodyPr/>
          <a:lstStyle>
            <a:lvl1pPr>
              <a:defRPr/>
            </a:lvl1pPr>
          </a:lstStyle>
          <a:p>
            <a:r>
              <a:rPr lang="en-US" dirty="0"/>
              <a:t>Objectives</a:t>
            </a:r>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pic>
        <p:nvPicPr>
          <p:cNvPr id="6" name="Picture 5"/>
          <p:cNvPicPr>
            <a:picLocks noChangeAspect="1" noChangeArrowheads="1"/>
          </p:cNvPicPr>
          <p:nvPr userDrawn="1"/>
        </p:nvPicPr>
        <p:blipFill>
          <a:blip r:embed="rId2"/>
          <a:srcRect/>
          <a:stretch>
            <a:fillRect/>
          </a:stretch>
        </p:blipFill>
        <p:spPr bwMode="auto">
          <a:xfrm>
            <a:off x="228600" y="152400"/>
            <a:ext cx="1219200" cy="900455"/>
          </a:xfrm>
          <a:prstGeom prst="rect">
            <a:avLst/>
          </a:prstGeom>
          <a:noFill/>
          <a:ln w="9525">
            <a:noFill/>
            <a:miter lim="800000"/>
            <a:headEnd/>
            <a:tailEnd/>
          </a:ln>
          <a:effectLst/>
        </p:spPr>
      </p:pic>
      <p:sp>
        <p:nvSpPr>
          <p:cNvPr id="7" name="Content Placeholder 7"/>
          <p:cNvSpPr>
            <a:spLocks noGrp="1"/>
          </p:cNvSpPr>
          <p:nvPr>
            <p:ph sz="quarter" idx="1"/>
          </p:nvPr>
        </p:nvSpPr>
        <p:spPr>
          <a:xfrm>
            <a:off x="228600" y="1752600"/>
            <a:ext cx="8763000" cy="4267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rcise/hw">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152400" y="1295400"/>
            <a:ext cx="8763000" cy="5029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8" name="Picture 7"/>
          <p:cNvPicPr/>
          <p:nvPr userDrawn="1"/>
        </p:nvPicPr>
        <p:blipFill>
          <a:blip r:embed="rId2"/>
          <a:srcRect/>
          <a:stretch>
            <a:fillRect/>
          </a:stretch>
        </p:blipFill>
        <p:spPr bwMode="auto">
          <a:xfrm>
            <a:off x="7772400" y="228600"/>
            <a:ext cx="1152525" cy="1009650"/>
          </a:xfrm>
          <a:prstGeom prst="rect">
            <a:avLst/>
          </a:prstGeom>
          <a:noFill/>
          <a:ln w="9525">
            <a:noFill/>
            <a:miter lim="800000"/>
            <a:headEnd/>
            <a:tailEnd/>
          </a:ln>
          <a:effec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bserv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152400" y="19050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6" name="Picture 5"/>
          <p:cNvPicPr/>
          <p:nvPr userDrawn="1"/>
        </p:nvPicPr>
        <p:blipFill>
          <a:blip r:embed="rId2"/>
          <a:srcRect/>
          <a:stretch>
            <a:fillRect/>
          </a:stretch>
        </p:blipFill>
        <p:spPr bwMode="auto">
          <a:xfrm>
            <a:off x="228601" y="228600"/>
            <a:ext cx="1904999" cy="1066800"/>
          </a:xfrm>
          <a:prstGeom prst="rect">
            <a:avLst/>
          </a:prstGeom>
          <a:noFill/>
          <a:ln w="9525">
            <a:noFill/>
            <a:miter lim="800000"/>
            <a:headEnd/>
            <a:tailEnd/>
          </a:ln>
          <a:effectLst/>
        </p:spPr>
      </p:pic>
      <p:sp>
        <p:nvSpPr>
          <p:cNvPr id="9" name="Title 1"/>
          <p:cNvSpPr>
            <a:spLocks noGrp="1"/>
          </p:cNvSpPr>
          <p:nvPr>
            <p:ph type="title" hasCustomPrompt="1"/>
          </p:nvPr>
        </p:nvSpPr>
        <p:spPr>
          <a:xfrm>
            <a:off x="152400" y="1219200"/>
            <a:ext cx="8763000" cy="685800"/>
          </a:xfrm>
        </p:spPr>
        <p:txBody>
          <a:bodyPr/>
          <a:lstStyle>
            <a:lvl1pPr>
              <a:defRPr baseline="0"/>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t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228600" y="16002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9" name="Title 1"/>
          <p:cNvSpPr>
            <a:spLocks noGrp="1"/>
          </p:cNvSpPr>
          <p:nvPr>
            <p:ph type="title" hasCustomPrompt="1"/>
          </p:nvPr>
        </p:nvSpPr>
        <p:spPr>
          <a:xfrm>
            <a:off x="228600" y="762000"/>
            <a:ext cx="3505200" cy="838200"/>
          </a:xfrm>
        </p:spPr>
        <p:txBody>
          <a:bodyPr/>
          <a:lstStyle>
            <a:lvl1pPr>
              <a:defRPr baseline="0"/>
            </a:lvl1pPr>
          </a:lstStyle>
          <a:p>
            <a:r>
              <a:rPr lang="en-US" dirty="0"/>
              <a:t>Note/Remember</a:t>
            </a:r>
          </a:p>
        </p:txBody>
      </p:sp>
      <p:pic>
        <p:nvPicPr>
          <p:cNvPr id="8" name="Picture 7"/>
          <p:cNvPicPr/>
          <p:nvPr userDrawn="1"/>
        </p:nvPicPr>
        <p:blipFill>
          <a:blip r:embed="rId2" cstate="print"/>
          <a:srcRect/>
          <a:stretch>
            <a:fillRect/>
          </a:stretch>
        </p:blipFill>
        <p:spPr bwMode="auto">
          <a:xfrm>
            <a:off x="3810000" y="762000"/>
            <a:ext cx="609600" cy="771144"/>
          </a:xfrm>
          <a:prstGeom prst="rect">
            <a:avLst/>
          </a:prstGeom>
          <a:noFill/>
          <a:ln w="9525">
            <a:noFill/>
            <a:miter lim="800000"/>
            <a:headEnd/>
            <a:tailEnd/>
          </a:ln>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with_comm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lvl1pPr>
              <a:defRPr>
                <a:solidFill>
                  <a:schemeClr val="tx1"/>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6" name="Content Placeholder 7"/>
          <p:cNvSpPr>
            <a:spLocks noGrp="1"/>
          </p:cNvSpPr>
          <p:nvPr>
            <p:ph sz="quarter" idx="1"/>
          </p:nvPr>
        </p:nvSpPr>
        <p:spPr>
          <a:xfrm>
            <a:off x="228600" y="1447800"/>
            <a:ext cx="8686800" cy="37338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TextBox 6"/>
          <p:cNvSpPr txBox="1"/>
          <p:nvPr userDrawn="1"/>
        </p:nvSpPr>
        <p:spPr>
          <a:xfrm>
            <a:off x="4038600" y="5562600"/>
            <a:ext cx="4876800" cy="461665"/>
          </a:xfrm>
          <a:prstGeom prst="rect">
            <a:avLst/>
          </a:prstGeom>
          <a:noFill/>
        </p:spPr>
        <p:txBody>
          <a:bodyPr wrap="square" rtlCol="0">
            <a:spAutoFit/>
          </a:bodyPr>
          <a:lstStyle/>
          <a:p>
            <a:pPr>
              <a:buClrTx/>
              <a:buFont typeface="Wingdings" pitchFamily="2" charset="2"/>
              <a:buChar char="ü"/>
            </a:pPr>
            <a:r>
              <a:rPr lang="en-US" sz="2400" i="1" dirty="0"/>
              <a:t>Comments / interactive</a:t>
            </a:r>
            <a:r>
              <a:rPr lang="en-US" sz="2400" i="1" baseline="0" dirty="0"/>
              <a:t> query</a:t>
            </a:r>
            <a:endParaRPr lang="en-US" sz="2400" i="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st_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762000"/>
            <a:ext cx="8763000" cy="685800"/>
          </a:xfrm>
        </p:spPr>
        <p:txBody>
          <a:bodyPr/>
          <a:lstStyle>
            <a:lvl1pPr>
              <a:defRPr i="1"/>
            </a:lvl1pPr>
          </a:lstStyle>
          <a:p>
            <a:r>
              <a:rPr lang="en-US" dirty="0"/>
              <a:t>What has been described?</a:t>
            </a:r>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228600" y="1447800"/>
            <a:ext cx="8763000" cy="38100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TextBox 7"/>
          <p:cNvSpPr txBox="1"/>
          <p:nvPr userDrawn="1"/>
        </p:nvSpPr>
        <p:spPr>
          <a:xfrm>
            <a:off x="5867400" y="5257800"/>
            <a:ext cx="3124200" cy="1061829"/>
          </a:xfrm>
          <a:prstGeom prst="rect">
            <a:avLst/>
          </a:prstGeom>
          <a:noFill/>
        </p:spPr>
        <p:txBody>
          <a:bodyPr wrap="square" rtlCol="0">
            <a:spAutoFit/>
          </a:bodyPr>
          <a:lstStyle/>
          <a:p>
            <a:pPr>
              <a:buFont typeface="Wingdings" pitchFamily="2" charset="2"/>
              <a:buNone/>
            </a:pPr>
            <a:r>
              <a:rPr lang="en-US" sz="1050" b="1" i="1" dirty="0"/>
              <a:t>Credits</a:t>
            </a:r>
          </a:p>
          <a:p>
            <a:pPr>
              <a:buFont typeface="Wingdings" pitchFamily="2" charset="2"/>
              <a:buChar char="§"/>
            </a:pPr>
            <a:r>
              <a:rPr lang="en-US" sz="1050" i="1" dirty="0"/>
              <a:t>Ref1</a:t>
            </a:r>
          </a:p>
          <a:p>
            <a:pPr>
              <a:buFont typeface="Wingdings" pitchFamily="2" charset="2"/>
              <a:buChar char="§"/>
            </a:pPr>
            <a:r>
              <a:rPr lang="en-US" sz="1050" i="1" dirty="0"/>
              <a:t>Ref2</a:t>
            </a:r>
          </a:p>
          <a:p>
            <a:pPr>
              <a:buFont typeface="Wingdings" pitchFamily="2" charset="2"/>
              <a:buChar char="§"/>
            </a:pPr>
            <a:r>
              <a:rPr lang="en-US" sz="1050" i="1" dirty="0"/>
              <a:t>D</a:t>
            </a:r>
          </a:p>
          <a:p>
            <a:pPr>
              <a:buFont typeface="Wingdings" pitchFamily="2" charset="2"/>
              <a:buChar char="§"/>
            </a:pPr>
            <a:r>
              <a:rPr lang="en-US" sz="1050" i="1" dirty="0"/>
              <a:t>D</a:t>
            </a:r>
          </a:p>
          <a:p>
            <a:pPr>
              <a:buFont typeface="Wingdings" pitchFamily="2" charset="2"/>
              <a:buChar char="§"/>
            </a:pPr>
            <a:r>
              <a:rPr lang="en-US" sz="1050" i="1" dirty="0"/>
              <a:t>d</a:t>
            </a:r>
          </a:p>
        </p:txBody>
      </p:sp>
      <p:pic>
        <p:nvPicPr>
          <p:cNvPr id="9" name="Picture 1"/>
          <p:cNvPicPr>
            <a:picLocks noChangeAspect="1" noChangeArrowheads="1"/>
          </p:cNvPicPr>
          <p:nvPr userDrawn="1"/>
        </p:nvPicPr>
        <p:blipFill>
          <a:blip r:embed="rId2" cstate="print"/>
          <a:srcRect/>
          <a:stretch>
            <a:fillRect/>
          </a:stretch>
        </p:blipFill>
        <p:spPr bwMode="auto">
          <a:xfrm>
            <a:off x="381000" y="228600"/>
            <a:ext cx="533400" cy="615069"/>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fld id="{B55F5725-E820-4B2A-A81C-15E6A453397F}" type="datetime1">
              <a:rPr lang="en-US" smtClean="0"/>
              <a:t>7/12/20</a:t>
            </a:fld>
            <a:endParaRPr lang="en-US" dirty="0"/>
          </a:p>
        </p:txBody>
      </p:sp>
      <p:sp>
        <p:nvSpPr>
          <p:cNvPr id="11" name="Slide Number Placeholder 10"/>
          <p:cNvSpPr>
            <a:spLocks noGrp="1"/>
          </p:cNvSpPr>
          <p:nvPr>
            <p:ph type="sldNum" sz="quarter" idx="11"/>
          </p:nvPr>
        </p:nvSpPr>
        <p:spPr/>
        <p:txBody>
          <a:bodyPr/>
          <a:lstStyle/>
          <a:p>
            <a:fld id="{B6F977A0-4F64-4993-AE65-2CC71A205D04}"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Department of CSE</a:t>
            </a:r>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B68DB90A-5AB2-4BF4-8147-F4CADCC03FE3}" type="datetime1">
              <a:rPr lang="en-US" smtClean="0"/>
              <a:t>7/12/20</a:t>
            </a:fld>
            <a:endParaRPr lang="en-US" dirty="0"/>
          </a:p>
        </p:txBody>
      </p:sp>
      <p:sp>
        <p:nvSpPr>
          <p:cNvPr id="13" name="Slide Number Placeholder 12"/>
          <p:cNvSpPr>
            <a:spLocks noGrp="1"/>
          </p:cNvSpPr>
          <p:nvPr>
            <p:ph type="sldNum" sz="quarter" idx="11"/>
          </p:nvPr>
        </p:nvSpPr>
        <p:spPr>
          <a:xfrm>
            <a:off x="4116388" y="6400800"/>
            <a:ext cx="533400" cy="152400"/>
          </a:xfrm>
        </p:spPr>
        <p:txBody>
          <a:bodyPr/>
          <a:lstStyle/>
          <a:p>
            <a:fld id="{B6F977A0-4F64-4993-AE65-2CC71A205D04}" type="slidenum">
              <a:rPr lang="en-US" smtClean="0"/>
              <a:pPr/>
              <a:t>‹#›</a:t>
            </a:fld>
            <a:endParaRPr lang="en-US" dirty="0"/>
          </a:p>
        </p:txBody>
      </p:sp>
      <p:sp>
        <p:nvSpPr>
          <p:cNvPr id="14" name="Footer Placeholder 13"/>
          <p:cNvSpPr>
            <a:spLocks noGrp="1"/>
          </p:cNvSpPr>
          <p:nvPr>
            <p:ph type="ftr" sz="quarter" idx="12"/>
          </p:nvPr>
        </p:nvSpPr>
        <p:spPr>
          <a:xfrm>
            <a:off x="838200" y="6296248"/>
            <a:ext cx="2820987" cy="152400"/>
          </a:xfrm>
        </p:spPr>
        <p:txBody>
          <a:bodyPr/>
          <a:lstStyle/>
          <a:p>
            <a:r>
              <a:rPr lang="en-US"/>
              <a:t>Department of CSE</a:t>
            </a:r>
            <a:endParaRPr lang="en-US" dirty="0"/>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FC7ECF7D-CB0D-4FDB-902B-9E5CD56B2F3F}" type="datetime1">
              <a:rPr lang="en-US" smtClean="0"/>
              <a:t>7/12/20</a:t>
            </a:fld>
            <a:endParaRPr lang="en-US" dirty="0"/>
          </a:p>
        </p:txBody>
      </p:sp>
      <p:sp>
        <p:nvSpPr>
          <p:cNvPr id="13" name="Slide Number Placeholder 12"/>
          <p:cNvSpPr>
            <a:spLocks noGrp="1"/>
          </p:cNvSpPr>
          <p:nvPr>
            <p:ph type="sldNum" sz="quarter" idx="11"/>
          </p:nvPr>
        </p:nvSpPr>
        <p:spPr/>
        <p:txBody>
          <a:bodyPr/>
          <a:lstStyle/>
          <a:p>
            <a:fld id="{B6F977A0-4F64-4993-AE65-2CC71A205D04}"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a:t>Department of CSE</a:t>
            </a:r>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C1155614-9033-4786-9235-17DD4EEE6651}" type="datetime1">
              <a:rPr lang="en-US" smtClean="0"/>
              <a:t>7/12/20</a:t>
            </a:fld>
            <a:endParaRPr lang="en-US" dirty="0"/>
          </a:p>
        </p:txBody>
      </p:sp>
      <p:sp>
        <p:nvSpPr>
          <p:cNvPr id="14" name="Slide Number Placeholder 13"/>
          <p:cNvSpPr>
            <a:spLocks noGrp="1"/>
          </p:cNvSpPr>
          <p:nvPr>
            <p:ph type="sldNum" sz="quarter" idx="11"/>
          </p:nvPr>
        </p:nvSpPr>
        <p:spPr/>
        <p:txBody>
          <a:bodyPr/>
          <a:lstStyle/>
          <a:p>
            <a:fld id="{B6F977A0-4F64-4993-AE65-2CC71A205D04}" type="slidenum">
              <a:rPr lang="en-US" smtClean="0"/>
              <a:pPr/>
              <a:t>‹#›</a:t>
            </a:fld>
            <a:endParaRPr lang="en-US" dirty="0"/>
          </a:p>
        </p:txBody>
      </p:sp>
      <p:sp>
        <p:nvSpPr>
          <p:cNvPr id="16" name="Footer Placeholder 15"/>
          <p:cNvSpPr>
            <a:spLocks noGrp="1"/>
          </p:cNvSpPr>
          <p:nvPr>
            <p:ph type="ftr" sz="quarter" idx="12"/>
          </p:nvPr>
        </p:nvSpPr>
        <p:spPr/>
        <p:txBody>
          <a:bodyPr/>
          <a:lstStyle/>
          <a:p>
            <a:r>
              <a:rPr lang="en-US"/>
              <a:t>Department of CSE</a:t>
            </a:r>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a:t>Click to edit Master title style</a:t>
            </a:r>
            <a:endParaRPr lang="en-US" dirty="0"/>
          </a:p>
        </p:txBody>
      </p:sp>
      <p:sp>
        <p:nvSpPr>
          <p:cNvPr id="9" name="Date Placeholder 8"/>
          <p:cNvSpPr>
            <a:spLocks noGrp="1"/>
          </p:cNvSpPr>
          <p:nvPr>
            <p:ph type="dt" sz="half" idx="10"/>
          </p:nvPr>
        </p:nvSpPr>
        <p:spPr/>
        <p:txBody>
          <a:bodyPr/>
          <a:lstStyle/>
          <a:p>
            <a:fld id="{63DFD299-E27D-455F-9667-E019E6CEA2DD}" type="datetime1">
              <a:rPr lang="en-US" smtClean="0"/>
              <a:t>7/12/20</a:t>
            </a:fld>
            <a:endParaRPr lang="en-US" dirty="0"/>
          </a:p>
        </p:txBody>
      </p:sp>
      <p:sp>
        <p:nvSpPr>
          <p:cNvPr id="10" name="Slide Number Placeholder 9"/>
          <p:cNvSpPr>
            <a:spLocks noGrp="1"/>
          </p:cNvSpPr>
          <p:nvPr>
            <p:ph type="sldNum" sz="quarter" idx="11"/>
          </p:nvPr>
        </p:nvSpPr>
        <p:spPr/>
        <p:txBody>
          <a:bodyPr/>
          <a:lstStyle/>
          <a:p>
            <a:fld id="{16B630EB-F987-45A6-8A46-FAB463B7F3A1}" type="slidenum">
              <a:rPr lang="en-US" smtClean="0"/>
              <a:pPr/>
              <a:t>‹#›</a:t>
            </a:fld>
            <a:endParaRPr lang="en-US"/>
          </a:p>
        </p:txBody>
      </p:sp>
      <p:sp>
        <p:nvSpPr>
          <p:cNvPr id="11" name="Footer Placeholder 10"/>
          <p:cNvSpPr>
            <a:spLocks noGrp="1"/>
          </p:cNvSpPr>
          <p:nvPr>
            <p:ph type="ftr" sz="quarter" idx="12"/>
          </p:nvPr>
        </p:nvSpPr>
        <p:spPr/>
        <p:txBody>
          <a:bodyPr/>
          <a:lstStyle/>
          <a:p>
            <a:r>
              <a:rPr lang="en-US"/>
              <a:t>Department of CSE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3CAA9CB-1752-48C5-8105-E376DCE212C0}" type="datetime1">
              <a:rPr lang="en-US" smtClean="0"/>
              <a:t>7/12/20</a:t>
            </a:fld>
            <a:endParaRPr lang="en-US" dirty="0"/>
          </a:p>
        </p:txBody>
      </p:sp>
      <p:sp>
        <p:nvSpPr>
          <p:cNvPr id="9" name="Slide Number Placeholder 8"/>
          <p:cNvSpPr>
            <a:spLocks noGrp="1"/>
          </p:cNvSpPr>
          <p:nvPr>
            <p:ph type="sldNum" sz="quarter" idx="11"/>
          </p:nvPr>
        </p:nvSpPr>
        <p:spPr/>
        <p:txBody>
          <a:bodyPr/>
          <a:lstStyle/>
          <a:p>
            <a:fld id="{16B630EB-F987-45A6-8A46-FAB463B7F3A1}" type="slidenum">
              <a:rPr lang="en-US" smtClean="0"/>
              <a:pPr/>
              <a:t>‹#›</a:t>
            </a:fld>
            <a:endParaRPr lang="en-US"/>
          </a:p>
        </p:txBody>
      </p:sp>
      <p:sp>
        <p:nvSpPr>
          <p:cNvPr id="10" name="Footer Placeholder 9"/>
          <p:cNvSpPr>
            <a:spLocks noGrp="1"/>
          </p:cNvSpPr>
          <p:nvPr>
            <p:ph type="ftr" sz="quarter" idx="12"/>
          </p:nvPr>
        </p:nvSpPr>
        <p:spPr/>
        <p:txBody>
          <a:bodyPr/>
          <a:lstStyle/>
          <a:p>
            <a:r>
              <a:rPr lang="en-US"/>
              <a:t>Department of CSE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C01F1C62-8F5A-4581-84EA-8C88B3391AE6}" type="datetime1">
              <a:rPr lang="en-US" smtClean="0"/>
              <a:t>7/12/20</a:t>
            </a:fld>
            <a:endParaRPr lang="en-US" dirty="0"/>
          </a:p>
        </p:txBody>
      </p:sp>
      <p:sp>
        <p:nvSpPr>
          <p:cNvPr id="16" name="Slide Number Placeholder 15"/>
          <p:cNvSpPr>
            <a:spLocks noGrp="1"/>
          </p:cNvSpPr>
          <p:nvPr>
            <p:ph type="sldNum" sz="quarter" idx="11"/>
          </p:nvPr>
        </p:nvSpPr>
        <p:spPr/>
        <p:txBody>
          <a:bodyPr/>
          <a:lstStyle/>
          <a:p>
            <a:fld id="{B6F977A0-4F64-4993-AE65-2CC71A205D04}" type="slidenum">
              <a:rPr lang="en-US" smtClean="0"/>
              <a:pPr/>
              <a:t>‹#›</a:t>
            </a:fld>
            <a:endParaRPr lang="en-US" dirty="0"/>
          </a:p>
        </p:txBody>
      </p:sp>
      <p:sp>
        <p:nvSpPr>
          <p:cNvPr id="17" name="Footer Placeholder 16"/>
          <p:cNvSpPr>
            <a:spLocks noGrp="1"/>
          </p:cNvSpPr>
          <p:nvPr>
            <p:ph type="ftr" sz="quarter" idx="12"/>
          </p:nvPr>
        </p:nvSpPr>
        <p:spPr/>
        <p:txBody>
          <a:bodyPr/>
          <a:lstStyle/>
          <a:p>
            <a:r>
              <a:rPr lang="en-US"/>
              <a:t>Department of CSE</a:t>
            </a:r>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75A98DDE-8CD0-4E97-98D0-8F413940748F}" type="datetime1">
              <a:rPr lang="en-US" smtClean="0"/>
              <a:t>7/12/20</a:t>
            </a:fld>
            <a:endParaRPr lang="en-US" dirty="0"/>
          </a:p>
        </p:txBody>
      </p:sp>
      <p:sp>
        <p:nvSpPr>
          <p:cNvPr id="17" name="Slide Number Placeholder 16"/>
          <p:cNvSpPr>
            <a:spLocks noGrp="1"/>
          </p:cNvSpPr>
          <p:nvPr>
            <p:ph type="sldNum" sz="quarter" idx="11"/>
          </p:nvPr>
        </p:nvSpPr>
        <p:spPr/>
        <p:txBody>
          <a:bodyPr/>
          <a:lstStyle/>
          <a:p>
            <a:fld id="{B6F977A0-4F64-4993-AE65-2CC71A205D04}" type="slidenum">
              <a:rPr lang="en-US" smtClean="0"/>
              <a:pPr/>
              <a:t>‹#›</a:t>
            </a:fld>
            <a:endParaRPr lang="en-US" dirty="0"/>
          </a:p>
        </p:txBody>
      </p:sp>
      <p:sp>
        <p:nvSpPr>
          <p:cNvPr id="18" name="Footer Placeholder 17"/>
          <p:cNvSpPr>
            <a:spLocks noGrp="1"/>
          </p:cNvSpPr>
          <p:nvPr>
            <p:ph type="ftr" sz="quarter" idx="12"/>
          </p:nvPr>
        </p:nvSpPr>
        <p:spPr/>
        <p:txBody>
          <a:bodyPr/>
          <a:lstStyle/>
          <a:p>
            <a:r>
              <a:rPr lang="en-US"/>
              <a:t>Department of CSE</a:t>
            </a:r>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20"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B6F977A0-4F64-4993-AE65-2CC71A205D04}" type="slidenum">
              <a:rPr lang="en-US" smtClean="0"/>
              <a:pPr/>
              <a:t>‹#›</a:t>
            </a:fld>
            <a:endParaRPr 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4BB6B48-E8B6-492E-B5F2-B7A73A7469AD}" type="datetime1">
              <a:rPr lang="en-US" smtClean="0"/>
              <a:t>7/12/20</a:t>
            </a:fld>
            <a:endParaRPr 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r>
              <a:rPr lang="en-US"/>
              <a:t>Department of CSE</a:t>
            </a:r>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97" r:id="rId13"/>
    <p:sldLayoutId id="2147483699" r:id="rId14"/>
    <p:sldLayoutId id="2147483700" r:id="rId15"/>
    <p:sldLayoutId id="2147483701" r:id="rId16"/>
    <p:sldLayoutId id="2147483696" r:id="rId17"/>
    <p:sldLayoutId id="2147483698" r:id="rId18"/>
  </p:sldLayoutIdLst>
  <p:hf hdr="0" dt="0"/>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CSE</a:t>
            </a:r>
          </a:p>
        </p:txBody>
      </p:sp>
      <p:sp>
        <p:nvSpPr>
          <p:cNvPr id="3" name="Slide Number Placeholder 2"/>
          <p:cNvSpPr>
            <a:spLocks noGrp="1"/>
          </p:cNvSpPr>
          <p:nvPr>
            <p:ph type="sldNum" sz="quarter" idx="12"/>
          </p:nvPr>
        </p:nvSpPr>
        <p:spPr/>
        <p:txBody>
          <a:bodyPr/>
          <a:lstStyle/>
          <a:p>
            <a:fld id="{16B630EB-F987-45A6-8A46-FAB463B7F3A1}" type="slidenum">
              <a:rPr lang="en-US" smtClean="0"/>
              <a:pPr/>
              <a:t>1</a:t>
            </a:fld>
            <a:endParaRPr lang="en-US" dirty="0"/>
          </a:p>
        </p:txBody>
      </p:sp>
      <p:sp>
        <p:nvSpPr>
          <p:cNvPr id="2" name="Title 1"/>
          <p:cNvSpPr>
            <a:spLocks noGrp="1"/>
          </p:cNvSpPr>
          <p:nvPr>
            <p:ph type="ctrTitle"/>
          </p:nvPr>
        </p:nvSpPr>
        <p:spPr>
          <a:xfrm>
            <a:off x="457200" y="1676400"/>
            <a:ext cx="8229600" cy="1470025"/>
          </a:xfrm>
        </p:spPr>
        <p:txBody>
          <a:bodyPr>
            <a:noAutofit/>
          </a:bodyPr>
          <a:lstStyle/>
          <a:p>
            <a:r>
              <a:rPr lang="en-US" dirty="0"/>
              <a:t>Introduction to Internet</a:t>
            </a:r>
            <a:endParaRPr lang="en-US" sz="4400" dirty="0">
              <a:solidFill>
                <a:schemeClr val="tx1"/>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Internet Protocol (IP)</a:t>
            </a:r>
          </a:p>
          <a:p>
            <a:r>
              <a:rPr lang="en-US" dirty="0"/>
              <a:t>Internet Protocol is </a:t>
            </a:r>
            <a:r>
              <a:rPr lang="en-US" b="1" dirty="0"/>
              <a:t>connectionless</a:t>
            </a:r>
            <a:r>
              <a:rPr lang="en-US" dirty="0"/>
              <a:t> and </a:t>
            </a:r>
            <a:r>
              <a:rPr lang="en-US" b="1" dirty="0"/>
              <a:t>unreliable</a:t>
            </a:r>
            <a:r>
              <a:rPr lang="en-US" dirty="0"/>
              <a:t> protocol. It ensures no guarantee of successfully transmission of data.</a:t>
            </a:r>
          </a:p>
          <a:p>
            <a:r>
              <a:rPr lang="en-US" dirty="0"/>
              <a:t>In order to make it reliable, it must be paired with reliable protocol such as TCP at the transport layer.</a:t>
            </a:r>
          </a:p>
          <a:p>
            <a:r>
              <a:rPr lang="en-US" dirty="0"/>
              <a:t>Internet protocol transmits the data in form of a datagram as shown in the following diagram:</a:t>
            </a:r>
          </a:p>
          <a:p>
            <a:r>
              <a:rPr lang="en-US" dirty="0"/>
              <a:t>The length of datagram is variable.</a:t>
            </a:r>
          </a:p>
          <a:p>
            <a:r>
              <a:rPr lang="en-US" dirty="0"/>
              <a:t>The Datagram is divided into two parts: </a:t>
            </a:r>
            <a:r>
              <a:rPr lang="en-US" b="1" dirty="0"/>
              <a:t>header</a:t>
            </a:r>
            <a:r>
              <a:rPr lang="en-US" dirty="0"/>
              <a:t> and </a:t>
            </a:r>
            <a:r>
              <a:rPr lang="en-US" b="1" dirty="0"/>
              <a:t>data.</a:t>
            </a:r>
            <a:endParaRPr lang="en-US" dirty="0"/>
          </a:p>
          <a:p>
            <a:r>
              <a:rPr lang="en-US" dirty="0"/>
              <a:t>The length of header is 20 to 60 bytes.</a:t>
            </a:r>
          </a:p>
          <a:p>
            <a:r>
              <a:rPr lang="en-US" dirty="0"/>
              <a:t>The header contains information for routing and delivery of the packet.</a:t>
            </a:r>
          </a:p>
          <a:p>
            <a:endParaRPr lang="en-US" dirty="0"/>
          </a:p>
        </p:txBody>
      </p:sp>
      <p:sp>
        <p:nvSpPr>
          <p:cNvPr id="3" name="Title 2"/>
          <p:cNvSpPr>
            <a:spLocks noGrp="1"/>
          </p:cNvSpPr>
          <p:nvPr>
            <p:ph type="title"/>
          </p:nvPr>
        </p:nvSpPr>
        <p:spPr/>
        <p:txBody>
          <a:bodyPr/>
          <a:lstStyle/>
          <a:p>
            <a:pPr algn="ctr"/>
            <a:r>
              <a:rPr lang="en-US" dirty="0"/>
              <a:t>IP</a:t>
            </a:r>
          </a:p>
        </p:txBody>
      </p:sp>
      <p:sp>
        <p:nvSpPr>
          <p:cNvPr id="4" name="Slide Number Placeholder 3"/>
          <p:cNvSpPr>
            <a:spLocks noGrp="1"/>
          </p:cNvSpPr>
          <p:nvPr>
            <p:ph type="sldNum" sz="quarter" idx="11"/>
          </p:nvPr>
        </p:nvSpPr>
        <p:spPr/>
        <p:txBody>
          <a:bodyPr/>
          <a:lstStyle/>
          <a:p>
            <a:fld id="{B6F977A0-4F64-4993-AE65-2CC71A205D04}" type="slidenum">
              <a:rPr lang="en-US" smtClean="0"/>
              <a:pPr/>
              <a:t>10</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342223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b="1" dirty="0"/>
              <a:t>User Datagram Protocol (UDP)</a:t>
            </a:r>
          </a:p>
          <a:p>
            <a:r>
              <a:rPr lang="en-US" dirty="0"/>
              <a:t>Like IP, UDP is connectionless and unreliable protocol. It doesn’t require making a connection with the host to exchange data. Since UDP is unreliable protocol, there is no mechanism for ensuring that data sent is received. </a:t>
            </a:r>
          </a:p>
          <a:p>
            <a:r>
              <a:rPr lang="en-US" dirty="0"/>
              <a:t>UDP transmits the data in form of a datagram. The UDP datagram consists of five parts as shown in the following diagram:</a:t>
            </a:r>
          </a:p>
          <a:p>
            <a:pPr marL="0" indent="0">
              <a:buNone/>
            </a:pPr>
            <a:endParaRPr lang="en-US" dirty="0"/>
          </a:p>
          <a:p>
            <a:r>
              <a:rPr lang="en-US" dirty="0"/>
              <a:t>UDP is used by the application that typically transmit small amount of data at one time.</a:t>
            </a:r>
          </a:p>
          <a:p>
            <a:r>
              <a:rPr lang="en-US" dirty="0"/>
              <a:t>UDP provides protocol port used i.e. UDP message contains both source and destination port number, that makes it possible for UDP software at the destination to deliver the message to correct application program.</a:t>
            </a:r>
          </a:p>
          <a:p>
            <a:endParaRPr lang="en-US" dirty="0"/>
          </a:p>
        </p:txBody>
      </p:sp>
      <p:sp>
        <p:nvSpPr>
          <p:cNvPr id="3" name="Title 2"/>
          <p:cNvSpPr>
            <a:spLocks noGrp="1"/>
          </p:cNvSpPr>
          <p:nvPr>
            <p:ph type="title"/>
          </p:nvPr>
        </p:nvSpPr>
        <p:spPr/>
        <p:txBody>
          <a:bodyPr/>
          <a:lstStyle/>
          <a:p>
            <a:r>
              <a:rPr lang="en-US" dirty="0"/>
              <a:t> UDP</a:t>
            </a:r>
            <a:br>
              <a:rPr lang="en-US" dirty="0"/>
            </a:br>
            <a:r>
              <a:rPr lang="en-US" dirty="0"/>
              <a:t> </a:t>
            </a:r>
          </a:p>
        </p:txBody>
      </p:sp>
      <p:sp>
        <p:nvSpPr>
          <p:cNvPr id="4" name="Slide Number Placeholder 3"/>
          <p:cNvSpPr>
            <a:spLocks noGrp="1"/>
          </p:cNvSpPr>
          <p:nvPr>
            <p:ph type="sldNum" sz="quarter" idx="11"/>
          </p:nvPr>
        </p:nvSpPr>
        <p:spPr/>
        <p:txBody>
          <a:bodyPr/>
          <a:lstStyle/>
          <a:p>
            <a:fld id="{B6F977A0-4F64-4993-AE65-2CC71A205D04}" type="slidenum">
              <a:rPr lang="en-US" smtClean="0"/>
              <a:pPr/>
              <a:t>11</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328579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a:t>Hyper Text Transfer Protocol (HTTP)</a:t>
            </a:r>
          </a:p>
          <a:p>
            <a:r>
              <a:rPr lang="en-US" dirty="0"/>
              <a:t>HTTP is a communication protocol. It defines mechanism for communication between browser and the web server. It is also called request and response protocol because the communication between browser and server takes place in request and response pairs.</a:t>
            </a:r>
          </a:p>
          <a:p>
            <a:r>
              <a:rPr lang="en-US" b="1" dirty="0"/>
              <a:t>HTTP Request</a:t>
            </a:r>
          </a:p>
          <a:p>
            <a:r>
              <a:rPr lang="en-US" dirty="0"/>
              <a:t>HTTP request comprises of lines which contains:</a:t>
            </a:r>
          </a:p>
          <a:p>
            <a:r>
              <a:rPr lang="en-US" dirty="0"/>
              <a:t>Request line</a:t>
            </a:r>
          </a:p>
          <a:p>
            <a:r>
              <a:rPr lang="en-US" dirty="0"/>
              <a:t>Header Fields</a:t>
            </a:r>
          </a:p>
          <a:p>
            <a:r>
              <a:rPr lang="en-US" dirty="0"/>
              <a:t>Message body</a:t>
            </a:r>
          </a:p>
          <a:p>
            <a:r>
              <a:rPr lang="en-US" dirty="0"/>
              <a:t>The first line i.e. the </a:t>
            </a:r>
            <a:r>
              <a:rPr lang="en-US" b="1" dirty="0"/>
              <a:t>Request line</a:t>
            </a:r>
            <a:r>
              <a:rPr lang="en-US" dirty="0"/>
              <a:t> specifies the request method i.e. </a:t>
            </a:r>
            <a:r>
              <a:rPr lang="en-US" b="1" dirty="0"/>
              <a:t>Get</a:t>
            </a:r>
            <a:r>
              <a:rPr lang="en-US" dirty="0"/>
              <a:t> or </a:t>
            </a:r>
            <a:r>
              <a:rPr lang="en-US" b="1" dirty="0"/>
              <a:t>Post.</a:t>
            </a:r>
            <a:endParaRPr lang="en-US" dirty="0"/>
          </a:p>
          <a:p>
            <a:r>
              <a:rPr lang="en-US" dirty="0"/>
              <a:t>The second line specifies the header which indicates the domain name of the server from where index.htm is retrieved.</a:t>
            </a:r>
          </a:p>
          <a:p>
            <a:r>
              <a:rPr lang="en-US" b="1" dirty="0"/>
              <a:t>HTTP Response</a:t>
            </a:r>
          </a:p>
          <a:p>
            <a:r>
              <a:rPr lang="en-US" dirty="0"/>
              <a:t>Like HTTP request, HTTP response also has certain structure. HTTP response contains:</a:t>
            </a:r>
          </a:p>
          <a:p>
            <a:r>
              <a:rPr lang="en-US" dirty="0"/>
              <a:t>Status line</a:t>
            </a:r>
          </a:p>
          <a:p>
            <a:r>
              <a:rPr lang="en-US" dirty="0"/>
              <a:t>Headers</a:t>
            </a:r>
          </a:p>
          <a:p>
            <a:r>
              <a:rPr lang="en-US" dirty="0"/>
              <a:t>Message body</a:t>
            </a:r>
          </a:p>
          <a:p>
            <a:endParaRPr lang="en-US" dirty="0"/>
          </a:p>
        </p:txBody>
      </p:sp>
      <p:sp>
        <p:nvSpPr>
          <p:cNvPr id="3" name="Title 2"/>
          <p:cNvSpPr>
            <a:spLocks noGrp="1"/>
          </p:cNvSpPr>
          <p:nvPr>
            <p:ph type="title"/>
          </p:nvPr>
        </p:nvSpPr>
        <p:spPr/>
        <p:txBody>
          <a:bodyPr/>
          <a:lstStyle/>
          <a:p>
            <a:r>
              <a:rPr lang="en-US" dirty="0"/>
              <a:t>HTTP</a:t>
            </a:r>
            <a:br>
              <a:rPr lang="en-US" dirty="0"/>
            </a:br>
            <a:r>
              <a:rPr lang="en-US" dirty="0"/>
              <a:t> </a:t>
            </a:r>
          </a:p>
        </p:txBody>
      </p:sp>
      <p:sp>
        <p:nvSpPr>
          <p:cNvPr id="4" name="Slide Number Placeholder 3"/>
          <p:cNvSpPr>
            <a:spLocks noGrp="1"/>
          </p:cNvSpPr>
          <p:nvPr>
            <p:ph type="sldNum" sz="quarter" idx="11"/>
          </p:nvPr>
        </p:nvSpPr>
        <p:spPr/>
        <p:txBody>
          <a:bodyPr/>
          <a:lstStyle/>
          <a:p>
            <a:fld id="{B6F977A0-4F64-4993-AE65-2CC71A205D04}" type="slidenum">
              <a:rPr lang="en-US" smtClean="0"/>
              <a:pPr/>
              <a:t>12</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5373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a:solidFill>
                  <a:schemeClr val="tx1"/>
                </a:solidFill>
              </a:rPr>
              <a:t>HTTP Secure</a:t>
            </a:r>
            <a:r>
              <a:rPr lang="en-US" dirty="0">
                <a:solidFill>
                  <a:schemeClr val="tx1"/>
                </a:solidFill>
              </a:rPr>
              <a:t> (</a:t>
            </a:r>
            <a:r>
              <a:rPr lang="en-US" b="1" dirty="0">
                <a:solidFill>
                  <a:schemeClr val="tx1"/>
                </a:solidFill>
              </a:rPr>
              <a:t>HTTPS</a:t>
            </a:r>
            <a:r>
              <a:rPr lang="en-US" dirty="0">
                <a:solidFill>
                  <a:schemeClr val="tx1"/>
                </a:solidFill>
              </a:rPr>
              <a:t>) is an extension of the Hyper Text Transfer Protocol(HTTP) for secure communication over a computer network, and is widely used on the internet. In HTTPS, the communication protocol is encrypted by Transport Layer Security(TLS), or formerly, its predecessor, Secure Sockets Layer (SSL). The protocol is therefore also often referred to as </a:t>
            </a:r>
            <a:r>
              <a:rPr lang="en-US" b="1" dirty="0">
                <a:solidFill>
                  <a:schemeClr val="tx1"/>
                </a:solidFill>
              </a:rPr>
              <a:t>HTTP over TLS</a:t>
            </a:r>
            <a:r>
              <a:rPr lang="en-US" dirty="0">
                <a:solidFill>
                  <a:schemeClr val="tx1"/>
                </a:solidFill>
              </a:rPr>
              <a:t>,</a:t>
            </a:r>
            <a:r>
              <a:rPr lang="en-US" baseline="30000" dirty="0">
                <a:solidFill>
                  <a:schemeClr val="tx1"/>
                </a:solidFill>
              </a:rPr>
              <a:t> </a:t>
            </a:r>
            <a:r>
              <a:rPr lang="en-US" dirty="0">
                <a:solidFill>
                  <a:schemeClr val="tx1"/>
                </a:solidFill>
              </a:rPr>
              <a:t>or </a:t>
            </a:r>
            <a:r>
              <a:rPr lang="en-US" b="1" dirty="0">
                <a:solidFill>
                  <a:schemeClr val="tx1"/>
                </a:solidFill>
              </a:rPr>
              <a:t>HTTP over SSL</a:t>
            </a:r>
            <a:r>
              <a:rPr lang="en-US" dirty="0">
                <a:solidFill>
                  <a:schemeClr val="tx1"/>
                </a:solidFill>
              </a:rPr>
              <a:t>.</a:t>
            </a:r>
          </a:p>
          <a:p>
            <a:r>
              <a:rPr lang="en-US" dirty="0">
                <a:solidFill>
                  <a:schemeClr val="tx1"/>
                </a:solidFill>
              </a:rPr>
              <a:t>The principal motivation for HTTPS is authentication of the accessed website and protection of the privacy and integrity of the exchanged data while in transit. It protects against man-in-the-middle attacks. The bidirectional encryption of communications between a client and server protects against eavesdropping and tampering of the communication. In practice, this provides a reasonable assurance that one is communicating without interference by attackers with the website that one intended to communicate with, as opposed to an impostor.</a:t>
            </a:r>
          </a:p>
          <a:p>
            <a:endParaRPr lang="en-US" dirty="0">
              <a:solidFill>
                <a:schemeClr val="tx1"/>
              </a:solidFill>
            </a:endParaRPr>
          </a:p>
        </p:txBody>
      </p:sp>
      <p:sp>
        <p:nvSpPr>
          <p:cNvPr id="3" name="Title 2"/>
          <p:cNvSpPr>
            <a:spLocks noGrp="1"/>
          </p:cNvSpPr>
          <p:nvPr>
            <p:ph type="title"/>
          </p:nvPr>
        </p:nvSpPr>
        <p:spPr/>
        <p:txBody>
          <a:bodyPr/>
          <a:lstStyle/>
          <a:p>
            <a:pPr algn="ctr"/>
            <a:r>
              <a:rPr lang="en-US" dirty="0"/>
              <a:t>Secure Http(</a:t>
            </a:r>
            <a:r>
              <a:rPr lang="en-US" dirty="0" err="1"/>
              <a:t>Shttp</a:t>
            </a:r>
            <a:r>
              <a:rPr lang="en-US" dirty="0"/>
              <a:t>)</a:t>
            </a:r>
            <a:br>
              <a:rPr lang="en-US" dirty="0"/>
            </a:b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13</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352754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CSE</a:t>
            </a:r>
          </a:p>
        </p:txBody>
      </p:sp>
      <p:sp>
        <p:nvSpPr>
          <p:cNvPr id="3" name="Slide Number Placeholder 2"/>
          <p:cNvSpPr>
            <a:spLocks noGrp="1"/>
          </p:cNvSpPr>
          <p:nvPr>
            <p:ph type="sldNum" sz="quarter" idx="12"/>
          </p:nvPr>
        </p:nvSpPr>
        <p:spPr/>
        <p:txBody>
          <a:bodyPr/>
          <a:lstStyle/>
          <a:p>
            <a:fld id="{16B630EB-F987-45A6-8A46-FAB463B7F3A1}" type="slidenum">
              <a:rPr lang="en-US" smtClean="0"/>
              <a:pPr/>
              <a:t>14</a:t>
            </a:fld>
            <a:endParaRPr lang="en-US" dirty="0"/>
          </a:p>
        </p:txBody>
      </p:sp>
      <p:sp>
        <p:nvSpPr>
          <p:cNvPr id="2" name="Title 1"/>
          <p:cNvSpPr>
            <a:spLocks noGrp="1"/>
          </p:cNvSpPr>
          <p:nvPr>
            <p:ph type="ctrTitle"/>
          </p:nvPr>
        </p:nvSpPr>
        <p:spPr>
          <a:xfrm>
            <a:off x="457200" y="1676400"/>
            <a:ext cx="8229600" cy="1470025"/>
          </a:xfrm>
        </p:spPr>
        <p:txBody>
          <a:bodyPr>
            <a:noAutofit/>
          </a:bodyPr>
          <a:lstStyle/>
          <a:p>
            <a:pPr fontAlgn="base"/>
            <a:r>
              <a:rPr lang="en-US" dirty="0"/>
              <a:t>Internet Addressing </a:t>
            </a:r>
          </a:p>
        </p:txBody>
      </p:sp>
    </p:spTree>
    <p:extLst>
      <p:ext uri="{BB962C8B-B14F-4D97-AF65-F5344CB8AC3E}">
        <p14:creationId xmlns:p14="http://schemas.microsoft.com/office/powerpoint/2010/main" val="2128647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fontAlgn="base"/>
            <a:r>
              <a:rPr lang="en-US" dirty="0"/>
              <a:t> Addressing Scheme – Ipv4 &amp; IPv6</a:t>
            </a:r>
          </a:p>
          <a:p>
            <a:pPr fontAlgn="base"/>
            <a:r>
              <a:rPr lang="en-US" dirty="0"/>
              <a:t> Network Byte Order</a:t>
            </a:r>
          </a:p>
          <a:p>
            <a:pPr fontAlgn="base"/>
            <a:r>
              <a:rPr lang="en-US" dirty="0"/>
              <a:t> Domain Name Server and IP Addresses, Mapping .</a:t>
            </a:r>
          </a:p>
        </p:txBody>
      </p:sp>
      <p:sp>
        <p:nvSpPr>
          <p:cNvPr id="6" name="Title 5"/>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15</a:t>
            </a:fld>
            <a:endParaRPr lang="en-US" dirty="0"/>
          </a:p>
        </p:txBody>
      </p:sp>
      <p:sp>
        <p:nvSpPr>
          <p:cNvPr id="3" name="Footer Placeholder 2"/>
          <p:cNvSpPr>
            <a:spLocks noGrp="1"/>
          </p:cNvSpPr>
          <p:nvPr>
            <p:ph type="ftr" sz="quarter" idx="12"/>
          </p:nvPr>
        </p:nvSpPr>
        <p:spPr/>
        <p:txBody>
          <a:bodyPr/>
          <a:lstStyle/>
          <a:p>
            <a:r>
              <a:rPr lang="en-US"/>
              <a:t>Department of CSE</a:t>
            </a:r>
          </a:p>
        </p:txBody>
      </p:sp>
    </p:spTree>
    <p:extLst>
      <p:ext uri="{BB962C8B-B14F-4D97-AF65-F5344CB8AC3E}">
        <p14:creationId xmlns:p14="http://schemas.microsoft.com/office/powerpoint/2010/main" val="77776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b="1" dirty="0"/>
              <a:t>IPv4</a:t>
            </a:r>
          </a:p>
          <a:p>
            <a:r>
              <a:rPr lang="en-US" dirty="0"/>
              <a:t>32-bit (4 byte) address supporting 4,294,967,296 address (although many  were lost to special purposes, like 10.0.0.0 and 127.0.0.0)</a:t>
            </a:r>
          </a:p>
          <a:p>
            <a:r>
              <a:rPr lang="en-US" dirty="0"/>
              <a:t>NAT can be used to extend address limitations</a:t>
            </a:r>
          </a:p>
          <a:p>
            <a:r>
              <a:rPr lang="en-US" dirty="0"/>
              <a:t>IP addresses assigned to hosts by DHCP or static configuration</a:t>
            </a:r>
          </a:p>
          <a:p>
            <a:r>
              <a:rPr lang="en-US" dirty="0" err="1"/>
              <a:t>IPSec</a:t>
            </a:r>
            <a:r>
              <a:rPr lang="en-US" dirty="0"/>
              <a:t> support optional</a:t>
            </a:r>
          </a:p>
          <a:p>
            <a:r>
              <a:rPr lang="en-US" dirty="0"/>
              <a:t>Options integrated in header fields</a:t>
            </a:r>
          </a:p>
          <a:p>
            <a:pPr marL="0" indent="0">
              <a:buNone/>
            </a:pPr>
            <a:endParaRPr lang="en-US" dirty="0"/>
          </a:p>
          <a:p>
            <a:pPr marL="0" indent="0">
              <a:buNone/>
            </a:pPr>
            <a:r>
              <a:rPr lang="en-US" b="1" dirty="0"/>
              <a:t>IPv6</a:t>
            </a:r>
          </a:p>
          <a:p>
            <a:r>
              <a:rPr lang="en-US" dirty="0"/>
              <a:t>128-bit (16 byte) address supporting 228 (about 3.4 x 1038) addresses</a:t>
            </a:r>
          </a:p>
          <a:p>
            <a:r>
              <a:rPr lang="en-US" dirty="0"/>
              <a:t>No NAT support (by design)</a:t>
            </a:r>
          </a:p>
          <a:p>
            <a:r>
              <a:rPr lang="en-US" dirty="0"/>
              <a:t>IP addresses self-assigned to hosts with stateless address auto-configuration  or DHCPv6</a:t>
            </a:r>
          </a:p>
          <a:p>
            <a:r>
              <a:rPr lang="en-US" dirty="0" err="1"/>
              <a:t>IPSec</a:t>
            </a:r>
            <a:r>
              <a:rPr lang="en-US" dirty="0"/>
              <a:t> support required</a:t>
            </a:r>
          </a:p>
          <a:p>
            <a:r>
              <a:rPr lang="en-US" dirty="0"/>
              <a:t>Options supported with extensions headers (simpler header format)</a:t>
            </a:r>
          </a:p>
          <a:p>
            <a:endParaRPr lang="en-US" dirty="0"/>
          </a:p>
        </p:txBody>
      </p:sp>
      <p:sp>
        <p:nvSpPr>
          <p:cNvPr id="3" name="Title 2"/>
          <p:cNvSpPr>
            <a:spLocks noGrp="1"/>
          </p:cNvSpPr>
          <p:nvPr>
            <p:ph type="title"/>
          </p:nvPr>
        </p:nvSpPr>
        <p:spPr/>
        <p:txBody>
          <a:bodyPr/>
          <a:lstStyle/>
          <a:p>
            <a:pPr algn="ctr"/>
            <a:r>
              <a:rPr lang="en-US" dirty="0"/>
              <a:t>Ipv4&amp;IPV6</a:t>
            </a:r>
            <a:br>
              <a:rPr lang="en-US" dirty="0"/>
            </a:b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16</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113334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IPv4</a:t>
            </a:r>
          </a:p>
          <a:p>
            <a:r>
              <a:rPr lang="en-US" dirty="0" err="1"/>
              <a:t>Mulitcast</a:t>
            </a:r>
            <a:r>
              <a:rPr lang="en-US" dirty="0"/>
              <a:t> address space at 224.0.0.0/4</a:t>
            </a:r>
          </a:p>
          <a:p>
            <a:r>
              <a:rPr lang="en-US" dirty="0"/>
              <a:t>Has broadcast addresses for all devices</a:t>
            </a:r>
          </a:p>
          <a:p>
            <a:r>
              <a:rPr lang="en-US" dirty="0"/>
              <a:t>Uses 0.0.0.0 as unspecified address</a:t>
            </a:r>
          </a:p>
          <a:p>
            <a:r>
              <a:rPr lang="en-US" dirty="0"/>
              <a:t>Uses 127.0.0.1 as loopback address</a:t>
            </a:r>
          </a:p>
          <a:p>
            <a:r>
              <a:rPr lang="en-US" dirty="0"/>
              <a:t>Supports globally unique “public” addresses</a:t>
            </a:r>
          </a:p>
          <a:p>
            <a:r>
              <a:rPr lang="en-US" dirty="0"/>
              <a:t>Uses 10.0.0.0/8, 172.16.0.0/16, and 192.168.0.0/16 as “private” addresses</a:t>
            </a:r>
          </a:p>
          <a:p>
            <a:pPr marL="0" indent="0">
              <a:buNone/>
            </a:pPr>
            <a:endParaRPr lang="en-US" dirty="0"/>
          </a:p>
          <a:p>
            <a:pPr marL="0" indent="0">
              <a:buNone/>
            </a:pPr>
            <a:r>
              <a:rPr lang="en-US" dirty="0"/>
              <a:t>IPv6</a:t>
            </a:r>
          </a:p>
          <a:p>
            <a:r>
              <a:rPr lang="en-US" dirty="0"/>
              <a:t>Multicast address space at FF00::/8</a:t>
            </a:r>
          </a:p>
          <a:p>
            <a:r>
              <a:rPr lang="en-US" dirty="0"/>
              <a:t>No such concept in IPv6 (uses multicast groups)</a:t>
            </a:r>
          </a:p>
          <a:p>
            <a:r>
              <a:rPr lang="en-US" dirty="0"/>
              <a:t>Uses :: as unspecified address</a:t>
            </a:r>
          </a:p>
          <a:p>
            <a:r>
              <a:rPr lang="en-US" dirty="0"/>
              <a:t>Uses ::1 as loopback address</a:t>
            </a:r>
          </a:p>
          <a:p>
            <a:r>
              <a:rPr lang="en-US" dirty="0"/>
              <a:t>Supports globally unique unicast addresses</a:t>
            </a:r>
          </a:p>
          <a:p>
            <a:r>
              <a:rPr lang="en-US" dirty="0"/>
              <a:t>Uses FD00::/8 as unique local addresses</a:t>
            </a:r>
          </a:p>
          <a:p>
            <a:endParaRPr lang="en-US" dirty="0"/>
          </a:p>
        </p:txBody>
      </p:sp>
      <p:sp>
        <p:nvSpPr>
          <p:cNvPr id="3" name="Title 2"/>
          <p:cNvSpPr>
            <a:spLocks noGrp="1"/>
          </p:cNvSpPr>
          <p:nvPr>
            <p:ph type="title"/>
          </p:nvPr>
        </p:nvSpPr>
        <p:spPr/>
        <p:txBody>
          <a:bodyPr/>
          <a:lstStyle/>
          <a:p>
            <a:pPr algn="ctr"/>
            <a:r>
              <a:rPr lang="en-US" dirty="0"/>
              <a:t>Addressing Scheme – Ipv4&amp;IPV6</a:t>
            </a:r>
            <a:br>
              <a:rPr lang="en-US" dirty="0"/>
            </a:b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17</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396448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Network Byte Order</a:t>
            </a:r>
            <a:r>
              <a:rPr lang="en-US" dirty="0"/>
              <a:t> refers to how </a:t>
            </a:r>
            <a:r>
              <a:rPr lang="en-US" b="1" dirty="0"/>
              <a:t>bytes</a:t>
            </a:r>
            <a:r>
              <a:rPr lang="en-US" dirty="0"/>
              <a:t> are arranged when sending data over a </a:t>
            </a:r>
            <a:r>
              <a:rPr lang="en-US" b="1" dirty="0"/>
              <a:t>network</a:t>
            </a:r>
            <a:r>
              <a:rPr lang="en-US" dirty="0"/>
              <a:t>. In TCP/IP, this is generally Big Endian. This means most significant </a:t>
            </a:r>
            <a:r>
              <a:rPr lang="en-US" b="1" dirty="0"/>
              <a:t>byte</a:t>
            </a:r>
            <a:r>
              <a:rPr lang="en-US" dirty="0"/>
              <a:t> in the smallest address in a word. Host </a:t>
            </a:r>
            <a:r>
              <a:rPr lang="en-US" b="1" dirty="0"/>
              <a:t>Byte Order</a:t>
            </a:r>
            <a:r>
              <a:rPr lang="en-US" dirty="0"/>
              <a:t> refers to how </a:t>
            </a:r>
            <a:r>
              <a:rPr lang="en-US" b="1" dirty="0"/>
              <a:t>bytes</a:t>
            </a:r>
            <a:r>
              <a:rPr lang="en-US" dirty="0"/>
              <a:t> are arranged when referring to the computer architecture of a host computing </a:t>
            </a:r>
          </a:p>
          <a:p>
            <a:r>
              <a:rPr lang="en-US" dirty="0"/>
              <a:t>Unfortunately, not all computers store the bytes that comprise a </a:t>
            </a:r>
            <a:r>
              <a:rPr lang="en-US" dirty="0" err="1"/>
              <a:t>multibyte</a:t>
            </a:r>
            <a:r>
              <a:rPr lang="en-US" dirty="0"/>
              <a:t> value in the same order. Consider a 16-bit internet that is made up of 2 bytes. There are two ways to store this value.</a:t>
            </a:r>
          </a:p>
          <a:p>
            <a:r>
              <a:rPr lang="en-US" b="1" dirty="0"/>
              <a:t>Little Endian</a:t>
            </a:r>
            <a:r>
              <a:rPr lang="en-US" dirty="0"/>
              <a:t> − In this scheme, low-order byte is stored on the starting address (A) and high-order byte is stored on the next address (A + 1).</a:t>
            </a:r>
          </a:p>
          <a:p>
            <a:r>
              <a:rPr lang="en-US" b="1" dirty="0"/>
              <a:t>Big Endian</a:t>
            </a:r>
            <a:r>
              <a:rPr lang="en-US" dirty="0"/>
              <a:t> − In this scheme, high-order byte is stored on the starting address (A) and low-order byte is stored on the next address (A + 1).</a:t>
            </a:r>
          </a:p>
          <a:p>
            <a:r>
              <a:rPr lang="en-US" dirty="0"/>
              <a:t>To allow machines with different byte order conventions communicate with each other, the Internet protocols specify a canonical byte order convention for data transmitted over the network. This is known as Network Byte Order.</a:t>
            </a:r>
          </a:p>
        </p:txBody>
      </p:sp>
      <p:sp>
        <p:nvSpPr>
          <p:cNvPr id="3" name="Title 2"/>
          <p:cNvSpPr>
            <a:spLocks noGrp="1"/>
          </p:cNvSpPr>
          <p:nvPr>
            <p:ph type="title"/>
          </p:nvPr>
        </p:nvSpPr>
        <p:spPr/>
        <p:txBody>
          <a:bodyPr/>
          <a:lstStyle/>
          <a:p>
            <a:pPr algn="ctr"/>
            <a:r>
              <a:rPr lang="en-US" dirty="0"/>
              <a:t>Network Byte Order</a:t>
            </a:r>
            <a:br>
              <a:rPr lang="en-US" dirty="0"/>
            </a:b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18</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194450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DNS (Domain Name Server) </a:t>
            </a:r>
          </a:p>
          <a:p>
            <a:r>
              <a:rPr lang="en-US" dirty="0"/>
              <a:t>DNS is a host name to IP address translation service. DNS is a distributed database implemented in a hierarchy of name servers. It is an application layer protocol for message exchange between clients and servers.</a:t>
            </a:r>
          </a:p>
          <a:p>
            <a:r>
              <a:rPr lang="en-US" b="1" dirty="0"/>
              <a:t>Requirement</a:t>
            </a:r>
            <a:endParaRPr lang="en-US" dirty="0"/>
          </a:p>
          <a:p>
            <a:r>
              <a:rPr lang="en-US" dirty="0"/>
              <a:t>Every host is identified by the IP address but remembering numbers is very difficult for the people and also the IP addresses are not static therefore a mapping is required to change the domain name to IP address. So DNS is used to convert the domain name of the websites to their numerical IP address.</a:t>
            </a:r>
          </a:p>
          <a:p>
            <a:r>
              <a:rPr lang="en-US" b="1" dirty="0"/>
              <a:t>Domain :</a:t>
            </a:r>
            <a:br>
              <a:rPr lang="en-US" dirty="0"/>
            </a:br>
            <a:r>
              <a:rPr lang="en-US" dirty="0"/>
              <a:t>There are various kinds of DOMAIN :</a:t>
            </a:r>
          </a:p>
          <a:p>
            <a:r>
              <a:rPr lang="en-US" dirty="0"/>
              <a:t>Generic domain : .com(commercial) .</a:t>
            </a:r>
            <a:r>
              <a:rPr lang="en-US" dirty="0" err="1"/>
              <a:t>edu</a:t>
            </a:r>
            <a:r>
              <a:rPr lang="en-US" dirty="0"/>
              <a:t>(educational) .mil(military) .org(non profit organization) </a:t>
            </a:r>
            <a:r>
              <a:rPr lang="en-US" dirty="0" err="1"/>
              <a:t>.net</a:t>
            </a:r>
            <a:r>
              <a:rPr lang="en-US" dirty="0"/>
              <a:t>(similar to commercial) all these are generic domain.</a:t>
            </a:r>
          </a:p>
          <a:p>
            <a:r>
              <a:rPr lang="en-US" dirty="0"/>
              <a:t>Country domain .in (</a:t>
            </a:r>
            <a:r>
              <a:rPr lang="en-US" dirty="0" err="1"/>
              <a:t>india</a:t>
            </a:r>
            <a:r>
              <a:rPr lang="en-US" dirty="0"/>
              <a:t>) .us .</a:t>
            </a:r>
            <a:r>
              <a:rPr lang="en-US" dirty="0" err="1"/>
              <a:t>uk</a:t>
            </a:r>
            <a:endParaRPr lang="en-US" dirty="0"/>
          </a:p>
          <a:p>
            <a:r>
              <a:rPr lang="en-US" dirty="0"/>
              <a:t>Inverse domain if we want to know what is the domain name of the website. </a:t>
            </a:r>
            <a:r>
              <a:rPr lang="en-US" dirty="0" err="1"/>
              <a:t>Ip</a:t>
            </a:r>
            <a:r>
              <a:rPr lang="en-US" dirty="0"/>
              <a:t> to domain name </a:t>
            </a:r>
            <a:r>
              <a:rPr lang="en-US" dirty="0" err="1"/>
              <a:t>mapping.So</a:t>
            </a:r>
            <a:r>
              <a:rPr lang="en-US" dirty="0"/>
              <a:t> DNS can provide both the mapping for example to find the </a:t>
            </a:r>
            <a:r>
              <a:rPr lang="en-US" dirty="0" err="1"/>
              <a:t>ip</a:t>
            </a:r>
            <a:r>
              <a:rPr lang="en-US" dirty="0"/>
              <a:t> addresses of geeksforgeeks.org then we have to type </a:t>
            </a:r>
            <a:r>
              <a:rPr lang="en-US" dirty="0" err="1"/>
              <a:t>nslookup</a:t>
            </a:r>
            <a:r>
              <a:rPr lang="en-US" dirty="0"/>
              <a:t> www.geeksforgeeks.org.</a:t>
            </a:r>
          </a:p>
          <a:p>
            <a:endParaRPr lang="en-US" dirty="0"/>
          </a:p>
        </p:txBody>
      </p:sp>
      <p:sp>
        <p:nvSpPr>
          <p:cNvPr id="3" name="Title 2"/>
          <p:cNvSpPr>
            <a:spLocks noGrp="1"/>
          </p:cNvSpPr>
          <p:nvPr>
            <p:ph type="title"/>
          </p:nvPr>
        </p:nvSpPr>
        <p:spPr/>
        <p:txBody>
          <a:bodyPr/>
          <a:lstStyle/>
          <a:p>
            <a:pPr algn="ctr"/>
            <a:r>
              <a:rPr lang="en-US" dirty="0"/>
              <a:t>Domain Name Server and IP Addresses Mapping .</a:t>
            </a:r>
            <a:br>
              <a:rPr lang="en-US" dirty="0"/>
            </a:b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19</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283819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 Evolution of Internet</a:t>
            </a:r>
          </a:p>
          <a:p>
            <a:r>
              <a:rPr lang="en-US" dirty="0"/>
              <a:t> Internet Applications</a:t>
            </a:r>
            <a:br>
              <a:rPr lang="en-US" dirty="0"/>
            </a:br>
            <a:endParaRPr lang="en-US" dirty="0"/>
          </a:p>
        </p:txBody>
      </p:sp>
      <p:sp>
        <p:nvSpPr>
          <p:cNvPr id="6" name="Title 5"/>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1"/>
          </p:nvPr>
        </p:nvSpPr>
        <p:spPr/>
        <p:txBody>
          <a:bodyPr/>
          <a:lstStyle/>
          <a:p>
            <a:fld id="{16B630EB-F987-45A6-8A46-FAB463B7F3A1}" type="slidenum">
              <a:rPr lang="en-US" smtClean="0"/>
              <a:pPr/>
              <a:t>2</a:t>
            </a:fld>
            <a:endParaRPr lang="en-US" dirty="0"/>
          </a:p>
        </p:txBody>
      </p:sp>
      <p:sp>
        <p:nvSpPr>
          <p:cNvPr id="3" name="Footer Placeholder 2"/>
          <p:cNvSpPr>
            <a:spLocks noGrp="1"/>
          </p:cNvSpPr>
          <p:nvPr>
            <p:ph type="ftr" sz="quarter" idx="12"/>
          </p:nvPr>
        </p:nvSpPr>
        <p:spPr/>
        <p:txBody>
          <a:bodyPr/>
          <a:lstStyle/>
          <a:p>
            <a:r>
              <a:rPr lang="en-US"/>
              <a:t>Department of CSE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a:t>Namespace</a:t>
            </a:r>
            <a:r>
              <a:rPr lang="en-US" dirty="0"/>
              <a:t> – Set of possible names, flat or hierarchical . Naming system maintains a collection of bindings of names to values – given a name, a resolution mechanism returns the corresponding value –</a:t>
            </a:r>
          </a:p>
          <a:p>
            <a:r>
              <a:rPr lang="en-US" b="1" dirty="0"/>
              <a:t>Name server</a:t>
            </a:r>
            <a:r>
              <a:rPr lang="en-US" dirty="0"/>
              <a:t> – It is an implementation of the resolution mechanism.. DNS (Domain Name System) = Name service in Internet – Zone is an administrative unit, domain is a </a:t>
            </a:r>
            <a:r>
              <a:rPr lang="en-US" dirty="0" err="1"/>
              <a:t>subtree</a:t>
            </a:r>
            <a:r>
              <a:rPr lang="en-US"/>
              <a:t>.</a:t>
            </a:r>
          </a:p>
          <a:p>
            <a:br>
              <a:rPr lang="en-US" dirty="0"/>
            </a:br>
            <a:r>
              <a:rPr lang="en-US" b="1" dirty="0"/>
              <a:t>Name to Address Resolution: </a:t>
            </a:r>
            <a:br>
              <a:rPr lang="en-US" dirty="0"/>
            </a:br>
            <a:r>
              <a:rPr lang="en-US" dirty="0"/>
              <a:t>The host request the DNS name server to resolve the domain name. And the name server returns the IP address corresponding to that domain name to the host so that the host can future connect to that IP address.</a:t>
            </a:r>
            <a:br>
              <a:rPr lang="en-US" dirty="0"/>
            </a:br>
            <a:br>
              <a:rPr lang="en-US" dirty="0"/>
            </a:br>
            <a:r>
              <a:rPr lang="en-US" b="1" dirty="0"/>
              <a:t>Hierarchy of Name Servers</a:t>
            </a:r>
            <a:br>
              <a:rPr lang="en-US" dirty="0"/>
            </a:br>
            <a:r>
              <a:rPr lang="en-US" b="1" dirty="0"/>
              <a:t>Root name servers </a:t>
            </a:r>
            <a:r>
              <a:rPr lang="en-US" dirty="0"/>
              <a:t>– It is contacted by name servers that can not resolve the name. It contacts authoritative name server if name mapping is not known. It then gets the mapping and return the IP address to the host.</a:t>
            </a:r>
          </a:p>
          <a:p>
            <a:r>
              <a:rPr lang="en-US" b="1" dirty="0"/>
              <a:t>Top level server</a:t>
            </a:r>
            <a:r>
              <a:rPr lang="en-US" dirty="0"/>
              <a:t> – It is responsible for com, org, </a:t>
            </a:r>
            <a:r>
              <a:rPr lang="en-US" dirty="0" err="1"/>
              <a:t>edu</a:t>
            </a:r>
            <a:r>
              <a:rPr lang="en-US" dirty="0"/>
              <a:t> </a:t>
            </a:r>
            <a:r>
              <a:rPr lang="en-US" dirty="0" err="1"/>
              <a:t>etc</a:t>
            </a:r>
            <a:r>
              <a:rPr lang="en-US" dirty="0"/>
              <a:t> and all top level country domains like </a:t>
            </a:r>
            <a:r>
              <a:rPr lang="en-US" dirty="0" err="1"/>
              <a:t>uk</a:t>
            </a:r>
            <a:r>
              <a:rPr lang="en-US" dirty="0"/>
              <a:t>, </a:t>
            </a:r>
            <a:r>
              <a:rPr lang="en-US" dirty="0" err="1"/>
              <a:t>fr</a:t>
            </a:r>
            <a:r>
              <a:rPr lang="en-US" dirty="0"/>
              <a:t>, </a:t>
            </a:r>
            <a:r>
              <a:rPr lang="en-US" dirty="0" err="1"/>
              <a:t>ca</a:t>
            </a:r>
            <a:r>
              <a:rPr lang="en-US" dirty="0"/>
              <a:t>, in etc. They have info about authoritative domain servers and know names and IP addresses of each authoritative name server for the second level domains.</a:t>
            </a:r>
          </a:p>
          <a:p>
            <a:r>
              <a:rPr lang="en-US" b="1" dirty="0"/>
              <a:t>Authoritative name servers</a:t>
            </a:r>
            <a:r>
              <a:rPr lang="en-US" dirty="0"/>
              <a:t> This is organization’s DNS server, providing authoritative </a:t>
            </a:r>
            <a:r>
              <a:rPr lang="en-US" dirty="0" err="1"/>
              <a:t>hostName</a:t>
            </a:r>
            <a:r>
              <a:rPr lang="en-US" dirty="0"/>
              <a:t> to IP mapping for organization servers. It can be maintained by organization or service provider. In order to reach cse.dtu.in we have to ask the root DNS server, then it will point out to the top level domain server and then to authoritative domain name server which actually contains the IP address. So the authoritative domain server will return the associative </a:t>
            </a:r>
            <a:r>
              <a:rPr lang="en-US" dirty="0" err="1"/>
              <a:t>ip</a:t>
            </a:r>
            <a:r>
              <a:rPr lang="en-US" dirty="0"/>
              <a:t> address.</a:t>
            </a:r>
          </a:p>
          <a:p>
            <a:endParaRPr lang="en-US" dirty="0"/>
          </a:p>
        </p:txBody>
      </p:sp>
      <p:sp>
        <p:nvSpPr>
          <p:cNvPr id="3" name="Title 2"/>
          <p:cNvSpPr>
            <a:spLocks noGrp="1"/>
          </p:cNvSpPr>
          <p:nvPr>
            <p:ph type="title"/>
          </p:nvPr>
        </p:nvSpPr>
        <p:spPr/>
        <p:txBody>
          <a:bodyPr/>
          <a:lstStyle/>
          <a:p>
            <a:pPr algn="ctr"/>
            <a:r>
              <a:rPr lang="en-US" dirty="0"/>
              <a:t>Name Servers</a:t>
            </a:r>
          </a:p>
        </p:txBody>
      </p:sp>
      <p:sp>
        <p:nvSpPr>
          <p:cNvPr id="4" name="Slide Number Placeholder 3"/>
          <p:cNvSpPr>
            <a:spLocks noGrp="1"/>
          </p:cNvSpPr>
          <p:nvPr>
            <p:ph type="sldNum" sz="quarter" idx="11"/>
          </p:nvPr>
        </p:nvSpPr>
        <p:spPr/>
        <p:txBody>
          <a:bodyPr/>
          <a:lstStyle/>
          <a:p>
            <a:fld id="{B6F977A0-4F64-4993-AE65-2CC71A205D04}" type="slidenum">
              <a:rPr lang="en-US" smtClean="0"/>
              <a:pPr/>
              <a:t>20</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2810680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6B630EB-F987-45A6-8A46-FAB463B7F3A1}" type="slidenum">
              <a:rPr lang="en-US" smtClean="0"/>
              <a:pPr/>
              <a:t>21</a:t>
            </a:fld>
            <a:endParaRPr lang="en-US"/>
          </a:p>
        </p:txBody>
      </p:sp>
      <p:sp>
        <p:nvSpPr>
          <p:cNvPr id="3" name="Footer Placeholder 2"/>
          <p:cNvSpPr>
            <a:spLocks noGrp="1"/>
          </p:cNvSpPr>
          <p:nvPr>
            <p:ph type="ftr" sz="quarter" idx="12"/>
          </p:nvPr>
        </p:nvSpPr>
        <p:spPr/>
        <p:txBody>
          <a:bodyPr/>
          <a:lstStyle/>
          <a:p>
            <a:r>
              <a:rPr lang="en-US"/>
              <a:t>Department of CSE</a:t>
            </a:r>
          </a:p>
        </p:txBody>
      </p:sp>
      <p:sp>
        <p:nvSpPr>
          <p:cNvPr id="4" name="AutoShape 2" descr="https://www.geeksforgeeks.org/wp-content/uploads/gq/2017/02/DNS_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www.geeksforgeeks.org/wp-content/uploads/gq/2017/02/DNS_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209675"/>
            <a:ext cx="69342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79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CSE</a:t>
            </a:r>
          </a:p>
        </p:txBody>
      </p:sp>
      <p:sp>
        <p:nvSpPr>
          <p:cNvPr id="3" name="Slide Number Placeholder 2"/>
          <p:cNvSpPr>
            <a:spLocks noGrp="1"/>
          </p:cNvSpPr>
          <p:nvPr>
            <p:ph type="sldNum" sz="quarter" idx="12"/>
          </p:nvPr>
        </p:nvSpPr>
        <p:spPr/>
        <p:txBody>
          <a:bodyPr/>
          <a:lstStyle/>
          <a:p>
            <a:fld id="{16B630EB-F987-45A6-8A46-FAB463B7F3A1}" type="slidenum">
              <a:rPr lang="en-US" smtClean="0"/>
              <a:pPr/>
              <a:t>22</a:t>
            </a:fld>
            <a:endParaRPr lang="en-US" dirty="0"/>
          </a:p>
        </p:txBody>
      </p:sp>
      <p:sp>
        <p:nvSpPr>
          <p:cNvPr id="2" name="Title 1"/>
          <p:cNvSpPr>
            <a:spLocks noGrp="1"/>
          </p:cNvSpPr>
          <p:nvPr>
            <p:ph type="ctrTitle"/>
          </p:nvPr>
        </p:nvSpPr>
        <p:spPr>
          <a:xfrm>
            <a:off x="457200" y="1676400"/>
            <a:ext cx="8229600" cy="1470025"/>
          </a:xfrm>
        </p:spPr>
        <p:txBody>
          <a:bodyPr>
            <a:noAutofit/>
          </a:bodyPr>
          <a:lstStyle/>
          <a:p>
            <a:pPr fontAlgn="base"/>
            <a:r>
              <a:rPr lang="en-US" dirty="0"/>
              <a:t>Internet Service Providers</a:t>
            </a:r>
          </a:p>
        </p:txBody>
      </p:sp>
    </p:spTree>
    <p:extLst>
      <p:ext uri="{BB962C8B-B14F-4D97-AF65-F5344CB8AC3E}">
        <p14:creationId xmlns:p14="http://schemas.microsoft.com/office/powerpoint/2010/main" val="580879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b="1" dirty="0"/>
              <a:t>Different Types of Internet Connections:</a:t>
            </a:r>
            <a:endParaRPr lang="en-US" dirty="0"/>
          </a:p>
          <a:p>
            <a:r>
              <a:rPr lang="en-US" dirty="0"/>
              <a:t>Dial-Up (Analog 56K).</a:t>
            </a:r>
          </a:p>
          <a:p>
            <a:r>
              <a:rPr lang="en-US" dirty="0"/>
              <a:t>DSL</a:t>
            </a:r>
          </a:p>
          <a:p>
            <a:r>
              <a:rPr lang="en-US" dirty="0"/>
              <a:t>Cable</a:t>
            </a:r>
          </a:p>
          <a:p>
            <a:r>
              <a:rPr lang="en-US" dirty="0"/>
              <a:t>Wireless</a:t>
            </a:r>
          </a:p>
          <a:p>
            <a:r>
              <a:rPr lang="en-US" dirty="0"/>
              <a:t>Satellite</a:t>
            </a:r>
          </a:p>
          <a:p>
            <a:r>
              <a:rPr lang="en-US" dirty="0"/>
              <a:t>Cellular</a:t>
            </a:r>
          </a:p>
          <a:p>
            <a:pPr marL="0" indent="0" fontAlgn="base">
              <a:buNone/>
            </a:pPr>
            <a:endParaRPr lang="en-US" dirty="0"/>
          </a:p>
        </p:txBody>
      </p:sp>
      <p:sp>
        <p:nvSpPr>
          <p:cNvPr id="6" name="Title 5"/>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1"/>
          </p:nvPr>
        </p:nvSpPr>
        <p:spPr/>
        <p:txBody>
          <a:bodyPr/>
          <a:lstStyle/>
          <a:p>
            <a:fld id="{16B630EB-F987-45A6-8A46-FAB463B7F3A1}" type="slidenum">
              <a:rPr lang="en-US" smtClean="0"/>
              <a:pPr/>
              <a:t>23</a:t>
            </a:fld>
            <a:endParaRPr lang="en-US" dirty="0"/>
          </a:p>
        </p:txBody>
      </p:sp>
      <p:sp>
        <p:nvSpPr>
          <p:cNvPr id="3" name="Footer Placeholder 2"/>
          <p:cNvSpPr>
            <a:spLocks noGrp="1"/>
          </p:cNvSpPr>
          <p:nvPr>
            <p:ph type="ftr" sz="quarter" idx="12"/>
          </p:nvPr>
        </p:nvSpPr>
        <p:spPr/>
        <p:txBody>
          <a:bodyPr/>
          <a:lstStyle/>
          <a:p>
            <a:r>
              <a:rPr lang="en-US"/>
              <a:t>Department of CSE</a:t>
            </a:r>
          </a:p>
        </p:txBody>
      </p:sp>
    </p:spTree>
    <p:extLst>
      <p:ext uri="{BB962C8B-B14F-4D97-AF65-F5344CB8AC3E}">
        <p14:creationId xmlns:p14="http://schemas.microsoft.com/office/powerpoint/2010/main" val="1240876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Dial-Up (Analog 56K).</a:t>
            </a:r>
            <a:endParaRPr lang="en-US" dirty="0"/>
          </a:p>
          <a:p>
            <a:pPr marL="0" indent="0">
              <a:buNone/>
            </a:pPr>
            <a:r>
              <a:rPr lang="en-US" dirty="0"/>
              <a:t>Dial-up access is cheap but slow. A modem (internal or external) connects to the Internet after the computer dials a phone number.  This analog signal is converted to digital via the modem and sent over a land-line serviced by a public telephone network.  Telephone lines are variable in quality and the connection can be poor at times.  The lines regularly experience interference and this affects the speed, anywhere from 28K to 56K.  Since a computer or other device shares the same line as the telephone, they can’t be active at the same time.</a:t>
            </a:r>
          </a:p>
          <a:p>
            <a:endParaRPr lang="en-US" dirty="0"/>
          </a:p>
        </p:txBody>
      </p:sp>
      <p:sp>
        <p:nvSpPr>
          <p:cNvPr id="3" name="Title 2"/>
          <p:cNvSpPr>
            <a:spLocks noGrp="1"/>
          </p:cNvSpPr>
          <p:nvPr>
            <p:ph type="title"/>
          </p:nvPr>
        </p:nvSpPr>
        <p:spPr/>
        <p:txBody>
          <a:bodyPr/>
          <a:lstStyle/>
          <a:p>
            <a:pPr algn="ctr"/>
            <a:r>
              <a:rPr lang="en-US" b="1" dirty="0"/>
              <a:t>Dial-Up</a:t>
            </a: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24</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418266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 </a:t>
            </a:r>
            <a:r>
              <a:rPr lang="en-US" dirty="0"/>
              <a:t>DSL stands for Digital Subscriber Line.  It is an internet connection that is always “on”.  This uses 2 lines so your phone is not tied up when your computer is connected.  There is also no need to dial a phone number to connect.  DSL uses a router to transport data and the range of connection speed, depending on the service offered, is between 128K to 8 Mbps.</a:t>
            </a:r>
          </a:p>
        </p:txBody>
      </p:sp>
      <p:sp>
        <p:nvSpPr>
          <p:cNvPr id="3" name="Title 2"/>
          <p:cNvSpPr>
            <a:spLocks noGrp="1"/>
          </p:cNvSpPr>
          <p:nvPr>
            <p:ph type="title"/>
          </p:nvPr>
        </p:nvSpPr>
        <p:spPr/>
        <p:txBody>
          <a:bodyPr/>
          <a:lstStyle/>
          <a:p>
            <a:pPr algn="ctr"/>
            <a:r>
              <a:rPr lang="en-US" b="1" dirty="0"/>
              <a:t>DSL</a:t>
            </a: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25</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54536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Cable provides an internet connection through a cable modem and operates over cable TV lines.  There are different speeds depending on if you are uploading data transmissions or downloading.  Since the coax cable provides a much greater bandwidth over dial-up or DSL telephone lines, you can get faster access.  Cable speeds range from 512K to 20 Mbps.</a:t>
            </a:r>
          </a:p>
        </p:txBody>
      </p:sp>
      <p:sp>
        <p:nvSpPr>
          <p:cNvPr id="3" name="Title 2"/>
          <p:cNvSpPr>
            <a:spLocks noGrp="1"/>
          </p:cNvSpPr>
          <p:nvPr>
            <p:ph type="title"/>
          </p:nvPr>
        </p:nvSpPr>
        <p:spPr/>
        <p:txBody>
          <a:bodyPr/>
          <a:lstStyle/>
          <a:p>
            <a:pPr algn="ctr"/>
            <a:r>
              <a:rPr lang="en-US" b="1" dirty="0"/>
              <a:t>Cable</a:t>
            </a: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26</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2013510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 </a:t>
            </a:r>
            <a:r>
              <a:rPr lang="en-US" dirty="0"/>
              <a:t>Wireless, or Wi-Fi, as the name suggests, does not use telephone lines or cables to connect to the internet.   Instead, it uses radio frequency.  Wireless is also an always on connection and it can be accessed from just about anywhere.  Wireless networks are growing in coverage areas by the minute so when I mean access from just about anywhere, I really mean it.  Speeds will vary, and the range is between 5 Mbps to 20 Mbps.</a:t>
            </a:r>
          </a:p>
        </p:txBody>
      </p:sp>
      <p:sp>
        <p:nvSpPr>
          <p:cNvPr id="3" name="Title 2"/>
          <p:cNvSpPr>
            <a:spLocks noGrp="1"/>
          </p:cNvSpPr>
          <p:nvPr>
            <p:ph type="title"/>
          </p:nvPr>
        </p:nvSpPr>
        <p:spPr/>
        <p:txBody>
          <a:bodyPr/>
          <a:lstStyle/>
          <a:p>
            <a:pPr algn="ctr"/>
            <a:r>
              <a:rPr lang="en-US" b="1" dirty="0"/>
              <a:t>Wireless</a:t>
            </a: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27</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148625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Satellite accesses the internet via a satellite in Earth’s orbit. The enormous distance that a signal travels from earth to satellite and back again, provides a delayed connection compared to cable and DSL.  Satellite connection speeds are around 512K to 2.0 Mbps.</a:t>
            </a:r>
          </a:p>
        </p:txBody>
      </p:sp>
      <p:sp>
        <p:nvSpPr>
          <p:cNvPr id="3" name="Title 2"/>
          <p:cNvSpPr>
            <a:spLocks noGrp="1"/>
          </p:cNvSpPr>
          <p:nvPr>
            <p:ph type="title"/>
          </p:nvPr>
        </p:nvSpPr>
        <p:spPr/>
        <p:txBody>
          <a:bodyPr/>
          <a:lstStyle/>
          <a:p>
            <a:pPr algn="ctr"/>
            <a:r>
              <a:rPr lang="en-US" b="1" dirty="0"/>
              <a:t>Satellite</a:t>
            </a: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28</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4053970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Cellular technology provides wireless Internet access through cell phones.  The speeds vary depending on the provider, but the most common are 3G and 4G speeds.  A 3G is a term that describes a 3</a:t>
            </a:r>
            <a:r>
              <a:rPr lang="en-US" baseline="30000" dirty="0"/>
              <a:t>rd</a:t>
            </a:r>
            <a:r>
              <a:rPr lang="en-US" dirty="0"/>
              <a:t> generation cellular network obtaining mobile speeds of around 2.0 Mbps.  4G is the fourth generation of cellular wireless standards. The goal of 4G is to achieve peak mobile speeds of 100 Mbps but the reality is about 21 Mbps currently.</a:t>
            </a:r>
          </a:p>
        </p:txBody>
      </p:sp>
      <p:sp>
        <p:nvSpPr>
          <p:cNvPr id="3" name="Title 2"/>
          <p:cNvSpPr>
            <a:spLocks noGrp="1"/>
          </p:cNvSpPr>
          <p:nvPr>
            <p:ph type="title"/>
          </p:nvPr>
        </p:nvSpPr>
        <p:spPr/>
        <p:txBody>
          <a:bodyPr/>
          <a:lstStyle/>
          <a:p>
            <a:pPr algn="ctr"/>
            <a:r>
              <a:rPr lang="en-US" b="1" dirty="0"/>
              <a:t>Cellular</a:t>
            </a: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29</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276697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85000" lnSpcReduction="10000"/>
          </a:bodyPr>
          <a:lstStyle/>
          <a:p>
            <a:r>
              <a:rPr lang="en-US" dirty="0"/>
              <a:t>Internet is defined as an Information super Highway, to access information over the web. However, It can be defined in many ways as follows:</a:t>
            </a:r>
          </a:p>
          <a:p>
            <a:r>
              <a:rPr lang="en-US" dirty="0"/>
              <a:t>Internet is a world-wide global system of interconnected computer networks.</a:t>
            </a:r>
          </a:p>
          <a:p>
            <a:r>
              <a:rPr lang="en-US" dirty="0"/>
              <a:t>Internet uses the standard Internet Protocol (TCP/IP).</a:t>
            </a:r>
          </a:p>
          <a:p>
            <a:r>
              <a:rPr lang="en-US" dirty="0"/>
              <a:t>Every computer in internet is identified by a unique IP address.</a:t>
            </a:r>
          </a:p>
          <a:p>
            <a:r>
              <a:rPr lang="en-US" dirty="0"/>
              <a:t>IP Address is a unique set of numbers (such as 110.22.33.114) which identifies a computer location.</a:t>
            </a:r>
          </a:p>
          <a:p>
            <a:r>
              <a:rPr lang="en-US" dirty="0"/>
              <a:t>A special computer DNS (Domain Name Server) is used to give name to the IP Address so that user can locate a computer by a name.</a:t>
            </a:r>
          </a:p>
          <a:p>
            <a:r>
              <a:rPr lang="en-US" dirty="0"/>
              <a:t>For example, a DNS server will resolve a name </a:t>
            </a:r>
            <a:r>
              <a:rPr lang="en-US" b="1" dirty="0"/>
              <a:t>http://www.amrita.edu</a:t>
            </a:r>
            <a:r>
              <a:rPr lang="en-US" dirty="0"/>
              <a:t> to a particular IP address to uniquely identify the computer on which this website is hosted.</a:t>
            </a:r>
          </a:p>
          <a:p>
            <a:r>
              <a:rPr lang="en-US" dirty="0"/>
              <a:t>Internet is accessible to every user all over the world.</a:t>
            </a:r>
          </a:p>
          <a:p>
            <a:pPr algn="just"/>
            <a:endParaRPr lang="en-US" dirty="0"/>
          </a:p>
        </p:txBody>
      </p:sp>
      <p:sp>
        <p:nvSpPr>
          <p:cNvPr id="6" name="Title 5"/>
          <p:cNvSpPr>
            <a:spLocks noGrp="1"/>
          </p:cNvSpPr>
          <p:nvPr>
            <p:ph type="title"/>
          </p:nvPr>
        </p:nvSpPr>
        <p:spPr/>
        <p:txBody>
          <a:bodyPr/>
          <a:lstStyle/>
          <a:p>
            <a:pPr algn="ctr"/>
            <a:r>
              <a:rPr lang="en-US" dirty="0"/>
              <a:t>Introduction to Internet </a:t>
            </a:r>
          </a:p>
        </p:txBody>
      </p:sp>
      <p:sp>
        <p:nvSpPr>
          <p:cNvPr id="4" name="Slide Number Placeholder 3"/>
          <p:cNvSpPr>
            <a:spLocks noGrp="1"/>
          </p:cNvSpPr>
          <p:nvPr>
            <p:ph type="sldNum" sz="quarter" idx="11"/>
          </p:nvPr>
        </p:nvSpPr>
        <p:spPr/>
        <p:txBody>
          <a:bodyPr/>
          <a:lstStyle/>
          <a:p>
            <a:fld id="{16B630EB-F987-45A6-8A46-FAB463B7F3A1}" type="slidenum">
              <a:rPr lang="en-US" smtClean="0"/>
              <a:pPr/>
              <a:t>3</a:t>
            </a:fld>
            <a:endParaRPr lang="en-US" dirty="0"/>
          </a:p>
        </p:txBody>
      </p:sp>
      <p:sp>
        <p:nvSpPr>
          <p:cNvPr id="3" name="Footer Placeholder 2"/>
          <p:cNvSpPr>
            <a:spLocks noGrp="1"/>
          </p:cNvSpPr>
          <p:nvPr>
            <p:ph type="ftr" sz="quarter" idx="12"/>
          </p:nvPr>
        </p:nvSpPr>
        <p:spPr/>
        <p:txBody>
          <a:bodyPr/>
          <a:lstStyle/>
          <a:p>
            <a:r>
              <a:rPr lang="en-US"/>
              <a:t>Department of CSE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457200"/>
            <a:ext cx="6781800" cy="914400"/>
          </a:xfrm>
        </p:spPr>
        <p:txBody>
          <a:bodyPr>
            <a:normAutofit/>
          </a:bodyPr>
          <a:lstStyle/>
          <a:p>
            <a:pPr algn="ctr"/>
            <a:r>
              <a:rPr lang="en-US" dirty="0"/>
              <a:t>Introduction to Internet </a:t>
            </a:r>
          </a:p>
        </p:txBody>
      </p:sp>
      <p:sp>
        <p:nvSpPr>
          <p:cNvPr id="4" name="Slide Number Placeholder 3"/>
          <p:cNvSpPr>
            <a:spLocks noGrp="1"/>
          </p:cNvSpPr>
          <p:nvPr>
            <p:ph type="sldNum" sz="quarter" idx="11"/>
          </p:nvPr>
        </p:nvSpPr>
        <p:spPr/>
        <p:txBody>
          <a:bodyPr/>
          <a:lstStyle/>
          <a:p>
            <a:fld id="{B6F977A0-4F64-4993-AE65-2CC71A205D04}" type="slidenum">
              <a:rPr lang="en-US" smtClean="0"/>
              <a:pPr/>
              <a:t>4</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3340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20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concept of Internet was originated in 1969 and has undergone several technological &amp; Infrastructural changes as discussed below:</a:t>
            </a:r>
          </a:p>
          <a:p>
            <a:r>
              <a:rPr lang="en-US" dirty="0"/>
              <a:t>The origin of Internet devised from the concept of </a:t>
            </a:r>
            <a:r>
              <a:rPr lang="en-US" b="1" dirty="0"/>
              <a:t>Advanced Research Project Agency Network (ARPANET).</a:t>
            </a:r>
            <a:endParaRPr lang="en-US" dirty="0"/>
          </a:p>
          <a:p>
            <a:r>
              <a:rPr lang="en-US" b="1" dirty="0"/>
              <a:t>ARPANET</a:t>
            </a:r>
            <a:r>
              <a:rPr lang="en-US" dirty="0"/>
              <a:t> was developed by United States Department of Defense.</a:t>
            </a:r>
          </a:p>
          <a:p>
            <a:r>
              <a:rPr lang="en-US" dirty="0"/>
              <a:t>Basic purpose of ARPANET was to provide communication among the various bodies of government.</a:t>
            </a:r>
          </a:p>
          <a:p>
            <a:r>
              <a:rPr lang="en-US" dirty="0"/>
              <a:t>Initially, there were only four nodes, formally called </a:t>
            </a:r>
            <a:r>
              <a:rPr lang="en-US" b="1" dirty="0"/>
              <a:t>Hosts.</a:t>
            </a:r>
            <a:endParaRPr lang="en-US" dirty="0"/>
          </a:p>
          <a:p>
            <a:r>
              <a:rPr lang="en-US" dirty="0"/>
              <a:t>In 1972, the </a:t>
            </a:r>
            <a:r>
              <a:rPr lang="en-US" b="1" dirty="0"/>
              <a:t>ARPANET</a:t>
            </a:r>
            <a:r>
              <a:rPr lang="en-US" dirty="0"/>
              <a:t> spread over the globe with 23 nodes located at different countries and thus became known as </a:t>
            </a:r>
            <a:r>
              <a:rPr lang="en-US" b="1" dirty="0"/>
              <a:t>Internet.</a:t>
            </a:r>
            <a:endParaRPr lang="en-US" dirty="0"/>
          </a:p>
          <a:p>
            <a:r>
              <a:rPr lang="en-US" dirty="0"/>
              <a:t>By the time, with invention of new technologies such as TCP/IP protocols, DNS, WWW, browsers, scripting languages </a:t>
            </a:r>
            <a:r>
              <a:rPr lang="en-US" dirty="0" err="1"/>
              <a:t>etc.,Internet</a:t>
            </a:r>
            <a:r>
              <a:rPr lang="en-US" dirty="0"/>
              <a:t> provided a medium to publish and access information over the web.</a:t>
            </a:r>
          </a:p>
          <a:p>
            <a:endParaRPr lang="en-US" dirty="0"/>
          </a:p>
        </p:txBody>
      </p:sp>
      <p:sp>
        <p:nvSpPr>
          <p:cNvPr id="3" name="Title 2"/>
          <p:cNvSpPr>
            <a:spLocks noGrp="1"/>
          </p:cNvSpPr>
          <p:nvPr>
            <p:ph type="title"/>
          </p:nvPr>
        </p:nvSpPr>
        <p:spPr/>
        <p:txBody>
          <a:bodyPr/>
          <a:lstStyle/>
          <a:p>
            <a:pPr algn="ctr"/>
            <a:r>
              <a:rPr lang="en-US" dirty="0"/>
              <a:t> Evolution of Internet</a:t>
            </a:r>
          </a:p>
        </p:txBody>
      </p:sp>
      <p:sp>
        <p:nvSpPr>
          <p:cNvPr id="4" name="Slide Number Placeholder 3"/>
          <p:cNvSpPr>
            <a:spLocks noGrp="1"/>
          </p:cNvSpPr>
          <p:nvPr>
            <p:ph type="sldNum" sz="quarter" idx="11"/>
          </p:nvPr>
        </p:nvSpPr>
        <p:spPr/>
        <p:txBody>
          <a:bodyPr/>
          <a:lstStyle/>
          <a:p>
            <a:fld id="{B6F977A0-4F64-4993-AE65-2CC71A205D04}" type="slidenum">
              <a:rPr lang="en-US" smtClean="0"/>
              <a:pPr/>
              <a:t>5</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137763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Applications</a:t>
            </a:r>
          </a:p>
          <a:p>
            <a:r>
              <a:rPr lang="en-US" dirty="0"/>
              <a:t>Of the various services available via the Internet, the three most important are:</a:t>
            </a:r>
          </a:p>
          <a:p>
            <a:r>
              <a:rPr lang="en-US" dirty="0"/>
              <a:t>e-mail</a:t>
            </a:r>
          </a:p>
          <a:p>
            <a:r>
              <a:rPr lang="en-US" dirty="0"/>
              <a:t>web browsing</a:t>
            </a:r>
          </a:p>
          <a:p>
            <a:r>
              <a:rPr lang="en-US" dirty="0"/>
              <a:t>peer-to-peer services .</a:t>
            </a:r>
          </a:p>
          <a:p>
            <a:pPr marL="0" indent="0">
              <a:buNone/>
            </a:pPr>
            <a:r>
              <a:rPr lang="en-US" dirty="0"/>
              <a:t> E-mail, also known as electronic mail, is the most widely used and successful of Internet applications. </a:t>
            </a:r>
          </a:p>
          <a:p>
            <a:pPr marL="0" indent="0">
              <a:buNone/>
            </a:pPr>
            <a:r>
              <a:rPr lang="en-US" dirty="0"/>
              <a:t>Web browsing is the application that had the greatest influence in dramatic expansion of the Internet and its use during the 1990s. </a:t>
            </a:r>
          </a:p>
          <a:p>
            <a:pPr marL="0" indent="0">
              <a:buNone/>
            </a:pPr>
            <a:r>
              <a:rPr lang="en-US" dirty="0"/>
              <a:t>Peer-to-peer networking is the newest of these three Internet applications, and also the most controversial, because its uses have created problems related to the access and use of copyrighted materials.</a:t>
            </a:r>
          </a:p>
          <a:p>
            <a:endParaRPr lang="en-US" dirty="0"/>
          </a:p>
        </p:txBody>
      </p:sp>
      <p:sp>
        <p:nvSpPr>
          <p:cNvPr id="3" name="Title 2"/>
          <p:cNvSpPr>
            <a:spLocks noGrp="1"/>
          </p:cNvSpPr>
          <p:nvPr>
            <p:ph type="title"/>
          </p:nvPr>
        </p:nvSpPr>
        <p:spPr/>
        <p:txBody>
          <a:bodyPr/>
          <a:lstStyle/>
          <a:p>
            <a:pPr algn="ctr"/>
            <a:r>
              <a:rPr lang="en-US" dirty="0"/>
              <a:t>Internet Applications</a:t>
            </a:r>
          </a:p>
        </p:txBody>
      </p:sp>
      <p:sp>
        <p:nvSpPr>
          <p:cNvPr id="4" name="Slide Number Placeholder 3"/>
          <p:cNvSpPr>
            <a:spLocks noGrp="1"/>
          </p:cNvSpPr>
          <p:nvPr>
            <p:ph type="sldNum" sz="quarter" idx="11"/>
          </p:nvPr>
        </p:nvSpPr>
        <p:spPr/>
        <p:txBody>
          <a:bodyPr/>
          <a:lstStyle/>
          <a:p>
            <a:fld id="{B6F977A0-4F64-4993-AE65-2CC71A205D04}" type="slidenum">
              <a:rPr lang="en-US" smtClean="0"/>
              <a:pPr/>
              <a:t>6</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239978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CSE</a:t>
            </a:r>
          </a:p>
        </p:txBody>
      </p:sp>
      <p:sp>
        <p:nvSpPr>
          <p:cNvPr id="3" name="Slide Number Placeholder 2"/>
          <p:cNvSpPr>
            <a:spLocks noGrp="1"/>
          </p:cNvSpPr>
          <p:nvPr>
            <p:ph type="sldNum" sz="quarter" idx="12"/>
          </p:nvPr>
        </p:nvSpPr>
        <p:spPr/>
        <p:txBody>
          <a:bodyPr/>
          <a:lstStyle/>
          <a:p>
            <a:fld id="{16B630EB-F987-45A6-8A46-FAB463B7F3A1}" type="slidenum">
              <a:rPr lang="en-US" smtClean="0"/>
              <a:pPr/>
              <a:t>7</a:t>
            </a:fld>
            <a:endParaRPr lang="en-US" dirty="0"/>
          </a:p>
        </p:txBody>
      </p:sp>
      <p:sp>
        <p:nvSpPr>
          <p:cNvPr id="2" name="Title 1"/>
          <p:cNvSpPr>
            <a:spLocks noGrp="1"/>
          </p:cNvSpPr>
          <p:nvPr>
            <p:ph type="ctrTitle"/>
          </p:nvPr>
        </p:nvSpPr>
        <p:spPr>
          <a:xfrm>
            <a:off x="457200" y="1676400"/>
            <a:ext cx="8229600" cy="1470025"/>
          </a:xfrm>
        </p:spPr>
        <p:txBody>
          <a:bodyPr>
            <a:noAutofit/>
          </a:bodyPr>
          <a:lstStyle/>
          <a:p>
            <a:pPr fontAlgn="base"/>
            <a:r>
              <a:rPr lang="en-US" dirty="0"/>
              <a:t>Internet Protocols</a:t>
            </a:r>
          </a:p>
        </p:txBody>
      </p:sp>
    </p:spTree>
    <p:extLst>
      <p:ext uri="{BB962C8B-B14F-4D97-AF65-F5344CB8AC3E}">
        <p14:creationId xmlns:p14="http://schemas.microsoft.com/office/powerpoint/2010/main" val="158684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 TCP/IP</a:t>
            </a:r>
          </a:p>
          <a:p>
            <a:r>
              <a:rPr lang="en-US" dirty="0"/>
              <a:t> UDP</a:t>
            </a:r>
          </a:p>
          <a:p>
            <a:r>
              <a:rPr lang="en-US" dirty="0"/>
              <a:t> HTTP</a:t>
            </a:r>
          </a:p>
          <a:p>
            <a:r>
              <a:rPr lang="en-US" dirty="0"/>
              <a:t> Secure Http(</a:t>
            </a:r>
            <a:r>
              <a:rPr lang="en-US" dirty="0" err="1"/>
              <a:t>Shttp</a:t>
            </a:r>
            <a:r>
              <a:rPr lang="en-US" dirty="0"/>
              <a:t>)</a:t>
            </a:r>
          </a:p>
        </p:txBody>
      </p:sp>
      <p:sp>
        <p:nvSpPr>
          <p:cNvPr id="6" name="Title 5"/>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1"/>
          </p:nvPr>
        </p:nvSpPr>
        <p:spPr/>
        <p:txBody>
          <a:bodyPr/>
          <a:lstStyle/>
          <a:p>
            <a:fld id="{16B630EB-F987-45A6-8A46-FAB463B7F3A1}" type="slidenum">
              <a:rPr lang="en-US" smtClean="0"/>
              <a:pPr/>
              <a:t>8</a:t>
            </a:fld>
            <a:endParaRPr lang="en-US" dirty="0"/>
          </a:p>
        </p:txBody>
      </p:sp>
      <p:sp>
        <p:nvSpPr>
          <p:cNvPr id="3" name="Footer Placeholder 2"/>
          <p:cNvSpPr>
            <a:spLocks noGrp="1"/>
          </p:cNvSpPr>
          <p:nvPr>
            <p:ph type="ftr" sz="quarter" idx="12"/>
          </p:nvPr>
        </p:nvSpPr>
        <p:spPr/>
        <p:txBody>
          <a:bodyPr/>
          <a:lstStyle/>
          <a:p>
            <a:r>
              <a:rPr lang="en-US"/>
              <a:t>Department of CSE</a:t>
            </a:r>
          </a:p>
        </p:txBody>
      </p:sp>
    </p:spTree>
    <p:extLst>
      <p:ext uri="{BB962C8B-B14F-4D97-AF65-F5344CB8AC3E}">
        <p14:creationId xmlns:p14="http://schemas.microsoft.com/office/powerpoint/2010/main" val="347633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b="1" dirty="0"/>
              <a:t>Transmission Control Protocol (TCP)</a:t>
            </a:r>
          </a:p>
          <a:p>
            <a:r>
              <a:rPr lang="en-US" dirty="0"/>
              <a:t>TCP is a connection oriented protocol and offers end-to-end packet delivery. It acts as back bone for </a:t>
            </a:r>
            <a:r>
              <a:rPr lang="en-US" dirty="0" err="1"/>
              <a:t>connection.It</a:t>
            </a:r>
            <a:r>
              <a:rPr lang="en-US" dirty="0"/>
              <a:t> exhibits the following key features:</a:t>
            </a:r>
          </a:p>
          <a:p>
            <a:r>
              <a:rPr lang="en-US" dirty="0"/>
              <a:t>Transmission Control Protocol (TCP) corresponds to the Transport Layer of OSI Model.</a:t>
            </a:r>
          </a:p>
          <a:p>
            <a:r>
              <a:rPr lang="en-US" dirty="0"/>
              <a:t>TCP is a reliable and connection oriented protocol.</a:t>
            </a:r>
          </a:p>
          <a:p>
            <a:r>
              <a:rPr lang="en-US" dirty="0"/>
              <a:t>TCP offers:</a:t>
            </a:r>
          </a:p>
          <a:p>
            <a:pPr lvl="1"/>
            <a:r>
              <a:rPr lang="en-US" dirty="0"/>
              <a:t>Stream Data Transfer.</a:t>
            </a:r>
          </a:p>
          <a:p>
            <a:pPr lvl="1"/>
            <a:r>
              <a:rPr lang="en-US" dirty="0"/>
              <a:t>Reliability.</a:t>
            </a:r>
          </a:p>
          <a:p>
            <a:pPr lvl="1"/>
            <a:r>
              <a:rPr lang="en-US" dirty="0"/>
              <a:t>Efficient Flow Control</a:t>
            </a:r>
          </a:p>
          <a:p>
            <a:pPr lvl="1"/>
            <a:r>
              <a:rPr lang="en-US" dirty="0"/>
              <a:t>Full-duplex operation.</a:t>
            </a:r>
          </a:p>
          <a:p>
            <a:pPr lvl="1"/>
            <a:r>
              <a:rPr lang="en-US" dirty="0"/>
              <a:t>Multiplexing.</a:t>
            </a:r>
          </a:p>
          <a:p>
            <a:r>
              <a:rPr lang="en-US" dirty="0"/>
              <a:t>TCP offers connection oriented end-to-end packet delivery.</a:t>
            </a:r>
          </a:p>
          <a:p>
            <a:r>
              <a:rPr lang="en-US" dirty="0"/>
              <a:t>TCP ensures reliability by sequencing bytes with a forwarding acknowledgement number that indicates to the destination the next byte the source expect to receive.</a:t>
            </a:r>
          </a:p>
          <a:p>
            <a:r>
              <a:rPr lang="en-US" dirty="0"/>
              <a:t>It retransmits the bytes not acknowledged with in specified time period.</a:t>
            </a:r>
          </a:p>
          <a:p>
            <a:endParaRPr lang="en-US" dirty="0"/>
          </a:p>
        </p:txBody>
      </p:sp>
      <p:sp>
        <p:nvSpPr>
          <p:cNvPr id="3" name="Title 2"/>
          <p:cNvSpPr>
            <a:spLocks noGrp="1"/>
          </p:cNvSpPr>
          <p:nvPr>
            <p:ph type="title"/>
          </p:nvPr>
        </p:nvSpPr>
        <p:spPr/>
        <p:txBody>
          <a:bodyPr/>
          <a:lstStyle/>
          <a:p>
            <a:pPr algn="ctr"/>
            <a:r>
              <a:rPr lang="en-US" dirty="0"/>
              <a:t>TCP</a:t>
            </a:r>
            <a:br>
              <a:rPr lang="en-US" dirty="0"/>
            </a:br>
            <a:endParaRPr lang="en-US" dirty="0"/>
          </a:p>
        </p:txBody>
      </p:sp>
      <p:sp>
        <p:nvSpPr>
          <p:cNvPr id="4" name="Slide Number Placeholder 3"/>
          <p:cNvSpPr>
            <a:spLocks noGrp="1"/>
          </p:cNvSpPr>
          <p:nvPr>
            <p:ph type="sldNum" sz="quarter" idx="11"/>
          </p:nvPr>
        </p:nvSpPr>
        <p:spPr/>
        <p:txBody>
          <a:bodyPr/>
          <a:lstStyle/>
          <a:p>
            <a:fld id="{B6F977A0-4F64-4993-AE65-2CC71A205D04}" type="slidenum">
              <a:rPr lang="en-US" smtClean="0"/>
              <a:pPr/>
              <a:t>9</a:t>
            </a:fld>
            <a:endParaRPr lang="en-US" dirty="0"/>
          </a:p>
        </p:txBody>
      </p:sp>
      <p:sp>
        <p:nvSpPr>
          <p:cNvPr id="5" name="Footer Placeholder 4"/>
          <p:cNvSpPr>
            <a:spLocks noGrp="1"/>
          </p:cNvSpPr>
          <p:nvPr>
            <p:ph type="ftr" sz="quarter" idx="12"/>
          </p:nvPr>
        </p:nvSpPr>
        <p:spPr/>
        <p:txBody>
          <a:bodyPr/>
          <a:lstStyle/>
          <a:p>
            <a:r>
              <a:rPr lang="en-US"/>
              <a:t>Department of CSE</a:t>
            </a:r>
            <a:endParaRPr lang="en-US" dirty="0"/>
          </a:p>
        </p:txBody>
      </p:sp>
    </p:spTree>
    <p:extLst>
      <p:ext uri="{BB962C8B-B14F-4D97-AF65-F5344CB8AC3E}">
        <p14:creationId xmlns:p14="http://schemas.microsoft.com/office/powerpoint/2010/main" val="490672769"/>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2405</TotalTime>
  <Words>2669</Words>
  <Application>Microsoft Macintosh PowerPoint</Application>
  <PresentationFormat>On-screen Show (4:3)</PresentationFormat>
  <Paragraphs>221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Composite</vt:lpstr>
      <vt:lpstr>Introduction to Internet</vt:lpstr>
      <vt:lpstr>Agenda</vt:lpstr>
      <vt:lpstr>Introduction to Internet </vt:lpstr>
      <vt:lpstr>Introduction to Internet </vt:lpstr>
      <vt:lpstr> Evolution of Internet</vt:lpstr>
      <vt:lpstr>Internet Applications</vt:lpstr>
      <vt:lpstr>Internet Protocols</vt:lpstr>
      <vt:lpstr>Agenda</vt:lpstr>
      <vt:lpstr>TCP </vt:lpstr>
      <vt:lpstr>IP</vt:lpstr>
      <vt:lpstr> UDP  </vt:lpstr>
      <vt:lpstr>HTTP  </vt:lpstr>
      <vt:lpstr>Secure Http(Shttp) </vt:lpstr>
      <vt:lpstr>Internet Addressing </vt:lpstr>
      <vt:lpstr>Agenda</vt:lpstr>
      <vt:lpstr>Ipv4&amp;IPV6 </vt:lpstr>
      <vt:lpstr>Addressing Scheme – Ipv4&amp;IPV6 </vt:lpstr>
      <vt:lpstr>Network Byte Order </vt:lpstr>
      <vt:lpstr>Domain Name Server and IP Addresses Mapping . </vt:lpstr>
      <vt:lpstr>Name Servers</vt:lpstr>
      <vt:lpstr>PowerPoint Presentation</vt:lpstr>
      <vt:lpstr>Internet Service Providers</vt:lpstr>
      <vt:lpstr>Agenda</vt:lpstr>
      <vt:lpstr>Dial-Up</vt:lpstr>
      <vt:lpstr>DSL</vt:lpstr>
      <vt:lpstr>Cable</vt:lpstr>
      <vt:lpstr>Wireless</vt:lpstr>
      <vt:lpstr>Satellite</vt:lpstr>
      <vt:lpstr>Cellular</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dc:title>
  <dc:creator>admins</dc:creator>
  <cp:lastModifiedBy>Dr. Arun Kumar C (CSE)</cp:lastModifiedBy>
  <cp:revision>497</cp:revision>
  <dcterms:created xsi:type="dcterms:W3CDTF">2015-04-25T09:38:03Z</dcterms:created>
  <dcterms:modified xsi:type="dcterms:W3CDTF">2020-07-12T06:07:05Z</dcterms:modified>
</cp:coreProperties>
</file>