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0" r:id="rId4"/>
    <p:sldId id="314" r:id="rId5"/>
    <p:sldId id="313" r:id="rId6"/>
    <p:sldId id="293" r:id="rId7"/>
    <p:sldId id="315" r:id="rId8"/>
    <p:sldId id="292" r:id="rId9"/>
    <p:sldId id="295" r:id="rId10"/>
    <p:sldId id="299" r:id="rId11"/>
    <p:sldId id="321" r:id="rId12"/>
    <p:sldId id="300" r:id="rId13"/>
    <p:sldId id="301" r:id="rId14"/>
    <p:sldId id="317" r:id="rId15"/>
    <p:sldId id="316" r:id="rId16"/>
    <p:sldId id="318" r:id="rId17"/>
    <p:sldId id="319" r:id="rId18"/>
    <p:sldId id="305" r:id="rId19"/>
    <p:sldId id="306" r:id="rId20"/>
    <p:sldId id="320" r:id="rId21"/>
    <p:sldId id="311" r:id="rId22"/>
    <p:sldId id="312" r:id="rId23"/>
  </p:sldIdLst>
  <p:sldSz cx="10080625" cy="7559675"/>
  <p:notesSz cx="7559675" cy="10691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896D6-DBEC-84D9-4D70-E9775A65DCC6}" v="9" dt="2021-07-26T04:58:45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101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53507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658871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495498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D6211AEB-A4D9-4148-B733-41B929DB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68475"/>
            <a:ext cx="549592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0A50276-9ACE-44DF-B2F5-8912B401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68475"/>
            <a:ext cx="549592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93486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04900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95999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55322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06641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003211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6730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23923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91769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>
            <a:extLst>
              <a:ext uri="{FF2B5EF4-FFF2-40B4-BE49-F238E27FC236}">
                <a16:creationId xmlns:a16="http://schemas.microsoft.com/office/drawing/2014/main" id="{AE3FFDE5-F0F5-44ED-87B5-AFE83B319B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the title text format</a:t>
            </a:r>
            <a:endParaRPr lang="en-US" altLang="en-US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CD618C2B-9C07-4625-AB86-E452170BD61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3238" y="1768475"/>
            <a:ext cx="8870950" cy="438467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/>
              <a:t>Click to edit the outline text format</a:t>
            </a:r>
            <a:endParaRPr/>
          </a:p>
          <a:p>
            <a:pPr lvl="1"/>
            <a:r>
              <a:rPr lang="en-IN"/>
              <a:t>Second Outline Level</a:t>
            </a:r>
            <a:endParaRPr/>
          </a:p>
          <a:p>
            <a:pPr lvl="2"/>
            <a:r>
              <a:rPr lang="en-IN"/>
              <a:t>Third Outline Level</a:t>
            </a:r>
            <a:endParaRPr/>
          </a:p>
          <a:p>
            <a:pPr lvl="3"/>
            <a:r>
              <a:rPr lang="en-IN"/>
              <a:t>Fourth Outline Level</a:t>
            </a:r>
            <a:endParaRPr/>
          </a:p>
          <a:p>
            <a:pPr lvl="4"/>
            <a:r>
              <a:rPr lang="en-IN"/>
              <a:t>Fifth Outline Level</a:t>
            </a:r>
            <a:endParaRPr/>
          </a:p>
          <a:p>
            <a:pPr lvl="5"/>
            <a:r>
              <a:rPr lang="en-IN"/>
              <a:t>Sixth Outline Level</a:t>
            </a:r>
            <a:endParaRPr/>
          </a:p>
          <a:p>
            <a:pPr lvl="6"/>
            <a:r>
              <a:rPr lang="en-IN"/>
              <a:t>Seventh Outline Level</a:t>
            </a:r>
            <a:endParaRPr/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778E429F-AD5C-4AF0-8BF5-8B9E714F00A1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503238" y="6886575"/>
            <a:ext cx="2349500" cy="52228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&lt;date/time&gt;</a:t>
            </a:r>
            <a:endParaRPr>
              <a:latin typeface="+mn-lt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D5E71974-9B18-4D9B-A8E5-42BEE89459D8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22288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&lt;footer&gt;</a:t>
            </a:r>
            <a:endParaRPr>
              <a:latin typeface="+mn-lt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A18157C6-7633-4946-8D53-632835E41D7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7226300" y="6886575"/>
            <a:ext cx="2349500" cy="5222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87C640A3-9C05-4FE6-B934-610BD271A625}" type="slidenum">
              <a:rPr lang="en-IN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Shape 1">
            <a:extLst>
              <a:ext uri="{FF2B5EF4-FFF2-40B4-BE49-F238E27FC236}">
                <a16:creationId xmlns:a16="http://schemas.microsoft.com/office/drawing/2014/main" id="{11711A35-F513-42CC-8219-E33FF2DB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60363"/>
            <a:ext cx="962342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6000" dirty="0">
                <a:solidFill>
                  <a:srgbClr val="FFFF00"/>
                </a:solidFill>
                <a:latin typeface="Times New Roman"/>
              </a:rPr>
              <a:t>15CSE402</a:t>
            </a:r>
            <a:endParaRPr lang="en-US" altLang="en-US" dirty="0"/>
          </a:p>
          <a:p>
            <a:pPr algn="ctr" eaLnBrk="1" hangingPunct="1"/>
            <a:r>
              <a:rPr lang="en-IN" altLang="en-US" sz="6000" dirty="0">
                <a:solidFill>
                  <a:srgbClr val="FFFF00"/>
                </a:solidFill>
                <a:latin typeface="Times New Roman"/>
              </a:rPr>
              <a:t>Structure and Interpretation of </a:t>
            </a:r>
            <a:endParaRPr lang="en-US" altLang="en-US"/>
          </a:p>
          <a:p>
            <a:pPr algn="ctr" eaLnBrk="1" hangingPunct="1"/>
            <a:r>
              <a:rPr lang="en-IN" altLang="en-US" sz="6000" dirty="0">
                <a:solidFill>
                  <a:srgbClr val="FFFF00"/>
                </a:solidFill>
                <a:latin typeface="Times New Roman"/>
              </a:rPr>
              <a:t>Computer Programs</a:t>
            </a:r>
            <a:endParaRPr lang="en-US" altLang="en-US" dirty="0">
              <a:latin typeface="Times New Roman"/>
            </a:endParaRPr>
          </a:p>
        </p:txBody>
      </p:sp>
      <p:sp>
        <p:nvSpPr>
          <p:cNvPr id="14339" name="TextShape 2">
            <a:extLst>
              <a:ext uri="{FF2B5EF4-FFF2-40B4-BE49-F238E27FC236}">
                <a16:creationId xmlns:a16="http://schemas.microsoft.com/office/drawing/2014/main" id="{F3981F2A-8648-4ED2-9042-2675657D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929063"/>
            <a:ext cx="98425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8000">
                <a:solidFill>
                  <a:srgbClr val="FFFFFF"/>
                </a:solidFill>
                <a:latin typeface="Times New Roman" panose="02020603050405020304" pitchFamily="18" charset="0"/>
              </a:rPr>
              <a:t>Procedures as </a:t>
            </a:r>
            <a:endParaRPr lang="en-US" altLang="en-US"/>
          </a:p>
          <a:p>
            <a:pPr algn="ctr" eaLnBrk="1" hangingPunct="1"/>
            <a:r>
              <a:rPr lang="en-IN" altLang="en-US" sz="8000">
                <a:solidFill>
                  <a:srgbClr val="FFFFFF"/>
                </a:solidFill>
                <a:latin typeface="Times New Roman" panose="02020603050405020304" pitchFamily="18" charset="0"/>
              </a:rPr>
              <a:t>Black Box Abstractions</a:t>
            </a:r>
            <a:endParaRPr lang="en-US" alt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Shape 1">
            <a:extLst>
              <a:ext uri="{FF2B5EF4-FFF2-40B4-BE49-F238E27FC236}">
                <a16:creationId xmlns:a16="http://schemas.microsoft.com/office/drawing/2014/main" id="{DA01E609-DBE3-418C-9EC1-66FD27FA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25"/>
            <a:ext cx="99933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400" dirty="0">
                <a:solidFill>
                  <a:srgbClr val="FFFF00"/>
                </a:solidFill>
              </a:rPr>
              <a:t>Procedure as Black-Box Abstractions</a:t>
            </a:r>
            <a:endParaRPr lang="en-US" altLang="en-US" sz="1400" dirty="0"/>
          </a:p>
        </p:txBody>
      </p:sp>
      <p:sp>
        <p:nvSpPr>
          <p:cNvPr id="22531" name="TextShape 2">
            <a:extLst>
              <a:ext uri="{FF2B5EF4-FFF2-40B4-BE49-F238E27FC236}">
                <a16:creationId xmlns:a16="http://schemas.microsoft.com/office/drawing/2014/main" id="{9B866310-2C11-45A5-83D3-96F0A3A4E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10117138" cy="656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defRPr/>
            </a:pPr>
            <a:r>
              <a:rPr lang="en-IN" altLang="en-US" sz="3200" dirty="0">
                <a:solidFill>
                  <a:schemeClr val="bg1"/>
                </a:solidFill>
                <a:latin typeface="Times New Roman" pitchFamily="18" charset="0"/>
              </a:rPr>
              <a:t>(define  (good-enough? guess x)</a:t>
            </a:r>
            <a:endParaRPr lang="en-US" altLang="en-US" sz="3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IN" altLang="en-US" sz="3200" dirty="0">
                <a:solidFill>
                  <a:schemeClr val="bg1"/>
                </a:solidFill>
                <a:latin typeface="Times New Roman" pitchFamily="18" charset="0"/>
              </a:rPr>
              <a:t>    (&lt; (abs (- (square guess) x)) 0.001))     </a:t>
            </a:r>
            <a:endParaRPr lang="en-US" altLang="en-US" sz="3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IN" altLang="en-US" sz="32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  <a:p>
            <a:pPr>
              <a:defRPr/>
            </a:pPr>
            <a:r>
              <a:rPr lang="en-IN" altLang="en-US" sz="3200" dirty="0">
                <a:solidFill>
                  <a:srgbClr val="FFFFFF"/>
                </a:solidFill>
                <a:latin typeface="Times New Roman" pitchFamily="18" charset="0"/>
              </a:rPr>
              <a:t>	</a:t>
            </a:r>
          </a:p>
          <a:p>
            <a:pPr>
              <a:defRPr/>
            </a:pPr>
            <a:r>
              <a:rPr lang="en-IN" altLang="en-US" sz="3200" dirty="0">
                <a:solidFill>
                  <a:srgbClr val="FFFFFF"/>
                </a:solidFill>
                <a:latin typeface="Times New Roman" pitchFamily="18" charset="0"/>
              </a:rPr>
              <a:t>	(define  (square x) 				</a:t>
            </a:r>
            <a:r>
              <a:rPr lang="en-IN" altLang="en-US" sz="4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IN" altLang="en-US" sz="2800" dirty="0">
                <a:solidFill>
                  <a:srgbClr val="FFFFFF"/>
                </a:solidFill>
                <a:latin typeface="Times New Roman" pitchFamily="18" charset="0"/>
              </a:rPr>
              <a:t># </a:t>
            </a:r>
            <a:r>
              <a:rPr lang="en-IN" altLang="en-US" i="1" dirty="0">
                <a:solidFill>
                  <a:schemeClr val="accent6"/>
                </a:solidFill>
                <a:latin typeface="Times New Roman" pitchFamily="18" charset="0"/>
              </a:rPr>
              <a:t>Definition 1</a:t>
            </a:r>
            <a:endParaRPr lang="en-IN" altLang="en-US" sz="3200" dirty="0">
              <a:solidFill>
                <a:srgbClr val="FFFFFF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IN" altLang="en-US" sz="3200" dirty="0">
                <a:solidFill>
                  <a:srgbClr val="FFFFFF"/>
                </a:solidFill>
                <a:latin typeface="Times New Roman" pitchFamily="18" charset="0"/>
              </a:rPr>
              <a:t>		  (* x </a:t>
            </a:r>
            <a:r>
              <a:rPr lang="en-IN" altLang="en-US" sz="3200" dirty="0" err="1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IN" altLang="en-US" sz="3200" dirty="0">
                <a:solidFill>
                  <a:srgbClr val="FFFFFF"/>
                </a:solidFill>
                <a:latin typeface="Times New Roman" pitchFamily="18" charset="0"/>
              </a:rPr>
              <a:t>))</a:t>
            </a:r>
            <a:endParaRPr lang="en-IN" altLang="en-US" sz="3200" i="1" dirty="0">
              <a:solidFill>
                <a:schemeClr val="accent6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IN" altLang="en-US" sz="3200" dirty="0">
                <a:solidFill>
                  <a:srgbClr val="FF0000"/>
                </a:solidFill>
                <a:latin typeface="Times New Roman" pitchFamily="18" charset="0"/>
              </a:rPr>
              <a:t>   			</a:t>
            </a:r>
            <a:r>
              <a:rPr lang="en-IN" altLang="en-US" sz="2800" dirty="0">
                <a:solidFill>
                  <a:srgbClr val="FF0000"/>
                </a:solidFill>
                <a:latin typeface="Times New Roman" pitchFamily="18" charset="0"/>
              </a:rPr>
              <a:t>OR</a:t>
            </a:r>
            <a:endParaRPr lang="en-IN" altLang="en-US" sz="320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>
              <a:defRPr/>
            </a:pPr>
            <a:r>
              <a:rPr lang="en-IN" altLang="en-US" sz="3200" dirty="0">
                <a:solidFill>
                  <a:schemeClr val="bg1"/>
                </a:solidFill>
                <a:latin typeface="Times New Roman" pitchFamily="18" charset="0"/>
              </a:rPr>
              <a:t>  (define  (square x)				</a:t>
            </a:r>
            <a:r>
              <a:rPr lang="en-IN" altLang="en-US" sz="2800" dirty="0">
                <a:solidFill>
                  <a:srgbClr val="FFFFFF"/>
                </a:solidFill>
                <a:latin typeface="Times New Roman" pitchFamily="18" charset="0"/>
              </a:rPr>
              <a:t> # </a:t>
            </a:r>
            <a:r>
              <a:rPr lang="en-IN" altLang="en-US" i="1" dirty="0">
                <a:solidFill>
                  <a:schemeClr val="accent6"/>
                </a:solidFill>
                <a:latin typeface="Times New Roman" pitchFamily="18" charset="0"/>
              </a:rPr>
              <a:t>Definition 2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IN" altLang="en-US" sz="3200" dirty="0">
                <a:solidFill>
                  <a:schemeClr val="bg1"/>
                </a:solidFill>
                <a:latin typeface="Times New Roman" pitchFamily="18" charset="0"/>
              </a:rPr>
              <a:t>    		(exp (double (log x))))</a:t>
            </a:r>
          </a:p>
          <a:p>
            <a:pPr lvl="1">
              <a:defRPr/>
            </a:pPr>
            <a:endParaRPr lang="en-IN" altLang="en-US" sz="1200" dirty="0">
              <a:solidFill>
                <a:schemeClr val="bg1"/>
              </a:solidFill>
              <a:latin typeface="Times New Roman" pitchFamily="18" charset="0"/>
            </a:endParaRPr>
          </a:p>
          <a:p>
            <a:pPr lvl="1">
              <a:defRPr/>
            </a:pPr>
            <a:r>
              <a:rPr lang="en-IN" altLang="en-US" sz="3200" dirty="0">
                <a:solidFill>
                  <a:schemeClr val="bg1"/>
                </a:solidFill>
                <a:latin typeface="Times New Roman" pitchFamily="18" charset="0"/>
              </a:rPr>
              <a:t>  (define  (double x) (+ x </a:t>
            </a:r>
            <a:r>
              <a:rPr lang="en-IN" altLang="en-US" sz="3200" dirty="0" err="1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IN" altLang="en-US" sz="3200" dirty="0">
                <a:solidFill>
                  <a:schemeClr val="bg1"/>
                </a:solidFill>
                <a:latin typeface="Times New Roman" pitchFamily="18" charset="0"/>
              </a:rPr>
              <a:t>))     </a:t>
            </a:r>
            <a:endParaRPr lang="en-US" altLang="en-US" sz="3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IN" altLang="en-US" sz="2800" dirty="0">
                <a:solidFill>
                  <a:srgbClr val="FF0000"/>
                </a:solidFill>
                <a:latin typeface="Times New Roman" pitchFamily="18" charset="0"/>
              </a:rPr>
              <a:t>#Programmer can use any definition for square()</a:t>
            </a:r>
          </a:p>
          <a:p>
            <a:pPr>
              <a:defRPr/>
            </a:pPr>
            <a:r>
              <a:rPr lang="en-IN" altLang="en-US" sz="2800" dirty="0">
                <a:solidFill>
                  <a:srgbClr val="FF0000"/>
                </a:solidFill>
                <a:latin typeface="Times New Roman" pitchFamily="18" charset="0"/>
              </a:rPr>
              <a:t># good-enough? won’t be affected as long as the definition used gives the correct answer.</a:t>
            </a:r>
          </a:p>
          <a:p>
            <a:pPr>
              <a:defRPr/>
            </a:pPr>
            <a:endParaRPr lang="en-US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A4023-3181-4DDC-9799-A45ABE153033}"/>
              </a:ext>
            </a:extLst>
          </p:cNvPr>
          <p:cNvSpPr txBox="1"/>
          <p:nvPr/>
        </p:nvSpPr>
        <p:spPr>
          <a:xfrm>
            <a:off x="544512" y="2179637"/>
            <a:ext cx="8229600" cy="707886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 sz="2000" dirty="0">
                <a:ln w="0" cap="rnd" cmpd="dbl">
                  <a:solidFill>
                    <a:srgbClr val="FFFF00"/>
                  </a:solidFill>
                </a:ln>
                <a:solidFill>
                  <a:srgbClr val="FFFF00"/>
                </a:solidFill>
                <a:ea typeface="+mn-ea"/>
              </a:rPr>
              <a:t>Enclosing Procedure good-enough? Sees ‘Square’ as an abstraction and not as a procedure. Because: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Shape 1">
            <a:extLst>
              <a:ext uri="{FF2B5EF4-FFF2-40B4-BE49-F238E27FC236}">
                <a16:creationId xmlns:a16="http://schemas.microsoft.com/office/drawing/2014/main" id="{A97D9CB6-8AB9-4971-94B0-B0953B53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-22225"/>
            <a:ext cx="9677399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Procedure as Black-Box Abstractions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79" name="TextShape 2">
            <a:extLst>
              <a:ext uri="{FF2B5EF4-FFF2-40B4-BE49-F238E27FC236}">
                <a16:creationId xmlns:a16="http://schemas.microsoft.com/office/drawing/2014/main" id="{81226E5B-82F5-4BF3-BAF1-99577F70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2" y="960438"/>
            <a:ext cx="9648969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(define  (sqrt-</a:t>
            </a:r>
            <a:r>
              <a:rPr kumimoji="0" lang="en-IN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iter</a:t>
            </a: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guess x)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(if (good-enough? guess x)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  guess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  (sqrt-</a:t>
            </a:r>
            <a:r>
              <a:rPr kumimoji="0" lang="en-IN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iter</a:t>
            </a: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(improve guess x) x))) 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80" name="TextShape 3">
            <a:extLst>
              <a:ext uri="{FF2B5EF4-FFF2-40B4-BE49-F238E27FC236}">
                <a16:creationId xmlns:a16="http://schemas.microsoft.com/office/drawing/2014/main" id="{7CB510A2-9491-47F9-8FBA-94E09CE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0" y="3656014"/>
            <a:ext cx="1033303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(define  (improve guess x) (average guess (/ x guess)))</a:t>
            </a: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81" name="TextShape 4">
            <a:extLst>
              <a:ext uri="{FF2B5EF4-FFF2-40B4-BE49-F238E27FC236}">
                <a16:creationId xmlns:a16="http://schemas.microsoft.com/office/drawing/2014/main" id="{CB91E523-5273-4174-ABD4-4162263B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2" y="5532437"/>
            <a:ext cx="10333037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(define  (good-enough? guess x)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(&lt; (abs (- (square guess) x)) 0.001))</a:t>
            </a: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82" name="TextShape 5">
            <a:extLst>
              <a:ext uri="{FF2B5EF4-FFF2-40B4-BE49-F238E27FC236}">
                <a16:creationId xmlns:a16="http://schemas.microsoft.com/office/drawing/2014/main" id="{380AD238-CDDA-4226-8A88-14F420A2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1352550"/>
            <a:ext cx="381635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(define  (sqrt x)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(sqrt-iter </a:t>
            </a:r>
            <a:r>
              <a:rPr kumimoji="0" lang="en-I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1.0</a:t>
            </a:r>
            <a:r>
              <a:rPr kumimoji="0" lang="en-I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x))  </a:t>
            </a:r>
            <a:r>
              <a:rPr kumimoji="0" lang="en-I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65764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Shape 1">
            <a:extLst>
              <a:ext uri="{FF2B5EF4-FFF2-40B4-BE49-F238E27FC236}">
                <a16:creationId xmlns:a16="http://schemas.microsoft.com/office/drawing/2014/main" id="{A97D9CB6-8AB9-4971-94B0-B0953B53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-22225"/>
            <a:ext cx="9677399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400" dirty="0">
                <a:solidFill>
                  <a:srgbClr val="FFFF00"/>
                </a:solidFill>
              </a:rPr>
              <a:t>Procedure Localization</a:t>
            </a:r>
            <a:endParaRPr lang="en-US" altLang="en-US" sz="4400" dirty="0"/>
          </a:p>
        </p:txBody>
      </p:sp>
      <p:sp>
        <p:nvSpPr>
          <p:cNvPr id="24579" name="TextShape 2">
            <a:extLst>
              <a:ext uri="{FF2B5EF4-FFF2-40B4-BE49-F238E27FC236}">
                <a16:creationId xmlns:a16="http://schemas.microsoft.com/office/drawing/2014/main" id="{81226E5B-82F5-4BF3-BAF1-99577F70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0" y="960438"/>
            <a:ext cx="10331450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(define  (sqrt-iter guess x)</a:t>
            </a:r>
            <a:endParaRPr lang="en-US" altLang="en-US" sz="1400"/>
          </a:p>
          <a:p>
            <a:pPr eaLnBrk="1" hangingPunct="1"/>
            <a:r>
              <a:rPr lang="en-IN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    (if (good-enough? guess x)</a:t>
            </a:r>
            <a:endParaRPr lang="en-US" altLang="en-US" sz="1400"/>
          </a:p>
          <a:p>
            <a:pPr eaLnBrk="1" hangingPunct="1"/>
            <a:r>
              <a:rPr lang="en-IN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         guess</a:t>
            </a:r>
            <a:endParaRPr lang="en-US" altLang="en-US" sz="1400"/>
          </a:p>
          <a:p>
            <a:pPr eaLnBrk="1" hangingPunct="1"/>
            <a:r>
              <a:rPr lang="en-IN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         (sqrt-iter (improve guess x) x))) </a:t>
            </a:r>
            <a:endParaRPr lang="en-US" altLang="en-US" sz="1400"/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endParaRPr lang="en-US" altLang="en-US" sz="1400"/>
          </a:p>
        </p:txBody>
      </p:sp>
      <p:sp>
        <p:nvSpPr>
          <p:cNvPr id="24580" name="TextShape 3">
            <a:extLst>
              <a:ext uri="{FF2B5EF4-FFF2-40B4-BE49-F238E27FC236}">
                <a16:creationId xmlns:a16="http://schemas.microsoft.com/office/drawing/2014/main" id="{7CB510A2-9491-47F9-8FBA-94E09CE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22638"/>
            <a:ext cx="1033303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(define  (improve guess x) (average guess (/ x guess)))</a:t>
            </a:r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</a:t>
            </a:r>
            <a:endParaRPr lang="en-US" altLang="en-US" sz="1400"/>
          </a:p>
        </p:txBody>
      </p:sp>
      <p:sp>
        <p:nvSpPr>
          <p:cNvPr id="24581" name="TextShape 4">
            <a:extLst>
              <a:ext uri="{FF2B5EF4-FFF2-40B4-BE49-F238E27FC236}">
                <a16:creationId xmlns:a16="http://schemas.microsoft.com/office/drawing/2014/main" id="{CB91E523-5273-4174-ABD4-4162263B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60838"/>
            <a:ext cx="103330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(define  (good-enough? guess x)</a:t>
            </a:r>
            <a:endParaRPr lang="en-US" altLang="en-US" sz="1400" dirty="0"/>
          </a:p>
          <a:p>
            <a:pPr eaLnBrk="1" hangingPunct="1"/>
            <a:r>
              <a:rPr lang="en-IN" altLang="en-US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    (&lt; (abs (- (square guess) x)) 0.001))</a:t>
            </a:r>
            <a:r>
              <a:rPr lang="en-IN" altLang="en-US" sz="2800" dirty="0">
                <a:solidFill>
                  <a:srgbClr val="FFFFFF"/>
                </a:solidFill>
                <a:latin typeface="Times New Roman" panose="02020603050405020304" pitchFamily="18" charset="0"/>
              </a:rPr>
              <a:t>  </a:t>
            </a:r>
            <a:r>
              <a:rPr lang="en-IN" altLang="en-US" sz="4400" dirty="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endParaRPr lang="en-US" altLang="en-US" sz="1400" dirty="0"/>
          </a:p>
        </p:txBody>
      </p:sp>
      <p:sp>
        <p:nvSpPr>
          <p:cNvPr id="24582" name="TextShape 5">
            <a:extLst>
              <a:ext uri="{FF2B5EF4-FFF2-40B4-BE49-F238E27FC236}">
                <a16:creationId xmlns:a16="http://schemas.microsoft.com/office/drawing/2014/main" id="{380AD238-CDDA-4226-8A88-14F420A2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1352550"/>
            <a:ext cx="381635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(define  (sqrt x)</a:t>
            </a:r>
            <a:endParaRPr lang="en-US" altLang="en-US" sz="1400"/>
          </a:p>
          <a:p>
            <a:pPr eaLnBrk="1" hangingPunct="1"/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    (sqrt-iter </a:t>
            </a:r>
            <a:r>
              <a:rPr lang="en-IN" altLang="en-US" sz="2800">
                <a:solidFill>
                  <a:srgbClr val="FF00FF"/>
                </a:solidFill>
                <a:latin typeface="Times New Roman" panose="02020603050405020304" pitchFamily="18" charset="0"/>
              </a:rPr>
              <a:t>1.0</a:t>
            </a:r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 x))  </a:t>
            </a:r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endParaRPr lang="en-US" altLang="en-US" sz="1400"/>
          </a:p>
        </p:txBody>
      </p:sp>
      <p:sp>
        <p:nvSpPr>
          <p:cNvPr id="24583" name="TextShape 4">
            <a:extLst>
              <a:ext uri="{FF2B5EF4-FFF2-40B4-BE49-F238E27FC236}">
                <a16:creationId xmlns:a16="http://schemas.microsoft.com/office/drawing/2014/main" id="{C953F1C7-3972-472A-B62E-76F23730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5608638"/>
            <a:ext cx="9753599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All these </a:t>
            </a:r>
            <a:r>
              <a:rPr lang="en-IN" altLang="en-US" sz="2800" i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procedures</a:t>
            </a:r>
            <a:r>
              <a:rPr lang="en-I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are defined in a </a:t>
            </a:r>
            <a:r>
              <a:rPr lang="en-IN" altLang="en-US" sz="2800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common environment</a:t>
            </a:r>
            <a:r>
              <a:rPr lang="en-I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* All procedures are using the parameter ‘x’. But the meaning and scope of each ‘x’ is limited to its enclosing procedure 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Shape 1">
            <a:extLst>
              <a:ext uri="{FF2B5EF4-FFF2-40B4-BE49-F238E27FC236}">
                <a16:creationId xmlns:a16="http://schemas.microsoft.com/office/drawing/2014/main" id="{73EB3785-733A-452C-9A46-4EB8119C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6363"/>
            <a:ext cx="991711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000">
                <a:solidFill>
                  <a:srgbClr val="FFFF00"/>
                </a:solidFill>
              </a:rPr>
              <a:t> Disadvantages of such types of multiple procedural definitions</a:t>
            </a:r>
            <a:endParaRPr lang="en-US" altLang="en-US" sz="3200"/>
          </a:p>
        </p:txBody>
      </p:sp>
      <p:sp>
        <p:nvSpPr>
          <p:cNvPr id="25603" name="TextShape 2">
            <a:extLst>
              <a:ext uri="{FF2B5EF4-FFF2-40B4-BE49-F238E27FC236}">
                <a16:creationId xmlns:a16="http://schemas.microsoft.com/office/drawing/2014/main" id="{E7DAF1C1-03AD-4031-943C-5BF0B892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189038"/>
            <a:ext cx="9677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US" altLang="en-US" sz="3200"/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B65CF4D0-392D-4FFC-AEDA-8BADD542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5238"/>
            <a:ext cx="991711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</a:rPr>
              <a:t>Constructing a large Mathematical Library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- Multiple programmers may be implementing different numerical 	functions.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- Numerical functions usually follow successive approximation   	approach.</a:t>
            </a:r>
          </a:p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</a:rPr>
              <a:t>Practical implementation example: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- Now suppose two different programmers develop square-root () 	function and cube-root() function. 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- Both the functions need successive approximation and might 	have their own good-enough? () functions.</a:t>
            </a:r>
          </a:p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Shape 1">
            <a:extLst>
              <a:ext uri="{FF2B5EF4-FFF2-40B4-BE49-F238E27FC236}">
                <a16:creationId xmlns:a16="http://schemas.microsoft.com/office/drawing/2014/main" id="{666F70AC-687A-4776-8C73-C3FE1EB10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6363"/>
            <a:ext cx="991711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000">
                <a:solidFill>
                  <a:srgbClr val="FFFF00"/>
                </a:solidFill>
              </a:rPr>
              <a:t> Procedure Localization</a:t>
            </a:r>
            <a:endParaRPr lang="en-US" altLang="en-US" sz="3200"/>
          </a:p>
        </p:txBody>
      </p:sp>
      <p:sp>
        <p:nvSpPr>
          <p:cNvPr id="26627" name="TextShape 2">
            <a:extLst>
              <a:ext uri="{FF2B5EF4-FFF2-40B4-BE49-F238E27FC236}">
                <a16:creationId xmlns:a16="http://schemas.microsoft.com/office/drawing/2014/main" id="{49964EAA-29AA-49C5-840E-7C6D9E002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189038"/>
            <a:ext cx="9677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US" altLang="en-US" sz="3200"/>
          </a:p>
        </p:txBody>
      </p:sp>
      <p:sp>
        <p:nvSpPr>
          <p:cNvPr id="26628" name="TextBox 5">
            <a:extLst>
              <a:ext uri="{FF2B5EF4-FFF2-40B4-BE49-F238E27FC236}">
                <a16:creationId xmlns:a16="http://schemas.microsoft.com/office/drawing/2014/main" id="{7FA51B82-99E2-4591-B4C7-EDFF189C4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638"/>
            <a:ext cx="991711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</a:rPr>
              <a:t>Problem:  Any of these problems may occur: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1. The interpreter may get confused or one good-enough () may 	over write the other good-enough() function leading to incorrect 	execution of atleast one of the functions.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2. The interpreter may not allow the programmer to re-define the 	good-enough() function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Also known as </a:t>
            </a:r>
            <a:r>
              <a:rPr lang="en-IN" altLang="en-US" sz="2400">
                <a:solidFill>
                  <a:srgbClr val="FF0000"/>
                </a:solidFill>
              </a:rPr>
              <a:t>name-packaging </a:t>
            </a:r>
            <a:r>
              <a:rPr lang="en-IN" altLang="en-US" sz="2400">
                <a:solidFill>
                  <a:schemeClr val="bg1"/>
                </a:solidFill>
              </a:rPr>
              <a:t>problem.</a:t>
            </a:r>
          </a:p>
          <a:p>
            <a:pPr eaLnBrk="1" hangingPunct="1"/>
            <a:endParaRPr lang="en-IN" altLang="en-US" sz="2400">
              <a:solidFill>
                <a:srgbClr val="FF0000"/>
              </a:solidFill>
            </a:endParaRPr>
          </a:p>
          <a:p>
            <a:pPr eaLnBrk="1" hangingPunct="1"/>
            <a:endParaRPr lang="en-IN" altLang="en-US" sz="2400">
              <a:solidFill>
                <a:srgbClr val="FF0000"/>
              </a:solidFill>
            </a:endParaRPr>
          </a:p>
          <a:p>
            <a:pPr eaLnBrk="1" hangingPunct="1"/>
            <a:endParaRPr lang="en-IN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</a:rPr>
              <a:t>Solution: Procedure Localization 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 	 - (Block structure)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 - Nest all the sub-procedures required for execution within the 	   main enclosing procedure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	- Example on Dr. Racket in next few slides.</a:t>
            </a:r>
          </a:p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Shape 1">
            <a:extLst>
              <a:ext uri="{FF2B5EF4-FFF2-40B4-BE49-F238E27FC236}">
                <a16:creationId xmlns:a16="http://schemas.microsoft.com/office/drawing/2014/main" id="{4444327D-A12E-48CC-A4A9-2B3B758F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6363"/>
            <a:ext cx="991711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 </a:t>
            </a:r>
            <a:r>
              <a:rPr lang="en-IN" altLang="en-US" sz="4800">
                <a:solidFill>
                  <a:srgbClr val="FFFF00"/>
                </a:solidFill>
              </a:rPr>
              <a:t>Procedure Localization</a:t>
            </a:r>
            <a:endParaRPr lang="en-US" altLang="en-US" sz="4800"/>
          </a:p>
        </p:txBody>
      </p:sp>
      <p:sp>
        <p:nvSpPr>
          <p:cNvPr id="27651" name="TextShape 2">
            <a:extLst>
              <a:ext uri="{FF2B5EF4-FFF2-40B4-BE49-F238E27FC236}">
                <a16:creationId xmlns:a16="http://schemas.microsoft.com/office/drawing/2014/main" id="{B2CB3A92-559D-4662-B171-4A35B85C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960438"/>
            <a:ext cx="9677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Example:</a:t>
            </a:r>
          </a:p>
          <a:p>
            <a:pPr eaLnBrk="1" hangingPunct="1"/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(define (sqrt x)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800">
                <a:solidFill>
                  <a:srgbClr val="00FF00"/>
                </a:solidFill>
                <a:latin typeface="Times New Roman" panose="02020603050405020304" pitchFamily="18" charset="0"/>
              </a:rPr>
              <a:t>(define (good-enough? guess x)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00FF00"/>
                </a:solidFill>
                <a:latin typeface="Times New Roman" panose="02020603050405020304" pitchFamily="18" charset="0"/>
              </a:rPr>
              <a:t>             (&lt; (abs (- (square guess) x)) 0.001))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(define (improve guess x)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      (average guess (/ x guess)))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(define  (sqrt-iter guess x)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      (if (good-enough? guess x)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guess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(sqrt-iter (improve guess x) x)))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(sqrt-iter 1.0 x)</a:t>
            </a:r>
          </a:p>
          <a:p>
            <a:pPr eaLnBrk="1" hangingPunct="1"/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endParaRPr lang="en-US" altLang="en-US" sz="280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92217D6-7C86-4BFF-AEA4-722C4104BBA4}"/>
              </a:ext>
            </a:extLst>
          </p:cNvPr>
          <p:cNvSpPr/>
          <p:nvPr/>
        </p:nvSpPr>
        <p:spPr>
          <a:xfrm>
            <a:off x="6107113" y="1887538"/>
            <a:ext cx="1600200" cy="42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7653" name="TextBox 2">
            <a:extLst>
              <a:ext uri="{FF2B5EF4-FFF2-40B4-BE49-F238E27FC236}">
                <a16:creationId xmlns:a16="http://schemas.microsoft.com/office/drawing/2014/main" id="{D31F13BC-51A8-4F77-8747-A7FF6D2F9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3" y="2789238"/>
            <a:ext cx="2133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800">
                <a:solidFill>
                  <a:srgbClr val="FFFF00"/>
                </a:solidFill>
              </a:rPr>
              <a:t>Block structure (nesting definitions)</a:t>
            </a:r>
          </a:p>
        </p:txBody>
      </p:sp>
      <p:sp>
        <p:nvSpPr>
          <p:cNvPr id="27654" name="TextBox 5">
            <a:extLst>
              <a:ext uri="{FF2B5EF4-FFF2-40B4-BE49-F238E27FC236}">
                <a16:creationId xmlns:a16="http://schemas.microsoft.com/office/drawing/2014/main" id="{44C240CE-7652-4049-B799-A91CFDCC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70638"/>
            <a:ext cx="9917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0000"/>
                </a:solidFill>
              </a:rPr>
              <a:t>Rule: </a:t>
            </a:r>
            <a:r>
              <a:rPr lang="en-IN" altLang="en-US" sz="2400">
                <a:solidFill>
                  <a:schemeClr val="bg1"/>
                </a:solidFill>
              </a:rPr>
              <a:t>All procedure definitions should be placed at the beginning only.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</a:rPr>
              <a:t>         The procedural definitions must be followed by atleast one 	expression.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Shape 1">
            <a:extLst>
              <a:ext uri="{FF2B5EF4-FFF2-40B4-BE49-F238E27FC236}">
                <a16:creationId xmlns:a16="http://schemas.microsoft.com/office/drawing/2014/main" id="{A234329F-7ED5-47E8-A6B7-0D32E0C8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6363"/>
            <a:ext cx="9917113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800">
                <a:solidFill>
                  <a:srgbClr val="FFFF00"/>
                </a:solidFill>
              </a:rPr>
              <a:t> </a:t>
            </a:r>
            <a:r>
              <a:rPr lang="en-IN" altLang="en-US" sz="4000">
                <a:solidFill>
                  <a:srgbClr val="FFFF00"/>
                </a:solidFill>
              </a:rPr>
              <a:t>Procedure Localization</a:t>
            </a:r>
            <a:endParaRPr lang="en-US" altLang="en-US" sz="4000"/>
          </a:p>
        </p:txBody>
      </p:sp>
      <p:sp>
        <p:nvSpPr>
          <p:cNvPr id="28675" name="TextShape 2">
            <a:extLst>
              <a:ext uri="{FF2B5EF4-FFF2-40B4-BE49-F238E27FC236}">
                <a16:creationId xmlns:a16="http://schemas.microsoft.com/office/drawing/2014/main" id="{589CDA78-D7B3-456E-A7C6-F290E15A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655638"/>
            <a:ext cx="9677400" cy="69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Example: 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-Here, all sub-procedures have been localized to sqrt() except square() &amp; average(). 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-Suppose the square(), gets overwritten as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(define (square x) (+ x x))</a:t>
            </a:r>
          </a:p>
          <a:p>
            <a:pPr eaLnBrk="1" hangingPunct="1"/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Run this code for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(sqrt 2)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and see the output using ‘verbose package’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(define (square x) (+ x x))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(define (average x y) (/ (+ x y) 2))</a:t>
            </a:r>
          </a:p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(define (sqrt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(define (good-enough? guess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             (&lt; (abs (- (square guess) x)) 0.001))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400">
                <a:solidFill>
                  <a:srgbClr val="CC0099"/>
                </a:solidFill>
                <a:latin typeface="Times New Roman" panose="02020603050405020304" pitchFamily="18" charset="0"/>
              </a:rPr>
              <a:t>(define (improve guess x)</a:t>
            </a:r>
            <a:endParaRPr lang="en-US" altLang="en-US" sz="2400">
              <a:solidFill>
                <a:srgbClr val="CC0099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CC0099"/>
                </a:solidFill>
                <a:latin typeface="Times New Roman" panose="02020603050405020304" pitchFamily="18" charset="0"/>
              </a:rPr>
              <a:t>             (average guess (/ x guess)))</a:t>
            </a:r>
            <a:endParaRPr lang="en-US" altLang="en-US" sz="2400">
              <a:solidFill>
                <a:srgbClr val="CC0099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(define  (sqrt-iter guess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 (if (good-enough? guess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guess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(sqrt-iter (improve guess x) x)))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(sqrt-iter 1.0 x))</a:t>
            </a:r>
          </a:p>
          <a:p>
            <a:pPr eaLnBrk="1" hangingPunct="1"/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6523F-B07E-449C-800E-75486883D996}"/>
              </a:ext>
            </a:extLst>
          </p:cNvPr>
          <p:cNvSpPr txBox="1"/>
          <p:nvPr/>
        </p:nvSpPr>
        <p:spPr>
          <a:xfrm>
            <a:off x="6716713" y="6026150"/>
            <a:ext cx="3124200" cy="954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altLang="en-US" sz="2800" dirty="0">
                <a:solidFill>
                  <a:srgbClr val="FFFF00"/>
                </a:solidFill>
                <a:latin typeface="Times New Roman" pitchFamily="18" charset="0"/>
              </a:rPr>
              <a:t>OUTPUT:   1.0 (Incorrect answer)</a:t>
            </a:r>
            <a:endParaRPr lang="en-US" altLang="en-US" sz="2800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Shape 1">
            <a:extLst>
              <a:ext uri="{FF2B5EF4-FFF2-40B4-BE49-F238E27FC236}">
                <a16:creationId xmlns:a16="http://schemas.microsoft.com/office/drawing/2014/main" id="{B4518755-419D-44DD-9982-FE2E68CD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6363"/>
            <a:ext cx="9917113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800">
                <a:solidFill>
                  <a:srgbClr val="FFFF00"/>
                </a:solidFill>
              </a:rPr>
              <a:t> </a:t>
            </a:r>
            <a:r>
              <a:rPr lang="en-IN" altLang="en-US" sz="4000">
                <a:solidFill>
                  <a:srgbClr val="FFFF00"/>
                </a:solidFill>
              </a:rPr>
              <a:t>Procedure Localization</a:t>
            </a:r>
            <a:endParaRPr lang="en-US" altLang="en-US" sz="4000"/>
          </a:p>
        </p:txBody>
      </p:sp>
      <p:sp>
        <p:nvSpPr>
          <p:cNvPr id="29699" name="TextShape 2">
            <a:extLst>
              <a:ext uri="{FF2B5EF4-FFF2-40B4-BE49-F238E27FC236}">
                <a16:creationId xmlns:a16="http://schemas.microsoft.com/office/drawing/2014/main" id="{DAF719C9-F1A4-4AB7-9FA9-AF1F7918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655638"/>
            <a:ext cx="9677400" cy="69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Solution is to localize square () also w.r.t sqrt (): </a:t>
            </a:r>
          </a:p>
          <a:p>
            <a:pPr eaLnBrk="1" hangingPunct="1"/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Run this code for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(sqrt 2)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and see the output using ‘verbose package’</a:t>
            </a:r>
          </a:p>
          <a:p>
            <a:pPr eaLnBrk="1" hangingPunct="1"/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(define (square x) (* x x))</a:t>
            </a:r>
          </a:p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(define (sqrt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(define (good-enough? guess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             (&lt; (abs (- (square guess) x)) 0.001))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400">
                <a:solidFill>
                  <a:srgbClr val="CC0099"/>
                </a:solidFill>
                <a:latin typeface="Times New Roman" panose="02020603050405020304" pitchFamily="18" charset="0"/>
              </a:rPr>
              <a:t>(define (improve guess x)</a:t>
            </a:r>
            <a:endParaRPr lang="en-US" altLang="en-US" sz="2400">
              <a:solidFill>
                <a:srgbClr val="CC0099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CC0099"/>
                </a:solidFill>
                <a:latin typeface="Times New Roman" panose="02020603050405020304" pitchFamily="18" charset="0"/>
              </a:rPr>
              <a:t>             (average guess (/ x guess)))</a:t>
            </a:r>
            <a:endParaRPr lang="en-US" altLang="en-US" sz="2400">
              <a:solidFill>
                <a:srgbClr val="CC0099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(define  (sqrt-iter guess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 (if (good-enough? guess x)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guess</a:t>
            </a:r>
            <a:endParaRPr lang="en-US" altLang="en-US" sz="24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(sqrt-iter (improve guess x) x)))</a:t>
            </a:r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	</a:t>
            </a:r>
            <a:r>
              <a:rPr lang="en-IN" altLang="en-US" sz="2400">
                <a:solidFill>
                  <a:srgbClr val="CC0099"/>
                </a:solidFill>
                <a:latin typeface="Times New Roman" panose="02020603050405020304" pitchFamily="18" charset="0"/>
              </a:rPr>
              <a:t>(define (square x) (* x x))</a:t>
            </a:r>
          </a:p>
          <a:p>
            <a:pPr eaLnBrk="1" hangingPunct="1"/>
            <a:r>
              <a:rPr lang="en-IN" altLang="en-US" sz="2400">
                <a:solidFill>
                  <a:srgbClr val="CC0099"/>
                </a:solidFill>
                <a:latin typeface="Times New Roman" panose="02020603050405020304" pitchFamily="18" charset="0"/>
              </a:rPr>
              <a:t>	(define (average x y) (/ (+ x y) 2))</a:t>
            </a:r>
            <a:endParaRPr lang="en-US" altLang="en-US" sz="2400">
              <a:solidFill>
                <a:srgbClr val="CC0099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(sqrt-iter 1.0 x)</a:t>
            </a:r>
          </a:p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OUTPUT: 1.4142...  CORRECT</a:t>
            </a:r>
          </a:p>
          <a:p>
            <a:pPr eaLnBrk="1" hangingPunct="1"/>
            <a:endParaRPr lang="en-IN" altLang="en-US" sz="24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8F9CD-E10A-4AA8-A64D-13FD66652F65}"/>
              </a:ext>
            </a:extLst>
          </p:cNvPr>
          <p:cNvSpPr txBox="1"/>
          <p:nvPr/>
        </p:nvSpPr>
        <p:spPr>
          <a:xfrm>
            <a:off x="6716713" y="6237288"/>
            <a:ext cx="3124200" cy="1200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altLang="en-US" sz="2400" dirty="0" err="1">
                <a:solidFill>
                  <a:srgbClr val="FFFF00"/>
                </a:solidFill>
              </a:rPr>
              <a:t>Sqrt</a:t>
            </a:r>
            <a:r>
              <a:rPr lang="en-IN" altLang="en-US" sz="2400" dirty="0">
                <a:solidFill>
                  <a:srgbClr val="FFFF00"/>
                </a:solidFill>
              </a:rPr>
              <a:t>() automatically selects the localized square() only.</a:t>
            </a:r>
            <a:endParaRPr lang="en-US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94869-519E-4357-91D0-5CBCC93D6D93}"/>
              </a:ext>
            </a:extLst>
          </p:cNvPr>
          <p:cNvSpPr txBox="1"/>
          <p:nvPr/>
        </p:nvSpPr>
        <p:spPr>
          <a:xfrm>
            <a:off x="7021513" y="1951038"/>
            <a:ext cx="3124200" cy="646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altLang="en-US" dirty="0">
                <a:solidFill>
                  <a:srgbClr val="FFFF00"/>
                </a:solidFill>
              </a:rPr>
              <a:t>Square() defined outside </a:t>
            </a:r>
            <a:r>
              <a:rPr lang="en-IN" altLang="en-US" dirty="0" err="1">
                <a:solidFill>
                  <a:srgbClr val="FFFF00"/>
                </a:solidFill>
              </a:rPr>
              <a:t>sqrt</a:t>
            </a:r>
            <a:r>
              <a:rPr lang="en-IN" altLang="en-US" dirty="0">
                <a:solidFill>
                  <a:srgbClr val="FFFF00"/>
                </a:solidFill>
              </a:rPr>
              <a:t>()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7350B-6F11-4EC4-ADDB-99C1389A93EE}"/>
              </a:ext>
            </a:extLst>
          </p:cNvPr>
          <p:cNvSpPr txBox="1"/>
          <p:nvPr/>
        </p:nvSpPr>
        <p:spPr>
          <a:xfrm>
            <a:off x="7021513" y="4886325"/>
            <a:ext cx="3124200" cy="6461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altLang="en-US" dirty="0">
                <a:solidFill>
                  <a:srgbClr val="FFFF00"/>
                </a:solidFill>
              </a:rPr>
              <a:t>Square() defined locally inside </a:t>
            </a:r>
            <a:r>
              <a:rPr lang="en-IN" altLang="en-US" dirty="0" err="1">
                <a:solidFill>
                  <a:srgbClr val="FFFF00"/>
                </a:solidFill>
              </a:rPr>
              <a:t>sqrt</a:t>
            </a:r>
            <a:r>
              <a:rPr lang="en-IN" altLang="en-US" dirty="0">
                <a:solidFill>
                  <a:srgbClr val="FFFF00"/>
                </a:solidFill>
              </a:rPr>
              <a:t>()</a:t>
            </a:r>
            <a:endParaRPr lang="en-US" alt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AF4CDE-A9C3-48A8-AA0D-B79150EAA163}"/>
              </a:ext>
            </a:extLst>
          </p:cNvPr>
          <p:cNvCxnSpPr/>
          <p:nvPr/>
        </p:nvCxnSpPr>
        <p:spPr>
          <a:xfrm>
            <a:off x="3592513" y="2027238"/>
            <a:ext cx="32766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6AAAF-2719-4FD7-8A32-53D06A476FC3}"/>
              </a:ext>
            </a:extLst>
          </p:cNvPr>
          <p:cNvCxnSpPr/>
          <p:nvPr/>
        </p:nvCxnSpPr>
        <p:spPr>
          <a:xfrm flipV="1">
            <a:off x="4506913" y="5380038"/>
            <a:ext cx="2438400" cy="303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Shape 1">
            <a:extLst>
              <a:ext uri="{FF2B5EF4-FFF2-40B4-BE49-F238E27FC236}">
                <a16:creationId xmlns:a16="http://schemas.microsoft.com/office/drawing/2014/main" id="{B925833E-2ECD-4853-90C4-FEC59674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-46038"/>
            <a:ext cx="78803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 Procedure Localization</a:t>
            </a:r>
            <a:endParaRPr lang="en-US" altLang="en-US"/>
          </a:p>
        </p:txBody>
      </p:sp>
      <p:sp>
        <p:nvSpPr>
          <p:cNvPr id="30723" name="TextShape 2">
            <a:extLst>
              <a:ext uri="{FF2B5EF4-FFF2-40B4-BE49-F238E27FC236}">
                <a16:creationId xmlns:a16="http://schemas.microsoft.com/office/drawing/2014/main" id="{66DB1E08-97E6-4F1D-B22D-2B5261EB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439863"/>
            <a:ext cx="9993312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3500">
                <a:solidFill>
                  <a:srgbClr val="FFFF00"/>
                </a:solidFill>
                <a:latin typeface="Times New Roman" panose="02020603050405020304" pitchFamily="18" charset="0"/>
              </a:rPr>
              <a:t>(define (sqrt x)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en-IN" altLang="en-US" sz="3500">
                <a:solidFill>
                  <a:srgbClr val="00FF00"/>
                </a:solidFill>
                <a:latin typeface="Times New Roman" panose="02020603050405020304" pitchFamily="18" charset="0"/>
              </a:rPr>
              <a:t>(define (good-enough? guess x)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00FF00"/>
                </a:solidFill>
                <a:latin typeface="Times New Roman" panose="02020603050405020304" pitchFamily="18" charset="0"/>
              </a:rPr>
              <a:t>      (&lt; (abs (- (square guess x)) 0.001))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en-IN" altLang="en-US" sz="3500">
                <a:solidFill>
                  <a:srgbClr val="FF0000"/>
                </a:solidFill>
                <a:latin typeface="Times New Roman" panose="02020603050405020304" pitchFamily="18" charset="0"/>
              </a:rPr>
              <a:t>(define (improve guess x)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0000"/>
                </a:solidFill>
                <a:latin typeface="Times New Roman" panose="02020603050405020304" pitchFamily="18" charset="0"/>
              </a:rPr>
              <a:t>      (average guess (/ x guess)))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(define  (sqrt-iter guess x)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    (if (good-enough? guess x)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         guess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         (sqrt-iter (improve guess x) x)))</a:t>
            </a:r>
            <a:endParaRPr lang="en-US" altLang="en-US"/>
          </a:p>
          <a:p>
            <a:pPr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    </a:t>
            </a:r>
            <a:r>
              <a:rPr lang="en-IN" altLang="en-US" sz="3500">
                <a:solidFill>
                  <a:srgbClr val="FFFF00"/>
                </a:solidFill>
                <a:latin typeface="Times New Roman" panose="02020603050405020304" pitchFamily="18" charset="0"/>
              </a:rPr>
              <a:t>(sqrt-iter 1.0 x))</a:t>
            </a:r>
            <a:endParaRPr lang="en-US" altLang="en-US"/>
          </a:p>
        </p:txBody>
      </p:sp>
      <p:sp>
        <p:nvSpPr>
          <p:cNvPr id="30724" name="CustomShape 3">
            <a:extLst>
              <a:ext uri="{FF2B5EF4-FFF2-40B4-BE49-F238E27FC236}">
                <a16:creationId xmlns:a16="http://schemas.microsoft.com/office/drawing/2014/main" id="{82B7373F-E597-4A43-AED4-A57D6238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2103438"/>
            <a:ext cx="503237" cy="503237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25" name="CustomShape 4">
            <a:extLst>
              <a:ext uri="{FF2B5EF4-FFF2-40B4-BE49-F238E27FC236}">
                <a16:creationId xmlns:a16="http://schemas.microsoft.com/office/drawing/2014/main" id="{2388CF8A-C44A-4DFD-BBB5-E7D7369C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221038"/>
            <a:ext cx="503238" cy="503237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26" name="CustomShape 5">
            <a:extLst>
              <a:ext uri="{FF2B5EF4-FFF2-40B4-BE49-F238E27FC236}">
                <a16:creationId xmlns:a16="http://schemas.microsoft.com/office/drawing/2014/main" id="{96F74E6D-5494-45FB-885A-AEC2FC26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4194175"/>
            <a:ext cx="504825" cy="504825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27" name="CustomShape 6">
            <a:extLst>
              <a:ext uri="{FF2B5EF4-FFF2-40B4-BE49-F238E27FC236}">
                <a16:creationId xmlns:a16="http://schemas.microsoft.com/office/drawing/2014/main" id="{038F91C2-F22C-4F33-AF94-5D3EDB1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6370638"/>
            <a:ext cx="504825" cy="503237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5CF14-5F8A-49F2-A73B-CA81399A59DA}"/>
              </a:ext>
            </a:extLst>
          </p:cNvPr>
          <p:cNvSpPr txBox="1"/>
          <p:nvPr/>
        </p:nvSpPr>
        <p:spPr>
          <a:xfrm>
            <a:off x="6180654" y="3152996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these x refers to the same value so it can be removed from the procedures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94A349-9CFA-46A3-B9D9-2DB0479334BE}"/>
              </a:ext>
            </a:extLst>
          </p:cNvPr>
          <p:cNvCxnSpPr/>
          <p:nvPr/>
        </p:nvCxnSpPr>
        <p:spPr>
          <a:xfrm>
            <a:off x="6229350" y="2298700"/>
            <a:ext cx="1401763" cy="85407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360B0D-D93A-4A6C-89C6-B74FF52CBF37}"/>
              </a:ext>
            </a:extLst>
          </p:cNvPr>
          <p:cNvCxnSpPr/>
          <p:nvPr/>
        </p:nvCxnSpPr>
        <p:spPr>
          <a:xfrm flipV="1">
            <a:off x="5221288" y="4194175"/>
            <a:ext cx="958850" cy="223838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F5F4BE-3FA2-41CA-8138-2EF1A873BB1F}"/>
              </a:ext>
            </a:extLst>
          </p:cNvPr>
          <p:cNvCxnSpPr/>
          <p:nvPr/>
        </p:nvCxnSpPr>
        <p:spPr>
          <a:xfrm>
            <a:off x="5221288" y="3511550"/>
            <a:ext cx="958850" cy="39688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Shape 1">
            <a:extLst>
              <a:ext uri="{FF2B5EF4-FFF2-40B4-BE49-F238E27FC236}">
                <a16:creationId xmlns:a16="http://schemas.microsoft.com/office/drawing/2014/main" id="{89591F29-D4CB-457E-B425-7EEA3141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-46038"/>
            <a:ext cx="78803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 Procedure Localization</a:t>
            </a:r>
            <a:endParaRPr lang="en-US" altLang="en-US"/>
          </a:p>
        </p:txBody>
      </p:sp>
      <p:sp>
        <p:nvSpPr>
          <p:cNvPr id="31747" name="TextShape 2">
            <a:extLst>
              <a:ext uri="{FF2B5EF4-FFF2-40B4-BE49-F238E27FC236}">
                <a16:creationId xmlns:a16="http://schemas.microsoft.com/office/drawing/2014/main" id="{3F6A09D1-76BE-4AC0-B684-7272132E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036638"/>
            <a:ext cx="7888287" cy="54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- Treat x as a free variable available to all sub-procedures except for sqrt(). </a:t>
            </a: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- The value of free-variable is automatically adopted from the enclosing procedure</a:t>
            </a:r>
          </a:p>
          <a:p>
            <a:pPr eaLnBrk="1" hangingPunct="1"/>
            <a:endParaRPr lang="en-I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(define (sqrt x)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(define (good-enough? guess)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      (&lt; (abs (- (square guess x)) 0.001))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(define (improve guess)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 (average guess (/ x guess)))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(define  (sqrt-iter guess)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(if (good-enough? guess x)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guess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(sqrt-iter (improve guess x) x)))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</a:t>
            </a:r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(sqrt-iter 1.0))</a:t>
            </a:r>
            <a:endParaRPr lang="en-US" altLang="en-US" sz="120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Shape 1">
            <a:extLst>
              <a:ext uri="{FF2B5EF4-FFF2-40B4-BE49-F238E27FC236}">
                <a16:creationId xmlns:a16="http://schemas.microsoft.com/office/drawing/2014/main" id="{9FF1E813-3650-4237-8E75-24C2C912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988"/>
            <a:ext cx="10080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6000">
                <a:solidFill>
                  <a:srgbClr val="FFFF00"/>
                </a:solidFill>
              </a:rPr>
              <a:t>Square Root </a:t>
            </a:r>
            <a:endParaRPr lang="en-US" altLang="en-US" sz="2000"/>
          </a:p>
        </p:txBody>
      </p:sp>
      <p:sp>
        <p:nvSpPr>
          <p:cNvPr id="46083" name="TextShape 2">
            <a:extLst>
              <a:ext uri="{FF2B5EF4-FFF2-40B4-BE49-F238E27FC236}">
                <a16:creationId xmlns:a16="http://schemas.microsoft.com/office/drawing/2014/main" id="{BE596B30-DCE1-4093-BBDC-188231121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008063"/>
            <a:ext cx="9917112" cy="6429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571500" indent="-571500" eaLnBrk="1" hangingPunct="1">
              <a:buSzPct val="45000"/>
              <a:buFont typeface="Wingdings" pitchFamily="2" charset="2"/>
              <a:buChar char="Ø"/>
              <a:defRPr/>
            </a:pPr>
            <a:r>
              <a:rPr lang="en-IN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Definition:</a:t>
            </a:r>
          </a:p>
          <a:p>
            <a:pPr marL="571500" indent="-571500" eaLnBrk="1" hangingPunct="1">
              <a:buSzPct val="45000"/>
              <a:defRPr/>
            </a:pPr>
            <a:r>
              <a:rPr lang="en-IN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√ x = y ; </a:t>
            </a:r>
          </a:p>
          <a:p>
            <a:pPr marL="571500" indent="-571500" eaLnBrk="1" hangingPunct="1">
              <a:buSzPct val="45000"/>
              <a:defRPr/>
            </a:pPr>
            <a:r>
              <a:rPr lang="en-IN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such that y &gt;= 0 and (y * y) = x</a:t>
            </a:r>
          </a:p>
          <a:p>
            <a:pPr marL="571500" indent="-571500" eaLnBrk="1" hangingPunct="1">
              <a:buSzPct val="45000"/>
              <a:defRPr/>
            </a:pPr>
            <a:endParaRPr lang="en-IN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eaLnBrk="1" hangingPunct="1">
              <a:buSzPct val="45000"/>
              <a:defRPr/>
            </a:pPr>
            <a:r>
              <a:rPr lang="en-IN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	OR</a:t>
            </a:r>
          </a:p>
          <a:p>
            <a:pPr marL="571500" indent="-571500" eaLnBrk="1" hangingPunct="1">
              <a:buSzPct val="45000"/>
              <a:defRPr/>
            </a:pPr>
            <a:endParaRPr lang="en-IN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define (</a:t>
            </a:r>
            <a:r>
              <a:rPr lang="en-US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(the y (and (&gt;= y 0) (= (square y) x))))</a:t>
            </a:r>
          </a:p>
          <a:p>
            <a:pPr>
              <a:defRPr/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This can help to check if ‘y’ is a square root of ‘x’.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But cannot help us find the value of ‘y’.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Hence, a procedure must be defined to find square root     	of ‘x’ i.e. the value of ‘y’.</a:t>
            </a:r>
            <a:r>
              <a:rPr lang="en-IN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3">
            <a:extLst>
              <a:ext uri="{FF2B5EF4-FFF2-40B4-BE49-F238E27FC236}">
                <a16:creationId xmlns:a16="http://schemas.microsoft.com/office/drawing/2014/main" id="{3F58206C-FAD8-440F-A33E-1658C19C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682783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IN" altLang="en-US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71F1C21-7DAD-4BFA-8523-06D5220C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637063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IN" altLang="en-US"/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E11C3E7B-B0D3-4308-9F0A-2DB5BE25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637063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IN" altLang="en-US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D43647EF-D8C9-4925-B0FA-A02F425D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637063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IN" altLang="en-US"/>
          </a:p>
        </p:txBody>
      </p:sp>
      <p:sp>
        <p:nvSpPr>
          <p:cNvPr id="32774" name="TextShape 1">
            <a:extLst>
              <a:ext uri="{FF2B5EF4-FFF2-40B4-BE49-F238E27FC236}">
                <a16:creationId xmlns:a16="http://schemas.microsoft.com/office/drawing/2014/main" id="{6EB93AEC-45D6-4380-BFC3-D5061F173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6038"/>
            <a:ext cx="100806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400">
                <a:solidFill>
                  <a:srgbClr val="FFFF00"/>
                </a:solidFill>
              </a:rPr>
              <a:t> Free-variable vs bounded variable</a:t>
            </a:r>
            <a:endParaRPr lang="en-US" altLang="en-US" sz="1200"/>
          </a:p>
        </p:txBody>
      </p:sp>
      <p:sp>
        <p:nvSpPr>
          <p:cNvPr id="32775" name="TextShape 2">
            <a:extLst>
              <a:ext uri="{FF2B5EF4-FFF2-40B4-BE49-F238E27FC236}">
                <a16:creationId xmlns:a16="http://schemas.microsoft.com/office/drawing/2014/main" id="{847E4918-93EC-4704-98DB-91340AF1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808038"/>
            <a:ext cx="92202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- Treat x as a free variable available to all sub-procedures except for sqrt(). </a:t>
            </a:r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- The value of free-variable is automatically adopted from the enclosing procedure</a:t>
            </a:r>
          </a:p>
          <a:p>
            <a:pPr eaLnBrk="1" hangingPunct="1"/>
            <a:endParaRPr lang="en-I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(define (sqrt   x)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(define (good-enough? guess)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00FF00"/>
                </a:solidFill>
                <a:latin typeface="Times New Roman" panose="02020603050405020304" pitchFamily="18" charset="0"/>
              </a:rPr>
              <a:t>      (&lt; (abs (- (square guess   x  )) 0.001))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(define (improve guess)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 (average guess (/   x   guess)))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(define  (sqrt-iter guess)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(if (good-enough? guess   x  )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guess</a:t>
            </a:r>
            <a:endParaRPr lang="en-US" altLang="en-US" sz="1200"/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        (sqrt-iter (improve guess   x  )  x )))</a:t>
            </a:r>
          </a:p>
          <a:p>
            <a:pPr eaLnBrk="1" hangingPunct="1"/>
            <a:endParaRPr lang="en-I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(define (square 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x 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) (*  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))</a:t>
            </a:r>
            <a:endParaRPr lang="en-US" altLang="en-US" sz="1200">
              <a:solidFill>
                <a:srgbClr val="FF0000"/>
              </a:solidFill>
            </a:endParaRPr>
          </a:p>
          <a:p>
            <a:pPr eaLnBrk="1" hangingPunct="1"/>
            <a:r>
              <a:rPr lang="en-I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    </a:t>
            </a:r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(sqrt-iter 1.0))</a:t>
            </a:r>
            <a:endParaRPr lang="en-US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F8B2-C2A1-4359-9BDF-885CD810B0F5}"/>
              </a:ext>
            </a:extLst>
          </p:cNvPr>
          <p:cNvSpPr txBox="1"/>
          <p:nvPr/>
        </p:nvSpPr>
        <p:spPr>
          <a:xfrm>
            <a:off x="6335712" y="2560637"/>
            <a:ext cx="3352800" cy="1477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‘x’ referred in good-enough?(), </a:t>
            </a:r>
            <a:r>
              <a:rPr lang="en-IN" b="1" dirty="0" err="1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sqrt-iter</a:t>
            </a:r>
            <a:r>
              <a:rPr lang="en-IN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 and improve() is a free-variable.</a:t>
            </a:r>
          </a:p>
          <a:p>
            <a:pPr>
              <a:defRPr/>
            </a:pPr>
            <a:r>
              <a:rPr lang="en-IN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‘x’ is not defined in these functions separately.   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2013B-10A2-4FFA-AB58-625CCD0C994E}"/>
              </a:ext>
            </a:extLst>
          </p:cNvPr>
          <p:cNvSpPr txBox="1"/>
          <p:nvPr/>
        </p:nvSpPr>
        <p:spPr>
          <a:xfrm>
            <a:off x="6411912" y="5731509"/>
            <a:ext cx="3352800" cy="1477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‘x’ referred in square() function is a bounded-variable. It defines it separately as a formal parameter.   x</a:t>
            </a:r>
          </a:p>
        </p:txBody>
      </p:sp>
      <p:sp>
        <p:nvSpPr>
          <p:cNvPr id="32778" name="CustomShape 3">
            <a:extLst>
              <a:ext uri="{FF2B5EF4-FFF2-40B4-BE49-F238E27FC236}">
                <a16:creationId xmlns:a16="http://schemas.microsoft.com/office/drawing/2014/main" id="{1EB24505-6FBF-4D8E-B034-B6FF6334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2590800"/>
            <a:ext cx="503237" cy="503238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79" name="CustomShape 3">
            <a:extLst>
              <a:ext uri="{FF2B5EF4-FFF2-40B4-BE49-F238E27FC236}">
                <a16:creationId xmlns:a16="http://schemas.microsoft.com/office/drawing/2014/main" id="{BC7BFE68-60A5-472E-BF3B-7C243650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475038"/>
            <a:ext cx="381000" cy="381000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80" name="CustomShape 3">
            <a:extLst>
              <a:ext uri="{FF2B5EF4-FFF2-40B4-BE49-F238E27FC236}">
                <a16:creationId xmlns:a16="http://schemas.microsoft.com/office/drawing/2014/main" id="{FA360D52-ABF5-49AD-A8B7-C0DF06D7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160838"/>
            <a:ext cx="381000" cy="381000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81" name="CustomShape 3">
            <a:extLst>
              <a:ext uri="{FF2B5EF4-FFF2-40B4-BE49-F238E27FC236}">
                <a16:creationId xmlns:a16="http://schemas.microsoft.com/office/drawing/2014/main" id="{BDF13D00-663D-4C49-9ACC-83B4F648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4922838"/>
            <a:ext cx="381000" cy="381000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82" name="CustomShape 3">
            <a:extLst>
              <a:ext uri="{FF2B5EF4-FFF2-40B4-BE49-F238E27FC236}">
                <a16:creationId xmlns:a16="http://schemas.microsoft.com/office/drawing/2014/main" id="{C4A8FD62-7D64-4B77-B7F6-7C456958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608638"/>
            <a:ext cx="381000" cy="381000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83" name="CustomShape 3">
            <a:extLst>
              <a:ext uri="{FF2B5EF4-FFF2-40B4-BE49-F238E27FC236}">
                <a16:creationId xmlns:a16="http://schemas.microsoft.com/office/drawing/2014/main" id="{916936A5-952E-4BF9-BEAC-86384A95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5608638"/>
            <a:ext cx="381000" cy="381000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784" name="CustomShape 3">
            <a:extLst>
              <a:ext uri="{FF2B5EF4-FFF2-40B4-BE49-F238E27FC236}">
                <a16:creationId xmlns:a16="http://schemas.microsoft.com/office/drawing/2014/main" id="{E2397078-B706-4369-A3D7-F02E7293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3627438"/>
            <a:ext cx="381000" cy="381000"/>
          </a:xfrm>
          <a:prstGeom prst="ellips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AEEF7F2A-C268-471F-87E3-438FC3F12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682783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altLang="en-US" b="1" dirty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Shape 1">
            <a:extLst>
              <a:ext uri="{FF2B5EF4-FFF2-40B4-BE49-F238E27FC236}">
                <a16:creationId xmlns:a16="http://schemas.microsoft.com/office/drawing/2014/main" id="{8F6D0A56-1297-4640-8BD0-47A3599E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63500"/>
            <a:ext cx="9461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500">
                <a:solidFill>
                  <a:srgbClr val="FFFF00"/>
                </a:solidFill>
              </a:rPr>
              <a:t>Exercise 1(implement and submit)</a:t>
            </a:r>
            <a:endParaRPr lang="en-US" altLang="en-US"/>
          </a:p>
        </p:txBody>
      </p:sp>
      <p:sp>
        <p:nvSpPr>
          <p:cNvPr id="33795" name="TextShape 2">
            <a:extLst>
              <a:ext uri="{FF2B5EF4-FFF2-40B4-BE49-F238E27FC236}">
                <a16:creationId xmlns:a16="http://schemas.microsoft.com/office/drawing/2014/main" id="{9A8384E8-F849-475C-8E8E-72D16D56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900113"/>
            <a:ext cx="9763125" cy="855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just" eaLnBrk="1" hangingPunct="1"/>
            <a:r>
              <a:rPr lang="en-IN" altLang="en-US" sz="3500">
                <a:solidFill>
                  <a:schemeClr val="bg1"/>
                </a:solidFill>
              </a:rPr>
              <a:t>Newton's method for cube roots is based on the </a:t>
            </a:r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r>
              <a:rPr lang="en-IN" altLang="en-US" sz="3500">
                <a:solidFill>
                  <a:schemeClr val="bg1"/>
                </a:solidFill>
              </a:rPr>
              <a:t>fact that if </a:t>
            </a:r>
            <a:r>
              <a:rPr lang="en-IN" altLang="en-US" sz="3500" i="1">
                <a:solidFill>
                  <a:schemeClr val="bg1"/>
                </a:solidFill>
              </a:rPr>
              <a:t>y</a:t>
            </a:r>
            <a:r>
              <a:rPr lang="en-IN" altLang="en-US" sz="3500">
                <a:solidFill>
                  <a:schemeClr val="bg1"/>
                </a:solidFill>
              </a:rPr>
              <a:t> is an approximation to the cube root </a:t>
            </a:r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r>
              <a:rPr lang="en-IN" altLang="en-US" sz="3500">
                <a:solidFill>
                  <a:schemeClr val="bg1"/>
                </a:solidFill>
              </a:rPr>
              <a:t>of </a:t>
            </a:r>
            <a:r>
              <a:rPr lang="en-IN" altLang="en-US" sz="3500" i="1">
                <a:solidFill>
                  <a:schemeClr val="bg1"/>
                </a:solidFill>
              </a:rPr>
              <a:t>x</a:t>
            </a:r>
            <a:r>
              <a:rPr lang="en-IN" altLang="en-US" sz="3500">
                <a:solidFill>
                  <a:schemeClr val="bg1"/>
                </a:solidFill>
              </a:rPr>
              <a:t>, then a better approximation is given by the </a:t>
            </a:r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r>
              <a:rPr lang="en-IN" altLang="en-US" sz="3500">
                <a:solidFill>
                  <a:schemeClr val="bg1"/>
                </a:solidFill>
              </a:rPr>
              <a:t>Value.</a:t>
            </a:r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r>
              <a:rPr lang="en-IN" altLang="en-US" sz="3500">
                <a:solidFill>
                  <a:schemeClr val="bg1"/>
                </a:solidFill>
              </a:rPr>
              <a:t>Use this formula to implement a cube-root proc-</a:t>
            </a:r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r>
              <a:rPr lang="en-IN" altLang="en-US" sz="3500">
                <a:solidFill>
                  <a:schemeClr val="bg1"/>
                </a:solidFill>
              </a:rPr>
              <a:t>edure analogous to the square-root procedure.</a:t>
            </a:r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>
              <a:solidFill>
                <a:schemeClr val="bg1"/>
              </a:solidFill>
            </a:endParaRPr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C9532-2A72-4265-82E5-F0707A4E782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92512" y="2865437"/>
            <a:ext cx="2898679" cy="14683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Shape 1">
            <a:extLst>
              <a:ext uri="{FF2B5EF4-FFF2-40B4-BE49-F238E27FC236}">
                <a16:creationId xmlns:a16="http://schemas.microsoft.com/office/drawing/2014/main" id="{FE85DE45-A892-485C-80EB-BCA6F9890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080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4500">
                <a:solidFill>
                  <a:srgbClr val="FFFF00"/>
                </a:solidFill>
              </a:rPr>
              <a:t>Exercise 2</a:t>
            </a:r>
            <a:endParaRPr lang="en-US" altLang="en-US"/>
          </a:p>
        </p:txBody>
      </p:sp>
      <p:sp>
        <p:nvSpPr>
          <p:cNvPr id="34819" name="TextShape 2">
            <a:extLst>
              <a:ext uri="{FF2B5EF4-FFF2-40B4-BE49-F238E27FC236}">
                <a16:creationId xmlns:a16="http://schemas.microsoft.com/office/drawing/2014/main" id="{6715CEB5-A15F-40CF-9078-CBCD54A8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792163"/>
            <a:ext cx="9353550" cy="652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just"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The following procedure computes a mathematical </a:t>
            </a:r>
            <a:endParaRPr lang="en-US" altLang="en-US"/>
          </a:p>
          <a:p>
            <a:pPr algn="just" eaLnBrk="1" hangingPunct="1"/>
            <a:r>
              <a:rPr lang="en-IN" altLang="en-US" sz="3500">
                <a:solidFill>
                  <a:srgbClr val="FFFFFF"/>
                </a:solidFill>
                <a:latin typeface="Times New Roman" panose="02020603050405020304" pitchFamily="18" charset="0"/>
              </a:rPr>
              <a:t>function called Ackermann's function</a:t>
            </a:r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</p:txBody>
      </p:sp>
      <p:sp>
        <p:nvSpPr>
          <p:cNvPr id="34820" name="TextShape 3">
            <a:extLst>
              <a:ext uri="{FF2B5EF4-FFF2-40B4-BE49-F238E27FC236}">
                <a16:creationId xmlns:a16="http://schemas.microsoft.com/office/drawing/2014/main" id="{F813B0B2-CB4C-4E10-BE81-CABB20EB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6125"/>
            <a:ext cx="95631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(define (A x y)</a:t>
            </a:r>
            <a:endParaRPr lang="en-US" altLang="en-US" sz="3600"/>
          </a:p>
          <a:p>
            <a:pPr lvl="2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     (cond ((= y 0) 0)</a:t>
            </a:r>
            <a:endParaRPr lang="en-US" altLang="en-US" sz="3600"/>
          </a:p>
          <a:p>
            <a:pPr lvl="4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         ((= x 0) (* 2 y))</a:t>
            </a:r>
          </a:p>
          <a:p>
            <a:pPr lvl="4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          ((= y 1) 2)</a:t>
            </a:r>
          </a:p>
          <a:p>
            <a:pPr lvl="4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          (else (A (- x 1) (A x (- y 1)))))) </a:t>
            </a:r>
          </a:p>
          <a:p>
            <a:pPr algn="just" eaLnBrk="1" hangingPunct="1"/>
            <a:endParaRPr lang="en-IN" altLang="en-US" sz="36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What are the values of the following expressions?</a:t>
            </a:r>
            <a:endParaRPr lang="en-US" altLang="en-US" sz="3600"/>
          </a:p>
          <a:p>
            <a:pPr algn="just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(A 1 10)</a:t>
            </a:r>
            <a:endParaRPr lang="en-US" altLang="en-US" sz="3600"/>
          </a:p>
          <a:p>
            <a:pPr algn="just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(A 2 4)</a:t>
            </a:r>
            <a:endParaRPr lang="en-US" altLang="en-US" sz="3600"/>
          </a:p>
          <a:p>
            <a:pPr algn="just" eaLnBrk="1" hangingPunct="1"/>
            <a:r>
              <a:rPr lang="en-I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(A 3 3)</a:t>
            </a:r>
            <a:endParaRPr lang="en-US" altLang="en-US" sz="3600"/>
          </a:p>
          <a:p>
            <a:pPr eaLnBrk="1" hangingPunct="1"/>
            <a:endParaRPr lang="en-IN" altLang="en-US" sz="40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en-US"/>
          </a:p>
          <a:p>
            <a:pPr eaLnBrk="1" hangingPunct="1"/>
            <a:r>
              <a:rPr lang="en-IN" altLang="en-US" sz="40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endParaRPr lang="en-US" altLang="en-US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Shape 1">
            <a:extLst>
              <a:ext uri="{FF2B5EF4-FFF2-40B4-BE49-F238E27FC236}">
                <a16:creationId xmlns:a16="http://schemas.microsoft.com/office/drawing/2014/main" id="{DF8C24B0-8AB2-46A9-8CEA-C616A3A3D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005013"/>
            <a:ext cx="7243762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7000">
                <a:solidFill>
                  <a:srgbClr val="FFFF00"/>
                </a:solidFill>
              </a:rPr>
              <a:t>Example: Square </a:t>
            </a:r>
            <a:endParaRPr lang="en-US" altLang="en-US"/>
          </a:p>
          <a:p>
            <a:pPr algn="ctr" eaLnBrk="1" hangingPunct="1"/>
            <a:r>
              <a:rPr lang="en-IN" altLang="en-US" sz="7000">
                <a:solidFill>
                  <a:srgbClr val="FFFF00"/>
                </a:solidFill>
              </a:rPr>
              <a:t>Root by Newton's</a:t>
            </a:r>
            <a:endParaRPr lang="en-US" altLang="en-US"/>
          </a:p>
          <a:p>
            <a:pPr algn="ctr" eaLnBrk="1" hangingPunct="1"/>
            <a:r>
              <a:rPr lang="en-IN" altLang="en-US" sz="7000">
                <a:solidFill>
                  <a:srgbClr val="FFFF00"/>
                </a:solidFill>
              </a:rPr>
              <a:t>Method</a:t>
            </a:r>
            <a:endParaRPr lang="en-US" altLang="en-US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Shape 1">
            <a:extLst>
              <a:ext uri="{FF2B5EF4-FFF2-40B4-BE49-F238E27FC236}">
                <a16:creationId xmlns:a16="http://schemas.microsoft.com/office/drawing/2014/main" id="{AA009655-C873-4A97-B655-793EC9DB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988"/>
            <a:ext cx="10080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Square Root Algorithm</a:t>
            </a:r>
            <a:endParaRPr lang="en-US" altLang="en-US"/>
          </a:p>
        </p:txBody>
      </p:sp>
      <p:sp>
        <p:nvSpPr>
          <p:cNvPr id="46083" name="TextShape 2">
            <a:extLst>
              <a:ext uri="{FF2B5EF4-FFF2-40B4-BE49-F238E27FC236}">
                <a16:creationId xmlns:a16="http://schemas.microsoft.com/office/drawing/2014/main" id="{CDA4D3EE-D51C-4DC9-85A3-CF2D84E94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8063"/>
            <a:ext cx="10080625" cy="6429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571500" indent="-571500" eaLnBrk="1" hangingPunct="1">
              <a:buSzPct val="45000"/>
              <a:defRPr/>
            </a:pPr>
            <a:r>
              <a:rPr lang="en-IN" sz="2800" dirty="0">
                <a:solidFill>
                  <a:srgbClr val="FF0000"/>
                </a:solidFill>
              </a:rPr>
              <a:t>Approach</a:t>
            </a:r>
            <a:r>
              <a:rPr lang="en-IN" sz="2800" dirty="0">
                <a:solidFill>
                  <a:srgbClr val="FFFFFF"/>
                </a:solidFill>
              </a:rPr>
              <a:t>: Newton’s method successively approximates the guess of ‘y’ by averaging the y and x/y.</a:t>
            </a:r>
          </a:p>
          <a:p>
            <a:pPr marL="571500" indent="-571500" eaLnBrk="1" hangingPunct="1">
              <a:buSzPct val="45000"/>
              <a:defRPr/>
            </a:pPr>
            <a:endParaRPr lang="en-IN" sz="2800" dirty="0">
              <a:solidFill>
                <a:srgbClr val="FFFFFF"/>
              </a:solidFill>
            </a:endParaRPr>
          </a:p>
          <a:p>
            <a:pPr marL="571500" indent="-571500" eaLnBrk="1" hangingPunct="1">
              <a:buSzPct val="45000"/>
              <a:defRPr/>
            </a:pPr>
            <a:r>
              <a:rPr lang="en-IN" sz="2800" dirty="0">
                <a:solidFill>
                  <a:srgbClr val="FFFFFF"/>
                </a:solidFill>
              </a:rPr>
              <a:t>	-The approximation is repeated until y</a:t>
            </a:r>
            <a:r>
              <a:rPr lang="en-IN" sz="2800" baseline="30000" dirty="0">
                <a:solidFill>
                  <a:srgbClr val="FFFFFF"/>
                </a:solidFill>
              </a:rPr>
              <a:t>2</a:t>
            </a:r>
            <a:r>
              <a:rPr lang="en-IN" sz="2800" dirty="0">
                <a:solidFill>
                  <a:srgbClr val="FFFFFF"/>
                </a:solidFill>
              </a:rPr>
              <a:t> gets very close to x</a:t>
            </a:r>
          </a:p>
          <a:p>
            <a:pPr marL="571500" indent="-571500" eaLnBrk="1" hangingPunct="1">
              <a:buSzPct val="45000"/>
              <a:defRPr/>
            </a:pPr>
            <a:r>
              <a:rPr lang="en-IN" sz="2800" dirty="0">
                <a:solidFill>
                  <a:srgbClr val="FFFFFF"/>
                </a:solidFill>
              </a:rPr>
              <a:t>  </a:t>
            </a:r>
          </a:p>
          <a:p>
            <a:pPr marL="571500" indent="-571500" eaLnBrk="1" hangingPunct="1">
              <a:buSzPct val="45000"/>
              <a:defRPr/>
            </a:pPr>
            <a:r>
              <a:rPr lang="en-IN" sz="2800" dirty="0">
                <a:solidFill>
                  <a:srgbClr val="FFFFFF"/>
                </a:solidFill>
              </a:rPr>
              <a:t>	- i.e. | (x – y</a:t>
            </a:r>
            <a:r>
              <a:rPr lang="en-IN" sz="2800" baseline="30000" dirty="0">
                <a:solidFill>
                  <a:srgbClr val="FFFFFF"/>
                </a:solidFill>
              </a:rPr>
              <a:t>2</a:t>
            </a:r>
            <a:r>
              <a:rPr lang="en-IN" sz="2800" dirty="0">
                <a:solidFill>
                  <a:srgbClr val="FFFFFF"/>
                </a:solidFill>
              </a:rPr>
              <a:t>) | &lt;= user-defined-error.   </a:t>
            </a:r>
          </a:p>
          <a:p>
            <a:pPr marL="571500" indent="-571500" eaLnBrk="1" hangingPunct="1">
              <a:buSzPct val="45000"/>
              <a:defRPr/>
            </a:pPr>
            <a:endParaRPr lang="en-IN" sz="2800" dirty="0">
              <a:solidFill>
                <a:srgbClr val="FFFFFF"/>
              </a:solidFill>
            </a:endParaRPr>
          </a:p>
          <a:p>
            <a:pPr marL="571500" indent="-571500" eaLnBrk="1" hangingPunct="1">
              <a:buSzPct val="45000"/>
              <a:defRPr/>
            </a:pPr>
            <a:r>
              <a:rPr lang="en-IN" sz="2800" dirty="0">
                <a:solidFill>
                  <a:srgbClr val="FF0000"/>
                </a:solidFill>
              </a:rPr>
              <a:t>Algorithm:</a:t>
            </a:r>
          </a:p>
          <a:p>
            <a:pPr marL="1314450" lvl="1" indent="-571500" eaLnBrk="1" hangingPunct="1">
              <a:buSzPct val="45000"/>
              <a:buFont typeface="Wingdings" pitchFamily="2" charset="2"/>
              <a:buChar char="Ø"/>
              <a:defRPr/>
            </a:pPr>
            <a:r>
              <a:rPr lang="en-IN" sz="2800" dirty="0">
                <a:solidFill>
                  <a:srgbClr val="FFFFFF"/>
                </a:solidFill>
              </a:rPr>
              <a:t>Make a guess, say ‘</a:t>
            </a:r>
            <a:r>
              <a:rPr lang="en-IN" sz="2800" dirty="0">
                <a:solidFill>
                  <a:srgbClr val="FF0000"/>
                </a:solidFill>
              </a:rPr>
              <a:t>Guess</a:t>
            </a:r>
            <a:r>
              <a:rPr lang="en-IN" sz="2800" dirty="0">
                <a:solidFill>
                  <a:srgbClr val="FFFFFF"/>
                </a:solidFill>
              </a:rPr>
              <a:t>’  </a:t>
            </a:r>
            <a:endParaRPr lang="en-US" sz="1200" dirty="0">
              <a:solidFill>
                <a:srgbClr val="FFFFFF"/>
              </a:solidFill>
            </a:endParaRPr>
          </a:p>
          <a:p>
            <a:pPr marL="1314450" lvl="1" indent="-571500" eaLnBrk="1" hangingPunct="1">
              <a:buSzPct val="45000"/>
              <a:buFont typeface="Wingdings" pitchFamily="2" charset="2"/>
              <a:buChar char="Ø"/>
              <a:defRPr/>
            </a:pPr>
            <a:r>
              <a:rPr lang="en-IN" sz="2800" dirty="0">
                <a:solidFill>
                  <a:srgbClr val="FFFFFF"/>
                </a:solidFill>
              </a:rPr>
              <a:t>Improve the Guess by averaging</a:t>
            </a:r>
            <a:r>
              <a:rPr lang="en-US" sz="1200" dirty="0">
                <a:solidFill>
                  <a:srgbClr val="FFFFFF"/>
                </a:solidFill>
              </a:rPr>
              <a:t>  </a:t>
            </a:r>
            <a:r>
              <a:rPr lang="en-IN" sz="2800" dirty="0">
                <a:solidFill>
                  <a:srgbClr val="FF0000"/>
                </a:solidFill>
              </a:rPr>
              <a:t>Guess</a:t>
            </a:r>
            <a:r>
              <a:rPr lang="en-IN" sz="2800" dirty="0">
                <a:solidFill>
                  <a:srgbClr val="FFFFFF"/>
                </a:solidFill>
              </a:rPr>
              <a:t> and </a:t>
            </a:r>
            <a:r>
              <a:rPr lang="en-IN" sz="2800" dirty="0">
                <a:solidFill>
                  <a:srgbClr val="FF0000"/>
                </a:solidFill>
              </a:rPr>
              <a:t>X/Guess</a:t>
            </a:r>
            <a:r>
              <a:rPr lang="en-IN" sz="2800" dirty="0">
                <a:solidFill>
                  <a:srgbClr val="FFFFFF"/>
                </a:solidFill>
              </a:rPr>
              <a:t>.</a:t>
            </a:r>
          </a:p>
          <a:p>
            <a:pPr marL="1314450" lvl="1" indent="-571500" eaLnBrk="1" hangingPunct="1">
              <a:buSzPct val="45000"/>
              <a:buFont typeface="Wingdings" pitchFamily="2" charset="2"/>
              <a:buChar char="Ø"/>
              <a:defRPr/>
            </a:pPr>
            <a:r>
              <a:rPr lang="en-IN" sz="2800" dirty="0">
                <a:solidFill>
                  <a:srgbClr val="FFFFFF"/>
                </a:solidFill>
              </a:rPr>
              <a:t>Keep improving the </a:t>
            </a:r>
            <a:r>
              <a:rPr lang="en-IN" sz="2800" dirty="0">
                <a:solidFill>
                  <a:srgbClr val="FF0000"/>
                </a:solidFill>
              </a:rPr>
              <a:t>Guess</a:t>
            </a:r>
            <a:r>
              <a:rPr lang="en-IN" sz="2800" dirty="0">
                <a:solidFill>
                  <a:srgbClr val="FFFFFF"/>
                </a:solidFill>
              </a:rPr>
              <a:t> until it is good enough.</a:t>
            </a:r>
            <a:endParaRPr lang="en-US" sz="1200" dirty="0"/>
          </a:p>
          <a:p>
            <a:pPr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endParaRPr lang="en-US" sz="1200" dirty="0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4EEAB319-8454-4932-8E9E-C6F90FA1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080625" cy="659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>
            <a:extLst>
              <a:ext uri="{FF2B5EF4-FFF2-40B4-BE49-F238E27FC236}">
                <a16:creationId xmlns:a16="http://schemas.microsoft.com/office/drawing/2014/main" id="{8EC568A6-B458-4948-B6BA-0688542B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87413"/>
          </a:xfrm>
        </p:spPr>
        <p:txBody>
          <a:bodyPr/>
          <a:lstStyle/>
          <a:p>
            <a:r>
              <a:rPr lang="en-IN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436" name="Subtitle 2">
            <a:extLst>
              <a:ext uri="{FF2B5EF4-FFF2-40B4-BE49-F238E27FC236}">
                <a16:creationId xmlns:a16="http://schemas.microsoft.com/office/drawing/2014/main" id="{85EAC8C4-4D48-44D0-86C6-4330F1F57B7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-106363"/>
            <a:ext cx="10080625" cy="1039813"/>
          </a:xfrm>
        </p:spPr>
        <p:txBody>
          <a:bodyPr/>
          <a:lstStyle/>
          <a:p>
            <a:r>
              <a:rPr lang="en-IN" altLang="en-US" sz="4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- (square root of 2)</a:t>
            </a:r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3D738F9C-09C4-4E96-9C9E-3A7100AA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703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x/Guess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TextBox 6">
            <a:extLst>
              <a:ext uri="{FF2B5EF4-FFF2-40B4-BE49-F238E27FC236}">
                <a16:creationId xmlns:a16="http://schemas.microsoft.com/office/drawing/2014/main" id="{FB72F3F0-6886-477B-80DA-ADCA3B966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6884988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 Say a ‘Guess’  is good enough when | (x – Guess</a:t>
            </a:r>
            <a:r>
              <a:rPr lang="en-IN" altLang="en-US" sz="2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&lt;= 0.0001</a:t>
            </a:r>
            <a:endParaRPr lang="en-US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9" name="TextBox 7">
            <a:extLst>
              <a:ext uri="{FF2B5EF4-FFF2-40B4-BE49-F238E27FC236}">
                <a16:creationId xmlns:a16="http://schemas.microsoft.com/office/drawing/2014/main" id="{831F2D10-EDB8-494C-85DC-BCA2739E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1646238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 Guess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Shape 1">
            <a:extLst>
              <a:ext uri="{FF2B5EF4-FFF2-40B4-BE49-F238E27FC236}">
                <a16:creationId xmlns:a16="http://schemas.microsoft.com/office/drawing/2014/main" id="{BFC25412-9EC8-4CC3-86A6-DA8656F6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988"/>
            <a:ext cx="63230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 Procedure steps</a:t>
            </a:r>
            <a:endParaRPr lang="en-US" altLang="en-US"/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268A1CCA-667D-4581-8989-908997BD1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89038"/>
            <a:ext cx="9448800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2800">
                <a:solidFill>
                  <a:srgbClr val="FF0000"/>
                </a:solidFill>
              </a:rPr>
              <a:t>Step 1:  Make an initial Guess for square root of ‘x’ ; say </a:t>
            </a:r>
            <a:r>
              <a:rPr lang="en-IN" altLang="en-US" sz="2800">
                <a:solidFill>
                  <a:schemeClr val="bg1"/>
                </a:solidFill>
              </a:rPr>
              <a:t>		    IniGuess = 1.</a:t>
            </a:r>
          </a:p>
          <a:p>
            <a:pPr eaLnBrk="1" hangingPunct="1"/>
            <a:r>
              <a:rPr lang="en-IN" altLang="en-US" sz="2800">
                <a:solidFill>
                  <a:schemeClr val="bg1"/>
                </a:solidFill>
              </a:rPr>
              <a:t>	(define IniGuess 1)</a:t>
            </a:r>
          </a:p>
          <a:p>
            <a:pPr eaLnBrk="1" hangingPunct="1"/>
            <a:endParaRPr lang="en-IN" altLang="en-US" sz="2800">
              <a:solidFill>
                <a:schemeClr val="bg1"/>
              </a:solidFill>
            </a:endParaRPr>
          </a:p>
          <a:p>
            <a:pPr eaLnBrk="1" hangingPunct="1"/>
            <a:r>
              <a:rPr lang="en-IN" altLang="en-US" sz="2800">
                <a:solidFill>
                  <a:srgbClr val="FF0000"/>
                </a:solidFill>
              </a:rPr>
              <a:t>Step 2: Check if Guess is good-enough; Define procedure</a:t>
            </a:r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	(define  (good-enough? guess x)</a:t>
            </a:r>
            <a:endParaRPr lang="en-US" altLang="en-US" sz="28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		</a:t>
            </a:r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(&lt;   (abs (- (square guess) x))   0.0001)</a:t>
            </a:r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)   </a:t>
            </a:r>
          </a:p>
          <a:p>
            <a:pPr eaLnBrk="1" hangingPunct="1"/>
            <a:endParaRPr lang="en-IN" altLang="en-US" sz="28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Step 3:  Improve the values of Guess; Define procedure</a:t>
            </a:r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	(define  (improve guess x)</a:t>
            </a:r>
            <a:endParaRPr lang="en-US" altLang="en-US" sz="2800"/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 	            (average guess (/ x guess))</a:t>
            </a:r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	 )     </a:t>
            </a:r>
            <a:endParaRPr lang="en-US" altLang="en-US" sz="2800"/>
          </a:p>
          <a:p>
            <a:pPr eaLnBrk="1" hangingPunct="1"/>
            <a:endParaRPr lang="en-IN" altLang="en-US" sz="28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 </a:t>
            </a:r>
            <a:endParaRPr lang="en-US" altLang="en-US" sz="2800"/>
          </a:p>
          <a:p>
            <a:pPr eaLnBrk="1" hangingPunct="1"/>
            <a:endParaRPr lang="en-IN" altLang="en-US" sz="2800">
              <a:solidFill>
                <a:schemeClr val="bg1"/>
              </a:solidFill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Shape 1">
            <a:extLst>
              <a:ext uri="{FF2B5EF4-FFF2-40B4-BE49-F238E27FC236}">
                <a16:creationId xmlns:a16="http://schemas.microsoft.com/office/drawing/2014/main" id="{4C603866-952E-4FCA-BABA-7A783528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988"/>
            <a:ext cx="63230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Helper Procedures</a:t>
            </a:r>
            <a:endParaRPr lang="en-US" altLang="en-US"/>
          </a:p>
        </p:txBody>
      </p:sp>
      <p:sp>
        <p:nvSpPr>
          <p:cNvPr id="20483" name="TextShape 2">
            <a:extLst>
              <a:ext uri="{FF2B5EF4-FFF2-40B4-BE49-F238E27FC236}">
                <a16:creationId xmlns:a16="http://schemas.microsoft.com/office/drawing/2014/main" id="{4148254A-38FA-4950-9A2E-84AD5C510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036638"/>
            <a:ext cx="103330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Where,</a:t>
            </a:r>
          </a:p>
          <a:p>
            <a:pPr eaLnBrk="1" hangingPunct="1"/>
            <a:endParaRPr lang="en-IN" altLang="en-US" sz="48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(define (square x)</a:t>
            </a:r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			(* x x)</a:t>
            </a:r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endParaRPr lang="en-US" altLang="en-US" sz="1400"/>
          </a:p>
        </p:txBody>
      </p:sp>
      <p:sp>
        <p:nvSpPr>
          <p:cNvPr id="20484" name="TextShape 3">
            <a:extLst>
              <a:ext uri="{FF2B5EF4-FFF2-40B4-BE49-F238E27FC236}">
                <a16:creationId xmlns:a16="http://schemas.microsoft.com/office/drawing/2014/main" id="{0042AE1D-00B7-461A-B47D-986F5712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73675"/>
            <a:ext cx="7008812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(define  (average x y)</a:t>
            </a:r>
            <a:endParaRPr lang="en-US" altLang="en-US" sz="1400"/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             (/ (+ x y) 2 )</a:t>
            </a:r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)     </a:t>
            </a:r>
            <a:endParaRPr lang="en-US" altLang="en-US" sz="140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Shape 1">
            <a:extLst>
              <a:ext uri="{FF2B5EF4-FFF2-40B4-BE49-F238E27FC236}">
                <a16:creationId xmlns:a16="http://schemas.microsoft.com/office/drawing/2014/main" id="{99BCA445-2297-4DB2-A3F6-28DAC5457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988"/>
            <a:ext cx="10080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Square Root Procedure</a:t>
            </a:r>
            <a:endParaRPr lang="en-US" altLang="en-US"/>
          </a:p>
        </p:txBody>
      </p:sp>
      <p:sp>
        <p:nvSpPr>
          <p:cNvPr id="21507" name="TextShape 2">
            <a:extLst>
              <a:ext uri="{FF2B5EF4-FFF2-40B4-BE49-F238E27FC236}">
                <a16:creationId xmlns:a16="http://schemas.microsoft.com/office/drawing/2014/main" id="{7819060A-D3E6-4BDD-B272-99D264D3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2838"/>
            <a:ext cx="100806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Step 4: Now combine these procedures in the defined algorithmic manner to successively approximate the values of ‘Guess’	</a:t>
            </a:r>
          </a:p>
          <a:p>
            <a:pPr eaLnBrk="1" hangingPunct="1"/>
            <a:r>
              <a:rPr lang="en-I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guess=1 x=2</a:t>
            </a:r>
          </a:p>
          <a:p>
            <a:pPr eaLnBrk="1" hangingPunct="1"/>
            <a:endParaRPr lang="en-I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(define  (sqrt-iter guess x)</a:t>
            </a:r>
            <a:endParaRPr lang="en-US" altLang="en-US" sz="4400"/>
          </a:p>
          <a:p>
            <a:pPr eaLnBrk="1" hangingPunct="1"/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             (if (good-enough? guess x)</a:t>
            </a:r>
            <a:endParaRPr lang="en-US" altLang="en-US" sz="4400"/>
          </a:p>
          <a:p>
            <a:pPr eaLnBrk="1" hangingPunct="1"/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         		guess</a:t>
            </a:r>
            <a:endParaRPr lang="en-US" altLang="en-US" sz="4400"/>
          </a:p>
          <a:p>
            <a:pPr eaLnBrk="1" hangingPunct="1"/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         		(sqrt-iter (improve guess x)</a:t>
            </a:r>
            <a:r>
              <a:rPr lang="en-US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x)</a:t>
            </a:r>
          </a:p>
          <a:p>
            <a:pPr eaLnBrk="1" hangingPunct="1"/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    		)</a:t>
            </a:r>
          </a:p>
          <a:p>
            <a:pPr eaLnBrk="1" hangingPunct="1"/>
            <a:r>
              <a:rPr lang="en-IN" altLang="en-US" sz="440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  <a:endParaRPr lang="en-US" altLang="en-US" sz="4400"/>
          </a:p>
          <a:p>
            <a:pPr eaLnBrk="1" hangingPunct="1"/>
            <a:r>
              <a:rPr lang="en-IN" altLang="en-US" sz="4800">
                <a:solidFill>
                  <a:srgbClr val="FFFFFF"/>
                </a:solidFill>
                <a:latin typeface="Times New Roman" panose="02020603050405020304" pitchFamily="18" charset="0"/>
              </a:rPr>
              <a:t>       </a:t>
            </a:r>
            <a:endParaRPr lang="en-US" altLang="en-US" sz="140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Shape 1">
            <a:extLst>
              <a:ext uri="{FF2B5EF4-FFF2-40B4-BE49-F238E27FC236}">
                <a16:creationId xmlns:a16="http://schemas.microsoft.com/office/drawing/2014/main" id="{935D82EA-15B0-4D42-BFDA-55BEF416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0"/>
            <a:ext cx="10137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IN" altLang="en-US" sz="5800">
                <a:solidFill>
                  <a:srgbClr val="FFFF00"/>
                </a:solidFill>
              </a:rPr>
              <a:t>Square Root Procedure</a:t>
            </a:r>
            <a:endParaRPr lang="en-US" altLang="en-US"/>
          </a:p>
        </p:txBody>
      </p:sp>
      <p:sp>
        <p:nvSpPr>
          <p:cNvPr id="22531" name="TextShape 3">
            <a:extLst>
              <a:ext uri="{FF2B5EF4-FFF2-40B4-BE49-F238E27FC236}">
                <a16:creationId xmlns:a16="http://schemas.microsoft.com/office/drawing/2014/main" id="{64729CE1-F781-46F9-B97D-1D4A4CC9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189038"/>
            <a:ext cx="9677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altLang="en-US" sz="4800">
                <a:solidFill>
                  <a:srgbClr val="FF0000"/>
                </a:solidFill>
                <a:latin typeface="Times New Roman" panose="02020603050405020304" pitchFamily="18" charset="0"/>
              </a:rPr>
              <a:t>Step 5: Lastly define the main sqrt()  		       procedure for ‘x’ and call it</a:t>
            </a:r>
          </a:p>
          <a:p>
            <a:pPr eaLnBrk="1" hangingPunct="1"/>
            <a:endParaRPr lang="en-IN" altLang="en-US" sz="6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4800">
                <a:solidFill>
                  <a:schemeClr val="bg1"/>
                </a:solidFill>
                <a:latin typeface="Times New Roman" panose="02020603050405020304" pitchFamily="18" charset="0"/>
              </a:rPr>
              <a:t>(define  (sqrt x)</a:t>
            </a:r>
            <a:endParaRPr lang="en-US" altLang="en-US" sz="1400">
              <a:solidFill>
                <a:schemeClr val="bg1"/>
              </a:solidFill>
            </a:endParaRPr>
          </a:p>
          <a:p>
            <a:pPr eaLnBrk="1" hangingPunct="1"/>
            <a:r>
              <a:rPr lang="en-IN" altLang="en-US" sz="4800">
                <a:solidFill>
                  <a:schemeClr val="bg1"/>
                </a:solidFill>
                <a:latin typeface="Times New Roman" panose="02020603050405020304" pitchFamily="18" charset="0"/>
              </a:rPr>
              <a:t>    (sqrt-iter iniGuess x)) </a:t>
            </a:r>
          </a:p>
          <a:p>
            <a:pPr eaLnBrk="1" hangingPunct="1"/>
            <a:endParaRPr lang="en-IN" altLang="en-US" sz="4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IN" altLang="en-US" sz="4800">
                <a:solidFill>
                  <a:schemeClr val="bg1"/>
                </a:solidFill>
                <a:latin typeface="Times New Roman" panose="02020603050405020304" pitchFamily="18" charset="0"/>
              </a:rPr>
              <a:t>(sqrt 2)    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2" ma:contentTypeDescription="Create a new document." ma:contentTypeScope="" ma:versionID="3b6a3bab4d5ecb86e75f4f91a0f5a43d">
  <xsd:schema xmlns:xsd="http://www.w3.org/2001/XMLSchema" xmlns:xs="http://www.w3.org/2001/XMLSchema" xmlns:p="http://schemas.microsoft.com/office/2006/metadata/properties" xmlns:ns2="5bf71df3-6026-4b65-acbb-3cff96847c82" targetNamespace="http://schemas.microsoft.com/office/2006/metadata/properties" ma:root="true" ma:fieldsID="b4a23a5a50aa034c19efa4df164c3b50" ns2:_="">
    <xsd:import namespace="5bf71df3-6026-4b65-acbb-3cff96847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71df3-6026-4b65-acbb-3cff96847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6F321D-6DAA-43FE-9619-2AB4E5F60298}"/>
</file>

<file path=customXml/itemProps2.xml><?xml version="1.0" encoding="utf-8"?>
<ds:datastoreItem xmlns:ds="http://schemas.openxmlformats.org/officeDocument/2006/customXml" ds:itemID="{E207A303-B2BE-4D20-8D75-1467A1C50FD0}"/>
</file>

<file path=customXml/itemProps3.xml><?xml version="1.0" encoding="utf-8"?>
<ds:datastoreItem xmlns:ds="http://schemas.openxmlformats.org/officeDocument/2006/customXml" ds:itemID="{10DA9B26-D262-40A8-BFB9-8339523C0EB0}"/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1988</Words>
  <Application>Microsoft Office PowerPoint</Application>
  <PresentationFormat>Custom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fgh hf</dc:creator>
  <cp:lastModifiedBy>Bharathi D (CSE)</cp:lastModifiedBy>
  <cp:revision>81</cp:revision>
  <dcterms:modified xsi:type="dcterms:W3CDTF">2021-07-26T05:06:48Z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0x0101009DC30C844A599A4295DB894A3957BE8D</vt:lpwstr>
  </property>
</Properties>
</file>