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sldIdLst>
    <p:sldId id="256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05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06" r:id="rId43"/>
    <p:sldId id="307" r:id="rId44"/>
    <p:sldId id="308" r:id="rId45"/>
    <p:sldId id="309" r:id="rId46"/>
    <p:sldId id="310" r:id="rId47"/>
    <p:sldId id="311" r:id="rId48"/>
    <p:sldId id="293" r:id="rId49"/>
    <p:sldId id="312" r:id="rId50"/>
    <p:sldId id="313" r:id="rId51"/>
    <p:sldId id="314" r:id="rId52"/>
    <p:sldId id="315" r:id="rId53"/>
    <p:sldId id="316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</p:sldIdLst>
  <p:sldSz cx="10083800" cy="7556500"/>
  <p:notesSz cx="10083800" cy="75565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3E09E7"/>
    <a:srgbClr val="6600FF"/>
    <a:srgbClr val="FF00FF"/>
    <a:srgbClr val="FFFFCC"/>
    <a:srgbClr val="00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C00E9-E06B-1CF2-1D32-257B4F95637F}" v="3" dt="2020-08-04T16:59:31.9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051" y="-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73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esh Krishnan K (CSE)" userId="S::k_raghesh@cb.amrita.edu::735ba383-5b1f-4fba-bfef-9dd4f4c0a789" providerId="AD" clId="Web-{D1CC00E9-E06B-1CF2-1D32-257B4F95637F}"/>
    <pc:docChg chg="modSld">
      <pc:chgData name="Raghesh Krishnan K (CSE)" userId="S::k_raghesh@cb.amrita.edu::735ba383-5b1f-4fba-bfef-9dd4f4c0a789" providerId="AD" clId="Web-{D1CC00E9-E06B-1CF2-1D32-257B4F95637F}" dt="2020-08-04T16:59:31.997" v="2" actId="1076"/>
      <pc:docMkLst>
        <pc:docMk/>
      </pc:docMkLst>
      <pc:sldChg chg="modSp">
        <pc:chgData name="Raghesh Krishnan K (CSE)" userId="S::k_raghesh@cb.amrita.edu::735ba383-5b1f-4fba-bfef-9dd4f4c0a789" providerId="AD" clId="Web-{D1CC00E9-E06B-1CF2-1D32-257B4F95637F}" dt="2020-08-04T16:59:31.997" v="2" actId="1076"/>
        <pc:sldMkLst>
          <pc:docMk/>
          <pc:sldMk cId="1189341287" sldId="306"/>
        </pc:sldMkLst>
        <pc:spChg chg="mod">
          <ac:chgData name="Raghesh Krishnan K (CSE)" userId="S::k_raghesh@cb.amrita.edu::735ba383-5b1f-4fba-bfef-9dd4f4c0a789" providerId="AD" clId="Web-{D1CC00E9-E06B-1CF2-1D32-257B4F95637F}" dt="2020-08-04T16:59:31.997" v="2" actId="1076"/>
          <ac:spMkLst>
            <pc:docMk/>
            <pc:sldMk cId="1189341287" sldId="306"/>
            <ac:spMk id="8" creationId="{00000000-0000-0000-0000-000000000000}"/>
          </ac:spMkLst>
        </pc:spChg>
        <pc:spChg chg="mod">
          <ac:chgData name="Raghesh Krishnan K (CSE)" userId="S::k_raghesh@cb.amrita.edu::735ba383-5b1f-4fba-bfef-9dd4f4c0a789" providerId="AD" clId="Web-{D1CC00E9-E06B-1CF2-1D32-257B4F95637F}" dt="2020-08-04T16:59:21.872" v="1" actId="1076"/>
          <ac:spMkLst>
            <pc:docMk/>
            <pc:sldMk cId="1189341287" sldId="306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032" y="2473959"/>
            <a:ext cx="73177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1"/>
            <a:ext cx="705866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2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2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1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4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7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2" y="300862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3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2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3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0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4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2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2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1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24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9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" y="3230879"/>
            <a:ext cx="10059670" cy="457817"/>
          </a:xfrm>
        </p:spPr>
        <p:txBody>
          <a:bodyPr lIns="0" tIns="0" rIns="0" bIns="0"/>
          <a:lstStyle>
            <a:lvl1pPr>
              <a:defRPr sz="3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5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16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42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77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33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04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1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6"/>
            <a:ext cx="438645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6"/>
            <a:ext cx="438645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9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3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9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0" y="7556500"/>
                </a:moveTo>
                <a:lnTo>
                  <a:pt x="10078719" y="7556500"/>
                </a:lnTo>
                <a:lnTo>
                  <a:pt x="1007872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" y="3230879"/>
            <a:ext cx="1005967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6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5"/>
            <a:ext cx="9075420" cy="4986941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1" y="7003756"/>
            <a:ext cx="2352887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300" y="7003756"/>
            <a:ext cx="3193203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indent="0" algn="l" defTabSz="1007838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bg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FE71-D165-4F47-9BDA-21E348254CA6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indent="0" algn="l" defTabSz="1007943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bg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30" y="309880"/>
            <a:ext cx="9266555" cy="26417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0005" algn="ctr">
              <a:lnSpc>
                <a:spcPts val="6925"/>
              </a:lnSpc>
              <a:spcBef>
                <a:spcPts val="100"/>
              </a:spcBef>
            </a:pPr>
            <a:r>
              <a:rPr lang="en-IN"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15</a:t>
            </a: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CSE</a:t>
            </a:r>
            <a:r>
              <a:rPr lang="en-IN"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402</a:t>
            </a:r>
            <a:endParaRPr sz="6000" dirty="0">
              <a:latin typeface="Times New Roman"/>
              <a:cs typeface="Times New Roman"/>
            </a:endParaRPr>
          </a:p>
          <a:p>
            <a:pPr marL="1652099" marR="5079" indent="-1639400">
              <a:lnSpc>
                <a:spcPts val="6649"/>
              </a:lnSpc>
              <a:spcBef>
                <a:spcPts val="405"/>
              </a:spcBef>
            </a:pP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Structure and Interpretation </a:t>
            </a:r>
            <a:r>
              <a:rPr sz="6000" dirty="0">
                <a:solidFill>
                  <a:srgbClr val="FFFF00"/>
                </a:solidFill>
                <a:latin typeface="Times New Roman"/>
                <a:cs typeface="Times New Roman"/>
              </a:rPr>
              <a:t>of  Computer</a:t>
            </a: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 Programs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39" y="4627879"/>
            <a:ext cx="9780270" cy="11827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5478212" algn="l"/>
              </a:tabLst>
            </a:pPr>
            <a:r>
              <a:rPr sz="7600" spc="-25" dirty="0">
                <a:solidFill>
                  <a:srgbClr val="FFFFFF"/>
                </a:solidFill>
                <a:latin typeface="Times New Roman"/>
                <a:cs typeface="Times New Roman"/>
              </a:rPr>
              <a:t>Higher-Order	</a:t>
            </a:r>
            <a:r>
              <a:rPr sz="7600" spc="-6" dirty="0">
                <a:solidFill>
                  <a:srgbClr val="FFFFFF"/>
                </a:solidFill>
                <a:latin typeface="Times New Roman"/>
                <a:cs typeface="Times New Roman"/>
              </a:rPr>
              <a:t>Procedures</a:t>
            </a:r>
            <a:endParaRPr sz="7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lang="en-IN" spc="-6" dirty="0"/>
              <a:t>Identifying</a:t>
            </a:r>
            <a:r>
              <a:rPr spc="-6"/>
              <a:t> </a:t>
            </a:r>
            <a:r>
              <a:rPr spc="-6" dirty="0"/>
              <a:t>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three procedures clearly share a common underlying pattern and are identical for most part</a:t>
            </a:r>
          </a:p>
          <a:p>
            <a:r>
              <a:rPr lang="en-IN" dirty="0">
                <a:solidFill>
                  <a:schemeClr val="bg1"/>
                </a:solidFill>
              </a:rPr>
              <a:t>Differ in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name of the procedure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function of a used to compute the term to be added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function that provides the next value of a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43510" y="389054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8" marR="0" lvl="0" indent="0" algn="ctr" defTabSz="1007943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900" b="0" i="0" u="none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Identifying Common</a:t>
            </a:r>
            <a:r>
              <a:rPr kumimoji="0" lang="en-IN" sz="4900" b="0" i="0" u="none" strike="noStrike" kern="120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900" b="0" i="0" u="none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1109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2415541"/>
            <a:ext cx="9097645" cy="2328836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4769626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(&lt;name&gt;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(&lt;term&gt; a) (&lt;name&gt; (&lt;next&gt; a)</a:t>
            </a:r>
            <a:r>
              <a:rPr sz="4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60" y="1295400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49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5108" y="1286510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47740" y="1826261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89"/>
                </a:moveTo>
                <a:lnTo>
                  <a:pt x="68580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7341" y="1619250"/>
            <a:ext cx="182880" cy="254000"/>
          </a:xfrm>
          <a:custGeom>
            <a:avLst/>
            <a:gdLst/>
            <a:ahLst/>
            <a:cxnLst/>
            <a:rect l="l" t="t" r="r" b="b"/>
            <a:pathLst>
              <a:path w="182879" h="254000">
                <a:moveTo>
                  <a:pt x="182879" y="0"/>
                </a:moveTo>
                <a:lnTo>
                  <a:pt x="0" y="179070"/>
                </a:lnTo>
                <a:lnTo>
                  <a:pt x="143509" y="254000"/>
                </a:lnTo>
                <a:lnTo>
                  <a:pt x="18287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1389" y="1767839"/>
            <a:ext cx="4213859" cy="3488690"/>
          </a:xfrm>
          <a:custGeom>
            <a:avLst/>
            <a:gdLst/>
            <a:ahLst/>
            <a:cxnLst/>
            <a:rect l="l" t="t" r="r" b="b"/>
            <a:pathLst>
              <a:path w="4213860" h="3488690">
                <a:moveTo>
                  <a:pt x="0" y="348869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5559" y="1619249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59" h="218439">
                <a:moveTo>
                  <a:pt x="238760" y="0"/>
                </a:moveTo>
                <a:lnTo>
                  <a:pt x="0" y="92710"/>
                </a:lnTo>
                <a:lnTo>
                  <a:pt x="102869" y="21843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809" y="887730"/>
            <a:ext cx="1296035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1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6000" spc="-15" dirty="0">
                <a:solidFill>
                  <a:srgbClr val="00FF00"/>
                </a:solidFill>
                <a:latin typeface="Times New Roman"/>
                <a:cs typeface="Times New Roman"/>
              </a:rPr>
              <a:t>u</a:t>
            </a:r>
            <a:r>
              <a:rPr sz="6000" dirty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396367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" y="1595120"/>
            <a:ext cx="5204460" cy="13336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3690" y="1832610"/>
            <a:ext cx="4665980" cy="662940"/>
          </a:xfrm>
          <a:custGeom>
            <a:avLst/>
            <a:gdLst/>
            <a:ahLst/>
            <a:cxnLst/>
            <a:rect l="l" t="t" r="r" b="b"/>
            <a:pathLst>
              <a:path w="4665980" h="662939">
                <a:moveTo>
                  <a:pt x="0" y="662939"/>
                </a:moveTo>
                <a:lnTo>
                  <a:pt x="466598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8079" y="1753870"/>
            <a:ext cx="251460" cy="160020"/>
          </a:xfrm>
          <a:custGeom>
            <a:avLst/>
            <a:gdLst/>
            <a:ahLst/>
            <a:cxnLst/>
            <a:rect l="l" t="t" r="r" b="b"/>
            <a:pathLst>
              <a:path w="251460" h="160019">
                <a:moveTo>
                  <a:pt x="0" y="0"/>
                </a:moveTo>
                <a:lnTo>
                  <a:pt x="22860" y="160019"/>
                </a:lnTo>
                <a:lnTo>
                  <a:pt x="2514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1651" y="2090420"/>
            <a:ext cx="890269" cy="2446020"/>
          </a:xfrm>
          <a:custGeom>
            <a:avLst/>
            <a:gdLst/>
            <a:ahLst/>
            <a:cxnLst/>
            <a:rect l="l" t="t" r="r" b="b"/>
            <a:pathLst>
              <a:path w="890270" h="2446020">
                <a:moveTo>
                  <a:pt x="0" y="2446019"/>
                </a:moveTo>
                <a:lnTo>
                  <a:pt x="89027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3180" y="1871979"/>
            <a:ext cx="158750" cy="256540"/>
          </a:xfrm>
          <a:custGeom>
            <a:avLst/>
            <a:gdLst/>
            <a:ahLst/>
            <a:cxnLst/>
            <a:rect l="l" t="t" r="r" b="b"/>
            <a:pathLst>
              <a:path w="158750" h="256539">
                <a:moveTo>
                  <a:pt x="158750" y="0"/>
                </a:moveTo>
                <a:lnTo>
                  <a:pt x="0" y="200660"/>
                </a:lnTo>
                <a:lnTo>
                  <a:pt x="151129" y="256540"/>
                </a:lnTo>
                <a:lnTo>
                  <a:pt x="158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5389" y="2045970"/>
            <a:ext cx="3841750" cy="4362450"/>
          </a:xfrm>
          <a:custGeom>
            <a:avLst/>
            <a:gdLst/>
            <a:ahLst/>
            <a:cxnLst/>
            <a:rect l="l" t="t" r="r" b="b"/>
            <a:pathLst>
              <a:path w="3841750" h="4362450">
                <a:moveTo>
                  <a:pt x="0" y="4362450"/>
                </a:moveTo>
                <a:lnTo>
                  <a:pt x="384175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8559" y="1871979"/>
            <a:ext cx="220979" cy="236221"/>
          </a:xfrm>
          <a:custGeom>
            <a:avLst/>
            <a:gdLst/>
            <a:ahLst/>
            <a:cxnLst/>
            <a:rect l="l" t="t" r="r" b="b"/>
            <a:pathLst>
              <a:path w="220979" h="236219">
                <a:moveTo>
                  <a:pt x="220979" y="0"/>
                </a:moveTo>
                <a:lnTo>
                  <a:pt x="0" y="128270"/>
                </a:lnTo>
                <a:lnTo>
                  <a:pt x="121919" y="236220"/>
                </a:lnTo>
                <a:lnTo>
                  <a:pt x="2209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480" y="1173479"/>
            <a:ext cx="1419859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1659" y="1604010"/>
            <a:ext cx="1731010" cy="748030"/>
          </a:xfrm>
          <a:custGeom>
            <a:avLst/>
            <a:gdLst/>
            <a:ahLst/>
            <a:cxnLst/>
            <a:rect l="l" t="t" r="r" b="b"/>
            <a:pathLst>
              <a:path w="1731010" h="748030">
                <a:moveTo>
                  <a:pt x="0" y="748029"/>
                </a:moveTo>
                <a:lnTo>
                  <a:pt x="1731010" y="0"/>
                </a:lnTo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0759" y="1512570"/>
            <a:ext cx="255270" cy="170180"/>
          </a:xfrm>
          <a:custGeom>
            <a:avLst/>
            <a:gdLst/>
            <a:ahLst/>
            <a:cxnLst/>
            <a:rect l="l" t="t" r="r" b="b"/>
            <a:pathLst>
              <a:path w="255270" h="170180">
                <a:moveTo>
                  <a:pt x="255269" y="0"/>
                </a:moveTo>
                <a:lnTo>
                  <a:pt x="0" y="21589"/>
                </a:lnTo>
                <a:lnTo>
                  <a:pt x="64769" y="170179"/>
                </a:lnTo>
                <a:lnTo>
                  <a:pt x="25526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3550" y="1813560"/>
            <a:ext cx="754381" cy="4570731"/>
          </a:xfrm>
          <a:custGeom>
            <a:avLst/>
            <a:gdLst/>
            <a:ahLst/>
            <a:cxnLst/>
            <a:rect l="l" t="t" r="r" b="b"/>
            <a:pathLst>
              <a:path w="754379" h="4570730">
                <a:moveTo>
                  <a:pt x="0" y="4570730"/>
                </a:moveTo>
                <a:lnTo>
                  <a:pt x="75437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6650" y="1583690"/>
            <a:ext cx="160020" cy="254000"/>
          </a:xfrm>
          <a:custGeom>
            <a:avLst/>
            <a:gdLst/>
            <a:ahLst/>
            <a:cxnLst/>
            <a:rect l="l" t="t" r="r" b="b"/>
            <a:pathLst>
              <a:path w="160020" h="254000">
                <a:moveTo>
                  <a:pt x="119379" y="0"/>
                </a:moveTo>
                <a:lnTo>
                  <a:pt x="0" y="227330"/>
                </a:lnTo>
                <a:lnTo>
                  <a:pt x="160020" y="254000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1769" y="1774189"/>
            <a:ext cx="1882140" cy="2665730"/>
          </a:xfrm>
          <a:custGeom>
            <a:avLst/>
            <a:gdLst/>
            <a:ahLst/>
            <a:cxnLst/>
            <a:rect l="l" t="t" r="r" b="b"/>
            <a:pathLst>
              <a:path w="1882140" h="2665729">
                <a:moveTo>
                  <a:pt x="1882139" y="26657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8421" y="1583689"/>
            <a:ext cx="205740" cy="245110"/>
          </a:xfrm>
          <a:custGeom>
            <a:avLst/>
            <a:gdLst/>
            <a:ahLst/>
            <a:cxnLst/>
            <a:rect l="l" t="t" r="r" b="b"/>
            <a:pathLst>
              <a:path w="205740" h="245110">
                <a:moveTo>
                  <a:pt x="0" y="0"/>
                </a:moveTo>
                <a:lnTo>
                  <a:pt x="73659" y="245110"/>
                </a:lnTo>
                <a:lnTo>
                  <a:pt x="205739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32881" y="79248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8100" y="3230879"/>
            <a:ext cx="3630929" cy="1325356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299689" marR="5079" indent="-286990">
              <a:lnSpc>
                <a:spcPts val="3329"/>
              </a:lnSpc>
              <a:spcBef>
                <a:spcPts val="434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254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91" y="4498340"/>
            <a:ext cx="9554845" cy="250068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4111834">
              <a:spcBef>
                <a:spcPts val="100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299054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1659" y="2352039"/>
            <a:ext cx="3733800" cy="836930"/>
          </a:xfrm>
          <a:custGeom>
            <a:avLst/>
            <a:gdLst/>
            <a:ahLst/>
            <a:cxnLst/>
            <a:rect l="l" t="t" r="r" b="b"/>
            <a:pathLst>
              <a:path w="3733800" h="836930">
                <a:moveTo>
                  <a:pt x="0" y="0"/>
                </a:moveTo>
                <a:lnTo>
                  <a:pt x="3733799" y="83693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97520" y="3107689"/>
            <a:ext cx="253999" cy="158750"/>
          </a:xfrm>
          <a:custGeom>
            <a:avLst/>
            <a:gdLst/>
            <a:ahLst/>
            <a:cxnLst/>
            <a:rect l="l" t="t" r="r" b="b"/>
            <a:pathLst>
              <a:path w="254000" h="158750">
                <a:moveTo>
                  <a:pt x="35559" y="0"/>
                </a:moveTo>
                <a:lnTo>
                  <a:pt x="0" y="158750"/>
                </a:lnTo>
                <a:lnTo>
                  <a:pt x="254000" y="132080"/>
                </a:lnTo>
                <a:lnTo>
                  <a:pt x="3555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3551" y="3483609"/>
            <a:ext cx="2651760" cy="2900680"/>
          </a:xfrm>
          <a:custGeom>
            <a:avLst/>
            <a:gdLst/>
            <a:ahLst/>
            <a:cxnLst/>
            <a:rect l="l" t="t" r="r" b="b"/>
            <a:pathLst>
              <a:path w="2651759" h="2900679">
                <a:moveTo>
                  <a:pt x="0" y="2900679"/>
                </a:moveTo>
                <a:lnTo>
                  <a:pt x="265175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8000" y="3312160"/>
            <a:ext cx="223520" cy="233679"/>
          </a:xfrm>
          <a:custGeom>
            <a:avLst/>
            <a:gdLst/>
            <a:ahLst/>
            <a:cxnLst/>
            <a:rect l="l" t="t" r="r" b="b"/>
            <a:pathLst>
              <a:path w="223520" h="233679">
                <a:moveTo>
                  <a:pt x="223520" y="0"/>
                </a:moveTo>
                <a:lnTo>
                  <a:pt x="0" y="124460"/>
                </a:lnTo>
                <a:lnTo>
                  <a:pt x="119379" y="233679"/>
                </a:lnTo>
                <a:lnTo>
                  <a:pt x="22352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23909" y="3615690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8242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42630" y="3384550"/>
            <a:ext cx="162560" cy="242570"/>
          </a:xfrm>
          <a:custGeom>
            <a:avLst/>
            <a:gdLst/>
            <a:ahLst/>
            <a:cxnLst/>
            <a:rect l="l" t="t" r="r" b="b"/>
            <a:pathLst>
              <a:path w="162559" h="242570">
                <a:moveTo>
                  <a:pt x="81279" y="0"/>
                </a:moveTo>
                <a:lnTo>
                  <a:pt x="0" y="242570"/>
                </a:lnTo>
                <a:lnTo>
                  <a:pt x="162560" y="242570"/>
                </a:lnTo>
                <a:lnTo>
                  <a:pt x="812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01380" y="259080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94379" y="1277619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50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77329" y="1268731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9959" y="1808480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90"/>
                </a:moveTo>
                <a:lnTo>
                  <a:pt x="685799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8290" y="1601471"/>
            <a:ext cx="184150" cy="252728"/>
          </a:xfrm>
          <a:custGeom>
            <a:avLst/>
            <a:gdLst/>
            <a:ahLst/>
            <a:cxnLst/>
            <a:rect l="l" t="t" r="r" b="b"/>
            <a:pathLst>
              <a:path w="184150" h="252730">
                <a:moveTo>
                  <a:pt x="184150" y="0"/>
                </a:moveTo>
                <a:lnTo>
                  <a:pt x="0" y="179069"/>
                </a:lnTo>
                <a:lnTo>
                  <a:pt x="144779" y="252729"/>
                </a:lnTo>
                <a:lnTo>
                  <a:pt x="18415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13610" y="1750061"/>
            <a:ext cx="4213859" cy="3487420"/>
          </a:xfrm>
          <a:custGeom>
            <a:avLst/>
            <a:gdLst/>
            <a:ahLst/>
            <a:cxnLst/>
            <a:rect l="l" t="t" r="r" b="b"/>
            <a:pathLst>
              <a:path w="4213860" h="3487420">
                <a:moveTo>
                  <a:pt x="0" y="348742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67779" y="1601470"/>
            <a:ext cx="238760" cy="217169"/>
          </a:xfrm>
          <a:custGeom>
            <a:avLst/>
            <a:gdLst/>
            <a:ahLst/>
            <a:cxnLst/>
            <a:rect l="l" t="t" r="r" b="b"/>
            <a:pathLst>
              <a:path w="238759" h="217169">
                <a:moveTo>
                  <a:pt x="238760" y="0"/>
                </a:moveTo>
                <a:lnTo>
                  <a:pt x="0" y="92709"/>
                </a:lnTo>
                <a:lnTo>
                  <a:pt x="102870" y="21716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17690" y="815340"/>
            <a:ext cx="1295400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00"/>
                </a:solidFill>
                <a:latin typeface="Times New Roman"/>
                <a:cs typeface="Times New Roman"/>
              </a:rPr>
              <a:t>sum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7788" y="2988310"/>
            <a:ext cx="83820" cy="314960"/>
          </a:xfrm>
          <a:custGeom>
            <a:avLst/>
            <a:gdLst/>
            <a:ahLst/>
            <a:cxnLst/>
            <a:rect l="l" t="t" r="r" b="b"/>
            <a:pathLst>
              <a:path w="83819" h="314960">
                <a:moveTo>
                  <a:pt x="0" y="0"/>
                </a:moveTo>
                <a:lnTo>
                  <a:pt x="83819" y="31496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1600" y="3272790"/>
            <a:ext cx="156210" cy="255270"/>
          </a:xfrm>
          <a:custGeom>
            <a:avLst/>
            <a:gdLst/>
            <a:ahLst/>
            <a:cxnLst/>
            <a:rect l="l" t="t" r="r" b="b"/>
            <a:pathLst>
              <a:path w="156209" h="255270">
                <a:moveTo>
                  <a:pt x="156209" y="0"/>
                </a:moveTo>
                <a:lnTo>
                  <a:pt x="0" y="41910"/>
                </a:lnTo>
                <a:lnTo>
                  <a:pt x="140969" y="255270"/>
                </a:lnTo>
                <a:lnTo>
                  <a:pt x="15620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9752" y="3653790"/>
            <a:ext cx="3662679" cy="882651"/>
          </a:xfrm>
          <a:custGeom>
            <a:avLst/>
            <a:gdLst/>
            <a:ahLst/>
            <a:cxnLst/>
            <a:rect l="l" t="t" r="r" b="b"/>
            <a:pathLst>
              <a:path w="3662679" h="882650">
                <a:moveTo>
                  <a:pt x="3662679" y="88265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3690" y="3577590"/>
            <a:ext cx="255270" cy="158750"/>
          </a:xfrm>
          <a:custGeom>
            <a:avLst/>
            <a:gdLst/>
            <a:ahLst/>
            <a:cxnLst/>
            <a:rect l="l" t="t" r="r" b="b"/>
            <a:pathLst>
              <a:path w="255269" h="158750">
                <a:moveTo>
                  <a:pt x="255270" y="0"/>
                </a:moveTo>
                <a:lnTo>
                  <a:pt x="0" y="22860"/>
                </a:lnTo>
                <a:lnTo>
                  <a:pt x="217170" y="158750"/>
                </a:lnTo>
                <a:lnTo>
                  <a:pt x="25527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4489" y="3940809"/>
            <a:ext cx="1532890" cy="2467610"/>
          </a:xfrm>
          <a:custGeom>
            <a:avLst/>
            <a:gdLst/>
            <a:ahLst/>
            <a:cxnLst/>
            <a:rect l="l" t="t" r="r" b="b"/>
            <a:pathLst>
              <a:path w="1532889" h="2467610">
                <a:moveTo>
                  <a:pt x="1532890" y="246761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2569" y="3743960"/>
            <a:ext cx="196850" cy="248920"/>
          </a:xfrm>
          <a:custGeom>
            <a:avLst/>
            <a:gdLst/>
            <a:ahLst/>
            <a:cxnLst/>
            <a:rect l="l" t="t" r="r" b="b"/>
            <a:pathLst>
              <a:path w="196850" h="248920">
                <a:moveTo>
                  <a:pt x="0" y="0"/>
                </a:moveTo>
                <a:lnTo>
                  <a:pt x="58420" y="248919"/>
                </a:lnTo>
                <a:lnTo>
                  <a:pt x="196850" y="16382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209" y="3117850"/>
            <a:ext cx="1421130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</a:t>
            </a:r>
            <a:r>
              <a:rPr sz="6000" dirty="0">
                <a:solidFill>
                  <a:srgbClr val="00FFFF"/>
                </a:solidFill>
                <a:latin typeface="Times New Roman"/>
                <a:cs typeface="Times New Roman"/>
              </a:rPr>
              <a:t>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common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Numerical processing will be severely limited in the ability to create abstractions if restricted to procedures whose parameters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    are only numbers</a:t>
            </a:r>
          </a:p>
          <a:p>
            <a:r>
              <a:rPr lang="en-IN" dirty="0">
                <a:solidFill>
                  <a:schemeClr val="bg1"/>
                </a:solidFill>
              </a:rPr>
              <a:t>The same programming pattern will be used with a number of different procedures</a:t>
            </a:r>
          </a:p>
          <a:p>
            <a:r>
              <a:rPr lang="en-IN" dirty="0">
                <a:solidFill>
                  <a:schemeClr val="bg1"/>
                </a:solidFill>
              </a:rPr>
              <a:t>Procedures which accept procedures as arguments are needed.</a:t>
            </a:r>
          </a:p>
        </p:txBody>
      </p:sp>
    </p:spTree>
    <p:extLst>
      <p:ext uri="{BB962C8B-B14F-4D97-AF65-F5344CB8AC3E}">
        <p14:creationId xmlns:p14="http://schemas.microsoft.com/office/powerpoint/2010/main" val="39239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655" y="1227666"/>
            <a:ext cx="19646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integers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493856"/>
            <a:ext cx="169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173480"/>
            <a:ext cx="3963670" cy="175688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0"/>
              </a:lnSpc>
              <a:spcBef>
                <a:spcPts val="100"/>
              </a:spcBef>
              <a:tabLst>
                <a:tab pos="3367691" algn="l"/>
              </a:tabLst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(	a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300959">
              <a:lnSpc>
                <a:spcPts val="332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  <a:tabLst>
                <a:tab pos="1481937" algn="l"/>
              </a:tabLst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746" y="2493856"/>
            <a:ext cx="307848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7703" y="2439670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213" y="3285066"/>
            <a:ext cx="16294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-cub</a:t>
            </a:r>
            <a:r>
              <a:rPr sz="3000" spc="6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844" y="3230879"/>
            <a:ext cx="6083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100" y="3230880"/>
            <a:ext cx="1786255" cy="91050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  <a:p>
            <a:pPr marL="299689">
              <a:lnSpc>
                <a:spcPts val="3465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(if (&gt; a</a:t>
            </a:r>
            <a:r>
              <a:rPr sz="3000" spc="-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6451" y="4075430"/>
            <a:ext cx="366395" cy="902163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12698" marR="5079">
              <a:lnSpc>
                <a:spcPts val="3329"/>
              </a:lnSpc>
              <a:spcBef>
                <a:spcPts val="434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  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027" y="4552526"/>
            <a:ext cx="123825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(cube</a:t>
            </a:r>
            <a:r>
              <a:rPr sz="30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5007" y="4498340"/>
            <a:ext cx="152399" cy="482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4581" y="4552526"/>
            <a:ext cx="2741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1)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8864" y="4498341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003" y="5301826"/>
            <a:ext cx="105791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pi-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um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9145" y="5247641"/>
            <a:ext cx="6083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891" y="5247640"/>
            <a:ext cx="1786255" cy="91050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0"/>
              </a:lnSpc>
              <a:spcBef>
                <a:spcPts val="10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  <a:p>
            <a:pPr marL="299054">
              <a:lnSpc>
                <a:spcPts val="3460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(if (&gt; a</a:t>
            </a:r>
            <a:r>
              <a:rPr sz="3000" spc="-10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240" y="6092190"/>
            <a:ext cx="366395" cy="902805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12698" marR="5079">
              <a:lnSpc>
                <a:spcPts val="3320"/>
              </a:lnSpc>
              <a:spcBef>
                <a:spcPts val="44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  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+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3817" y="6568017"/>
            <a:ext cx="284988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</a:t>
            </a:r>
            <a:r>
              <a:rPr sz="3000" spc="-10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5835" y="6513830"/>
            <a:ext cx="152399" cy="482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5408" y="6568017"/>
            <a:ext cx="216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809" y="6513830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4280" y="2376170"/>
            <a:ext cx="288290" cy="575310"/>
          </a:xfrm>
          <a:custGeom>
            <a:avLst/>
            <a:gdLst/>
            <a:ahLst/>
            <a:cxnLst/>
            <a:rect l="l" t="t" r="r" b="b"/>
            <a:pathLst>
              <a:path w="288290" h="575310">
                <a:moveTo>
                  <a:pt x="288289" y="0"/>
                </a:moveTo>
                <a:lnTo>
                  <a:pt x="0" y="0"/>
                </a:lnTo>
                <a:lnTo>
                  <a:pt x="0" y="575309"/>
                </a:lnTo>
                <a:lnTo>
                  <a:pt x="288289" y="575309"/>
                </a:lnTo>
                <a:lnTo>
                  <a:pt x="288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1151890"/>
            <a:ext cx="2016760" cy="576580"/>
          </a:xfrm>
          <a:custGeom>
            <a:avLst/>
            <a:gdLst/>
            <a:ahLst/>
            <a:cxnLst/>
            <a:rect l="l" t="t" r="r" b="b"/>
            <a:pathLst>
              <a:path w="2016760" h="576580">
                <a:moveTo>
                  <a:pt x="2016760" y="0"/>
                </a:moveTo>
                <a:lnTo>
                  <a:pt x="0" y="0"/>
                </a:lnTo>
                <a:lnTo>
                  <a:pt x="0" y="576580"/>
                </a:lnTo>
                <a:lnTo>
                  <a:pt x="2016760" y="576580"/>
                </a:lnTo>
                <a:lnTo>
                  <a:pt x="2016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6079" y="2448560"/>
            <a:ext cx="3167380" cy="575310"/>
          </a:xfrm>
          <a:custGeom>
            <a:avLst/>
            <a:gdLst/>
            <a:ahLst/>
            <a:cxnLst/>
            <a:rect l="l" t="t" r="r" b="b"/>
            <a:pathLst>
              <a:path w="3167379" h="575310">
                <a:moveTo>
                  <a:pt x="3167380" y="0"/>
                </a:moveTo>
                <a:lnTo>
                  <a:pt x="0" y="0"/>
                </a:lnTo>
                <a:lnTo>
                  <a:pt x="0" y="575310"/>
                </a:lnTo>
                <a:lnTo>
                  <a:pt x="3167380" y="575310"/>
                </a:lnTo>
                <a:lnTo>
                  <a:pt x="316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1750" y="3239770"/>
            <a:ext cx="1656080" cy="576580"/>
          </a:xfrm>
          <a:custGeom>
            <a:avLst/>
            <a:gdLst/>
            <a:ahLst/>
            <a:cxnLst/>
            <a:rect l="l" t="t" r="r" b="b"/>
            <a:pathLst>
              <a:path w="1656079" h="576579">
                <a:moveTo>
                  <a:pt x="1656079" y="0"/>
                </a:moveTo>
                <a:lnTo>
                  <a:pt x="0" y="0"/>
                </a:lnTo>
                <a:lnTo>
                  <a:pt x="0" y="576579"/>
                </a:lnTo>
                <a:lnTo>
                  <a:pt x="1656079" y="576579"/>
                </a:lnTo>
                <a:lnTo>
                  <a:pt x="165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0628" y="4536440"/>
            <a:ext cx="1295400" cy="575310"/>
          </a:xfrm>
          <a:custGeom>
            <a:avLst/>
            <a:gdLst/>
            <a:ahLst/>
            <a:cxnLst/>
            <a:rect l="l" t="t" r="r" b="b"/>
            <a:pathLst>
              <a:path w="1295400" h="575310">
                <a:moveTo>
                  <a:pt x="1295400" y="0"/>
                </a:moveTo>
                <a:lnTo>
                  <a:pt x="0" y="0"/>
                </a:lnTo>
                <a:lnTo>
                  <a:pt x="0" y="575310"/>
                </a:lnTo>
                <a:lnTo>
                  <a:pt x="1295400" y="57531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9540" y="4536440"/>
            <a:ext cx="2807970" cy="575310"/>
          </a:xfrm>
          <a:custGeom>
            <a:avLst/>
            <a:gdLst/>
            <a:ahLst/>
            <a:cxnLst/>
            <a:rect l="l" t="t" r="r" b="b"/>
            <a:pathLst>
              <a:path w="2807970" h="575310">
                <a:moveTo>
                  <a:pt x="2807969" y="0"/>
                </a:moveTo>
                <a:lnTo>
                  <a:pt x="0" y="0"/>
                </a:lnTo>
                <a:lnTo>
                  <a:pt x="0" y="575310"/>
                </a:lnTo>
                <a:lnTo>
                  <a:pt x="2807969" y="575310"/>
                </a:lnTo>
                <a:lnTo>
                  <a:pt x="2807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589" y="5256529"/>
            <a:ext cx="1080770" cy="575310"/>
          </a:xfrm>
          <a:custGeom>
            <a:avLst/>
            <a:gdLst/>
            <a:ahLst/>
            <a:cxnLst/>
            <a:rect l="l" t="t" r="r" b="b"/>
            <a:pathLst>
              <a:path w="1080770" h="575310">
                <a:moveTo>
                  <a:pt x="1080770" y="0"/>
                </a:moveTo>
                <a:lnTo>
                  <a:pt x="0" y="0"/>
                </a:lnTo>
                <a:lnTo>
                  <a:pt x="0" y="575310"/>
                </a:lnTo>
                <a:lnTo>
                  <a:pt x="1080770" y="575310"/>
                </a:lnTo>
                <a:lnTo>
                  <a:pt x="1080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8470" y="6479541"/>
            <a:ext cx="2879090" cy="576580"/>
          </a:xfrm>
          <a:custGeom>
            <a:avLst/>
            <a:gdLst/>
            <a:ahLst/>
            <a:cxnLst/>
            <a:rect l="l" t="t" r="r" b="b"/>
            <a:pathLst>
              <a:path w="2879090" h="576579">
                <a:moveTo>
                  <a:pt x="2879090" y="0"/>
                </a:moveTo>
                <a:lnTo>
                  <a:pt x="0" y="0"/>
                </a:lnTo>
                <a:lnTo>
                  <a:pt x="0" y="576580"/>
                </a:lnTo>
                <a:lnTo>
                  <a:pt x="2879090" y="576580"/>
                </a:lnTo>
                <a:lnTo>
                  <a:pt x="2879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23459" y="6479541"/>
            <a:ext cx="2160270" cy="576580"/>
          </a:xfrm>
          <a:custGeom>
            <a:avLst/>
            <a:gdLst/>
            <a:ahLst/>
            <a:cxnLst/>
            <a:rect l="l" t="t" r="r" b="b"/>
            <a:pathLst>
              <a:path w="2160270" h="576579">
                <a:moveTo>
                  <a:pt x="2160269" y="0"/>
                </a:moveTo>
                <a:lnTo>
                  <a:pt x="0" y="0"/>
                </a:lnTo>
                <a:lnTo>
                  <a:pt x="0" y="576580"/>
                </a:lnTo>
                <a:lnTo>
                  <a:pt x="2160269" y="576580"/>
                </a:lnTo>
                <a:lnTo>
                  <a:pt x="2160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0" y="1830070"/>
            <a:ext cx="9621520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490889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4104215" algn="l"/>
                <a:tab pos="4645178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2146078" algn="l"/>
                <a:tab pos="3429914" algn="l"/>
                <a:tab pos="4018499" algn="l"/>
                <a:tab pos="4351839" algn="l"/>
                <a:tab pos="6207751" algn="l"/>
                <a:tab pos="7970964" algn="l"/>
                <a:tab pos="8560183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60" y="1295400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49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5108" y="1286510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47740" y="1826261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89"/>
                </a:moveTo>
                <a:lnTo>
                  <a:pt x="68580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7341" y="1619250"/>
            <a:ext cx="182880" cy="254000"/>
          </a:xfrm>
          <a:custGeom>
            <a:avLst/>
            <a:gdLst/>
            <a:ahLst/>
            <a:cxnLst/>
            <a:rect l="l" t="t" r="r" b="b"/>
            <a:pathLst>
              <a:path w="182879" h="254000">
                <a:moveTo>
                  <a:pt x="182879" y="0"/>
                </a:moveTo>
                <a:lnTo>
                  <a:pt x="0" y="179070"/>
                </a:lnTo>
                <a:lnTo>
                  <a:pt x="143509" y="254000"/>
                </a:lnTo>
                <a:lnTo>
                  <a:pt x="18287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1389" y="1767839"/>
            <a:ext cx="4213859" cy="3488690"/>
          </a:xfrm>
          <a:custGeom>
            <a:avLst/>
            <a:gdLst/>
            <a:ahLst/>
            <a:cxnLst/>
            <a:rect l="l" t="t" r="r" b="b"/>
            <a:pathLst>
              <a:path w="4213860" h="3488690">
                <a:moveTo>
                  <a:pt x="0" y="348869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5559" y="1619249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59" h="218439">
                <a:moveTo>
                  <a:pt x="238760" y="0"/>
                </a:moveTo>
                <a:lnTo>
                  <a:pt x="0" y="92710"/>
                </a:lnTo>
                <a:lnTo>
                  <a:pt x="102869" y="21843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809" y="887730"/>
            <a:ext cx="1296035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1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6000" spc="-15" dirty="0">
                <a:solidFill>
                  <a:srgbClr val="00FF00"/>
                </a:solidFill>
                <a:latin typeface="Times New Roman"/>
                <a:cs typeface="Times New Roman"/>
              </a:rPr>
              <a:t>u</a:t>
            </a:r>
            <a:r>
              <a:rPr sz="6000" dirty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2415541"/>
            <a:ext cx="9097645" cy="2328836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4769626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(&lt;name&gt;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(&lt;term&gt; a) (&lt;name&gt; (&lt;next&gt; a)</a:t>
            </a:r>
            <a:r>
              <a:rPr sz="4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1" y="1830070"/>
            <a:ext cx="8720455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636289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3598806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6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2146078" algn="l"/>
                <a:tab pos="3429914" algn="l"/>
                <a:tab pos="4018499" algn="l"/>
                <a:tab pos="7069992" algn="l"/>
                <a:tab pos="7658576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500" spc="3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6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396367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" y="1595120"/>
            <a:ext cx="5204460" cy="13336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3690" y="1832610"/>
            <a:ext cx="4665980" cy="662940"/>
          </a:xfrm>
          <a:custGeom>
            <a:avLst/>
            <a:gdLst/>
            <a:ahLst/>
            <a:cxnLst/>
            <a:rect l="l" t="t" r="r" b="b"/>
            <a:pathLst>
              <a:path w="4665980" h="662939">
                <a:moveTo>
                  <a:pt x="0" y="662939"/>
                </a:moveTo>
                <a:lnTo>
                  <a:pt x="466598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8079" y="1753870"/>
            <a:ext cx="251460" cy="160020"/>
          </a:xfrm>
          <a:custGeom>
            <a:avLst/>
            <a:gdLst/>
            <a:ahLst/>
            <a:cxnLst/>
            <a:rect l="l" t="t" r="r" b="b"/>
            <a:pathLst>
              <a:path w="251460" h="160019">
                <a:moveTo>
                  <a:pt x="0" y="0"/>
                </a:moveTo>
                <a:lnTo>
                  <a:pt x="22860" y="160019"/>
                </a:lnTo>
                <a:lnTo>
                  <a:pt x="2514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1651" y="2090420"/>
            <a:ext cx="890269" cy="2446020"/>
          </a:xfrm>
          <a:custGeom>
            <a:avLst/>
            <a:gdLst/>
            <a:ahLst/>
            <a:cxnLst/>
            <a:rect l="l" t="t" r="r" b="b"/>
            <a:pathLst>
              <a:path w="890270" h="2446020">
                <a:moveTo>
                  <a:pt x="0" y="2446019"/>
                </a:moveTo>
                <a:lnTo>
                  <a:pt x="89027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3180" y="1871979"/>
            <a:ext cx="158750" cy="256540"/>
          </a:xfrm>
          <a:custGeom>
            <a:avLst/>
            <a:gdLst/>
            <a:ahLst/>
            <a:cxnLst/>
            <a:rect l="l" t="t" r="r" b="b"/>
            <a:pathLst>
              <a:path w="158750" h="256539">
                <a:moveTo>
                  <a:pt x="158750" y="0"/>
                </a:moveTo>
                <a:lnTo>
                  <a:pt x="0" y="200660"/>
                </a:lnTo>
                <a:lnTo>
                  <a:pt x="151129" y="256540"/>
                </a:lnTo>
                <a:lnTo>
                  <a:pt x="158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5389" y="2045970"/>
            <a:ext cx="3841750" cy="4362450"/>
          </a:xfrm>
          <a:custGeom>
            <a:avLst/>
            <a:gdLst/>
            <a:ahLst/>
            <a:cxnLst/>
            <a:rect l="l" t="t" r="r" b="b"/>
            <a:pathLst>
              <a:path w="3841750" h="4362450">
                <a:moveTo>
                  <a:pt x="0" y="4362450"/>
                </a:moveTo>
                <a:lnTo>
                  <a:pt x="384175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8559" y="1871979"/>
            <a:ext cx="220979" cy="236221"/>
          </a:xfrm>
          <a:custGeom>
            <a:avLst/>
            <a:gdLst/>
            <a:ahLst/>
            <a:cxnLst/>
            <a:rect l="l" t="t" r="r" b="b"/>
            <a:pathLst>
              <a:path w="220979" h="236219">
                <a:moveTo>
                  <a:pt x="220979" y="0"/>
                </a:moveTo>
                <a:lnTo>
                  <a:pt x="0" y="128270"/>
                </a:lnTo>
                <a:lnTo>
                  <a:pt x="121919" y="236220"/>
                </a:lnTo>
                <a:lnTo>
                  <a:pt x="2209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480" y="1173479"/>
            <a:ext cx="1419859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1" y="1830070"/>
            <a:ext cx="9668510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394380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4788038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3778494" algn="l"/>
                <a:tab pos="8017948" algn="l"/>
                <a:tab pos="8606532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5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1659" y="1604010"/>
            <a:ext cx="1731010" cy="748030"/>
          </a:xfrm>
          <a:custGeom>
            <a:avLst/>
            <a:gdLst/>
            <a:ahLst/>
            <a:cxnLst/>
            <a:rect l="l" t="t" r="r" b="b"/>
            <a:pathLst>
              <a:path w="1731010" h="748030">
                <a:moveTo>
                  <a:pt x="0" y="748029"/>
                </a:moveTo>
                <a:lnTo>
                  <a:pt x="1731010" y="0"/>
                </a:lnTo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0759" y="1512570"/>
            <a:ext cx="255270" cy="170180"/>
          </a:xfrm>
          <a:custGeom>
            <a:avLst/>
            <a:gdLst/>
            <a:ahLst/>
            <a:cxnLst/>
            <a:rect l="l" t="t" r="r" b="b"/>
            <a:pathLst>
              <a:path w="255270" h="170180">
                <a:moveTo>
                  <a:pt x="255269" y="0"/>
                </a:moveTo>
                <a:lnTo>
                  <a:pt x="0" y="21589"/>
                </a:lnTo>
                <a:lnTo>
                  <a:pt x="64769" y="170179"/>
                </a:lnTo>
                <a:lnTo>
                  <a:pt x="25526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3550" y="1813560"/>
            <a:ext cx="754381" cy="4570731"/>
          </a:xfrm>
          <a:custGeom>
            <a:avLst/>
            <a:gdLst/>
            <a:ahLst/>
            <a:cxnLst/>
            <a:rect l="l" t="t" r="r" b="b"/>
            <a:pathLst>
              <a:path w="754379" h="4570730">
                <a:moveTo>
                  <a:pt x="0" y="4570730"/>
                </a:moveTo>
                <a:lnTo>
                  <a:pt x="75437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6650" y="1583690"/>
            <a:ext cx="160020" cy="254000"/>
          </a:xfrm>
          <a:custGeom>
            <a:avLst/>
            <a:gdLst/>
            <a:ahLst/>
            <a:cxnLst/>
            <a:rect l="l" t="t" r="r" b="b"/>
            <a:pathLst>
              <a:path w="160020" h="254000">
                <a:moveTo>
                  <a:pt x="119379" y="0"/>
                </a:moveTo>
                <a:lnTo>
                  <a:pt x="0" y="227330"/>
                </a:lnTo>
                <a:lnTo>
                  <a:pt x="160020" y="254000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1769" y="1774189"/>
            <a:ext cx="1882140" cy="2665730"/>
          </a:xfrm>
          <a:custGeom>
            <a:avLst/>
            <a:gdLst/>
            <a:ahLst/>
            <a:cxnLst/>
            <a:rect l="l" t="t" r="r" b="b"/>
            <a:pathLst>
              <a:path w="1882140" h="2665729">
                <a:moveTo>
                  <a:pt x="1882139" y="26657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8421" y="1583689"/>
            <a:ext cx="205740" cy="245110"/>
          </a:xfrm>
          <a:custGeom>
            <a:avLst/>
            <a:gdLst/>
            <a:ahLst/>
            <a:cxnLst/>
            <a:rect l="l" t="t" r="r" b="b"/>
            <a:pathLst>
              <a:path w="205740" h="245110">
                <a:moveTo>
                  <a:pt x="0" y="0"/>
                </a:moveTo>
                <a:lnTo>
                  <a:pt x="73659" y="245110"/>
                </a:lnTo>
                <a:lnTo>
                  <a:pt x="205739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32881" y="79248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2550" y="1832609"/>
            <a:ext cx="9881870" cy="2526325"/>
          </a:xfrm>
          <a:prstGeom prst="rect">
            <a:avLst/>
          </a:prstGeom>
        </p:spPr>
        <p:txBody>
          <a:bodyPr vert="horz" wrap="square" lIns="0" tIns="76192" rIns="0" bIns="0" rtlCol="0">
            <a:spAutoFit/>
          </a:bodyPr>
          <a:lstStyle/>
          <a:p>
            <a:pPr marL="424136" marR="3907385" indent="-411438">
              <a:lnSpc>
                <a:spcPts val="4750"/>
              </a:lnSpc>
              <a:spcBef>
                <a:spcPts val="600"/>
              </a:spcBef>
              <a:tabLst>
                <a:tab pos="1075578" algn="l"/>
              </a:tabLst>
            </a:pP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300" spc="-10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3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300" spc="-8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(&gt;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300">
              <a:latin typeface="Times New Roman"/>
              <a:cs typeface="Times New Roman"/>
            </a:endParaRPr>
          </a:p>
          <a:p>
            <a:pPr marL="1109865">
              <a:lnSpc>
                <a:spcPts val="4464"/>
              </a:lnSpc>
            </a:pP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300">
              <a:latin typeface="Times New Roman"/>
              <a:cs typeface="Times New Roman"/>
            </a:endParaRPr>
          </a:p>
          <a:p>
            <a:pPr marL="1109865">
              <a:lnSpc>
                <a:spcPts val="4955"/>
              </a:lnSpc>
            </a:pP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3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spc="-6" dirty="0">
                <a:solidFill>
                  <a:srgbClr val="FF3333"/>
                </a:solidFill>
                <a:latin typeface="Times New Roman"/>
                <a:cs typeface="Times New Roman"/>
              </a:rPr>
              <a:t>next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300" spc="-6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300" spc="-5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1" y="1"/>
            <a:ext cx="6888480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Integers</a:t>
            </a:r>
            <a:r>
              <a:rPr sz="5800" spc="-75" dirty="0"/>
              <a:t> </a:t>
            </a:r>
            <a:r>
              <a:rPr sz="5800" spc="-10" dirty="0"/>
              <a:t>from</a:t>
            </a:r>
            <a:endParaRPr sz="5800"/>
          </a:p>
          <a:p>
            <a:pPr marL="21714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</a:t>
            </a:r>
            <a:r>
              <a:rPr sz="5800" dirty="0"/>
              <a:t>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36829" y="2286001"/>
            <a:ext cx="10041890" cy="3197660"/>
          </a:xfrm>
          <a:prstGeom prst="rect">
            <a:avLst/>
          </a:prstGeom>
        </p:spPr>
        <p:txBody>
          <a:bodyPr vert="horz" wrap="square" lIns="0" tIns="93335" rIns="0" bIns="0" rtlCol="0">
            <a:spAutoFit/>
          </a:bodyPr>
          <a:lstStyle/>
          <a:p>
            <a:pPr marL="538424" marR="2795615" indent="-525725">
              <a:lnSpc>
                <a:spcPts val="6079"/>
              </a:lnSpc>
              <a:spcBef>
                <a:spcPts val="735"/>
              </a:spcBef>
              <a:tabLst>
                <a:tab pos="1372092" algn="l"/>
              </a:tabLst>
            </a:pP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5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5500">
              <a:latin typeface="Times New Roman"/>
              <a:cs typeface="Times New Roman"/>
            </a:endParaRPr>
          </a:p>
          <a:p>
            <a:pPr marL="1413998">
              <a:lnSpc>
                <a:spcPts val="5710"/>
              </a:lnSpc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500">
              <a:latin typeface="Times New Roman"/>
              <a:cs typeface="Times New Roman"/>
            </a:endParaRPr>
          </a:p>
          <a:p>
            <a:pPr marL="1413998">
              <a:lnSpc>
                <a:spcPts val="6345"/>
              </a:lnSpc>
              <a:tabLst>
                <a:tab pos="8746853" algn="l"/>
              </a:tabLst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-in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spc="-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" y="891540"/>
            <a:ext cx="9972040" cy="615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1"/>
            <a:ext cx="443928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Sum-Integers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676910"/>
            <a:ext cx="9855834" cy="6516519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443184" marR="2961968" indent="-430486">
              <a:lnSpc>
                <a:spcPts val="4979"/>
              </a:lnSpc>
              <a:spcBef>
                <a:spcPts val="615"/>
              </a:spcBef>
              <a:tabLst>
                <a:tab pos="1772736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159390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159390">
              <a:lnSpc>
                <a:spcPts val="5190"/>
              </a:lnSpc>
              <a:tabLst>
                <a:tab pos="3779762" algn="l"/>
                <a:tab pos="8162078" algn="l"/>
              </a:tabLst>
            </a:pP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spc="-15" dirty="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  <a:p>
            <a:pPr marL="1134627" marR="177654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621729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(identity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x) x)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134627" marR="177654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621729" algn="l"/>
              </a:tabLst>
            </a:pP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	1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  <a:p>
            <a:pPr marL="1902897" marR="1825435" indent="-430486">
              <a:lnSpc>
                <a:spcPts val="4979"/>
              </a:lnSpc>
              <a:spcBef>
                <a:spcPts val="3110"/>
              </a:spcBef>
              <a:tabLst>
                <a:tab pos="3233084" algn="l"/>
                <a:tab pos="6516329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(sum-integers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identity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inc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2" y="1"/>
            <a:ext cx="6360795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Cubes</a:t>
            </a:r>
            <a:r>
              <a:rPr sz="5800" spc="-95" dirty="0"/>
              <a:t> </a:t>
            </a:r>
            <a:r>
              <a:rPr sz="5800" spc="-10" dirty="0"/>
              <a:t>from</a:t>
            </a:r>
            <a:endParaRPr sz="5800"/>
          </a:p>
          <a:p>
            <a:pPr marL="21206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2390" y="2294889"/>
            <a:ext cx="9932670" cy="4198576"/>
          </a:xfrm>
          <a:prstGeom prst="rect">
            <a:avLst/>
          </a:prstGeom>
        </p:spPr>
        <p:txBody>
          <a:bodyPr vert="horz" wrap="square" lIns="0" tIns="81271" rIns="0" bIns="0" rtlCol="0">
            <a:spAutoFit/>
          </a:bodyPr>
          <a:lstStyle/>
          <a:p>
            <a:pPr marL="469851" marR="4145485" indent="-457152">
              <a:lnSpc>
                <a:spcPts val="5320"/>
              </a:lnSpc>
              <a:spcBef>
                <a:spcPts val="640"/>
              </a:spcBef>
            </a:pP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900">
              <a:latin typeface="Times New Roman"/>
              <a:cs typeface="Times New Roman"/>
            </a:endParaRPr>
          </a:p>
          <a:p>
            <a:pPr marL="1231772">
              <a:lnSpc>
                <a:spcPts val="4985"/>
              </a:lnSpc>
              <a:spcBef>
                <a:spcPts val="6"/>
              </a:spcBef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900">
              <a:latin typeface="Times New Roman"/>
              <a:cs typeface="Times New Roman"/>
            </a:endParaRPr>
          </a:p>
          <a:p>
            <a:pPr marL="1231772">
              <a:lnSpc>
                <a:spcPts val="5539"/>
              </a:lnSpc>
              <a:tabLst>
                <a:tab pos="8803997" algn="l"/>
              </a:tabLst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ube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um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ub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40" y="1"/>
            <a:ext cx="390969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Sum-Cubes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676910"/>
            <a:ext cx="9855834" cy="6516519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443184" marR="2961968" indent="-430486">
              <a:lnSpc>
                <a:spcPts val="4979"/>
              </a:lnSpc>
              <a:spcBef>
                <a:spcPts val="615"/>
              </a:spcBef>
              <a:tabLst>
                <a:tab pos="1772736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159390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159390">
              <a:lnSpc>
                <a:spcPts val="5190"/>
              </a:lnSpc>
              <a:tabLst>
                <a:tab pos="3779762" algn="l"/>
                <a:tab pos="8162078" algn="l"/>
              </a:tabLst>
            </a:pP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spc="-15" dirty="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4000">
              <a:latin typeface="Times New Roman"/>
              <a:cs typeface="Times New Roman"/>
            </a:endParaRPr>
          </a:p>
          <a:p>
            <a:pPr marL="1134627" marR="864780" indent="-3682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486488" algn="l"/>
                <a:tab pos="6621729" algn="l"/>
                <a:tab pos="7010307" algn="l"/>
                <a:tab pos="7534128" algn="l"/>
              </a:tabLst>
            </a:pP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defi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(cube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x))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134627" marR="864780" indent="-3682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486488" algn="l"/>
                <a:tab pos="6621729" algn="l"/>
                <a:tab pos="7010307" algn="l"/>
                <a:tab pos="7534128" algn="l"/>
              </a:tabLst>
            </a:pP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(inc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4000">
              <a:latin typeface="Times New Roman"/>
              <a:cs typeface="Times New Roman"/>
            </a:endParaRPr>
          </a:p>
          <a:p>
            <a:pPr marL="1902897" marR="2331478" indent="-430486">
              <a:lnSpc>
                <a:spcPts val="4979"/>
              </a:lnSpc>
              <a:spcBef>
                <a:spcPts val="3110"/>
              </a:spcBef>
              <a:tabLst>
                <a:tab pos="3233084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(sum-cubes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cube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4400" spc="-1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68681" y="1993900"/>
            <a:ext cx="8688070" cy="4319120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6881" indent="-572711">
              <a:lnSpc>
                <a:spcPts val="6649"/>
              </a:lnSpc>
              <a:spcBef>
                <a:spcPts val="780"/>
              </a:spcBef>
              <a:tabLst>
                <a:tab pos="1494635" algn="l"/>
                <a:tab pos="4918200" algn="l"/>
              </a:tabLst>
            </a:pP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6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(pi-sum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6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6000">
              <a:latin typeface="Times New Roman"/>
              <a:cs typeface="Times New Roman"/>
            </a:endParaRPr>
          </a:p>
          <a:p>
            <a:pPr marL="1536541">
              <a:lnSpc>
                <a:spcPts val="6245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6000">
              <a:latin typeface="Times New Roman"/>
              <a:cs typeface="Times New Roman"/>
            </a:endParaRPr>
          </a:p>
          <a:p>
            <a:pPr marL="1536541">
              <a:lnSpc>
                <a:spcPts val="6645"/>
              </a:lnSpc>
              <a:tabLst>
                <a:tab pos="5032488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(+ (/</a:t>
            </a:r>
            <a:r>
              <a:rPr sz="6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1.0</a:t>
            </a:r>
            <a:r>
              <a:rPr sz="6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(*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 (+ a</a:t>
            </a:r>
            <a:r>
              <a:rPr sz="6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2)))</a:t>
            </a:r>
            <a:endParaRPr sz="6000">
              <a:latin typeface="Times New Roman"/>
              <a:cs typeface="Times New Roman"/>
            </a:endParaRPr>
          </a:p>
          <a:p>
            <a:pPr marL="2488307">
              <a:lnSpc>
                <a:spcPts val="6919"/>
              </a:lnSpc>
              <a:tabLst>
                <a:tab pos="5050267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(pi-sum	(+ a 4)</a:t>
            </a:r>
            <a:r>
              <a:rPr sz="6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50" y="1"/>
            <a:ext cx="2435860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Pi-Sum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230" y="676909"/>
            <a:ext cx="9932670" cy="6189763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1013355" marR="3101019" indent="-430486">
              <a:lnSpc>
                <a:spcPts val="4979"/>
              </a:lnSpc>
              <a:spcBef>
                <a:spcPts val="615"/>
              </a:spcBef>
              <a:tabLst>
                <a:tab pos="2342907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729559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729559">
              <a:lnSpc>
                <a:spcPts val="5190"/>
              </a:lnSpc>
              <a:tabLst>
                <a:tab pos="4349934" algn="l"/>
                <a:tab pos="8732250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</a:t>
            </a:r>
            <a:r>
              <a:rPr sz="4000" spc="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term</a:t>
            </a:r>
            <a:r>
              <a:rPr sz="4000" spc="3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spc="6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6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  <a:p>
            <a:pPr marL="1627970" marR="5079" indent="-1615273">
              <a:lnSpc>
                <a:spcPct val="137200"/>
              </a:lnSpc>
              <a:spcBef>
                <a:spcPts val="165"/>
              </a:spcBef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efi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i-ter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.0	(*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	x	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))))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(pi-next x)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4))</a:t>
            </a:r>
            <a:endParaRPr sz="4000" dirty="0">
              <a:latin typeface="Times New Roman"/>
              <a:cs typeface="Times New Roman"/>
            </a:endParaRPr>
          </a:p>
          <a:p>
            <a:pPr marL="1754958">
              <a:lnSpc>
                <a:spcPts val="5190"/>
              </a:lnSpc>
              <a:spcBef>
                <a:spcPts val="395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2185443">
              <a:lnSpc>
                <a:spcPts val="5190"/>
              </a:lnSpc>
            </a:pP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4400" spc="2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1" y="958851"/>
            <a:ext cx="9919335" cy="4531362"/>
          </a:xfrm>
          <a:prstGeom prst="rect">
            <a:avLst/>
          </a:prstGeom>
        </p:spPr>
        <p:txBody>
          <a:bodyPr vert="horz" wrap="square" lIns="0" tIns="70478" rIns="0" bIns="0" rtlCol="0">
            <a:spAutoFit/>
          </a:bodyPr>
          <a:lstStyle/>
          <a:p>
            <a:pPr marL="1161930" marR="3582299" indent="-378421">
              <a:lnSpc>
                <a:spcPts val="4429"/>
              </a:lnSpc>
              <a:spcBef>
                <a:spcPts val="554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3600" spc="-7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>
              <a:latin typeface="Times New Roman"/>
              <a:cs typeface="Times New Roman"/>
            </a:endParaRPr>
          </a:p>
          <a:p>
            <a:pPr marL="1794324"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  <a:p>
            <a:pPr marL="1794324">
              <a:lnSpc>
                <a:spcPts val="4614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a) (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next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6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36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392389" marR="4638194" indent="-379691">
              <a:lnSpc>
                <a:spcPts val="4429"/>
              </a:lnSpc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identity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3600" spc="-5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  <a:p>
            <a:pPr marL="5098521">
              <a:lnSpc>
                <a:spcPts val="3425"/>
              </a:lnSpc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(sum-cubes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8951" y="5651500"/>
            <a:ext cx="3947794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cube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3600" spc="-69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5829300"/>
            <a:ext cx="457835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6463029"/>
            <a:ext cx="596519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3600" spc="-1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830" y="242950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830" y="155320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490" y="1647191"/>
            <a:ext cx="583628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1484" algn="l"/>
                <a:tab pos="5440751" algn="l"/>
              </a:tabLst>
            </a:pP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1" y="1697990"/>
            <a:ext cx="9506585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360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9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dx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3583008"/>
            <a:ext cx="10083800" cy="2405780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2624183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7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92389" marR="2624183" indent="-379691">
              <a:lnSpc>
                <a:spcPts val="4419"/>
              </a:lnSpc>
              <a:spcBef>
                <a:spcPts val="560"/>
              </a:spcBef>
            </a:pP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spc="-6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2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1" y="192023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1" y="1043940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980" y="1139191"/>
            <a:ext cx="583755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2754" algn="l"/>
                <a:tab pos="5440751" algn="l"/>
              </a:tabLst>
            </a:pP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80" y="1189990"/>
            <a:ext cx="9507854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487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7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r>
              <a:rPr sz="3200" i="1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" y="3382009"/>
            <a:ext cx="9502775" cy="248785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392389" algn="ctr">
              <a:spcBef>
                <a:spcPts val="2940"/>
              </a:spcBef>
              <a:tabLst>
                <a:tab pos="4481365" algn="l"/>
                <a:tab pos="5169634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1" y="192023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1" y="1043940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980" y="1139191"/>
            <a:ext cx="583755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2754" algn="l"/>
                <a:tab pos="5440751" algn="l"/>
              </a:tabLst>
            </a:pP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80" y="1189990"/>
            <a:ext cx="9507854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487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7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r>
              <a:rPr sz="3200" i="1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" y="3382009"/>
            <a:ext cx="9502775" cy="383438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1427332" marR="1026688" algn="ctr">
              <a:lnSpc>
                <a:spcPts val="9639"/>
              </a:lnSpc>
              <a:spcBef>
                <a:spcPts val="225"/>
              </a:spcBef>
              <a:tabLst>
                <a:tab pos="3737857" algn="l"/>
                <a:tab pos="5516308" algn="l"/>
                <a:tab pos="6204577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5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  </a:t>
            </a:r>
            <a:r>
              <a:rPr sz="5000" dirty="0">
                <a:solidFill>
                  <a:srgbClr val="00B7FF"/>
                </a:solidFill>
                <a:latin typeface="Times New Roman"/>
                <a:cs typeface="Times New Roman"/>
              </a:rPr>
              <a:t>(integral	cube 0 1</a:t>
            </a:r>
            <a:r>
              <a:rPr sz="5000" spc="-55" dirty="0">
                <a:solidFill>
                  <a:srgbClr val="00B7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0B7FF"/>
                </a:solidFill>
                <a:latin typeface="Times New Roman"/>
                <a:cs typeface="Times New Roman"/>
              </a:rPr>
              <a:t>0.01)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414270"/>
            <a:ext cx="7849870" cy="2568004"/>
          </a:xfrm>
          <a:prstGeom prst="rect">
            <a:avLst/>
          </a:prstGeom>
        </p:spPr>
        <p:txBody>
          <a:bodyPr vert="horz" wrap="square" lIns="0" tIns="66668" rIns="0" bIns="0" rtlCol="0">
            <a:spAutoFit/>
          </a:bodyPr>
          <a:lstStyle/>
          <a:p>
            <a:pPr marL="12698" marR="5079" algn="ctr">
              <a:lnSpc>
                <a:spcPts val="6469"/>
              </a:lnSpc>
              <a:spcBef>
                <a:spcPts val="525"/>
              </a:spcBef>
            </a:pPr>
            <a:r>
              <a:rPr spc="-6" dirty="0"/>
              <a:t>Constructing </a:t>
            </a:r>
            <a:r>
              <a:rPr lang="en-IN" spc="-6" dirty="0"/>
              <a:t>Nameless </a:t>
            </a:r>
            <a:r>
              <a:rPr spc="-10" dirty="0"/>
              <a:t>Procedures  </a:t>
            </a:r>
            <a:r>
              <a:rPr lang="en-IN" spc="-6" dirty="0"/>
              <a:t>u</a:t>
            </a:r>
            <a:r>
              <a:rPr spc="-6" dirty="0"/>
              <a:t>sing</a:t>
            </a:r>
            <a:r>
              <a:rPr spc="20" dirty="0"/>
              <a:t> </a:t>
            </a:r>
            <a:r>
              <a:rPr spc="-6" dirty="0">
                <a:latin typeface="Courier New"/>
                <a:cs typeface="Courier New"/>
              </a:rPr>
              <a:t>Lambda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" y="1"/>
            <a:ext cx="9578975" cy="540917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483819" algn="ctr">
              <a:lnSpc>
                <a:spcPts val="6714"/>
              </a:lnSpc>
              <a:spcBef>
                <a:spcPts val="100"/>
              </a:spcBef>
            </a:pP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Sum </a:t>
            </a:r>
            <a:r>
              <a:rPr sz="5800" spc="-6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Integers</a:t>
            </a:r>
            <a:r>
              <a:rPr sz="5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from</a:t>
            </a:r>
            <a:endParaRPr sz="5800" dirty="0">
              <a:latin typeface="Arial"/>
              <a:cs typeface="Arial"/>
            </a:endParaRPr>
          </a:p>
          <a:p>
            <a:pPr marL="700967" algn="ctr">
              <a:lnSpc>
                <a:spcPts val="6714"/>
              </a:lnSpc>
            </a:pPr>
            <a:r>
              <a:rPr sz="5800" i="1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5800" spc="-6" dirty="0">
                <a:solidFill>
                  <a:srgbClr val="FFFF00"/>
                </a:solidFill>
                <a:latin typeface="Arial"/>
                <a:cs typeface="Arial"/>
              </a:rPr>
              <a:t>through</a:t>
            </a:r>
            <a:r>
              <a:rPr sz="5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800" i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5800" dirty="0">
              <a:latin typeface="Arial"/>
              <a:cs typeface="Arial"/>
            </a:endParaRPr>
          </a:p>
          <a:p>
            <a:pPr marL="12698">
              <a:lnSpc>
                <a:spcPts val="6683"/>
              </a:lnSpc>
              <a:spcBef>
                <a:spcPts val="2140"/>
              </a:spcBef>
            </a:pP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a =</a:t>
            </a:r>
            <a:r>
              <a:rPr sz="5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5800" dirty="0">
              <a:latin typeface="Times New Roman"/>
              <a:cs typeface="Times New Roman"/>
            </a:endParaRPr>
          </a:p>
          <a:p>
            <a:pPr marL="12698">
              <a:lnSpc>
                <a:spcPts val="6683"/>
              </a:lnSpc>
            </a:pP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b =</a:t>
            </a:r>
            <a:r>
              <a:rPr sz="5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58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5100" dirty="0">
              <a:latin typeface="Times New Roman"/>
              <a:cs typeface="Times New Roman"/>
            </a:endParaRPr>
          </a:p>
          <a:p>
            <a:pPr marL="12698">
              <a:tabLst>
                <a:tab pos="5144237" algn="l"/>
                <a:tab pos="8598278" algn="l"/>
              </a:tabLst>
            </a:pPr>
            <a:r>
              <a:rPr sz="5800" spc="-6" dirty="0">
                <a:solidFill>
                  <a:srgbClr val="FFFFFF"/>
                </a:solidFill>
                <a:latin typeface="Times New Roman"/>
                <a:cs typeface="Times New Roman"/>
              </a:rPr>
              <a:t>sum-integers</a:t>
            </a:r>
            <a:r>
              <a:rPr sz="5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5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1	+ 2 + 3</a:t>
            </a:r>
            <a:r>
              <a:rPr sz="5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4	+</a:t>
            </a:r>
            <a:r>
              <a:rPr sz="5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5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Special Form</a:t>
            </a:r>
          </a:p>
        </p:txBody>
      </p:sp>
      <p:sp>
        <p:nvSpPr>
          <p:cNvPr id="3" name="object 7"/>
          <p:cNvSpPr txBox="1"/>
          <p:nvPr/>
        </p:nvSpPr>
        <p:spPr>
          <a:xfrm>
            <a:off x="164445" y="1263650"/>
            <a:ext cx="4572655" cy="124392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efi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lang="en-IN"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i-ter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x)  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 (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.0 (*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+ x 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))))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1500" y="1183626"/>
            <a:ext cx="419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(define (pi-next x)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(+ x 4))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9376" y="4551734"/>
            <a:ext cx="43127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(lambda (x) (+ x 4))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961" y="4549609"/>
            <a:ext cx="45275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pt-BR" sz="4000" dirty="0">
                <a:solidFill>
                  <a:srgbClr val="FFFFFF"/>
                </a:solidFill>
                <a:latin typeface="Times New Roman"/>
                <a:cs typeface="Times New Roman"/>
              </a:rPr>
              <a:t>(lambda (x)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pt-BR" sz="4000" dirty="0">
                <a:solidFill>
                  <a:srgbClr val="FFFFFF"/>
                </a:solidFill>
                <a:latin typeface="Times New Roman"/>
                <a:cs typeface="Times New Roman"/>
              </a:rPr>
              <a:t>  (/ 1.0 (* x (+ x 2))))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222500" y="2787650"/>
            <a:ext cx="609600" cy="16805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104432" y="2706678"/>
            <a:ext cx="609600" cy="16805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Rewriting pi-sum using 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064828"/>
            <a:ext cx="8691881" cy="2316008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3706" indent="-572711">
              <a:tabLst>
                <a:tab pos="1494635" algn="l"/>
              </a:tabLst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6" dirty="0">
                <a:solidFill>
                  <a:srgbClr val="FF00FF"/>
                </a:solidFill>
                <a:latin typeface="Times New Roman"/>
                <a:cs typeface="Times New Roman"/>
              </a:rPr>
              <a:t>pi-sum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  <a:p>
            <a:pPr marL="1536541"/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  <a:p>
            <a:pPr marL="1536541">
              <a:tabLst>
                <a:tab pos="5034393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(/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1.0</a:t>
            </a:r>
            <a:r>
              <a:rPr sz="36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(*</a:t>
            </a:r>
            <a:r>
              <a:rPr lang="en-IN"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a (+ a</a:t>
            </a:r>
            <a:r>
              <a:rPr sz="3600" spc="-9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3600" dirty="0">
              <a:latin typeface="Times New Roman"/>
              <a:cs typeface="Times New Roman"/>
            </a:endParaRPr>
          </a:p>
          <a:p>
            <a:pPr marL="2488307"/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pi-sum (+ a 4)</a:t>
            </a:r>
            <a:r>
              <a:rPr sz="3600" spc="-7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6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3549650"/>
            <a:ext cx="10071100" cy="76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/>
          <p:cNvSpPr txBox="1"/>
          <p:nvPr/>
        </p:nvSpPr>
        <p:spPr>
          <a:xfrm>
            <a:off x="165100" y="4071178"/>
            <a:ext cx="7086600" cy="3424003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(pi-sum a b)</a:t>
            </a:r>
          </a:p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 </a:t>
            </a:r>
          </a:p>
          <a:p>
            <a:r>
              <a:rPr lang="pt-BR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(/ 1.0 (* x (+ x 2))))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(+ x 4))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b))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737100" y="6368811"/>
            <a:ext cx="457835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140463" y="6898624"/>
            <a:ext cx="4896481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3600" spc="-1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 dirty="0">
              <a:latin typeface="Times New Roman"/>
              <a:cs typeface="Times New Roma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60700" y="3549651"/>
            <a:ext cx="6629400" cy="40068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Integral Procedure using Lambda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694178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(integral f a b dx)</a:t>
            </a:r>
          </a:p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(</a:t>
            </a:r>
            <a:r>
              <a:rPr lang="pt-BR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 a (/ dx 2.0))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(+ x dx))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dx))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173990" y="1111250"/>
            <a:ext cx="9502775" cy="248785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392389" algn="ctr">
              <a:spcBef>
                <a:spcPts val="2940"/>
              </a:spcBef>
              <a:tabLst>
                <a:tab pos="4481365" algn="l"/>
                <a:tab pos="5169634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</a:t>
            </a:r>
            <a:endParaRPr sz="50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4006850"/>
            <a:ext cx="10071100" cy="76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Lambda – Nameless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3451" y="1797050"/>
            <a:ext cx="6968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formal-parameters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 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872" y="9588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667" y="2863850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define: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3500" y="3930650"/>
            <a:ext cx="469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(plus4 x) (+ x 4))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5300" y="5911850"/>
            <a:ext cx="5833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plus4 (lambda (x) (+ x 4)))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87458" y="4616450"/>
            <a:ext cx="533400" cy="1371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60958" y="5009862"/>
            <a:ext cx="2443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</a:t>
            </a:r>
            <a:endParaRPr lang="en-IN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Reading a Lambda Expression: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300" y="3702050"/>
            <a:ext cx="960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argument x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900" y="1797050"/>
            <a:ext cx="4419600" cy="1676400"/>
          </a:xfrm>
          <a:prstGeom prst="wedge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associated with any name in an environment like procedures created using define</a:t>
            </a:r>
          </a:p>
        </p:txBody>
      </p:sp>
    </p:spTree>
    <p:extLst>
      <p:ext uri="{BB962C8B-B14F-4D97-AF65-F5344CB8AC3E}">
        <p14:creationId xmlns:p14="http://schemas.microsoft.com/office/powerpoint/2010/main" val="5470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20650"/>
            <a:ext cx="9745979" cy="1231106"/>
          </a:xfrm>
        </p:spPr>
        <p:txBody>
          <a:bodyPr/>
          <a:lstStyle/>
          <a:p>
            <a:r>
              <a:rPr lang="en-IN" sz="4000" dirty="0"/>
              <a:t>Using Lambda Expression as an operator in Combinations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06" y="2635249"/>
            <a:ext cx="9842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((lambda (x y z) (+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(square </a:t>
            </a:r>
            <a:r>
              <a:rPr lang="en-IN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1" y="2306320"/>
            <a:ext cx="8573770" cy="1885123"/>
          </a:xfrm>
          <a:prstGeom prst="rect">
            <a:avLst/>
          </a:prstGeom>
        </p:spPr>
        <p:txBody>
          <a:bodyPr vert="horz" wrap="square" lIns="0" tIns="73652" rIns="0" bIns="0" rtlCol="0">
            <a:spAutoFit/>
          </a:bodyPr>
          <a:lstStyle/>
          <a:p>
            <a:pPr marL="12698">
              <a:spcBef>
                <a:spcPts val="580"/>
              </a:spcBef>
            </a:pP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Using </a:t>
            </a:r>
            <a:r>
              <a:rPr sz="5600" spc="-6" dirty="0">
                <a:solidFill>
                  <a:srgbClr val="FFFF00"/>
                </a:solidFill>
                <a:latin typeface="Courier New"/>
                <a:cs typeface="Courier New"/>
              </a:rPr>
              <a:t>let </a:t>
            </a:r>
            <a:r>
              <a:rPr sz="56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Create</a:t>
            </a:r>
            <a:r>
              <a:rPr sz="56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endParaRPr sz="5600" dirty="0">
              <a:latin typeface="Arial"/>
              <a:cs typeface="Arial"/>
            </a:endParaRPr>
          </a:p>
          <a:p>
            <a:pPr marL="2410845" marR="2597516" indent="224767">
              <a:lnSpc>
                <a:spcPts val="6270"/>
              </a:lnSpc>
              <a:spcBef>
                <a:spcPts val="1060"/>
              </a:spcBef>
            </a:pPr>
            <a:r>
              <a:rPr sz="5600" spc="-50" dirty="0">
                <a:solidFill>
                  <a:srgbClr val="FFFF00"/>
                </a:solidFill>
                <a:latin typeface="Arial"/>
                <a:cs typeface="Arial"/>
              </a:rPr>
              <a:t>Variables  </a:t>
            </a:r>
            <a:r>
              <a:rPr lang="en-IN" sz="56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5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" y="120650"/>
            <a:ext cx="9745979" cy="123110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4000" kern="0" dirty="0">
                <a:solidFill>
                  <a:srgbClr val="FFFF00"/>
                </a:solidFill>
              </a:rPr>
              <a:t>Using Lambda to create local variables other than formal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" y="4692650"/>
            <a:ext cx="984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+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</a:p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–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IN" sz="4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67249" y="3220588"/>
            <a:ext cx="685800" cy="14900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9560" y="1797050"/>
            <a:ext cx="984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4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(1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)(1 –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s-ES" sz="4000" dirty="0"/>
              <a:t>)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27900" y="3965592"/>
            <a:ext cx="2555239" cy="1946258"/>
          </a:xfrm>
          <a:prstGeom prst="wedgeEllipseCallout">
            <a:avLst>
              <a:gd name="adj1" fmla="val -48394"/>
              <a:gd name="adj2" fmla="val 692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7030A0"/>
                </a:solidFill>
              </a:rPr>
              <a:t>x, y, a, b – Local variables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Writing a procedure for </a:t>
            </a:r>
            <a:r>
              <a:rPr lang="en-IN" sz="4000" i="1" kern="0" dirty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using local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88" y="1169512"/>
            <a:ext cx="357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 x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(f-helper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(+ (* x (square a))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y b)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a b)))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(f-helper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(+ 1 (* x y))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(- 1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" y="707847"/>
            <a:ext cx="4019690" cy="461665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1: Auxiliary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1806" y="707846"/>
            <a:ext cx="3810274" cy="461665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2: lambda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1279307"/>
            <a:ext cx="3517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(f x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(</a:t>
            </a:r>
            <a:r>
              <a:rPr lang="en-IN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(* x (square a))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y b)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a b))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(+ 1 (* x y))</a:t>
            </a:r>
          </a:p>
          <a:p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(- 1 y)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163" y="4849515"/>
            <a:ext cx="3454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(f x y)</a:t>
            </a:r>
          </a:p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(+ 1 (* x y)))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(b (- 1 y))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(* x (square a))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(* y b)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(* a b)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7802" y="4387850"/>
            <a:ext cx="3977371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4: Let (Special Form)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8372" y="4768850"/>
            <a:ext cx="40982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 x y)</a:t>
            </a:r>
          </a:p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(define a (+ 1 (* x y)))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(define b (- 1 y))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(* x (square a))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y b)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a b)))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785" y="4307185"/>
            <a:ext cx="4108817" cy="46166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3: Internal Definitions</a:t>
            </a:r>
          </a:p>
        </p:txBody>
      </p:sp>
    </p:spTree>
    <p:extLst>
      <p:ext uri="{BB962C8B-B14F-4D97-AF65-F5344CB8AC3E}">
        <p14:creationId xmlns:p14="http://schemas.microsoft.com/office/powerpoint/2010/main" val="12970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Let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1187450"/>
            <a:ext cx="495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Form:</a:t>
            </a: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749800" y="11793"/>
            <a:ext cx="5334000" cy="2438400"/>
          </a:xfrm>
          <a:prstGeom prst="wedgeEllipseCallout">
            <a:avLst>
              <a:gd name="adj1" fmla="val -46800"/>
              <a:gd name="adj2" fmla="val 571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and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and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b="1" i="1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6700" y="5309731"/>
            <a:ext cx="472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((lambda (&lt;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8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... &lt;</a:t>
            </a:r>
            <a:r>
              <a:rPr lang="en-IN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8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3708400" y="5184735"/>
            <a:ext cx="1752600" cy="1524000"/>
          </a:xfrm>
          <a:prstGeom prst="bent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ular Callout 8"/>
          <p:cNvSpPr/>
          <p:nvPr/>
        </p:nvSpPr>
        <p:spPr>
          <a:xfrm>
            <a:off x="5549900" y="3321050"/>
            <a:ext cx="3733800" cy="1749385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Expression ! </a:t>
            </a:r>
          </a:p>
          <a:p>
            <a:endParaRPr lang="en-IN" b="1" i="1" dirty="0">
              <a:solidFill>
                <a:srgbClr val="3E09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let expression is simply syntactic sugar for the underlying</a:t>
            </a:r>
          </a:p>
          <a:p>
            <a:pPr algn="just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415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1" y="1"/>
            <a:ext cx="6888480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Integers</a:t>
            </a:r>
            <a:r>
              <a:rPr sz="5800" spc="-75" dirty="0"/>
              <a:t> </a:t>
            </a:r>
            <a:r>
              <a:rPr sz="5800" spc="-10" dirty="0"/>
              <a:t>from</a:t>
            </a:r>
            <a:endParaRPr sz="5800"/>
          </a:p>
          <a:p>
            <a:pPr marL="21714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</a:t>
            </a:r>
            <a:r>
              <a:rPr sz="5800" dirty="0"/>
              <a:t>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36829" y="2286001"/>
            <a:ext cx="10041890" cy="3197660"/>
          </a:xfrm>
          <a:prstGeom prst="rect">
            <a:avLst/>
          </a:prstGeom>
        </p:spPr>
        <p:txBody>
          <a:bodyPr vert="horz" wrap="square" lIns="0" tIns="93335" rIns="0" bIns="0" rtlCol="0">
            <a:spAutoFit/>
          </a:bodyPr>
          <a:lstStyle/>
          <a:p>
            <a:pPr marL="538424" marR="2795615" indent="-525725">
              <a:lnSpc>
                <a:spcPts val="6079"/>
              </a:lnSpc>
              <a:spcBef>
                <a:spcPts val="735"/>
              </a:spcBef>
              <a:tabLst>
                <a:tab pos="1372092" algn="l"/>
              </a:tabLst>
            </a:pP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5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5500" dirty="0">
              <a:latin typeface="Times New Roman"/>
              <a:cs typeface="Times New Roman"/>
            </a:endParaRPr>
          </a:p>
          <a:p>
            <a:pPr marL="1413998">
              <a:lnSpc>
                <a:spcPts val="5710"/>
              </a:lnSpc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500" dirty="0">
              <a:latin typeface="Times New Roman"/>
              <a:cs typeface="Times New Roman"/>
            </a:endParaRPr>
          </a:p>
          <a:p>
            <a:pPr marL="1413998">
              <a:lnSpc>
                <a:spcPts val="6345"/>
              </a:lnSpc>
              <a:tabLst>
                <a:tab pos="8746853" algn="l"/>
              </a:tabLst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-in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spc="-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5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Scope of a variable in a let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7700" y="1416050"/>
            <a:ext cx="50419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5)</a:t>
            </a: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(let ((x 3))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(+ x (* x 10)))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</p:txBody>
      </p:sp>
      <p:sp>
        <p:nvSpPr>
          <p:cNvPr id="4" name="Left Arrow 3"/>
          <p:cNvSpPr/>
          <p:nvPr/>
        </p:nvSpPr>
        <p:spPr>
          <a:xfrm rot="20301622">
            <a:off x="4182075" y="1762599"/>
            <a:ext cx="2438400" cy="762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5" name="Up Arrow 4"/>
          <p:cNvSpPr/>
          <p:nvPr/>
        </p:nvSpPr>
        <p:spPr>
          <a:xfrm rot="19241780">
            <a:off x="3519796" y="3265538"/>
            <a:ext cx="3268153" cy="3579003"/>
          </a:xfrm>
          <a:prstGeom prst="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(+ 3 (* 3 10)) = 33</a:t>
            </a:r>
          </a:p>
        </p:txBody>
      </p:sp>
      <p:sp>
        <p:nvSpPr>
          <p:cNvPr id="8" name="Curved Right Arrow 7"/>
          <p:cNvSpPr/>
          <p:nvPr/>
        </p:nvSpPr>
        <p:spPr>
          <a:xfrm>
            <a:off x="88900" y="1568450"/>
            <a:ext cx="1828800" cy="29718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3700" y="2504311"/>
            <a:ext cx="1600200" cy="685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33+5=38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6661245" y="2178050"/>
            <a:ext cx="3243651" cy="23622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 allows one to bind variables as locally as possible to where they are</a:t>
            </a:r>
          </a:p>
          <a:p>
            <a:pPr algn="ctr"/>
            <a:r>
              <a:rPr lang="en-IN" dirty="0"/>
              <a:t>to be used.</a:t>
            </a:r>
          </a:p>
        </p:txBody>
      </p:sp>
    </p:spTree>
    <p:extLst>
      <p:ext uri="{BB962C8B-B14F-4D97-AF65-F5344CB8AC3E}">
        <p14:creationId xmlns:p14="http://schemas.microsoft.com/office/powerpoint/2010/main" val="36936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dirty="0">
                <a:solidFill>
                  <a:srgbClr val="FFFF00"/>
                </a:solidFill>
              </a:rPr>
              <a:t>Variable’s values are computed outside the let</a:t>
            </a:r>
            <a:endParaRPr lang="en-IN" sz="400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0950" y="3316585"/>
            <a:ext cx="50419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(let ((x 3)</a:t>
            </a:r>
          </a:p>
          <a:p>
            <a:r>
              <a:rPr lang="en-IN" dirty="0"/>
              <a:t>(y (+ x 2)))</a:t>
            </a:r>
          </a:p>
          <a:p>
            <a:r>
              <a:rPr lang="en-IN" dirty="0"/>
              <a:t>(* x y))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3900" y="1921095"/>
            <a:ext cx="50419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2)</a:t>
            </a:r>
          </a:p>
          <a:p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((x 3)</a:t>
            </a:r>
          </a:p>
          <a:p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(y (+ x 2)))</a:t>
            </a:r>
          </a:p>
          <a:p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(* x y))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rved Left Arrow 6"/>
          <p:cNvSpPr/>
          <p:nvPr/>
        </p:nvSpPr>
        <p:spPr>
          <a:xfrm rot="19966825">
            <a:off x="4606115" y="1405030"/>
            <a:ext cx="3023170" cy="1676400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rgbClr val="FFFFCC"/>
                </a:solidFill>
              </a:rPr>
              <a:t>y=4 (+ 2 2)</a:t>
            </a:r>
          </a:p>
        </p:txBody>
      </p:sp>
      <p:sp>
        <p:nvSpPr>
          <p:cNvPr id="8" name="Curved Right Arrow 7"/>
          <p:cNvSpPr/>
          <p:nvPr/>
        </p:nvSpPr>
        <p:spPr>
          <a:xfrm rot="20714419">
            <a:off x="114843" y="3107975"/>
            <a:ext cx="2133600" cy="1676400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                 x=3</a:t>
            </a:r>
          </a:p>
        </p:txBody>
      </p:sp>
      <p:sp>
        <p:nvSpPr>
          <p:cNvPr id="9" name="Curved Left Arrow 8"/>
          <p:cNvSpPr/>
          <p:nvPr/>
        </p:nvSpPr>
        <p:spPr>
          <a:xfrm>
            <a:off x="4051300" y="4083050"/>
            <a:ext cx="731520" cy="1216152"/>
          </a:xfrm>
          <a:prstGeom prst="curvedLef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520950" y="4921250"/>
            <a:ext cx="1530350" cy="762000"/>
          </a:xfrm>
          <a:prstGeom prst="flowChartAlternateProcess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12</a:t>
            </a:r>
          </a:p>
        </p:txBody>
      </p:sp>
      <p:sp>
        <p:nvSpPr>
          <p:cNvPr id="11" name="6-Point Star 10"/>
          <p:cNvSpPr/>
          <p:nvPr/>
        </p:nvSpPr>
        <p:spPr>
          <a:xfrm>
            <a:off x="5346700" y="3316585"/>
            <a:ext cx="4352400" cy="3966865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Matters when the expressions that provide the values for the local variables depend upon variables having the same names as the local variables</a:t>
            </a:r>
          </a:p>
          <a:p>
            <a:pPr algn="ctr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 !</a:t>
            </a:r>
          </a:p>
        </p:txBody>
      </p:sp>
    </p:spTree>
    <p:extLst>
      <p:ext uri="{BB962C8B-B14F-4D97-AF65-F5344CB8AC3E}">
        <p14:creationId xmlns:p14="http://schemas.microsoft.com/office/powerpoint/2010/main" val="41064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7251" y="1877059"/>
            <a:ext cx="5481319" cy="3276916"/>
          </a:xfrm>
          <a:prstGeom prst="rect">
            <a:avLst/>
          </a:prstGeom>
        </p:spPr>
        <p:txBody>
          <a:bodyPr vert="horz" wrap="square" lIns="0" tIns="70478" rIns="0" bIns="0" rtlCol="0">
            <a:spAutoFit/>
          </a:bodyPr>
          <a:lstStyle/>
          <a:p>
            <a:pPr marL="12698" marR="5079" indent="-198100" algn="ctr">
              <a:lnSpc>
                <a:spcPct val="93200"/>
              </a:lnSpc>
              <a:spcBef>
                <a:spcPts val="554"/>
              </a:spcBef>
            </a:pP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Procedures as </a:t>
            </a:r>
            <a:r>
              <a:rPr sz="5600" dirty="0">
                <a:solidFill>
                  <a:srgbClr val="FFFF00"/>
                </a:solidFill>
                <a:latin typeface="Arial"/>
                <a:cs typeface="Arial"/>
              </a:rPr>
              <a:t>- 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General</a:t>
            </a:r>
            <a:r>
              <a:rPr sz="56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dirty="0">
                <a:solidFill>
                  <a:srgbClr val="FFFF00"/>
                </a:solidFill>
                <a:latin typeface="Arial"/>
                <a:cs typeface="Arial"/>
              </a:rPr>
              <a:t>Methods 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Returned </a:t>
            </a:r>
            <a:r>
              <a:rPr sz="5600" spc="-75" dirty="0">
                <a:solidFill>
                  <a:srgbClr val="FFFF00"/>
                </a:solidFill>
                <a:latin typeface="Arial"/>
                <a:cs typeface="Arial"/>
              </a:rPr>
              <a:t>Values  </a:t>
            </a:r>
            <a:r>
              <a:rPr sz="5600" spc="-69" dirty="0">
                <a:solidFill>
                  <a:srgbClr val="FFFFFF"/>
                </a:solidFill>
                <a:latin typeface="Arial"/>
                <a:cs typeface="Arial"/>
              </a:rPr>
              <a:t>Chalk&amp;Talk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51" y="613409"/>
            <a:ext cx="8208009" cy="5076381"/>
          </a:xfrm>
          <a:prstGeom prst="rect">
            <a:avLst/>
          </a:prstGeom>
        </p:spPr>
        <p:txBody>
          <a:bodyPr vert="horz" wrap="square" lIns="0" tIns="86986" rIns="0" bIns="0" rtlCol="0">
            <a:spAutoFit/>
          </a:bodyPr>
          <a:lstStyle/>
          <a:p>
            <a:pPr marL="12698" marR="5079" algn="ctr">
              <a:lnSpc>
                <a:spcPts val="6270"/>
              </a:lnSpc>
              <a:spcBef>
                <a:spcPts val="685"/>
              </a:spcBef>
            </a:pPr>
            <a:r>
              <a:rPr sz="5600" spc="-10" dirty="0">
                <a:solidFill>
                  <a:srgbClr val="FFFF00"/>
                </a:solidFill>
                <a:latin typeface="Arial"/>
                <a:cs typeface="Arial"/>
              </a:rPr>
              <a:t>Finding </a:t>
            </a:r>
            <a:r>
              <a:rPr sz="5600" dirty="0">
                <a:solidFill>
                  <a:srgbClr val="FFFF00"/>
                </a:solidFill>
                <a:latin typeface="Arial"/>
                <a:cs typeface="Arial"/>
              </a:rPr>
              <a:t>roots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56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equations  by half-interval</a:t>
            </a:r>
            <a:r>
              <a:rPr sz="56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method</a:t>
            </a:r>
            <a:endParaRPr sz="5600">
              <a:latin typeface="Arial"/>
              <a:cs typeface="Arial"/>
            </a:endParaRPr>
          </a:p>
          <a:p>
            <a:pPr marL="1273043" marR="1453364" algn="ctr">
              <a:lnSpc>
                <a:spcPts val="12529"/>
              </a:lnSpc>
              <a:spcBef>
                <a:spcPts val="1250"/>
              </a:spcBef>
            </a:pP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Newton's</a:t>
            </a:r>
            <a:r>
              <a:rPr sz="56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Method  </a:t>
            </a:r>
            <a:r>
              <a:rPr sz="5600" spc="-6" dirty="0">
                <a:solidFill>
                  <a:srgbClr val="FFFFFF"/>
                </a:solidFill>
                <a:latin typeface="Arial"/>
                <a:cs typeface="Arial"/>
              </a:rPr>
              <a:t>Self-reading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" y="891540"/>
            <a:ext cx="9972040" cy="615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" y="984250"/>
            <a:ext cx="9960610" cy="593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1" y="1238249"/>
            <a:ext cx="9512300" cy="4698074"/>
          </a:xfrm>
          <a:prstGeom prst="rect">
            <a:avLst/>
          </a:prstGeom>
        </p:spPr>
        <p:txBody>
          <a:bodyPr vert="horz" wrap="square" lIns="0" tIns="65398" rIns="0" bIns="0" rtlCol="0">
            <a:spAutoFit/>
          </a:bodyPr>
          <a:lstStyle/>
          <a:p>
            <a:pPr marL="12698" marR="5079" algn="ctr">
              <a:lnSpc>
                <a:spcPct val="100200"/>
              </a:lnSpc>
              <a:spcBef>
                <a:spcPts val="515"/>
              </a:spcBef>
              <a:tabLst>
                <a:tab pos="2552435" algn="l"/>
                <a:tab pos="3434994" algn="l"/>
              </a:tabLst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Define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compose</a:t>
            </a:r>
            <a:r>
              <a:rPr sz="5000" spc="-15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that  implements	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following  composition</a:t>
            </a:r>
            <a:endParaRPr sz="50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4600">
              <a:latin typeface="Times New Roman"/>
              <a:cs typeface="Times New Roman"/>
            </a:endParaRPr>
          </a:p>
          <a:p>
            <a:pPr marR="165718" algn="ctr"/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((compose square inc)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6)</a:t>
            </a:r>
            <a:endParaRPr sz="5000">
              <a:latin typeface="Courier New"/>
              <a:cs typeface="Courier New"/>
            </a:endParaRPr>
          </a:p>
          <a:p>
            <a:pPr marR="342865" algn="ctr">
              <a:spcBef>
                <a:spcPts val="610"/>
              </a:spcBef>
            </a:pP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49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2437130"/>
            <a:ext cx="9931401" cy="169148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155580" marR="5079" indent="-1142881">
              <a:lnSpc>
                <a:spcPct val="110300"/>
              </a:lnSpc>
              <a:spcBef>
                <a:spcPts val="100"/>
              </a:spcBef>
            </a:pPr>
            <a:r>
              <a:rPr sz="5000" spc="-6" dirty="0">
                <a:latin typeface="Courier New"/>
                <a:cs typeface="Courier New"/>
              </a:rPr>
              <a:t>(define (compose f g)  (lambda (x) (f (g</a:t>
            </a:r>
            <a:r>
              <a:rPr sz="5000" spc="-20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x))))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10" y="1238250"/>
            <a:ext cx="9909810" cy="3823476"/>
          </a:xfrm>
          <a:prstGeom prst="rect">
            <a:avLst/>
          </a:prstGeom>
        </p:spPr>
        <p:txBody>
          <a:bodyPr vert="horz" wrap="square" lIns="0" tIns="65398" rIns="0" bIns="0" rtlCol="0">
            <a:spAutoFit/>
          </a:bodyPr>
          <a:lstStyle/>
          <a:p>
            <a:pPr marL="12698" marR="5079" indent="363817" algn="ctr">
              <a:lnSpc>
                <a:spcPct val="100200"/>
              </a:lnSpc>
              <a:spcBef>
                <a:spcPts val="515"/>
              </a:spcBef>
              <a:tabLst>
                <a:tab pos="1705433" algn="l"/>
                <a:tab pos="2234968" algn="l"/>
                <a:tab pos="2388622" algn="l"/>
                <a:tab pos="2918157" algn="l"/>
                <a:tab pos="4953756" algn="l"/>
                <a:tab pos="5271224" algn="l"/>
                <a:tab pos="7212853" algn="l"/>
              </a:tabLst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Define		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double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that  ta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oc</a:t>
            </a:r>
            <a:r>
              <a:rPr sz="5000" spc="6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5000" spc="6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	a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nt 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50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argument and	returns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5000">
              <a:latin typeface="Arial"/>
              <a:cs typeface="Arial"/>
            </a:endParaRPr>
          </a:p>
          <a:p>
            <a:pPr marL="257783" marR="75557" algn="ctr">
              <a:lnSpc>
                <a:spcPts val="5600"/>
              </a:lnSpc>
              <a:spcBef>
                <a:spcPts val="11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that applies the original  Procedure twice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2439671"/>
            <a:ext cx="9931401" cy="1706867"/>
          </a:xfrm>
          <a:prstGeom prst="rect">
            <a:avLst/>
          </a:prstGeom>
        </p:spPr>
        <p:txBody>
          <a:bodyPr vert="horz" wrap="square" lIns="0" tIns="90160" rIns="0" bIns="0" rtlCol="0">
            <a:spAutoFit/>
          </a:bodyPr>
          <a:lstStyle/>
          <a:p>
            <a:pPr marL="12698">
              <a:spcBef>
                <a:spcPts val="710"/>
              </a:spcBef>
            </a:pPr>
            <a:r>
              <a:rPr sz="5000" spc="-6" dirty="0">
                <a:latin typeface="Courier New"/>
                <a:cs typeface="Courier New"/>
              </a:rPr>
              <a:t>(define (double</a:t>
            </a:r>
            <a:r>
              <a:rPr sz="5000" spc="-15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f)</a:t>
            </a:r>
            <a:endParaRPr sz="5000">
              <a:latin typeface="Courier New"/>
              <a:cs typeface="Courier New"/>
            </a:endParaRPr>
          </a:p>
          <a:p>
            <a:pPr marL="1155580">
              <a:spcBef>
                <a:spcPts val="610"/>
              </a:spcBef>
            </a:pPr>
            <a:r>
              <a:rPr sz="5000" spc="-6" dirty="0">
                <a:latin typeface="Courier New"/>
                <a:cs typeface="Courier New"/>
              </a:rPr>
              <a:t>(lambda (x) (f (f</a:t>
            </a:r>
            <a:r>
              <a:rPr sz="5000" spc="-20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x))))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2" y="1"/>
            <a:ext cx="6360795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Cubes</a:t>
            </a:r>
            <a:r>
              <a:rPr sz="5800" spc="-95" dirty="0"/>
              <a:t> </a:t>
            </a:r>
            <a:r>
              <a:rPr sz="5800" spc="-10" dirty="0"/>
              <a:t>from</a:t>
            </a:r>
            <a:endParaRPr sz="5800"/>
          </a:p>
          <a:p>
            <a:pPr marL="21206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2390" y="2294890"/>
            <a:ext cx="9939020" cy="3493255"/>
          </a:xfrm>
          <a:prstGeom prst="rect">
            <a:avLst/>
          </a:prstGeom>
        </p:spPr>
        <p:txBody>
          <a:bodyPr vert="horz" wrap="square" lIns="0" tIns="81271" rIns="0" bIns="0" rtlCol="0">
            <a:spAutoFit/>
          </a:bodyPr>
          <a:lstStyle/>
          <a:p>
            <a:pPr marL="469851" marR="4143580" indent="-457152">
              <a:lnSpc>
                <a:spcPts val="5320"/>
              </a:lnSpc>
              <a:spcBef>
                <a:spcPts val="640"/>
              </a:spcBef>
            </a:pP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dirty="0">
                <a:solidFill>
                  <a:srgbClr val="FF00FF"/>
                </a:solidFill>
                <a:latin typeface="Times New Roman"/>
                <a:cs typeface="Times New Roman"/>
              </a:rPr>
              <a:t>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900" dirty="0">
              <a:latin typeface="Times New Roman"/>
              <a:cs typeface="Times New Roman"/>
            </a:endParaRPr>
          </a:p>
          <a:p>
            <a:pPr marL="1231772">
              <a:lnSpc>
                <a:spcPts val="4985"/>
              </a:lnSpc>
              <a:spcBef>
                <a:spcPts val="6"/>
              </a:spcBef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900" dirty="0">
              <a:latin typeface="Times New Roman"/>
              <a:cs typeface="Times New Roman"/>
            </a:endParaRPr>
          </a:p>
          <a:p>
            <a:pPr marL="1231772">
              <a:lnSpc>
                <a:spcPts val="5539"/>
              </a:lnSpc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900" spc="-6" dirty="0">
                <a:solidFill>
                  <a:srgbClr val="FF00FF"/>
                </a:solidFill>
                <a:latin typeface="Times New Roman"/>
                <a:cs typeface="Times New Roman"/>
              </a:rPr>
              <a:t>(cube a)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spc="-6" dirty="0">
                <a:solidFill>
                  <a:srgbClr val="FF00FF"/>
                </a:solidFill>
                <a:latin typeface="Times New Roman"/>
                <a:cs typeface="Times New Roman"/>
              </a:rPr>
              <a:t>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a 1)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030" y="2473959"/>
            <a:ext cx="7228840" cy="7758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value is returned</a:t>
            </a:r>
            <a:r>
              <a:rPr sz="5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9" y="3917951"/>
            <a:ext cx="9207500" cy="78226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((double (double (double inc)))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5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030" y="2473959"/>
            <a:ext cx="7228840" cy="7758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value is returned</a:t>
            </a:r>
            <a:r>
              <a:rPr sz="5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9" y="3917951"/>
            <a:ext cx="9207500" cy="78226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(((double (double double)) inc)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5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521461" y="2988311"/>
            <a:ext cx="7490459" cy="2282674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50795">
              <a:spcBef>
                <a:spcPts val="120"/>
              </a:spcBef>
              <a:tabLst>
                <a:tab pos="1450824" algn="l"/>
                <a:tab pos="3488964" algn="l"/>
                <a:tab pos="4774070" algn="l"/>
                <a:tab pos="5891554" algn="l"/>
              </a:tabLst>
            </a:pPr>
            <a:r>
              <a:rPr sz="7200" u="heavy" spc="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200" spc="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700" spc="-2250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 </a:t>
            </a:r>
            <a:r>
              <a:rPr sz="7200" u="heavy" spc="-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  </a:t>
            </a:r>
            <a:r>
              <a:rPr sz="7200" u="heavy" spc="-11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200" spc="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700" spc="-2250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7200" u="heavy" spc="-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0700" spc="52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+⋯</a:t>
            </a:r>
            <a:endParaRPr sz="10700" baseline="-32245" dirty="0">
              <a:latin typeface="Lucida Sans Unicode"/>
              <a:cs typeface="Lucida Sans Unicode"/>
            </a:endParaRPr>
          </a:p>
          <a:p>
            <a:pPr marL="90160">
              <a:spcBef>
                <a:spcPts val="420"/>
              </a:spcBef>
              <a:tabLst>
                <a:tab pos="2126394" algn="l"/>
                <a:tab pos="4174692" algn="l"/>
              </a:tabLst>
            </a:pPr>
            <a:r>
              <a:rPr sz="7200" spc="-25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2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254" dirty="0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sz="7200" spc="-2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7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250" dirty="0">
                <a:solidFill>
                  <a:srgbClr val="FFFFFF"/>
                </a:solidFill>
                <a:latin typeface="Times New Roman"/>
                <a:cs typeface="Times New Roman"/>
              </a:rPr>
              <a:t>7	</a:t>
            </a:r>
            <a:r>
              <a:rPr sz="7200" spc="-19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7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19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501" y="6140450"/>
            <a:ext cx="5044197" cy="523212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lIns="91430" tIns="45716" rIns="91430" bIns="45716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converges to </a:t>
            </a:r>
            <a:r>
              <a:rPr lang="en-IN" sz="2800" b="1" i="1" dirty="0">
                <a:solidFill>
                  <a:schemeClr val="tx2"/>
                </a:solidFill>
              </a:rPr>
              <a:t>π</a:t>
            </a:r>
            <a:r>
              <a:rPr lang="en-IN" sz="2800" b="1" dirty="0">
                <a:solidFill>
                  <a:schemeClr val="tx2"/>
                </a:solidFill>
              </a:rPr>
              <a:t>/8 (very slowly)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68680" y="1993900"/>
            <a:ext cx="8691881" cy="4319120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3706" indent="-572711">
              <a:lnSpc>
                <a:spcPts val="6649"/>
              </a:lnSpc>
              <a:spcBef>
                <a:spcPts val="780"/>
              </a:spcBef>
              <a:tabLst>
                <a:tab pos="1494635" algn="l"/>
              </a:tabLst>
            </a:pP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6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000" spc="6" dirty="0">
                <a:solidFill>
                  <a:srgbClr val="FF00FF"/>
                </a:solidFill>
                <a:latin typeface="Times New Roman"/>
                <a:cs typeface="Times New Roman"/>
              </a:rPr>
              <a:t>pi-sum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6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6000" dirty="0">
              <a:latin typeface="Times New Roman"/>
              <a:cs typeface="Times New Roman"/>
            </a:endParaRPr>
          </a:p>
          <a:p>
            <a:pPr marL="1536541">
              <a:lnSpc>
                <a:spcPts val="6245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6000" dirty="0">
              <a:latin typeface="Times New Roman"/>
              <a:cs typeface="Times New Roman"/>
            </a:endParaRPr>
          </a:p>
          <a:p>
            <a:pPr marL="1536541">
              <a:lnSpc>
                <a:spcPts val="6645"/>
              </a:lnSpc>
              <a:tabLst>
                <a:tab pos="5034393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(/ </a:t>
            </a:r>
            <a:r>
              <a:rPr sz="6000" spc="-6" dirty="0">
                <a:solidFill>
                  <a:srgbClr val="FF00FF"/>
                </a:solidFill>
                <a:latin typeface="Times New Roman"/>
                <a:cs typeface="Times New Roman"/>
              </a:rPr>
              <a:t>1.0</a:t>
            </a:r>
            <a:r>
              <a:rPr sz="60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00FF"/>
                </a:solidFill>
                <a:latin typeface="Times New Roman"/>
                <a:cs typeface="Times New Roman"/>
              </a:rPr>
              <a:t>(*	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a (+ a</a:t>
            </a:r>
            <a:r>
              <a:rPr sz="6000" spc="-9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6000" dirty="0">
              <a:latin typeface="Times New Roman"/>
              <a:cs typeface="Times New Roman"/>
            </a:endParaRPr>
          </a:p>
          <a:p>
            <a:pPr marL="2488307">
              <a:lnSpc>
                <a:spcPts val="6919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pi-sum (+ a 4)</a:t>
            </a:r>
            <a:r>
              <a:rPr sz="6000" spc="-7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660" y="1555750"/>
            <a:ext cx="9720580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2" ma:contentTypeDescription="Create a new document." ma:contentTypeScope="" ma:versionID="3b6a3bab4d5ecb86e75f4f91a0f5a43d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b4a23a5a50aa034c19efa4df164c3b50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0CB91-F668-42C2-AC68-F341B2169391}"/>
</file>

<file path=customXml/itemProps2.xml><?xml version="1.0" encoding="utf-8"?>
<ds:datastoreItem xmlns:ds="http://schemas.openxmlformats.org/officeDocument/2006/customXml" ds:itemID="{AE60362A-C8CB-45DC-867B-8CF6B535F548}"/>
</file>

<file path=customXml/itemProps3.xml><?xml version="1.0" encoding="utf-8"?>
<ds:datastoreItem xmlns:ds="http://schemas.openxmlformats.org/officeDocument/2006/customXml" ds:itemID="{E4F8F340-4D1A-4CC9-9A0D-B3BB87CB36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2444</Words>
  <Application>Microsoft Office PowerPoint</Application>
  <PresentationFormat>Custom</PresentationFormat>
  <Paragraphs>443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1_Office Theme</vt:lpstr>
      <vt:lpstr>2_Office Theme</vt:lpstr>
      <vt:lpstr>PowerPoint Presentation</vt:lpstr>
      <vt:lpstr>Limitations of common procedures</vt:lpstr>
      <vt:lpstr>PowerPoint Presentation</vt:lpstr>
      <vt:lpstr>PowerPoint Presentation</vt:lpstr>
      <vt:lpstr>Sum of Integers from a through b</vt:lpstr>
      <vt:lpstr>Sum of Cubes from a through b</vt:lpstr>
      <vt:lpstr>Sum of Sequence of Terms  in Series</vt:lpstr>
      <vt:lpstr>Sum of Sequence of Terms  in Series</vt:lpstr>
      <vt:lpstr>PowerPoint Presentation</vt:lpstr>
      <vt:lpstr>Identifying Common Structure</vt:lpstr>
      <vt:lpstr>PowerPoint Presentation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Procedures as Arguments</vt:lpstr>
      <vt:lpstr>Abstracting Common Structure</vt:lpstr>
      <vt:lpstr>Abstracting Common Structure</vt:lpstr>
      <vt:lpstr>Procedures as Arguments</vt:lpstr>
      <vt:lpstr>Abstracting Common Structure</vt:lpstr>
      <vt:lpstr>Procedures as Arguments</vt:lpstr>
      <vt:lpstr>Abstracting Common Structure</vt:lpstr>
      <vt:lpstr>Procedures as Arguments</vt:lpstr>
      <vt:lpstr>Sum of Integers from a through b</vt:lpstr>
      <vt:lpstr>Sum-Integers</vt:lpstr>
      <vt:lpstr>Sum of Cubes from a through b</vt:lpstr>
      <vt:lpstr>Sum-Cubes</vt:lpstr>
      <vt:lpstr>Sum of Sequence of Terms  in Series</vt:lpstr>
      <vt:lpstr>Pi-Sum</vt:lpstr>
      <vt:lpstr>Abstracting Common Structure</vt:lpstr>
      <vt:lpstr>Example of Re-use</vt:lpstr>
      <vt:lpstr>Example of Re-use</vt:lpstr>
      <vt:lpstr>Example of Re-use</vt:lpstr>
      <vt:lpstr>Constructing Nameless Procedures  using Lambda</vt:lpstr>
      <vt:lpstr>Lambda Special Form</vt:lpstr>
      <vt:lpstr>Rewriting pi-sum using lambda</vt:lpstr>
      <vt:lpstr>Integral Procedure using Lambda</vt:lpstr>
      <vt:lpstr>Lambda – Nameless procedures</vt:lpstr>
      <vt:lpstr>Reading a Lambda Expression:</vt:lpstr>
      <vt:lpstr>Using Lambda Expression as an operator in 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(define (compose f g)  (lambda (x) (f (g x))))</vt:lpstr>
      <vt:lpstr>PowerPoint Presentation</vt:lpstr>
      <vt:lpstr>(define (double f) (lambda (x) (f (f x))))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93</cp:revision>
  <dcterms:created xsi:type="dcterms:W3CDTF">2020-07-30T19:36:22Z</dcterms:created>
  <dcterms:modified xsi:type="dcterms:W3CDTF">2020-08-04T16:59:32Z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2018-08-09T00:00:00Z</vt:filetime>
  </property>
  <property fmtid="{D5CDD505-2E9C-101B-9397-08002B2CF9AE}" pid="5" name="ContentTypeId">
    <vt:lpwstr>0x0101009DC30C844A599A4295DB894A3957BE8D</vt:lpwstr>
  </property>
</Properties>
</file>