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6" r:id="rId31"/>
    <p:sldId id="288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FF"/>
    <a:srgbClr val="00FFFF"/>
    <a:srgbClr val="66FF33"/>
    <a:srgbClr val="FF33CC"/>
    <a:srgbClr val="0000FF"/>
    <a:srgbClr val="6600CC"/>
    <a:srgbClr val="FFFFCC"/>
    <a:srgbClr val="9999FF"/>
    <a:srgbClr val="1911BF"/>
    <a:srgbClr val="CC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15CSE402 Structure and Interpretation of Computer Programs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Building </a:t>
            </a:r>
            <a:r>
              <a:rPr lang="en-IN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bstraction with data</a:t>
            </a:r>
            <a:endParaRPr lang="en-US" sz="4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Pair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991600" cy="57150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Wingdings"/>
              <a:buChar char="Ø"/>
            </a:pPr>
            <a:r>
              <a:rPr lang="it-IT" baseline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x (cons 1 2))</a:t>
            </a:r>
          </a:p>
          <a:p>
            <a:pPr marL="457200" indent="-457200" algn="l">
              <a:buFont typeface="Wingdings"/>
              <a:buChar char="Ø"/>
            </a:pPr>
            <a:r>
              <a:rPr lang="it-IT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457200" indent="-457200" algn="l">
              <a:buFont typeface="Wingdings"/>
              <a:buChar char="Ø"/>
            </a:pPr>
            <a:r>
              <a:rPr lang="it-IT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‘(1.2)</a:t>
            </a:r>
          </a:p>
          <a:p>
            <a:pPr marL="457200" indent="-457200" algn="l"/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/>
              <a:buChar char="Ø"/>
            </a:pPr>
            <a:endParaRPr lang="it-IT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 x)</a:t>
            </a:r>
          </a:p>
          <a:p>
            <a:pPr marL="457200" indent="-457200" algn="l">
              <a:buFont typeface="Wingdings"/>
              <a:buChar char="Ø"/>
            </a:pPr>
            <a:r>
              <a:rPr lang="it-IT" dirty="0" smtClean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it-IT" baseline="0" dirty="0" smtClean="0">
              <a:solidFill>
                <a:srgbClr val="66FF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algn="l"/>
            <a:r>
              <a:rPr lang="en-IN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/>
              <a:buChar char="Ø"/>
            </a:pPr>
            <a:r>
              <a:rPr lang="en-US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US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l">
              <a:buFont typeface="Wingdings"/>
              <a:buChar char="Ø"/>
            </a:pPr>
            <a:r>
              <a:rPr lang="en-IN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6019800" y="1143000"/>
            <a:ext cx="2971800" cy="2667000"/>
          </a:xfrm>
          <a:prstGeom prst="cloudCallout">
            <a:avLst>
              <a:gd name="adj1" fmla="val -104004"/>
              <a:gd name="adj2" fmla="val -22724"/>
            </a:avLst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x is a compound object.</a:t>
            </a:r>
          </a:p>
        </p:txBody>
      </p:sp>
      <p:sp>
        <p:nvSpPr>
          <p:cNvPr id="10" name="Explosion 2 9"/>
          <p:cNvSpPr/>
          <p:nvPr/>
        </p:nvSpPr>
        <p:spPr>
          <a:xfrm>
            <a:off x="1828800" y="2514600"/>
            <a:ext cx="3276600" cy="2057400"/>
          </a:xfrm>
          <a:prstGeom prst="irregularSeal2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1</a:t>
            </a:r>
            <a:r>
              <a:rPr lang="en-IN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argument</a:t>
            </a:r>
          </a:p>
        </p:txBody>
      </p:sp>
      <p:sp>
        <p:nvSpPr>
          <p:cNvPr id="12" name="Explosion 1 11"/>
          <p:cNvSpPr/>
          <p:nvPr/>
        </p:nvSpPr>
        <p:spPr>
          <a:xfrm>
            <a:off x="1752600" y="4876800"/>
            <a:ext cx="3048000" cy="1828800"/>
          </a:xfrm>
          <a:prstGeom prst="irregularSeal1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Returns 2nd  argument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Pairs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991600" cy="5715000"/>
          </a:xfrm>
        </p:spPr>
        <p:txBody>
          <a:bodyPr>
            <a:normAutofit/>
          </a:bodyPr>
          <a:lstStyle/>
          <a:p>
            <a:pPr algn="l"/>
            <a:r>
              <a:rPr lang="it-IT" b="1" baseline="0" dirty="0" smtClean="0">
                <a:solidFill>
                  <a:srgbClr val="00FFFF"/>
                </a:solidFill>
                <a:latin typeface="Courier New"/>
              </a:rPr>
              <a:t>(define x (cons 1 2))</a:t>
            </a:r>
            <a:r>
              <a:rPr lang="it-IT" baseline="0" dirty="0" smtClean="0">
                <a:solidFill>
                  <a:schemeClr val="bg1"/>
                </a:solidFill>
                <a:latin typeface="Courier New"/>
              </a:rPr>
              <a:t>		</a:t>
            </a:r>
          </a:p>
          <a:p>
            <a:pPr algn="l"/>
            <a:r>
              <a:rPr lang="es-ES" b="1" baseline="0" dirty="0" smtClean="0">
                <a:solidFill>
                  <a:srgbClr val="FFFF00"/>
                </a:solidFill>
                <a:latin typeface="Courier New"/>
              </a:rPr>
              <a:t>(define y (</a:t>
            </a:r>
            <a:r>
              <a:rPr lang="es-ES" b="1" baseline="0" dirty="0" err="1" smtClean="0">
                <a:solidFill>
                  <a:srgbClr val="FFFF00"/>
                </a:solidFill>
                <a:latin typeface="Courier New"/>
              </a:rPr>
              <a:t>cons</a:t>
            </a:r>
            <a:r>
              <a:rPr lang="es-ES" b="1" baseline="0" dirty="0" smtClean="0">
                <a:solidFill>
                  <a:srgbClr val="FFFF00"/>
                </a:solidFill>
                <a:latin typeface="Courier New"/>
              </a:rPr>
              <a:t> 3 4))</a:t>
            </a:r>
          </a:p>
          <a:p>
            <a:pPr algn="l"/>
            <a:r>
              <a:rPr lang="es-ES" b="1" baseline="0" dirty="0" smtClean="0">
                <a:solidFill>
                  <a:srgbClr val="66FF33"/>
                </a:solidFill>
                <a:latin typeface="Courier New"/>
              </a:rPr>
              <a:t>(define z (</a:t>
            </a:r>
            <a:r>
              <a:rPr lang="es-ES" b="1" baseline="0" dirty="0" err="1" smtClean="0">
                <a:solidFill>
                  <a:srgbClr val="66FF33"/>
                </a:solidFill>
                <a:latin typeface="Courier New"/>
              </a:rPr>
              <a:t>cons</a:t>
            </a:r>
            <a:r>
              <a:rPr lang="es-ES" b="1" baseline="0" dirty="0" smtClean="0">
                <a:solidFill>
                  <a:srgbClr val="66FF33"/>
                </a:solidFill>
                <a:latin typeface="Courier New"/>
              </a:rPr>
              <a:t> x y))</a:t>
            </a:r>
          </a:p>
          <a:p>
            <a:pPr algn="l"/>
            <a:endParaRPr lang="es-ES" baseline="0" dirty="0" smtClean="0">
              <a:solidFill>
                <a:schemeClr val="bg1"/>
              </a:solidFill>
              <a:latin typeface="Courier New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b="1" baseline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</a:rPr>
              <a:t>(car (car z))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b="1" i="1" baseline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</a:rPr>
              <a:t>1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b="1" i="1" baseline="0" dirty="0" smtClean="0">
              <a:solidFill>
                <a:schemeClr val="accent6">
                  <a:lumMod val="40000"/>
                  <a:lumOff val="60000"/>
                </a:schemeClr>
              </a:solidFill>
              <a:latin typeface="Courier New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b="1" baseline="0" dirty="0" smtClean="0">
                <a:solidFill>
                  <a:srgbClr val="FF33CC"/>
                </a:solidFill>
                <a:latin typeface="Courier New"/>
              </a:rPr>
              <a:t>(car (</a:t>
            </a:r>
            <a:r>
              <a:rPr lang="en-US" b="1" baseline="0" dirty="0" err="1" smtClean="0">
                <a:solidFill>
                  <a:srgbClr val="FF33CC"/>
                </a:solidFill>
                <a:latin typeface="Courier New"/>
              </a:rPr>
              <a:t>cdr</a:t>
            </a:r>
            <a:r>
              <a:rPr lang="en-US" b="1" baseline="0" dirty="0" smtClean="0">
                <a:solidFill>
                  <a:srgbClr val="FF33CC"/>
                </a:solidFill>
                <a:latin typeface="Courier New"/>
              </a:rPr>
              <a:t> z))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b="1" i="1" baseline="0" dirty="0" smtClean="0">
                <a:solidFill>
                  <a:srgbClr val="FF33CC"/>
                </a:solidFill>
                <a:latin typeface="Courier New"/>
              </a:rPr>
              <a:t>3</a:t>
            </a:r>
          </a:p>
          <a:p>
            <a:pPr algn="l"/>
            <a:endParaRPr lang="en-US" i="1" baseline="0" dirty="0" smtClean="0">
              <a:solidFill>
                <a:schemeClr val="bg1"/>
              </a:solidFill>
              <a:latin typeface="Courier New"/>
            </a:endParaRPr>
          </a:p>
        </p:txBody>
      </p:sp>
      <p:sp>
        <p:nvSpPr>
          <p:cNvPr id="4" name="6-Point Star 3"/>
          <p:cNvSpPr/>
          <p:nvPr/>
        </p:nvSpPr>
        <p:spPr>
          <a:xfrm>
            <a:off x="5486400" y="381000"/>
            <a:ext cx="3505200" cy="2667000"/>
          </a:xfrm>
          <a:prstGeom prst="star6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x, y and z can be used as primitive data objects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410200" y="3810000"/>
            <a:ext cx="3657600" cy="2438400"/>
          </a:xfrm>
          <a:prstGeom prst="wedgeEllipseCallout">
            <a:avLst>
              <a:gd name="adj1" fmla="val -79690"/>
              <a:gd name="adj2" fmla="val -103785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1911BF"/>
                </a:solidFill>
                <a:latin typeface="Times New Roman" pitchFamily="18" charset="0"/>
                <a:cs typeface="Times New Roman" pitchFamily="18" charset="0"/>
              </a:rPr>
              <a:t>Data objects constructed from pairs are called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list-structured data</a:t>
            </a:r>
            <a:r>
              <a:rPr lang="en-US" b="1" i="1" dirty="0">
                <a:solidFill>
                  <a:srgbClr val="FFFF00"/>
                </a:solidFill>
              </a:rPr>
              <a:t>.</a:t>
            </a:r>
            <a:endParaRPr lang="en-I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49527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Rational numbers using pairs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42918"/>
            <a:ext cx="8991600" cy="5715000"/>
          </a:xfrm>
        </p:spPr>
        <p:txBody>
          <a:bodyPr>
            <a:normAutofit/>
          </a:bodyPr>
          <a:lstStyle/>
          <a:p>
            <a:pPr algn="l"/>
            <a:r>
              <a:rPr lang="en-IN" sz="2800" b="1" baseline="0" dirty="0" smtClean="0">
                <a:solidFill>
                  <a:srgbClr val="FF0000"/>
                </a:solidFill>
                <a:latin typeface="Times" pitchFamily="18" charset="0"/>
              </a:rPr>
              <a:t>Constructor:</a:t>
            </a:r>
            <a:r>
              <a:rPr lang="en-US" sz="2800" b="1" dirty="0" smtClean="0">
                <a:solidFill>
                  <a:srgbClr val="FF0000"/>
                </a:solidFill>
                <a:latin typeface="Times" pitchFamily="18" charset="0"/>
              </a:rPr>
              <a:t>          </a:t>
            </a:r>
            <a:r>
              <a:rPr lang="en-US" sz="2800" b="1" baseline="0" dirty="0" smtClean="0">
                <a:solidFill>
                  <a:srgbClr val="66FF33"/>
                </a:solidFill>
                <a:latin typeface="Times" pitchFamily="18" charset="0"/>
              </a:rPr>
              <a:t>(define (make-rat n d)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Times" pitchFamily="18" charset="0"/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latin typeface="Times" pitchFamily="18" charset="0"/>
              </a:rPr>
              <a:t>	            </a:t>
            </a:r>
            <a:r>
              <a:rPr lang="en-US" sz="2800" b="1" baseline="0" dirty="0" smtClean="0">
                <a:solidFill>
                  <a:srgbClr val="FFFF00"/>
                </a:solidFill>
                <a:latin typeface="Times" pitchFamily="18" charset="0"/>
              </a:rPr>
              <a:t>(cons n d))</a:t>
            </a:r>
          </a:p>
          <a:p>
            <a:pPr algn="l"/>
            <a:r>
              <a:rPr lang="en-IN" sz="2800" baseline="0" dirty="0" smtClean="0">
                <a:solidFill>
                  <a:schemeClr val="bg1"/>
                </a:solidFill>
                <a:latin typeface="Times" pitchFamily="18" charset="0"/>
              </a:rPr>
              <a:t> </a:t>
            </a:r>
            <a:r>
              <a:rPr lang="en-IN" sz="2800" b="1" baseline="0" dirty="0" smtClean="0">
                <a:solidFill>
                  <a:srgbClr val="FF0000"/>
                </a:solidFill>
                <a:latin typeface="Times" pitchFamily="18" charset="0"/>
              </a:rPr>
              <a:t>Selectors:</a:t>
            </a:r>
            <a:r>
              <a:rPr lang="en-IN" sz="2800" b="1" dirty="0" smtClean="0">
                <a:solidFill>
                  <a:srgbClr val="FF0000"/>
                </a:solidFill>
                <a:latin typeface="Times" pitchFamily="18" charset="0"/>
              </a:rPr>
              <a:t> </a:t>
            </a:r>
            <a:r>
              <a:rPr lang="en-US" sz="2800" b="1" baseline="0" dirty="0" smtClean="0">
                <a:solidFill>
                  <a:srgbClr val="FFC000"/>
                </a:solidFill>
                <a:latin typeface="Times" pitchFamily="18" charset="0"/>
              </a:rPr>
              <a:t>(define (</a:t>
            </a:r>
            <a:r>
              <a:rPr lang="en-US" sz="2800" b="1" baseline="0" dirty="0" err="1" smtClean="0">
                <a:solidFill>
                  <a:srgbClr val="FFC000"/>
                </a:solidFill>
                <a:latin typeface="Times" pitchFamily="18" charset="0"/>
              </a:rPr>
              <a:t>numer</a:t>
            </a:r>
            <a:r>
              <a:rPr lang="en-US" sz="2800" b="1" baseline="0" dirty="0" smtClean="0">
                <a:solidFill>
                  <a:srgbClr val="FFC000"/>
                </a:solidFill>
                <a:latin typeface="Times" pitchFamily="18" charset="0"/>
              </a:rPr>
              <a:t> x)                </a:t>
            </a:r>
            <a:r>
              <a:rPr lang="en-US" sz="2800" b="1" dirty="0" smtClean="0">
                <a:solidFill>
                  <a:srgbClr val="FF66FF"/>
                </a:solidFill>
                <a:latin typeface="Times" pitchFamily="18" charset="0"/>
              </a:rPr>
              <a:t>(</a:t>
            </a:r>
            <a:r>
              <a:rPr lang="en-US" sz="2800" b="1" dirty="0">
                <a:solidFill>
                  <a:srgbClr val="FF66FF"/>
                </a:solidFill>
                <a:latin typeface="Times" pitchFamily="18" charset="0"/>
              </a:rPr>
              <a:t>define (</a:t>
            </a:r>
            <a:r>
              <a:rPr lang="en-US" sz="2800" b="1" dirty="0" err="1">
                <a:solidFill>
                  <a:srgbClr val="FF66FF"/>
                </a:solidFill>
                <a:latin typeface="Times" pitchFamily="18" charset="0"/>
              </a:rPr>
              <a:t>denom</a:t>
            </a:r>
            <a:r>
              <a:rPr lang="en-US" sz="2800" b="1" dirty="0">
                <a:solidFill>
                  <a:srgbClr val="FF66FF"/>
                </a:solidFill>
                <a:latin typeface="Times" pitchFamily="18" charset="0"/>
              </a:rPr>
              <a:t> x) </a:t>
            </a:r>
            <a:endParaRPr lang="en-US" sz="2800" b="1" baseline="0" dirty="0" smtClean="0">
              <a:solidFill>
                <a:srgbClr val="FFC000"/>
              </a:solidFill>
              <a:latin typeface="Times" pitchFamily="18" charset="0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Times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Times" pitchFamily="18" charset="0"/>
              </a:rPr>
              <a:t>                            </a:t>
            </a:r>
            <a:r>
              <a:rPr lang="en-US" sz="2800" b="1" baseline="0" dirty="0" smtClean="0">
                <a:solidFill>
                  <a:srgbClr val="00FFFF"/>
                </a:solidFill>
                <a:latin typeface="Times" pitchFamily="18" charset="0"/>
              </a:rPr>
              <a:t>(car x))                       </a:t>
            </a:r>
            <a:r>
              <a:rPr lang="en-US" sz="2800" b="1" dirty="0" smtClean="0">
                <a:solidFill>
                  <a:srgbClr val="FFFFCC"/>
                </a:solidFill>
                <a:latin typeface="Times" pitchFamily="18" charset="0"/>
              </a:rPr>
              <a:t>(</a:t>
            </a:r>
            <a:r>
              <a:rPr lang="en-US" sz="2800" b="1" dirty="0" err="1">
                <a:solidFill>
                  <a:srgbClr val="FFFFCC"/>
                </a:solidFill>
                <a:latin typeface="Times" pitchFamily="18" charset="0"/>
              </a:rPr>
              <a:t>cdr</a:t>
            </a:r>
            <a:r>
              <a:rPr lang="en-US" sz="2800" b="1" dirty="0">
                <a:solidFill>
                  <a:srgbClr val="FFFFCC"/>
                </a:solidFill>
                <a:latin typeface="Times" pitchFamily="18" charset="0"/>
              </a:rPr>
              <a:t> x))</a:t>
            </a:r>
            <a:endParaRPr lang="en-IN" sz="2800" b="1" dirty="0">
              <a:solidFill>
                <a:srgbClr val="FFFFCC"/>
              </a:solidFill>
              <a:latin typeface="Times" pitchFamily="18" charset="0"/>
              <a:cs typeface="Times New Roman" pitchFamily="18" charset="0"/>
            </a:endParaRPr>
          </a:p>
          <a:p>
            <a:pPr algn="l"/>
            <a:endParaRPr lang="en-US" sz="2800" b="1" baseline="0" dirty="0" smtClean="0">
              <a:solidFill>
                <a:srgbClr val="00FFFF"/>
              </a:solidFill>
              <a:latin typeface="Times" pitchFamily="18" charset="0"/>
            </a:endParaRPr>
          </a:p>
          <a:p>
            <a:pPr algn="l"/>
            <a:endParaRPr lang="en-US" sz="2800" baseline="0" dirty="0" smtClean="0">
              <a:solidFill>
                <a:schemeClr val="bg1"/>
              </a:solidFill>
              <a:latin typeface="Times" pitchFamily="18" charset="0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Times" pitchFamily="18" charset="0"/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latin typeface="Times" pitchFamily="18" charset="0"/>
              </a:rPr>
              <a:t>	</a:t>
            </a:r>
            <a:endParaRPr lang="en-IN" sz="2800" b="1" dirty="0" smtClean="0">
              <a:solidFill>
                <a:srgbClr val="FFFFCC"/>
              </a:solidFill>
              <a:latin typeface="Times" pitchFamily="18" charset="0"/>
              <a:cs typeface="Times New Roman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714620"/>
            <a:ext cx="8786874" cy="41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Rational numbers using pairs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991600" cy="5715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baseline="0" dirty="0" smtClean="0">
                <a:solidFill>
                  <a:srgbClr val="00FFFF"/>
                </a:solidFill>
                <a:latin typeface="Courier New"/>
              </a:rPr>
              <a:t>(define (print-rat </a:t>
            </a:r>
            <a:r>
              <a:rPr lang="en-US" b="1" baseline="0" dirty="0" smtClean="0">
                <a:solidFill>
                  <a:srgbClr val="FFFFCC"/>
                </a:solidFill>
                <a:latin typeface="Courier New"/>
              </a:rPr>
              <a:t>x</a:t>
            </a:r>
            <a:r>
              <a:rPr lang="en-US" b="1" baseline="0" dirty="0" smtClean="0">
                <a:solidFill>
                  <a:srgbClr val="00FFFF"/>
                </a:solidFill>
                <a:latin typeface="Courier New"/>
              </a:rPr>
              <a:t>)</a:t>
            </a:r>
          </a:p>
          <a:p>
            <a:pPr algn="l"/>
            <a:r>
              <a:rPr lang="en-US" b="1" baseline="0" dirty="0" smtClean="0">
                <a:solidFill>
                  <a:srgbClr val="66FF33"/>
                </a:solidFill>
                <a:latin typeface="Courier New"/>
              </a:rPr>
              <a:t>(newline)</a:t>
            </a:r>
          </a:p>
          <a:p>
            <a:pPr algn="l"/>
            <a:r>
              <a:rPr lang="en-US" b="1" baseline="0" dirty="0" smtClean="0">
                <a:solidFill>
                  <a:srgbClr val="FFC000"/>
                </a:solidFill>
                <a:latin typeface="Courier New"/>
              </a:rPr>
              <a:t>(display (</a:t>
            </a:r>
            <a:r>
              <a:rPr lang="en-US" b="1" baseline="0" dirty="0" err="1" smtClean="0">
                <a:solidFill>
                  <a:srgbClr val="FFC000"/>
                </a:solidFill>
                <a:latin typeface="Courier New"/>
              </a:rPr>
              <a:t>numer</a:t>
            </a:r>
            <a:r>
              <a:rPr lang="en-US" b="1" baseline="0" dirty="0" smtClean="0">
                <a:solidFill>
                  <a:srgbClr val="FFC000"/>
                </a:solidFill>
                <a:latin typeface="Courier New"/>
              </a:rPr>
              <a:t> x))</a:t>
            </a:r>
          </a:p>
          <a:p>
            <a:pPr algn="l"/>
            <a:r>
              <a:rPr lang="en-US" b="1" baseline="0" dirty="0" smtClean="0">
                <a:solidFill>
                  <a:srgbClr val="FFFF00"/>
                </a:solidFill>
                <a:latin typeface="Courier New"/>
              </a:rPr>
              <a:t>(display "/")</a:t>
            </a:r>
          </a:p>
          <a:p>
            <a:pPr algn="l"/>
            <a:r>
              <a:rPr lang="en-US" b="1" baseline="0" dirty="0" smtClean="0">
                <a:solidFill>
                  <a:srgbClr val="FF66FF"/>
                </a:solidFill>
                <a:latin typeface="Courier New"/>
              </a:rPr>
              <a:t>(display (</a:t>
            </a:r>
            <a:r>
              <a:rPr lang="en-US" b="1" baseline="0" dirty="0" err="1" smtClean="0">
                <a:solidFill>
                  <a:srgbClr val="FF66FF"/>
                </a:solidFill>
                <a:latin typeface="Courier New"/>
              </a:rPr>
              <a:t>denom</a:t>
            </a:r>
            <a:r>
              <a:rPr lang="en-US" b="1" baseline="0" dirty="0" smtClean="0">
                <a:solidFill>
                  <a:srgbClr val="FF66FF"/>
                </a:solidFill>
                <a:latin typeface="Courier New"/>
              </a:rPr>
              <a:t> x)))</a:t>
            </a:r>
          </a:p>
          <a:p>
            <a:pPr algn="l"/>
            <a:endParaRPr lang="en-US" baseline="0" dirty="0" smtClean="0">
              <a:solidFill>
                <a:schemeClr val="bg1"/>
              </a:solidFill>
              <a:latin typeface="Courier New"/>
            </a:endParaRPr>
          </a:p>
          <a:p>
            <a:pPr algn="l"/>
            <a:r>
              <a:rPr lang="en-IN" dirty="0" smtClean="0">
                <a:solidFill>
                  <a:srgbClr val="FF0000"/>
                </a:solidFill>
                <a:latin typeface="Courier New"/>
              </a:rPr>
              <a:t>Example:</a:t>
            </a:r>
          </a:p>
          <a:p>
            <a:pPr algn="l"/>
            <a:r>
              <a:rPr lang="en-US" b="1" baseline="0" dirty="0" smtClean="0">
                <a:solidFill>
                  <a:srgbClr val="00B0F0"/>
                </a:solidFill>
                <a:latin typeface="Courier New"/>
              </a:rPr>
              <a:t>(define one-half </a:t>
            </a:r>
            <a:r>
              <a:rPr lang="en-US" b="1" baseline="0" dirty="0" smtClean="0">
                <a:solidFill>
                  <a:srgbClr val="66FF33"/>
                </a:solidFill>
                <a:latin typeface="Courier New"/>
              </a:rPr>
              <a:t>(make-rat </a:t>
            </a:r>
            <a:r>
              <a:rPr lang="en-US" b="1" baseline="0" dirty="0" smtClean="0">
                <a:solidFill>
                  <a:srgbClr val="FFC000"/>
                </a:solidFill>
                <a:latin typeface="Courier New"/>
              </a:rPr>
              <a:t>1</a:t>
            </a:r>
            <a:r>
              <a:rPr lang="en-US" baseline="0" dirty="0" smtClean="0">
                <a:solidFill>
                  <a:schemeClr val="bg1"/>
                </a:solidFill>
                <a:latin typeface="Courier New"/>
              </a:rPr>
              <a:t> </a:t>
            </a:r>
            <a:r>
              <a:rPr lang="en-US" b="1" baseline="0" dirty="0" smtClean="0">
                <a:solidFill>
                  <a:srgbClr val="FF66FF"/>
                </a:solidFill>
                <a:latin typeface="Courier New"/>
              </a:rPr>
              <a:t>2</a:t>
            </a:r>
            <a:r>
              <a:rPr lang="en-US" b="1" baseline="0" dirty="0" smtClean="0">
                <a:solidFill>
                  <a:srgbClr val="66FF33"/>
                </a:solidFill>
                <a:latin typeface="Courier New"/>
              </a:rPr>
              <a:t>)</a:t>
            </a:r>
            <a:r>
              <a:rPr lang="en-US" b="1" baseline="0" dirty="0" smtClean="0">
                <a:solidFill>
                  <a:srgbClr val="00B0F0"/>
                </a:solidFill>
                <a:latin typeface="Courier New"/>
              </a:rPr>
              <a:t>)</a:t>
            </a:r>
          </a:p>
          <a:p>
            <a:pPr algn="l"/>
            <a:r>
              <a:rPr lang="en-US" b="1" baseline="0" dirty="0" smtClean="0">
                <a:solidFill>
                  <a:srgbClr val="00FFFF"/>
                </a:solidFill>
                <a:latin typeface="Courier New"/>
              </a:rPr>
              <a:t>(print-rat </a:t>
            </a:r>
            <a:r>
              <a:rPr lang="en-US" b="1" baseline="0" dirty="0" smtClean="0">
                <a:solidFill>
                  <a:srgbClr val="FFFFCC"/>
                </a:solidFill>
                <a:latin typeface="Courier New"/>
              </a:rPr>
              <a:t>one-half</a:t>
            </a:r>
            <a:r>
              <a:rPr lang="en-US" b="1" baseline="0" dirty="0" smtClean="0">
                <a:solidFill>
                  <a:srgbClr val="00FFFF"/>
                </a:solidFill>
                <a:latin typeface="Courier New"/>
              </a:rPr>
              <a:t>)</a:t>
            </a:r>
          </a:p>
          <a:p>
            <a:pPr algn="l"/>
            <a:r>
              <a:rPr lang="en-US" b="1" i="1" baseline="0" dirty="0" smtClean="0">
                <a:solidFill>
                  <a:srgbClr val="FFC000"/>
                </a:solidFill>
                <a:latin typeface="Courier New"/>
              </a:rPr>
              <a:t>1</a:t>
            </a:r>
            <a:r>
              <a:rPr lang="en-US" b="1" i="1" baseline="0" dirty="0" smtClean="0">
                <a:solidFill>
                  <a:srgbClr val="FFFF00"/>
                </a:solidFill>
                <a:latin typeface="Courier New"/>
              </a:rPr>
              <a:t>/</a:t>
            </a:r>
            <a:r>
              <a:rPr lang="en-US" b="1" i="1" baseline="0" dirty="0" smtClean="0">
                <a:solidFill>
                  <a:srgbClr val="FF66FF"/>
                </a:solidFill>
                <a:latin typeface="Courier New"/>
              </a:rPr>
              <a:t>2</a:t>
            </a:r>
            <a:endParaRPr lang="en-US" b="1" baseline="0" dirty="0" smtClean="0">
              <a:solidFill>
                <a:srgbClr val="FF66FF"/>
              </a:solidFill>
              <a:latin typeface="Courier New"/>
            </a:endParaRPr>
          </a:p>
          <a:p>
            <a:pPr algn="l"/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172200" y="2286000"/>
            <a:ext cx="2590800" cy="1676400"/>
          </a:xfrm>
          <a:prstGeom prst="wedgeRoundRectCallout">
            <a:avLst>
              <a:gd name="adj1" fmla="val -113404"/>
              <a:gd name="adj2" fmla="val -112981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1" dirty="0" smtClean="0">
                <a:solidFill>
                  <a:srgbClr val="6600CC"/>
                </a:solidFill>
              </a:rPr>
              <a:t>     Function for Printing</a:t>
            </a:r>
            <a:endParaRPr lang="en-US" b="1" i="1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Rational numbers : Examples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991600" cy="5715000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solidFill>
                  <a:srgbClr val="9999FF"/>
                </a:solidFill>
                <a:latin typeface="Courier New"/>
              </a:rPr>
              <a:t>(</a:t>
            </a:r>
            <a:r>
              <a:rPr lang="en-IN" b="1" baseline="0" dirty="0" smtClean="0">
                <a:solidFill>
                  <a:srgbClr val="9999FF"/>
                </a:solidFill>
                <a:latin typeface="Courier New"/>
              </a:rPr>
              <a:t>define x </a:t>
            </a:r>
            <a:r>
              <a:rPr lang="en-IN" b="1" baseline="0" dirty="0" smtClean="0">
                <a:solidFill>
                  <a:srgbClr val="66FF33"/>
                </a:solidFill>
                <a:latin typeface="Courier New"/>
              </a:rPr>
              <a:t>(make-rat 1 3)</a:t>
            </a:r>
            <a:r>
              <a:rPr lang="en-IN" b="1" baseline="0" dirty="0" smtClean="0">
                <a:solidFill>
                  <a:srgbClr val="9999FF"/>
                </a:solidFill>
                <a:latin typeface="Courier New"/>
              </a:rPr>
              <a:t>)</a:t>
            </a:r>
          </a:p>
          <a:p>
            <a:pPr algn="l"/>
            <a:r>
              <a:rPr lang="en-IN" b="1" baseline="0" dirty="0" smtClean="0">
                <a:solidFill>
                  <a:srgbClr val="00FFFF"/>
                </a:solidFill>
                <a:latin typeface="Courier New"/>
              </a:rPr>
              <a:t>(print-rat </a:t>
            </a:r>
            <a:r>
              <a:rPr lang="en-IN" b="1" baseline="0" dirty="0" smtClean="0">
                <a:solidFill>
                  <a:srgbClr val="9999FF"/>
                </a:solidFill>
                <a:latin typeface="Courier New"/>
              </a:rPr>
              <a:t>x</a:t>
            </a:r>
            <a:r>
              <a:rPr lang="en-IN" b="1" baseline="0" dirty="0" smtClean="0">
                <a:solidFill>
                  <a:srgbClr val="00FFFF"/>
                </a:solidFill>
                <a:latin typeface="Courier New"/>
              </a:rPr>
              <a:t>)</a:t>
            </a:r>
          </a:p>
          <a:p>
            <a:pPr algn="l"/>
            <a:endParaRPr lang="en-IN" baseline="0" dirty="0" smtClean="0">
              <a:solidFill>
                <a:schemeClr val="bg1"/>
              </a:solidFill>
              <a:latin typeface="Courier New"/>
            </a:endParaRPr>
          </a:p>
          <a:p>
            <a:pPr algn="l"/>
            <a:r>
              <a:rPr lang="en-IN" b="1" dirty="0">
                <a:solidFill>
                  <a:srgbClr val="9999FF"/>
                </a:solidFill>
                <a:latin typeface="Courier New"/>
              </a:rPr>
              <a:t>(define y </a:t>
            </a:r>
            <a:r>
              <a:rPr lang="en-IN" b="1" baseline="0" dirty="0" smtClean="0">
                <a:solidFill>
                  <a:srgbClr val="66FF33"/>
                </a:solidFill>
                <a:latin typeface="Courier New"/>
              </a:rPr>
              <a:t>(make-rat 1 2)</a:t>
            </a:r>
            <a:r>
              <a:rPr lang="en-IN" b="1" dirty="0">
                <a:solidFill>
                  <a:srgbClr val="9999FF"/>
                </a:solidFill>
                <a:latin typeface="Courier New"/>
              </a:rPr>
              <a:t>)</a:t>
            </a:r>
          </a:p>
          <a:p>
            <a:pPr algn="l"/>
            <a:r>
              <a:rPr lang="en-IN" b="1" dirty="0">
                <a:solidFill>
                  <a:srgbClr val="00FFFF"/>
                </a:solidFill>
                <a:latin typeface="Courier New"/>
              </a:rPr>
              <a:t>(print-rat </a:t>
            </a:r>
            <a:r>
              <a:rPr lang="en-IN" b="1" dirty="0">
                <a:solidFill>
                  <a:srgbClr val="9999FF"/>
                </a:solidFill>
                <a:latin typeface="Courier New"/>
              </a:rPr>
              <a:t>y</a:t>
            </a:r>
            <a:r>
              <a:rPr lang="en-IN" b="1" dirty="0">
                <a:solidFill>
                  <a:srgbClr val="00FFFF"/>
                </a:solidFill>
                <a:latin typeface="Courier New"/>
              </a:rPr>
              <a:t>)</a:t>
            </a:r>
          </a:p>
          <a:p>
            <a:pPr algn="l"/>
            <a:endParaRPr lang="en-IN" dirty="0">
              <a:solidFill>
                <a:schemeClr val="bg1"/>
              </a:solidFill>
              <a:latin typeface="Courier New"/>
              <a:cs typeface="Times New Roman" pitchFamily="18" charset="0"/>
            </a:endParaRPr>
          </a:p>
          <a:p>
            <a:pPr algn="l"/>
            <a:r>
              <a:rPr lang="en-IN" b="1" dirty="0" smtClean="0">
                <a:solidFill>
                  <a:srgbClr val="00FFFF"/>
                </a:solidFill>
                <a:latin typeface="Courier New"/>
                <a:cs typeface="Times New Roman" pitchFamily="18" charset="0"/>
              </a:rPr>
              <a:t>(print-rat </a:t>
            </a:r>
            <a:r>
              <a:rPr lang="en-IN" b="1" dirty="0" smtClean="0">
                <a:solidFill>
                  <a:srgbClr val="FF0000"/>
                </a:solidFill>
                <a:latin typeface="Courier New"/>
                <a:cs typeface="Times New Roman" pitchFamily="18" charset="0"/>
              </a:rPr>
              <a:t>(add-rat </a:t>
            </a:r>
            <a:r>
              <a:rPr lang="en-IN" b="1" dirty="0" smtClean="0">
                <a:solidFill>
                  <a:srgbClr val="9999FF"/>
                </a:solidFill>
                <a:latin typeface="Courier New"/>
                <a:cs typeface="Times New Roman" pitchFamily="18" charset="0"/>
              </a:rPr>
              <a:t>x y</a:t>
            </a:r>
            <a:r>
              <a:rPr lang="en-IN" b="1" dirty="0" smtClean="0">
                <a:solidFill>
                  <a:srgbClr val="FF0000"/>
                </a:solidFill>
                <a:latin typeface="Courier New"/>
                <a:cs typeface="Times New Roman" pitchFamily="18" charset="0"/>
              </a:rPr>
              <a:t>)</a:t>
            </a:r>
            <a:r>
              <a:rPr lang="en-IN" b="1" dirty="0" smtClean="0">
                <a:solidFill>
                  <a:srgbClr val="00FFFF"/>
                </a:solidFill>
                <a:latin typeface="Courier New"/>
                <a:cs typeface="Times New Roman" pitchFamily="18" charset="0"/>
              </a:rPr>
              <a:t>)</a:t>
            </a:r>
          </a:p>
          <a:p>
            <a:pPr algn="l"/>
            <a:endParaRPr lang="en-IN" dirty="0" smtClean="0">
              <a:solidFill>
                <a:schemeClr val="bg1"/>
              </a:solidFill>
              <a:latin typeface="Courier New"/>
              <a:cs typeface="Times New Roman" pitchFamily="18" charset="0"/>
            </a:endParaRPr>
          </a:p>
          <a:p>
            <a:pPr algn="l"/>
            <a:r>
              <a:rPr lang="en-IN" b="1" dirty="0" smtClean="0">
                <a:solidFill>
                  <a:srgbClr val="00FFFF"/>
                </a:solidFill>
                <a:latin typeface="Courier New"/>
                <a:cs typeface="Times New Roman" pitchFamily="18" charset="0"/>
              </a:rPr>
              <a:t>(print-rat </a:t>
            </a:r>
            <a:r>
              <a:rPr lang="en-IN" b="1" dirty="0" smtClean="0">
                <a:solidFill>
                  <a:srgbClr val="FFFF00"/>
                </a:solidFill>
                <a:latin typeface="Courier New"/>
                <a:cs typeface="Times New Roman" pitchFamily="18" charset="0"/>
              </a:rPr>
              <a:t>(</a:t>
            </a:r>
            <a:r>
              <a:rPr lang="en-IN" b="1" dirty="0" err="1" smtClean="0">
                <a:solidFill>
                  <a:srgbClr val="FFFF00"/>
                </a:solidFill>
                <a:latin typeface="Courier New"/>
                <a:cs typeface="Times New Roman" pitchFamily="18" charset="0"/>
              </a:rPr>
              <a:t>mul</a:t>
            </a:r>
            <a:r>
              <a:rPr lang="en-IN" b="1" dirty="0" smtClean="0">
                <a:solidFill>
                  <a:srgbClr val="FFFF00"/>
                </a:solidFill>
                <a:latin typeface="Courier New"/>
                <a:cs typeface="Times New Roman" pitchFamily="18" charset="0"/>
              </a:rPr>
              <a:t>-rat </a:t>
            </a:r>
            <a:r>
              <a:rPr lang="en-IN" b="1" dirty="0">
                <a:solidFill>
                  <a:srgbClr val="9999FF"/>
                </a:solidFill>
                <a:latin typeface="Courier New"/>
                <a:cs typeface="Times New Roman" pitchFamily="18" charset="0"/>
              </a:rPr>
              <a:t>x y</a:t>
            </a:r>
            <a:r>
              <a:rPr lang="en-IN" b="1" dirty="0" smtClean="0">
                <a:solidFill>
                  <a:srgbClr val="FF0000"/>
                </a:solidFill>
                <a:latin typeface="Courier New"/>
                <a:cs typeface="Times New Roman" pitchFamily="18" charset="0"/>
              </a:rPr>
              <a:t>)</a:t>
            </a:r>
            <a:r>
              <a:rPr lang="en-IN" b="1" dirty="0" smtClean="0">
                <a:solidFill>
                  <a:srgbClr val="FFFF00"/>
                </a:solidFill>
                <a:latin typeface="Courier New"/>
                <a:cs typeface="Times New Roman" pitchFamily="18" charset="0"/>
              </a:rPr>
              <a:t>)</a:t>
            </a:r>
          </a:p>
          <a:p>
            <a:pPr algn="l"/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xplosion 1 3"/>
          <p:cNvSpPr/>
          <p:nvPr/>
        </p:nvSpPr>
        <p:spPr>
          <a:xfrm>
            <a:off x="6324600" y="914400"/>
            <a:ext cx="1981200" cy="1371600"/>
          </a:xfrm>
          <a:prstGeom prst="irregularSeal1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1" dirty="0" smtClean="0">
                <a:solidFill>
                  <a:srgbClr val="0000FF"/>
                </a:solidFill>
              </a:rPr>
              <a:t>  x=1/3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9" name="Explosion 2 8"/>
          <p:cNvSpPr/>
          <p:nvPr/>
        </p:nvSpPr>
        <p:spPr>
          <a:xfrm>
            <a:off x="6440370" y="2514600"/>
            <a:ext cx="1999612" cy="1600200"/>
          </a:xfrm>
          <a:prstGeom prst="irregularSeal2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1" dirty="0" smtClean="0">
                <a:solidFill>
                  <a:srgbClr val="1911BF"/>
                </a:solidFill>
              </a:rPr>
              <a:t>y=1/2</a:t>
            </a:r>
            <a:endParaRPr lang="en-US" b="1" i="1" dirty="0">
              <a:solidFill>
                <a:srgbClr val="1911BF"/>
              </a:solidFill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6629400" y="4343400"/>
            <a:ext cx="2209800" cy="990600"/>
          </a:xfrm>
          <a:prstGeom prst="cloudCallout">
            <a:avLst>
              <a:gd name="adj1" fmla="val -64577"/>
              <a:gd name="adj2" fmla="val -28225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i="1" dirty="0" smtClean="0">
                <a:solidFill>
                  <a:srgbClr val="FFFFCC"/>
                </a:solidFill>
              </a:rPr>
              <a:t>           </a:t>
            </a:r>
            <a:r>
              <a:rPr lang="en-IN" b="1" i="1" dirty="0" smtClean="0">
                <a:solidFill>
                  <a:srgbClr val="002060"/>
                </a:solidFill>
              </a:rPr>
              <a:t>5/6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6440370" y="5638800"/>
            <a:ext cx="2398830" cy="685800"/>
          </a:xfrm>
          <a:prstGeom prst="wedgeEllipseCallout">
            <a:avLst>
              <a:gd name="adj1" fmla="val -56338"/>
              <a:gd name="adj2" fmla="val -22071"/>
            </a:avLst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1" dirty="0" smtClean="0">
                <a:solidFill>
                  <a:srgbClr val="FFFFCC"/>
                </a:solidFill>
              </a:rPr>
              <a:t>            1/6</a:t>
            </a:r>
            <a:endParaRPr lang="en-US" b="1" i="1" dirty="0">
              <a:solidFill>
                <a:srgbClr val="FFFF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92162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Abstraction Barriers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6-Point Star 3"/>
          <p:cNvSpPr/>
          <p:nvPr/>
        </p:nvSpPr>
        <p:spPr>
          <a:xfrm>
            <a:off x="6248400" y="76200"/>
            <a:ext cx="2732087" cy="2362200"/>
          </a:xfrm>
          <a:prstGeom prst="star6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i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IN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IN" b="1" i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abstraction </a:t>
            </a:r>
            <a:r>
              <a:rPr lang="en-IN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hides data from the levels </a:t>
            </a:r>
            <a:r>
              <a:rPr lang="en-IN" b="1" i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 it</a:t>
            </a:r>
            <a:endParaRPr lang="en-US" b="1" i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599"/>
            <a:ext cx="82962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Abstraction Barrier: Problem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991600" cy="5715000"/>
          </a:xfrm>
        </p:spPr>
        <p:txBody>
          <a:bodyPr>
            <a:normAutofit/>
          </a:bodyPr>
          <a:lstStyle/>
          <a:p>
            <a:pPr algn="l"/>
            <a:r>
              <a:rPr lang="en-IN" baseline="0" dirty="0" smtClean="0">
                <a:solidFill>
                  <a:schemeClr val="bg1"/>
                </a:solidFill>
                <a:latin typeface="Courier New"/>
              </a:rPr>
              <a:t> </a:t>
            </a:r>
            <a:r>
              <a:rPr lang="en-US" b="1" baseline="0" dirty="0" smtClean="0">
                <a:solidFill>
                  <a:srgbClr val="FFFFCC"/>
                </a:solidFill>
                <a:latin typeface="Courier New"/>
              </a:rPr>
              <a:t>(define add-rat x y)</a:t>
            </a:r>
          </a:p>
          <a:p>
            <a:pPr algn="l"/>
            <a:r>
              <a:rPr lang="en-IN" b="1" dirty="0">
                <a:solidFill>
                  <a:srgbClr val="FFFFCC"/>
                </a:solidFill>
                <a:latin typeface="Courier New"/>
                <a:cs typeface="Times New Roman" pitchFamily="18" charset="0"/>
              </a:rPr>
              <a:t>	</a:t>
            </a:r>
            <a:r>
              <a:rPr lang="en-IN" b="1" dirty="0" smtClean="0">
                <a:solidFill>
                  <a:srgbClr val="FFFFCC"/>
                </a:solidFill>
                <a:latin typeface="Courier New"/>
                <a:cs typeface="Times New Roman" pitchFamily="18" charset="0"/>
              </a:rPr>
              <a:t>(cons (+ (* (car x) (</a:t>
            </a:r>
            <a:r>
              <a:rPr lang="en-IN" b="1" dirty="0" err="1" smtClean="0">
                <a:solidFill>
                  <a:srgbClr val="FFFFCC"/>
                </a:solidFill>
                <a:latin typeface="Courier New"/>
                <a:cs typeface="Times New Roman" pitchFamily="18" charset="0"/>
              </a:rPr>
              <a:t>cdr</a:t>
            </a:r>
            <a:r>
              <a:rPr lang="en-IN" b="1" dirty="0" smtClean="0">
                <a:solidFill>
                  <a:srgbClr val="FFFFCC"/>
                </a:solidFill>
                <a:latin typeface="Courier New"/>
                <a:cs typeface="Times New Roman" pitchFamily="18" charset="0"/>
              </a:rPr>
              <a:t> y))</a:t>
            </a:r>
          </a:p>
          <a:p>
            <a:pPr algn="l"/>
            <a:r>
              <a:rPr lang="en-IN" b="1" dirty="0">
                <a:solidFill>
                  <a:srgbClr val="FFFFCC"/>
                </a:solidFill>
                <a:latin typeface="Courier New"/>
                <a:cs typeface="Times New Roman" pitchFamily="18" charset="0"/>
              </a:rPr>
              <a:t>			 </a:t>
            </a:r>
            <a:r>
              <a:rPr lang="en-IN" b="1" dirty="0" smtClean="0">
                <a:solidFill>
                  <a:srgbClr val="FFFFCC"/>
                </a:solidFill>
                <a:latin typeface="Courier New"/>
                <a:cs typeface="Times New Roman" pitchFamily="18" charset="0"/>
              </a:rPr>
              <a:t>(* (car y) (</a:t>
            </a:r>
            <a:r>
              <a:rPr lang="en-IN" b="1" dirty="0" err="1" smtClean="0">
                <a:solidFill>
                  <a:srgbClr val="FFFFCC"/>
                </a:solidFill>
                <a:latin typeface="Courier New"/>
                <a:cs typeface="Times New Roman" pitchFamily="18" charset="0"/>
              </a:rPr>
              <a:t>cdr</a:t>
            </a:r>
            <a:r>
              <a:rPr lang="en-IN" b="1" dirty="0" smtClean="0">
                <a:solidFill>
                  <a:srgbClr val="FFFFCC"/>
                </a:solidFill>
                <a:latin typeface="Courier New"/>
                <a:cs typeface="Times New Roman" pitchFamily="18" charset="0"/>
              </a:rPr>
              <a:t> x)))</a:t>
            </a:r>
          </a:p>
          <a:p>
            <a:pPr algn="l"/>
            <a:r>
              <a:rPr lang="en-IN" b="1" dirty="0">
                <a:solidFill>
                  <a:srgbClr val="FFFFCC"/>
                </a:solidFill>
                <a:latin typeface="Courier New"/>
                <a:cs typeface="Times New Roman" pitchFamily="18" charset="0"/>
              </a:rPr>
              <a:t>	</a:t>
            </a:r>
            <a:r>
              <a:rPr lang="en-IN" b="1" dirty="0" smtClean="0">
                <a:solidFill>
                  <a:srgbClr val="FFFFCC"/>
                </a:solidFill>
                <a:latin typeface="Courier New"/>
                <a:cs typeface="Times New Roman" pitchFamily="18" charset="0"/>
              </a:rPr>
              <a:t>		 (* (</a:t>
            </a:r>
            <a:r>
              <a:rPr lang="en-IN" b="1" dirty="0" err="1" smtClean="0">
                <a:solidFill>
                  <a:srgbClr val="FFFFCC"/>
                </a:solidFill>
                <a:latin typeface="Courier New"/>
                <a:cs typeface="Times New Roman" pitchFamily="18" charset="0"/>
              </a:rPr>
              <a:t>cdr</a:t>
            </a:r>
            <a:r>
              <a:rPr lang="en-IN" b="1" dirty="0" smtClean="0">
                <a:solidFill>
                  <a:srgbClr val="FFFFCC"/>
                </a:solidFill>
                <a:latin typeface="Courier New"/>
                <a:cs typeface="Times New Roman" pitchFamily="18" charset="0"/>
              </a:rPr>
              <a:t> x)(</a:t>
            </a:r>
            <a:r>
              <a:rPr lang="en-IN" b="1" dirty="0" err="1" smtClean="0">
                <a:solidFill>
                  <a:srgbClr val="FFFFCC"/>
                </a:solidFill>
                <a:latin typeface="Courier New"/>
                <a:cs typeface="Times New Roman" pitchFamily="18" charset="0"/>
              </a:rPr>
              <a:t>cdr</a:t>
            </a:r>
            <a:r>
              <a:rPr lang="en-IN" b="1" dirty="0" smtClean="0">
                <a:solidFill>
                  <a:srgbClr val="FFFFCC"/>
                </a:solidFill>
                <a:latin typeface="Courier New"/>
                <a:cs typeface="Times New Roman" pitchFamily="18" charset="0"/>
              </a:rPr>
              <a:t> y))))</a:t>
            </a:r>
            <a:endParaRPr lang="en-IN" b="1" dirty="0">
              <a:solidFill>
                <a:srgbClr val="FFFFCC"/>
              </a:solidFill>
              <a:latin typeface="Courier New"/>
              <a:cs typeface="Times New Roman" pitchFamily="18" charset="0"/>
            </a:endParaRPr>
          </a:p>
          <a:p>
            <a:pPr algn="l"/>
            <a:endParaRPr lang="en-IN" dirty="0" smtClean="0">
              <a:solidFill>
                <a:schemeClr val="bg1"/>
              </a:solidFill>
              <a:latin typeface="Courier New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0800000" flipV="1">
            <a:off x="2895600" y="914400"/>
            <a:ext cx="3581400" cy="1905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Explosion 1 3"/>
          <p:cNvSpPr/>
          <p:nvPr/>
        </p:nvSpPr>
        <p:spPr>
          <a:xfrm>
            <a:off x="76200" y="3200400"/>
            <a:ext cx="4610100" cy="3048000"/>
          </a:xfrm>
          <a:prstGeom prst="irregularSeal1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By-passing an abstraction barrier creates problems for maintenance.</a:t>
            </a:r>
          </a:p>
        </p:txBody>
      </p:sp>
      <p:sp>
        <p:nvSpPr>
          <p:cNvPr id="5" name="Explosion 2 4"/>
          <p:cNvSpPr/>
          <p:nvPr/>
        </p:nvSpPr>
        <p:spPr>
          <a:xfrm>
            <a:off x="4686300" y="3200400"/>
            <a:ext cx="4457700" cy="3124200"/>
          </a:xfrm>
          <a:prstGeom prst="irregularSeal2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Change </a:t>
            </a:r>
            <a:r>
              <a:rPr lang="en-IN" b="1" dirty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at one –level can have multiple effects on different levels.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1"/>
            <a:ext cx="8991600" cy="68579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Alternative approach for rational numbers 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991600" cy="5715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i="1" dirty="0">
                <a:solidFill>
                  <a:srgbClr val="9999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i="1" dirty="0" smtClean="0">
                <a:solidFill>
                  <a:srgbClr val="9999FF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IN" i="1" dirty="0">
                <a:solidFill>
                  <a:srgbClr val="9999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i="1" dirty="0" smtClean="0">
                <a:solidFill>
                  <a:srgbClr val="9999FF"/>
                </a:solidFill>
                <a:latin typeface="Times New Roman" pitchFamily="18" charset="0"/>
                <a:cs typeface="Times New Roman" pitchFamily="18" charset="0"/>
              </a:rPr>
              <a:t>ar10000/20000 has been treated as it is.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Problems:</a:t>
            </a:r>
          </a:p>
          <a:p>
            <a:pPr lvl="2" algn="l">
              <a:buFont typeface="Arial" pitchFamily="34" charset="0"/>
              <a:buChar char="•"/>
            </a:pPr>
            <a:r>
              <a:rPr lang="en-IN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Additional computations.</a:t>
            </a:r>
          </a:p>
          <a:p>
            <a:pPr lvl="2" algn="l">
              <a:buFont typeface="Arial" pitchFamily="34" charset="0"/>
              <a:buChar char="•"/>
            </a:pPr>
            <a:r>
              <a:rPr lang="en-IN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Clumsy results.</a:t>
            </a:r>
            <a:endParaRPr lang="en-IN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Alternate solution is to simplify:</a:t>
            </a:r>
          </a:p>
          <a:p>
            <a:pPr algn="l"/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Approach – 1: Reducing to lowest terms in constructor</a:t>
            </a:r>
          </a:p>
          <a:p>
            <a:pPr algn="l"/>
            <a:r>
              <a:rPr lang="en-US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(define (make-rat n d)</a:t>
            </a:r>
          </a:p>
          <a:p>
            <a:pPr algn="l"/>
            <a:r>
              <a:rPr lang="en-US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	  (let ((g (</a:t>
            </a:r>
            <a:r>
              <a:rPr lang="en-US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n d)))</a:t>
            </a:r>
          </a:p>
          <a:p>
            <a:pPr algn="l"/>
            <a:r>
              <a:rPr lang="en-US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(cons (/ n g) (/ d g))))</a:t>
            </a:r>
            <a:endParaRPr lang="en-IN" b="1" dirty="0" smtClean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Font typeface="Arial" pitchFamily="34" charset="0"/>
              <a:buChar char="•"/>
            </a:pP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l"/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1"/>
            <a:ext cx="8991600" cy="68579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Alternative approach for rational numbers 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991600" cy="5715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Approach – 2: Reducing to lowest terms in selectors</a:t>
            </a:r>
          </a:p>
          <a:p>
            <a:pPr algn="l"/>
            <a:r>
              <a:rPr lang="en-IN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(define (make-rat n d)</a:t>
            </a:r>
          </a:p>
          <a:p>
            <a:pPr algn="l"/>
            <a:r>
              <a:rPr lang="en-IN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	  (cons n d))</a:t>
            </a:r>
          </a:p>
          <a:p>
            <a:pPr algn="l"/>
            <a:endParaRPr lang="en-IN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IN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(define (</a:t>
            </a:r>
            <a:r>
              <a:rPr lang="en-IN" b="1" dirty="0" err="1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numer</a:t>
            </a:r>
            <a:r>
              <a:rPr lang="en-IN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 x)</a:t>
            </a:r>
          </a:p>
          <a:p>
            <a:pPr algn="l"/>
            <a:r>
              <a:rPr lang="en-IN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 	 (let ((g (</a:t>
            </a:r>
            <a:r>
              <a:rPr lang="en-IN" b="1" dirty="0" err="1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gcd</a:t>
            </a:r>
            <a:r>
              <a:rPr lang="en-IN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 (car x) (</a:t>
            </a:r>
            <a:r>
              <a:rPr lang="en-IN" b="1" dirty="0" err="1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cdr</a:t>
            </a:r>
            <a:r>
              <a:rPr lang="en-IN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 x))))</a:t>
            </a:r>
          </a:p>
          <a:p>
            <a:pPr algn="l"/>
            <a:r>
              <a:rPr lang="en-IN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    		(/ (car x) g)))</a:t>
            </a:r>
          </a:p>
          <a:p>
            <a:pPr algn="l"/>
            <a:endParaRPr lang="en-IN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IN" b="1" dirty="0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(define (</a:t>
            </a:r>
            <a:r>
              <a:rPr lang="en-IN" b="1" dirty="0" err="1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denom</a:t>
            </a:r>
            <a:r>
              <a:rPr lang="en-IN" b="1" dirty="0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 x)</a:t>
            </a:r>
          </a:p>
          <a:p>
            <a:pPr algn="l"/>
            <a:r>
              <a:rPr lang="en-IN" b="1" dirty="0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  	(let ((g (</a:t>
            </a:r>
            <a:r>
              <a:rPr lang="en-IN" b="1" dirty="0" err="1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gcd</a:t>
            </a:r>
            <a:r>
              <a:rPr lang="en-IN" b="1" dirty="0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 (car x) (</a:t>
            </a:r>
            <a:r>
              <a:rPr lang="en-IN" b="1" dirty="0" err="1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cdr</a:t>
            </a:r>
            <a:r>
              <a:rPr lang="en-IN" b="1" dirty="0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 x))))</a:t>
            </a:r>
          </a:p>
          <a:p>
            <a:pPr algn="l"/>
            <a:r>
              <a:rPr lang="en-IN" b="1" dirty="0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   		 (/ (</a:t>
            </a:r>
            <a:r>
              <a:rPr lang="en-IN" b="1" dirty="0" err="1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cdr</a:t>
            </a:r>
            <a:r>
              <a:rPr lang="en-IN" b="1" dirty="0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 x) g)))</a:t>
            </a:r>
            <a:endParaRPr lang="en-IN" b="1" dirty="0">
              <a:solidFill>
                <a:srgbClr val="00FFFF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l"/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Alternative approach for rational numbers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715016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Observations:</a:t>
            </a:r>
          </a:p>
          <a:p>
            <a:pPr>
              <a:buNone/>
            </a:pPr>
            <a:r>
              <a:rPr lang="en-IN" sz="2800" dirty="0" smtClean="0">
                <a:solidFill>
                  <a:schemeClr val="bg1"/>
                </a:solidFill>
              </a:rPr>
              <a:t>	</a:t>
            </a:r>
            <a:r>
              <a:rPr lang="en-IN" sz="2800" dirty="0" smtClean="0">
                <a:solidFill>
                  <a:srgbClr val="FF0000"/>
                </a:solidFill>
              </a:rPr>
              <a:t>- </a:t>
            </a:r>
            <a:r>
              <a:rPr lang="en-IN" sz="2800" dirty="0" smtClean="0">
                <a:solidFill>
                  <a:srgbClr val="FF33CC"/>
                </a:solidFill>
              </a:rPr>
              <a:t>Procedures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 smtClean="0">
                <a:solidFill>
                  <a:schemeClr val="bg1"/>
                </a:solidFill>
              </a:rPr>
              <a:t>can be defined based upon the   	</a:t>
            </a:r>
            <a:r>
              <a:rPr lang="en-IN" sz="2800" dirty="0" smtClean="0">
                <a:solidFill>
                  <a:srgbClr val="00FFFF"/>
                </a:solidFill>
              </a:rPr>
              <a:t>understanding of the programmer</a:t>
            </a:r>
            <a:r>
              <a:rPr lang="en-IN" sz="2800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r>
              <a:rPr lang="en-IN" sz="2800" dirty="0" smtClean="0">
                <a:solidFill>
                  <a:schemeClr val="bg1"/>
                </a:solidFill>
              </a:rPr>
              <a:t>	-</a:t>
            </a:r>
            <a:r>
              <a:rPr lang="en-IN" sz="2800" dirty="0" smtClean="0">
                <a:solidFill>
                  <a:srgbClr val="FF33CC"/>
                </a:solidFill>
              </a:rPr>
              <a:t>Best</a:t>
            </a:r>
            <a:r>
              <a:rPr lang="en-IN" sz="2800" dirty="0" smtClean="0">
                <a:solidFill>
                  <a:schemeClr val="bg1"/>
                </a:solidFill>
              </a:rPr>
              <a:t> </a:t>
            </a:r>
            <a:r>
              <a:rPr lang="en-IN" sz="2800" dirty="0" smtClean="0">
                <a:solidFill>
                  <a:srgbClr val="FF33CC"/>
                </a:solidFill>
              </a:rPr>
              <a:t>practice</a:t>
            </a:r>
            <a:r>
              <a:rPr lang="en-IN" sz="2800" dirty="0" smtClean="0">
                <a:solidFill>
                  <a:schemeClr val="bg1"/>
                </a:solidFill>
              </a:rPr>
              <a:t> is to code so that </a:t>
            </a:r>
            <a:r>
              <a:rPr lang="en-IN" sz="2800" dirty="0" smtClean="0">
                <a:solidFill>
                  <a:srgbClr val="00FFFF"/>
                </a:solidFill>
              </a:rPr>
              <a:t>minimum 	operations</a:t>
            </a:r>
            <a:r>
              <a:rPr lang="en-IN" sz="2800" dirty="0" smtClean="0">
                <a:solidFill>
                  <a:schemeClr val="bg1"/>
                </a:solidFill>
              </a:rPr>
              <a:t> are performed.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Approach 1: Including </a:t>
            </a:r>
            <a:r>
              <a:rPr lang="en-IN" sz="2800" dirty="0" err="1" smtClean="0">
                <a:solidFill>
                  <a:srgbClr val="FFFF00"/>
                </a:solidFill>
              </a:rPr>
              <a:t>gcd</a:t>
            </a:r>
            <a:r>
              <a:rPr lang="en-IN" sz="2800" dirty="0" smtClean="0">
                <a:solidFill>
                  <a:srgbClr val="FFFF00"/>
                </a:solidFill>
              </a:rPr>
              <a:t>()</a:t>
            </a:r>
            <a:r>
              <a:rPr lang="en-IN" sz="2800" dirty="0" smtClean="0">
                <a:solidFill>
                  <a:srgbClr val="FF0000"/>
                </a:solidFill>
              </a:rPr>
              <a:t> into </a:t>
            </a:r>
            <a:r>
              <a:rPr lang="en-IN" sz="2800" dirty="0" smtClean="0">
                <a:solidFill>
                  <a:srgbClr val="FF33CC"/>
                </a:solidFill>
              </a:rPr>
              <a:t>make-rat().</a:t>
            </a:r>
          </a:p>
          <a:p>
            <a:pPr>
              <a:buNone/>
            </a:pPr>
            <a:r>
              <a:rPr lang="en-IN" sz="2800" dirty="0" smtClean="0">
                <a:solidFill>
                  <a:schemeClr val="bg1"/>
                </a:solidFill>
              </a:rPr>
              <a:t>	</a:t>
            </a:r>
            <a:r>
              <a:rPr lang="en-IN" sz="2800" dirty="0" smtClean="0">
                <a:solidFill>
                  <a:srgbClr val="00FFFF"/>
                </a:solidFill>
              </a:rPr>
              <a:t>Normalization with </a:t>
            </a:r>
            <a:r>
              <a:rPr lang="en-IN" sz="2800" dirty="0" err="1" smtClean="0">
                <a:solidFill>
                  <a:srgbClr val="00FFFF"/>
                </a:solidFill>
              </a:rPr>
              <a:t>gcd</a:t>
            </a:r>
            <a:r>
              <a:rPr lang="en-IN" sz="2800" dirty="0" smtClean="0">
                <a:solidFill>
                  <a:srgbClr val="00FFFF"/>
                </a:solidFill>
              </a:rPr>
              <a:t>() </a:t>
            </a:r>
            <a:r>
              <a:rPr lang="en-IN" sz="2800" dirty="0" smtClean="0">
                <a:solidFill>
                  <a:schemeClr val="bg1"/>
                </a:solidFill>
              </a:rPr>
              <a:t>will be performed </a:t>
            </a:r>
            <a:r>
              <a:rPr lang="en-IN" sz="2800" dirty="0" smtClean="0">
                <a:solidFill>
                  <a:srgbClr val="92D050"/>
                </a:solidFill>
              </a:rPr>
              <a:t>only at the time of creation</a:t>
            </a:r>
            <a:r>
              <a:rPr lang="en-IN" sz="2800" dirty="0" smtClean="0">
                <a:solidFill>
                  <a:schemeClr val="bg1"/>
                </a:solidFill>
              </a:rPr>
              <a:t> of the </a:t>
            </a:r>
            <a:r>
              <a:rPr lang="en-IN" sz="2800" dirty="0" smtClean="0">
                <a:solidFill>
                  <a:srgbClr val="0070C0"/>
                </a:solidFill>
              </a:rPr>
              <a:t>rational no.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Approach 2: Including </a:t>
            </a:r>
            <a:r>
              <a:rPr lang="en-IN" sz="2800" dirty="0" err="1" smtClean="0">
                <a:solidFill>
                  <a:srgbClr val="FF33CC"/>
                </a:solidFill>
              </a:rPr>
              <a:t>gcd</a:t>
            </a:r>
            <a:r>
              <a:rPr lang="en-IN" sz="2800" dirty="0" smtClean="0">
                <a:solidFill>
                  <a:srgbClr val="FF33CC"/>
                </a:solidFill>
              </a:rPr>
              <a:t>() </a:t>
            </a:r>
            <a:r>
              <a:rPr lang="en-IN" sz="2800" dirty="0" smtClean="0">
                <a:solidFill>
                  <a:srgbClr val="FF0000"/>
                </a:solidFill>
              </a:rPr>
              <a:t>into </a:t>
            </a:r>
            <a:r>
              <a:rPr lang="en-IN" sz="2800" dirty="0" err="1" smtClean="0">
                <a:solidFill>
                  <a:srgbClr val="FF33CC"/>
                </a:solidFill>
              </a:rPr>
              <a:t>numer</a:t>
            </a:r>
            <a:r>
              <a:rPr lang="en-IN" sz="2800" dirty="0" smtClean="0">
                <a:solidFill>
                  <a:srgbClr val="FF33CC"/>
                </a:solidFill>
              </a:rPr>
              <a:t>()</a:t>
            </a:r>
            <a:r>
              <a:rPr lang="en-IN" sz="2800" dirty="0" smtClean="0">
                <a:solidFill>
                  <a:srgbClr val="FF0000"/>
                </a:solidFill>
              </a:rPr>
              <a:t> and </a:t>
            </a:r>
            <a:r>
              <a:rPr lang="en-IN" sz="2800" dirty="0" err="1" smtClean="0">
                <a:solidFill>
                  <a:srgbClr val="FF33CC"/>
                </a:solidFill>
              </a:rPr>
              <a:t>Denom</a:t>
            </a:r>
            <a:r>
              <a:rPr lang="en-IN" sz="2800" dirty="0" smtClean="0">
                <a:solidFill>
                  <a:srgbClr val="FF33CC"/>
                </a:solidFill>
              </a:rPr>
              <a:t> ()</a:t>
            </a:r>
          </a:p>
          <a:p>
            <a:pPr>
              <a:buNone/>
            </a:pPr>
            <a:r>
              <a:rPr lang="en-IN" sz="2800" dirty="0" smtClean="0">
                <a:solidFill>
                  <a:schemeClr val="bg1"/>
                </a:solidFill>
              </a:rPr>
              <a:t>	</a:t>
            </a:r>
            <a:r>
              <a:rPr lang="en-IN" sz="2800" dirty="0" smtClean="0">
                <a:solidFill>
                  <a:srgbClr val="00FFFF"/>
                </a:solidFill>
              </a:rPr>
              <a:t>Normalization with </a:t>
            </a:r>
            <a:r>
              <a:rPr lang="en-IN" sz="2800" dirty="0" err="1" smtClean="0">
                <a:solidFill>
                  <a:srgbClr val="00FFFF"/>
                </a:solidFill>
              </a:rPr>
              <a:t>gcd</a:t>
            </a:r>
            <a:r>
              <a:rPr lang="en-IN" sz="2800" dirty="0" smtClean="0">
                <a:solidFill>
                  <a:srgbClr val="00FFFF"/>
                </a:solidFill>
              </a:rPr>
              <a:t>() </a:t>
            </a:r>
            <a:r>
              <a:rPr lang="en-IN" sz="2800" dirty="0" smtClean="0">
                <a:solidFill>
                  <a:schemeClr val="bg1"/>
                </a:solidFill>
              </a:rPr>
              <a:t>will be performed </a:t>
            </a:r>
            <a:r>
              <a:rPr lang="en-IN" sz="2800" dirty="0" smtClean="0">
                <a:solidFill>
                  <a:srgbClr val="92D050"/>
                </a:solidFill>
              </a:rPr>
              <a:t>repeatedly whenever </a:t>
            </a:r>
            <a:r>
              <a:rPr lang="en-IN" sz="2800" dirty="0" smtClean="0">
                <a:solidFill>
                  <a:schemeClr val="bg1"/>
                </a:solidFill>
              </a:rPr>
              <a:t>individual </a:t>
            </a:r>
            <a:r>
              <a:rPr lang="en-IN" sz="2800" dirty="0" smtClean="0">
                <a:solidFill>
                  <a:srgbClr val="0070C0"/>
                </a:solidFill>
              </a:rPr>
              <a:t>data items are accessed.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1143000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Data Abstraction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066800"/>
            <a:ext cx="8991600" cy="5486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Idea is to </a:t>
            </a:r>
            <a:r>
              <a:rPr lang="en-IN" sz="28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build complex data </a:t>
            </a:r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 combining primitive or compound data objects.</a:t>
            </a:r>
          </a:p>
          <a:p>
            <a:pPr algn="l">
              <a:buFont typeface="Arial" pitchFamily="34" charset="0"/>
              <a:buChar char="•"/>
            </a:pPr>
            <a:endParaRPr lang="en-IN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methodology that enables to separate the details of </a:t>
            </a:r>
            <a:r>
              <a:rPr lang="en-IN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how the complex data is used </a:t>
            </a:r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from the details of </a:t>
            </a:r>
            <a:r>
              <a:rPr lang="en-IN" sz="28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how the data is constructed</a:t>
            </a:r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from primitive data objects.</a:t>
            </a:r>
          </a:p>
          <a:p>
            <a:pPr algn="l">
              <a:buFont typeface="Arial" pitchFamily="34" charset="0"/>
              <a:buChar char="•"/>
            </a:pPr>
            <a:endParaRPr lang="en-IN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Example: 								</a:t>
            </a:r>
            <a:r>
              <a:rPr lang="en-I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Rational Number </a:t>
            </a:r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can be manipulated easily considering its 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denominator</a:t>
            </a:r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8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numerator</a:t>
            </a:r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part as a single data unit.</a:t>
            </a:r>
          </a:p>
          <a:p>
            <a:pPr algn="l">
              <a:buFont typeface="Arial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Example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857232"/>
            <a:ext cx="8786874" cy="1714512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Finding mid-point of a line segment using data abstraction. Consider the “point” to be pair of x-coordinate and y-coordinate. And “line” to be a pair of start-point and end-point.</a:t>
            </a:r>
          </a:p>
          <a:p>
            <a:pPr>
              <a:buNone/>
            </a:pPr>
            <a:endParaRPr lang="en-IN" sz="2800" dirty="0" smtClean="0">
              <a:solidFill>
                <a:srgbClr val="FF0000"/>
              </a:solidFill>
            </a:endParaRPr>
          </a:p>
        </p:txBody>
      </p:sp>
      <p:pic>
        <p:nvPicPr>
          <p:cNvPr id="19460" name="Picture 4" descr="C:\Users\Rimjhim\Desktop\SICP\lectures\Lecture 11 03-08-2020\OneDrive_1_8-14-2020\mid-point formul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302017"/>
            <a:ext cx="3788825" cy="3127379"/>
          </a:xfrm>
          <a:prstGeom prst="rect">
            <a:avLst/>
          </a:prstGeom>
          <a:noFill/>
        </p:spPr>
      </p:pic>
      <p:pic>
        <p:nvPicPr>
          <p:cNvPr id="19462" name="Picture 6" descr="C:\Users\Rimjhim\Desktop\SICP\lectures\Lecture 11 03-08-2020\OneDrive_1_8-14-2020\mid-point examp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3219472"/>
            <a:ext cx="4000500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rgbClr val="FFFF00"/>
                </a:solidFill>
              </a:rPr>
              <a:t>Steps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857232"/>
            <a:ext cx="8858312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Step-1:  Creation of point ‘p1’ and ‘p2’in terms of (</a:t>
            </a:r>
            <a:r>
              <a:rPr lang="en-IN" dirty="0" err="1" smtClean="0">
                <a:solidFill>
                  <a:srgbClr val="FF0000"/>
                </a:solidFill>
              </a:rPr>
              <a:t>x,y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		</a:t>
            </a:r>
            <a:r>
              <a:rPr lang="en-IN" dirty="0" smtClean="0">
                <a:solidFill>
                  <a:srgbClr val="00B0F0"/>
                </a:solidFill>
              </a:rPr>
              <a:t>(define (make-point x y) (cons x y))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		</a:t>
            </a:r>
            <a:r>
              <a:rPr lang="en-IN" dirty="0" smtClean="0">
                <a:solidFill>
                  <a:srgbClr val="FF33CC"/>
                </a:solidFill>
              </a:rPr>
              <a:t>(define p1 (make-point 2 3))</a:t>
            </a:r>
          </a:p>
          <a:p>
            <a:pPr>
              <a:buNone/>
            </a:pPr>
            <a:r>
              <a:rPr lang="en-IN" dirty="0" smtClean="0">
                <a:solidFill>
                  <a:srgbClr val="FF33CC"/>
                </a:solidFill>
              </a:rPr>
              <a:t>			(define p2 (make-point 8 6))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Step-2:  Extracting individual co-ordinates x and y.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		</a:t>
            </a:r>
            <a:r>
              <a:rPr lang="en-IN" dirty="0" smtClean="0">
                <a:solidFill>
                  <a:srgbClr val="00B0F0"/>
                </a:solidFill>
              </a:rPr>
              <a:t>(define (x-point p) (car p))</a:t>
            </a:r>
          </a:p>
          <a:p>
            <a:pPr>
              <a:buNone/>
            </a:pPr>
            <a:r>
              <a:rPr lang="en-IN" dirty="0" smtClean="0">
                <a:solidFill>
                  <a:srgbClr val="00B0F0"/>
                </a:solidFill>
              </a:rPr>
              <a:t>			(define (y-point p) (</a:t>
            </a:r>
            <a:r>
              <a:rPr lang="en-IN" dirty="0" err="1" smtClean="0">
                <a:solidFill>
                  <a:srgbClr val="00B0F0"/>
                </a:solidFill>
              </a:rPr>
              <a:t>cdr</a:t>
            </a:r>
            <a:r>
              <a:rPr lang="en-IN" dirty="0" smtClean="0">
                <a:solidFill>
                  <a:srgbClr val="00B0F0"/>
                </a:solidFill>
              </a:rPr>
              <a:t> p))</a:t>
            </a:r>
          </a:p>
          <a:p>
            <a:pPr>
              <a:buNone/>
            </a:pPr>
            <a:r>
              <a:rPr lang="en-IN" dirty="0" smtClean="0">
                <a:solidFill>
                  <a:srgbClr val="00B0F0"/>
                </a:solidFill>
              </a:rPr>
              <a:t>			</a:t>
            </a:r>
            <a:r>
              <a:rPr lang="en-IN" dirty="0" smtClean="0">
                <a:solidFill>
                  <a:srgbClr val="FF33CC"/>
                </a:solidFill>
              </a:rPr>
              <a:t>(</a:t>
            </a:r>
            <a:r>
              <a:rPr lang="en-IN" dirty="0" smtClean="0">
                <a:solidFill>
                  <a:srgbClr val="FF33CC"/>
                </a:solidFill>
              </a:rPr>
              <a:t>x-point</a:t>
            </a:r>
            <a:r>
              <a:rPr lang="en-IN" dirty="0" smtClean="0">
                <a:solidFill>
                  <a:srgbClr val="FF33CC"/>
                </a:solidFill>
              </a:rPr>
              <a:t> </a:t>
            </a:r>
            <a:r>
              <a:rPr lang="en-IN" dirty="0" smtClean="0">
                <a:solidFill>
                  <a:srgbClr val="FF33CC"/>
                </a:solidFill>
              </a:rPr>
              <a:t>p1)</a:t>
            </a:r>
          </a:p>
          <a:p>
            <a:pPr>
              <a:buNone/>
            </a:pPr>
            <a:r>
              <a:rPr lang="en-IN" dirty="0" smtClean="0">
                <a:solidFill>
                  <a:srgbClr val="FF33CC"/>
                </a:solidFill>
              </a:rPr>
              <a:t>			</a:t>
            </a:r>
            <a:r>
              <a:rPr lang="en-IN" dirty="0" smtClean="0">
                <a:solidFill>
                  <a:srgbClr val="FF33CC"/>
                </a:solidFill>
              </a:rPr>
              <a:t>(</a:t>
            </a:r>
            <a:r>
              <a:rPr lang="en-IN" dirty="0" smtClean="0">
                <a:solidFill>
                  <a:srgbClr val="FF33CC"/>
                </a:solidFill>
              </a:rPr>
              <a:t>y-point</a:t>
            </a:r>
            <a:r>
              <a:rPr lang="en-IN" dirty="0" smtClean="0">
                <a:solidFill>
                  <a:srgbClr val="FF33CC"/>
                </a:solidFill>
              </a:rPr>
              <a:t> </a:t>
            </a:r>
            <a:r>
              <a:rPr lang="en-IN" dirty="0" smtClean="0">
                <a:solidFill>
                  <a:srgbClr val="FF33CC"/>
                </a:solidFill>
              </a:rPr>
              <a:t>p1)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rgbClr val="FFFF00"/>
                </a:solidFill>
              </a:rPr>
              <a:t>Steps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8858312" cy="592935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Step-3:  Printing points.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		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(define (print-point p)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				 (newline)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				 (display "(")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 				(display (x-point p))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				(display ",")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 				(display (y-point p))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 				(display ")")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			)</a:t>
            </a:r>
          </a:p>
          <a:p>
            <a:pPr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		</a:t>
            </a:r>
          </a:p>
          <a:p>
            <a:pPr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			</a:t>
            </a:r>
            <a:r>
              <a:rPr lang="en-IN" sz="2800" dirty="0" smtClean="0">
                <a:solidFill>
                  <a:srgbClr val="FF33CC"/>
                </a:solidFill>
              </a:rPr>
              <a:t>(print-point p1)</a:t>
            </a:r>
          </a:p>
          <a:p>
            <a:pPr>
              <a:buNone/>
            </a:pPr>
            <a:r>
              <a:rPr lang="en-IN" sz="2800" dirty="0" smtClean="0">
                <a:solidFill>
                  <a:srgbClr val="FF33CC"/>
                </a:solidFill>
              </a:rPr>
              <a:t>			(print-point p2)</a:t>
            </a:r>
            <a:endParaRPr lang="en-US" sz="2800" dirty="0">
              <a:solidFill>
                <a:srgbClr val="FF33CC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rgbClr val="FFFF00"/>
                </a:solidFill>
              </a:rPr>
              <a:t>Steps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8858312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Step-4: Creating line-segment “line1” between ‘p1’ and ‘p2’ </a:t>
            </a:r>
            <a:endParaRPr lang="en-IN" sz="28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		(define (make-segment start-point end-point) </a:t>
            </a:r>
          </a:p>
          <a:p>
            <a:pPr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   			(cons start-point end-point)) </a:t>
            </a:r>
          </a:p>
          <a:p>
            <a:pPr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		</a:t>
            </a:r>
            <a:r>
              <a:rPr lang="en-US" sz="2800" dirty="0" smtClean="0">
                <a:solidFill>
                  <a:srgbClr val="FF33CC"/>
                </a:solidFill>
              </a:rPr>
              <a:t> (define line1 (make-segment p1 p2))</a:t>
            </a:r>
            <a:endParaRPr lang="en-IN" sz="2800" dirty="0" smtClean="0">
              <a:solidFill>
                <a:srgbClr val="FF33CC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Step-5:  Extracting start-point and end-point of “line1” </a:t>
            </a:r>
          </a:p>
          <a:p>
            <a:pPr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 		(define (start-segment segment) (car segment)) </a:t>
            </a:r>
          </a:p>
          <a:p>
            <a:pPr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 		(define (end-segment segment) (</a:t>
            </a:r>
            <a:r>
              <a:rPr lang="en-IN" sz="2800" dirty="0" err="1" smtClean="0">
                <a:solidFill>
                  <a:srgbClr val="00B0F0"/>
                </a:solidFill>
              </a:rPr>
              <a:t>cdr</a:t>
            </a:r>
            <a:r>
              <a:rPr lang="en-IN" sz="2800" dirty="0" smtClean="0">
                <a:solidFill>
                  <a:srgbClr val="00B0F0"/>
                </a:solidFill>
              </a:rPr>
              <a:t> segment))</a:t>
            </a:r>
          </a:p>
          <a:p>
            <a:pPr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		</a:t>
            </a:r>
            <a:r>
              <a:rPr lang="en-IN" sz="2800" dirty="0" smtClean="0">
                <a:solidFill>
                  <a:srgbClr val="FF33CC"/>
                </a:solidFill>
              </a:rPr>
              <a:t>(</a:t>
            </a:r>
            <a:r>
              <a:rPr lang="en-IN" sz="2800" dirty="0" smtClean="0">
                <a:solidFill>
                  <a:srgbClr val="FF33CC"/>
                </a:solidFill>
              </a:rPr>
              <a:t>start-segment</a:t>
            </a:r>
            <a:r>
              <a:rPr lang="en-IN" sz="2800" dirty="0" smtClean="0">
                <a:solidFill>
                  <a:srgbClr val="FF33CC"/>
                </a:solidFill>
              </a:rPr>
              <a:t> </a:t>
            </a:r>
            <a:r>
              <a:rPr lang="en-IN" sz="2800" dirty="0" smtClean="0">
                <a:solidFill>
                  <a:srgbClr val="FF33CC"/>
                </a:solidFill>
              </a:rPr>
              <a:t>line1)</a:t>
            </a:r>
          </a:p>
          <a:p>
            <a:pPr>
              <a:buNone/>
            </a:pPr>
            <a:r>
              <a:rPr lang="en-IN" sz="2800" dirty="0" smtClean="0">
                <a:solidFill>
                  <a:srgbClr val="FF33CC"/>
                </a:solidFill>
              </a:rPr>
              <a:t>		</a:t>
            </a:r>
            <a:r>
              <a:rPr lang="en-IN" sz="2800" dirty="0" smtClean="0">
                <a:solidFill>
                  <a:srgbClr val="FF33CC"/>
                </a:solidFill>
              </a:rPr>
              <a:t>(</a:t>
            </a:r>
            <a:r>
              <a:rPr lang="en-IN" sz="2800" dirty="0" smtClean="0">
                <a:solidFill>
                  <a:srgbClr val="FF33CC"/>
                </a:solidFill>
              </a:rPr>
              <a:t>end-segment</a:t>
            </a:r>
            <a:r>
              <a:rPr lang="en-IN" sz="2800" dirty="0" smtClean="0">
                <a:solidFill>
                  <a:srgbClr val="FF33CC"/>
                </a:solidFill>
              </a:rPr>
              <a:t> </a:t>
            </a:r>
            <a:r>
              <a:rPr lang="en-IN" sz="2800" dirty="0" smtClean="0">
                <a:solidFill>
                  <a:srgbClr val="FF33CC"/>
                </a:solidFill>
              </a:rPr>
              <a:t>line1)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rgbClr val="FFFF00"/>
                </a:solidFill>
              </a:rPr>
              <a:t>Steps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8858312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Step-6 Printing line “line1”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	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(define (print-segment p)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 			(newline)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 			(display "(")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 			(display (start-segment p))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			(display "--------------")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 			(display (end-segment p))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 			(display ")")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		)</a:t>
            </a:r>
          </a:p>
          <a:p>
            <a:pPr>
              <a:buNone/>
            </a:pPr>
            <a:endParaRPr lang="en-IN" sz="28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		</a:t>
            </a:r>
            <a:r>
              <a:rPr lang="en-IN" sz="2800" dirty="0" smtClean="0">
                <a:solidFill>
                  <a:srgbClr val="FF33CC"/>
                </a:solidFill>
              </a:rPr>
              <a:t>(print-segment line1)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28628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rgbClr val="FFFF00"/>
                </a:solidFill>
              </a:rPr>
              <a:t>Steps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571480"/>
            <a:ext cx="8858312" cy="62865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Step-7: Define procedure for calculating mid-point.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	</a:t>
            </a:r>
            <a:r>
              <a:rPr lang="en-IN" sz="2800" dirty="0" smtClean="0">
                <a:solidFill>
                  <a:srgbClr val="00B0F0"/>
                </a:solidFill>
              </a:rPr>
              <a:t>(define (midpoint-segment </a:t>
            </a:r>
            <a:r>
              <a:rPr lang="en-IN" sz="2800" dirty="0" err="1" smtClean="0">
                <a:solidFill>
                  <a:srgbClr val="00B0F0"/>
                </a:solidFill>
              </a:rPr>
              <a:t>seg</a:t>
            </a:r>
            <a:r>
              <a:rPr lang="en-IN" sz="2800" dirty="0" smtClean="0">
                <a:solidFill>
                  <a:srgbClr val="00B0F0"/>
                </a:solidFill>
              </a:rPr>
              <a:t>) </a:t>
            </a:r>
          </a:p>
          <a:p>
            <a:pPr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   			(average-points (start-segment </a:t>
            </a:r>
            <a:r>
              <a:rPr lang="en-IN" sz="2800" dirty="0" err="1" smtClean="0">
                <a:solidFill>
                  <a:srgbClr val="00B0F0"/>
                </a:solidFill>
              </a:rPr>
              <a:t>seg</a:t>
            </a:r>
            <a:r>
              <a:rPr lang="en-IN" sz="2800" dirty="0" smtClean="0">
                <a:solidFill>
                  <a:srgbClr val="00B0F0"/>
                </a:solidFill>
              </a:rPr>
              <a:t>) </a:t>
            </a:r>
          </a:p>
          <a:p>
            <a:pPr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                   			      (end-segment </a:t>
            </a:r>
            <a:r>
              <a:rPr lang="en-IN" sz="2800" dirty="0" err="1" smtClean="0">
                <a:solidFill>
                  <a:srgbClr val="00B0F0"/>
                </a:solidFill>
              </a:rPr>
              <a:t>seg</a:t>
            </a:r>
            <a:r>
              <a:rPr lang="en-IN" sz="2800" dirty="0" smtClean="0">
                <a:solidFill>
                  <a:srgbClr val="00B0F0"/>
                </a:solidFill>
              </a:rPr>
              <a:t>)</a:t>
            </a:r>
          </a:p>
          <a:p>
            <a:pPr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			))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Helping procedures: 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 		</a:t>
            </a:r>
            <a:r>
              <a:rPr lang="en-IN" sz="2800" dirty="0" smtClean="0">
                <a:solidFill>
                  <a:srgbClr val="92D050"/>
                </a:solidFill>
              </a:rPr>
              <a:t>(define (average-points a b) 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   			</a:t>
            </a:r>
            <a:r>
              <a:rPr lang="en-IN" sz="2800" dirty="0" smtClean="0">
                <a:solidFill>
                  <a:srgbClr val="92D050"/>
                </a:solidFill>
              </a:rPr>
              <a:t>(</a:t>
            </a:r>
            <a:r>
              <a:rPr lang="en-IN" sz="2800" dirty="0" smtClean="0">
                <a:solidFill>
                  <a:srgbClr val="00B0F0"/>
                </a:solidFill>
              </a:rPr>
              <a:t>make-point (</a:t>
            </a:r>
            <a:r>
              <a:rPr lang="en-IN" sz="2800" dirty="0" smtClean="0">
                <a:solidFill>
                  <a:srgbClr val="FF33CC"/>
                </a:solidFill>
              </a:rPr>
              <a:t>average (x-point a) (x-point b))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               			</a:t>
            </a:r>
            <a:r>
              <a:rPr lang="en-IN" sz="2800" dirty="0" smtClean="0">
                <a:solidFill>
                  <a:srgbClr val="FF33CC"/>
                </a:solidFill>
              </a:rPr>
              <a:t>(average (y-point a) (y-point b)</a:t>
            </a:r>
            <a:r>
              <a:rPr lang="en-IN" sz="2800" dirty="0" smtClean="0">
                <a:solidFill>
                  <a:srgbClr val="00B0F0"/>
                </a:solidFill>
              </a:rPr>
              <a:t>)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		</a:t>
            </a:r>
            <a:r>
              <a:rPr lang="en-IN" sz="2800" dirty="0" smtClean="0">
                <a:solidFill>
                  <a:srgbClr val="92D050"/>
                </a:solidFill>
              </a:rPr>
              <a:t>)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	</a:t>
            </a:r>
            <a:r>
              <a:rPr lang="en-IN" sz="2800" dirty="0" smtClean="0">
                <a:solidFill>
                  <a:srgbClr val="92D050"/>
                </a:solidFill>
              </a:rPr>
              <a:t>)</a:t>
            </a:r>
            <a:endParaRPr lang="en-IN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(define (average a b)</a:t>
            </a:r>
          </a:p>
          <a:p>
            <a:pPr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         (/ (+ a b) 2))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		</a:t>
            </a:r>
            <a:r>
              <a:rPr lang="en-IN" sz="3500" dirty="0" smtClean="0">
                <a:solidFill>
                  <a:srgbClr val="FF33CC"/>
                </a:solidFill>
              </a:rPr>
              <a:t>(define mp (midpoint-segment  line1))</a:t>
            </a:r>
            <a:endParaRPr lang="en-IN" sz="3800" dirty="0" smtClean="0">
              <a:solidFill>
                <a:srgbClr val="FF33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86644" y="1571612"/>
            <a:ext cx="1857388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Extracts start and </a:t>
            </a:r>
          </a:p>
          <a:p>
            <a:r>
              <a:rPr lang="en-IN" dirty="0" smtClean="0">
                <a:solidFill>
                  <a:srgbClr val="FFFF00"/>
                </a:solidFill>
              </a:rPr>
              <a:t>end points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4714884"/>
            <a:ext cx="214314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Extracts individual coordinates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What is meant by data?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 may say that </a:t>
            </a:r>
            <a:r>
              <a:rPr lang="en-US" dirty="0" smtClean="0">
                <a:solidFill>
                  <a:srgbClr val="FF0000"/>
                </a:solidFill>
              </a:rPr>
              <a:t>’d</a:t>
            </a:r>
            <a:r>
              <a:rPr lang="en-US" i="1" dirty="0" smtClean="0">
                <a:solidFill>
                  <a:srgbClr val="FF0000"/>
                </a:solidFill>
              </a:rPr>
              <a:t>ata’</a:t>
            </a:r>
            <a:r>
              <a:rPr lang="en-US" dirty="0" smtClean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chemeClr val="bg1"/>
                </a:solidFill>
              </a:rPr>
              <a:t>is </a:t>
            </a:r>
            <a:r>
              <a:rPr lang="en-US" dirty="0" smtClean="0">
                <a:solidFill>
                  <a:srgbClr val="FF33CC"/>
                </a:solidFill>
              </a:rPr>
              <a:t>numbers, characters, strings, pairs, lists, maps, sets </a:t>
            </a:r>
            <a:r>
              <a:rPr lang="en-US" dirty="0" smtClean="0">
                <a:solidFill>
                  <a:schemeClr val="bg1"/>
                </a:solidFill>
              </a:rPr>
              <a:t>and so on.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Procedures can also be manipulated as data.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Hence, </a:t>
            </a:r>
            <a:r>
              <a:rPr lang="en-IN" dirty="0" smtClean="0">
                <a:solidFill>
                  <a:srgbClr val="FF0000"/>
                </a:solidFill>
              </a:rPr>
              <a:t>procedures</a:t>
            </a:r>
            <a:r>
              <a:rPr lang="en-IN" dirty="0" smtClean="0">
                <a:solidFill>
                  <a:schemeClr val="bg1"/>
                </a:solidFill>
              </a:rPr>
              <a:t> can also be called ‘</a:t>
            </a:r>
            <a:r>
              <a:rPr lang="en-IN" dirty="0" smtClean="0">
                <a:solidFill>
                  <a:srgbClr val="FF33CC"/>
                </a:solidFill>
              </a:rPr>
              <a:t>data’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rgbClr val="FFFF00"/>
                </a:solidFill>
              </a:rPr>
              <a:t>For example: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Let us </a:t>
            </a:r>
            <a:r>
              <a:rPr lang="en-IN" dirty="0" smtClean="0">
                <a:solidFill>
                  <a:srgbClr val="00B050"/>
                </a:solidFill>
              </a:rPr>
              <a:t>re-consider </a:t>
            </a:r>
            <a:r>
              <a:rPr lang="en-IN" dirty="0" smtClean="0">
                <a:solidFill>
                  <a:schemeClr val="bg1"/>
                </a:solidFill>
              </a:rPr>
              <a:t>the </a:t>
            </a:r>
            <a:r>
              <a:rPr lang="en-IN" dirty="0" smtClean="0">
                <a:solidFill>
                  <a:srgbClr val="FF33CC"/>
                </a:solidFill>
              </a:rPr>
              <a:t>‘pairs’ data structure </a:t>
            </a:r>
            <a:r>
              <a:rPr lang="en-IN" dirty="0" smtClean="0">
                <a:solidFill>
                  <a:schemeClr val="bg1"/>
                </a:solidFill>
              </a:rPr>
              <a:t>in </a:t>
            </a:r>
            <a:r>
              <a:rPr lang="en-IN" dirty="0" smtClean="0">
                <a:solidFill>
                  <a:srgbClr val="00B0F0"/>
                </a:solidFill>
              </a:rPr>
              <a:t>Scheme using procedures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Previously,</a:t>
            </a:r>
            <a:r>
              <a:rPr lang="en-IN" dirty="0" smtClean="0">
                <a:solidFill>
                  <a:schemeClr val="bg1"/>
                </a:solidFill>
              </a:rPr>
              <a:t> we viewed </a:t>
            </a:r>
            <a:r>
              <a:rPr lang="en-IN" dirty="0" smtClean="0">
                <a:solidFill>
                  <a:srgbClr val="FF33CC"/>
                </a:solidFill>
              </a:rPr>
              <a:t>‘pair’ </a:t>
            </a:r>
            <a:r>
              <a:rPr lang="en-IN" dirty="0" smtClean="0">
                <a:solidFill>
                  <a:schemeClr val="bg1"/>
                </a:solidFill>
              </a:rPr>
              <a:t>as </a:t>
            </a:r>
            <a:r>
              <a:rPr lang="en-IN" dirty="0" smtClean="0">
                <a:solidFill>
                  <a:srgbClr val="FFC000"/>
                </a:solidFill>
              </a:rPr>
              <a:t>data</a:t>
            </a:r>
            <a:r>
              <a:rPr lang="en-IN" dirty="0" smtClean="0">
                <a:solidFill>
                  <a:schemeClr val="bg1"/>
                </a:solidFill>
              </a:rPr>
              <a:t> manipulated using </a:t>
            </a:r>
            <a:r>
              <a:rPr lang="en-IN" dirty="0" smtClean="0">
                <a:solidFill>
                  <a:srgbClr val="00FFFF"/>
                </a:solidFill>
              </a:rPr>
              <a:t>primitive procedures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rgbClr val="92D050"/>
                </a:solidFill>
              </a:rPr>
              <a:t>cons, car</a:t>
            </a:r>
            <a:r>
              <a:rPr lang="en-IN" dirty="0" smtClean="0">
                <a:solidFill>
                  <a:schemeClr val="bg1"/>
                </a:solidFill>
              </a:rPr>
              <a:t> and </a:t>
            </a:r>
            <a:r>
              <a:rPr lang="en-IN" dirty="0" err="1" smtClean="0">
                <a:solidFill>
                  <a:srgbClr val="92D050"/>
                </a:solidFill>
              </a:rPr>
              <a:t>cdr.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endParaRPr lang="en-US" dirty="0">
              <a:solidFill>
                <a:srgbClr val="FF33CC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96908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What is meant by data?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929718" cy="607220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(define (pair x y)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rgbClr val="00FFFF"/>
                </a:solidFill>
              </a:rPr>
              <a:t>(define (dispatch m)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	 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n-US" dirty="0" err="1" smtClean="0">
                <a:solidFill>
                  <a:srgbClr val="FFC000"/>
                </a:solidFill>
              </a:rPr>
              <a:t>cond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((= m 0) x)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		  </a:t>
            </a:r>
            <a:r>
              <a:rPr lang="en-US" dirty="0" smtClean="0">
                <a:solidFill>
                  <a:srgbClr val="FF66FF"/>
                </a:solidFill>
              </a:rPr>
              <a:t>((= m 1) y)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dirty="0" smtClean="0">
                <a:solidFill>
                  <a:srgbClr val="0070C0"/>
                </a:solidFill>
              </a:rPr>
              <a:t>(else (error "Argument not 0 or 1")))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rgbClr val="00FFFF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dispatch) 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(define (first p) 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		   (p 0</a:t>
            </a:r>
            <a:r>
              <a:rPr lang="en-US" dirty="0" smtClean="0">
                <a:solidFill>
                  <a:schemeClr val="accent2"/>
                </a:solidFill>
              </a:rPr>
              <a:t>))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(define (second p)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		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		    (p 1))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3570" y="1428736"/>
            <a:ext cx="311284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Procedure (pair  x y)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Acting  as </a:t>
            </a:r>
            <a:r>
              <a:rPr lang="en-IN" dirty="0" smtClean="0">
                <a:solidFill>
                  <a:srgbClr val="0000FF"/>
                </a:solidFill>
              </a:rPr>
              <a:t>‘’pair’’ </a:t>
            </a:r>
            <a:r>
              <a:rPr lang="en-IN" dirty="0" smtClean="0">
                <a:solidFill>
                  <a:srgbClr val="FF0000"/>
                </a:solidFill>
              </a:rPr>
              <a:t>data structure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96908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What is meant by data?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929718" cy="60722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(first (pair 3 4))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Expansion-1</a:t>
            </a:r>
          </a:p>
          <a:p>
            <a:pPr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(first </a:t>
            </a:r>
            <a:r>
              <a:rPr lang="en-US" dirty="0" smtClean="0">
                <a:solidFill>
                  <a:srgbClr val="00FFFF"/>
                </a:solidFill>
              </a:rPr>
              <a:t>(define (dispatch m)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	 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n-US" dirty="0" err="1" smtClean="0">
                <a:solidFill>
                  <a:srgbClr val="FFC000"/>
                </a:solidFill>
              </a:rPr>
              <a:t>cond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((= m 0) 3)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		  </a:t>
            </a:r>
            <a:r>
              <a:rPr lang="en-US" dirty="0" smtClean="0">
                <a:solidFill>
                  <a:srgbClr val="FF66FF"/>
                </a:solidFill>
              </a:rPr>
              <a:t>((= m 1) 4)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dirty="0" smtClean="0">
                <a:solidFill>
                  <a:srgbClr val="0070C0"/>
                </a:solidFill>
              </a:rPr>
              <a:t>(else (error "Argument not 0 or 1")))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rgbClr val="00FFFF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dispatch)</a:t>
            </a:r>
          </a:p>
          <a:p>
            <a:pPr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3570" y="1428736"/>
            <a:ext cx="311284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Procedure (pair  x y)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Acting  as </a:t>
            </a:r>
            <a:r>
              <a:rPr lang="en-IN" dirty="0" smtClean="0">
                <a:solidFill>
                  <a:srgbClr val="0000FF"/>
                </a:solidFill>
              </a:rPr>
              <a:t>‘’pair’’ </a:t>
            </a:r>
            <a:r>
              <a:rPr lang="en-IN" dirty="0" smtClean="0">
                <a:solidFill>
                  <a:srgbClr val="FF0000"/>
                </a:solidFill>
              </a:rPr>
              <a:t>data structure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96908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What is meant by data?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929718" cy="60722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(first (pair 3 4))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Expansion-1</a:t>
            </a:r>
          </a:p>
          <a:p>
            <a:pPr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(first </a:t>
            </a:r>
            <a:r>
              <a:rPr lang="en-US" dirty="0" smtClean="0">
                <a:solidFill>
                  <a:srgbClr val="00FFFF"/>
                </a:solidFill>
              </a:rPr>
              <a:t>(define (dispatch m)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	 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n-US" dirty="0" err="1" smtClean="0">
                <a:solidFill>
                  <a:srgbClr val="FFC000"/>
                </a:solidFill>
              </a:rPr>
              <a:t>cond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((= m 0) 3)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		  </a:t>
            </a:r>
            <a:r>
              <a:rPr lang="en-US" dirty="0" smtClean="0">
                <a:solidFill>
                  <a:srgbClr val="FF66FF"/>
                </a:solidFill>
              </a:rPr>
              <a:t>((= m 1) 4)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dirty="0" smtClean="0">
                <a:solidFill>
                  <a:srgbClr val="0070C0"/>
                </a:solidFill>
              </a:rPr>
              <a:t>(else (error "Argument not 0 or 1")))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rgbClr val="00FFFF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dispatch)</a:t>
            </a:r>
          </a:p>
          <a:p>
            <a:pPr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3570" y="1428736"/>
            <a:ext cx="2162900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(define (first p)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	(p 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57752" y="5643578"/>
            <a:ext cx="3597139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* Analogous to these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1143000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Data Abstraction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95400"/>
            <a:ext cx="8991600" cy="52578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Advantages: </a:t>
            </a:r>
          </a:p>
          <a:p>
            <a:pPr algn="l"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Increases the </a:t>
            </a:r>
            <a:r>
              <a:rPr lang="en-IN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modularity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expressive power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l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Allows to deal with </a:t>
            </a:r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data at higher conceptual level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than the primitive data objects..</a:t>
            </a:r>
          </a:p>
          <a:p>
            <a:pPr lvl="1" algn="l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Allows to conceptually </a:t>
            </a:r>
            <a:r>
              <a:rPr lang="en-IN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manipulate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complex data as a single unit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Allows combining primitive and compound data objects to </a:t>
            </a:r>
            <a:r>
              <a:rPr lang="en-I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build complex objects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96908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What is meant by data?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929718" cy="60722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(first (pair 3 4))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Expansion-2</a:t>
            </a:r>
          </a:p>
          <a:p>
            <a:pPr>
              <a:buNone/>
            </a:pPr>
            <a:r>
              <a:rPr lang="en-IN" dirty="0" smtClean="0">
                <a:solidFill>
                  <a:srgbClr val="00FFFF"/>
                </a:solidFill>
              </a:rPr>
              <a:t>(pair 3 4) </a:t>
            </a:r>
            <a:r>
              <a:rPr lang="en-IN" dirty="0" smtClean="0">
                <a:solidFill>
                  <a:srgbClr val="FF0000"/>
                </a:solidFill>
              </a:rPr>
              <a:t>returns </a:t>
            </a:r>
            <a:r>
              <a:rPr lang="en-IN" dirty="0" smtClean="0">
                <a:solidFill>
                  <a:srgbClr val="FF33CC"/>
                </a:solidFill>
              </a:rPr>
              <a:t>&lt;</a:t>
            </a:r>
            <a:r>
              <a:rPr lang="en-IN" dirty="0" err="1" smtClean="0">
                <a:solidFill>
                  <a:srgbClr val="FF33CC"/>
                </a:solidFill>
              </a:rPr>
              <a:t>procedure:dispatch</a:t>
            </a:r>
            <a:r>
              <a:rPr lang="en-IN" dirty="0" smtClean="0">
                <a:solidFill>
                  <a:srgbClr val="FF33CC"/>
                </a:solidFill>
              </a:rPr>
              <a:t>&gt;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rgbClr val="66FF33"/>
                </a:solidFill>
              </a:rPr>
              <a:t>dispatch</a:t>
            </a:r>
            <a:r>
              <a:rPr lang="en-US" dirty="0" smtClean="0">
                <a:solidFill>
                  <a:schemeClr val="bg1"/>
                </a:solidFill>
              </a:rPr>
              <a:t> 0)</a:t>
            </a:r>
          </a:p>
          <a:p>
            <a:pPr>
              <a:buNone/>
            </a:pPr>
            <a:endParaRPr lang="en-IN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Expansion-3</a:t>
            </a:r>
          </a:p>
          <a:p>
            <a:pPr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3 ................. # Answer</a:t>
            </a:r>
          </a:p>
          <a:p>
            <a:pPr>
              <a:buNone/>
            </a:pPr>
            <a:endParaRPr lang="en-IN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Study for (second (pair 3 4))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9562" y="928670"/>
            <a:ext cx="2162900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(define (first p)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	(p 0))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86380" y="3669573"/>
            <a:ext cx="3781292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Compound data </a:t>
            </a:r>
            <a:r>
              <a:rPr lang="en-IN" sz="2400" b="1" dirty="0" smtClean="0">
                <a:solidFill>
                  <a:schemeClr val="accent2"/>
                </a:solidFill>
              </a:rPr>
              <a:t>is obtained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2"/>
                </a:solidFill>
              </a:rPr>
              <a:t>Using </a:t>
            </a:r>
            <a:r>
              <a:rPr lang="en-IN" sz="2400" b="1" dirty="0" smtClean="0">
                <a:solidFill>
                  <a:srgbClr val="0070C0"/>
                </a:solidFill>
              </a:rPr>
              <a:t>procedures only.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96908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What is meant by data?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929718" cy="60722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Another approach (Using lambda procedures)</a:t>
            </a:r>
          </a:p>
          <a:p>
            <a:pPr>
              <a:buNone/>
            </a:pPr>
            <a:r>
              <a:rPr lang="es-ES" dirty="0" smtClean="0">
                <a:solidFill>
                  <a:srgbClr val="00FFFF"/>
                </a:solidFill>
              </a:rPr>
              <a:t>(define (</a:t>
            </a:r>
            <a:r>
              <a:rPr lang="es-ES" dirty="0" err="1" smtClean="0">
                <a:solidFill>
                  <a:srgbClr val="00FFFF"/>
                </a:solidFill>
              </a:rPr>
              <a:t>pair</a:t>
            </a:r>
            <a:r>
              <a:rPr lang="es-ES" dirty="0" smtClean="0">
                <a:solidFill>
                  <a:srgbClr val="00FFFF"/>
                </a:solidFill>
              </a:rPr>
              <a:t> x y)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</a:rPr>
              <a:t>		 </a:t>
            </a:r>
            <a:r>
              <a:rPr lang="es-ES" dirty="0" smtClean="0">
                <a:solidFill>
                  <a:srgbClr val="FFC000"/>
                </a:solidFill>
              </a:rPr>
              <a:t>(lambda (m) (m x y))</a:t>
            </a:r>
          </a:p>
          <a:p>
            <a:pPr>
              <a:buNone/>
            </a:pPr>
            <a:r>
              <a:rPr lang="es-ES" dirty="0" smtClean="0">
                <a:solidFill>
                  <a:srgbClr val="00FFFF"/>
                </a:solidFill>
              </a:rPr>
              <a:t>)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smtClean="0">
                <a:solidFill>
                  <a:srgbClr val="00FFFF"/>
                </a:solidFill>
              </a:rPr>
              <a:t>(define (</a:t>
            </a:r>
            <a:r>
              <a:rPr lang="es-ES" dirty="0" err="1" smtClean="0">
                <a:solidFill>
                  <a:srgbClr val="00FFFF"/>
                </a:solidFill>
              </a:rPr>
              <a:t>first</a:t>
            </a:r>
            <a:r>
              <a:rPr lang="es-ES" dirty="0" smtClean="0">
                <a:solidFill>
                  <a:srgbClr val="00FFFF"/>
                </a:solidFill>
              </a:rPr>
              <a:t> p) 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</a:rPr>
              <a:t>		 (p </a:t>
            </a:r>
            <a:r>
              <a:rPr lang="es-ES" dirty="0" smtClean="0">
                <a:solidFill>
                  <a:srgbClr val="FF66FF"/>
                </a:solidFill>
              </a:rPr>
              <a:t>(lambda (a b) a)</a:t>
            </a:r>
            <a:r>
              <a:rPr lang="es-ES" dirty="0" smtClean="0">
                <a:solidFill>
                  <a:schemeClr val="bg1"/>
                </a:solidFill>
              </a:rPr>
              <a:t>)</a:t>
            </a:r>
          </a:p>
          <a:p>
            <a:pPr>
              <a:buNone/>
            </a:pPr>
            <a:r>
              <a:rPr lang="es-ES" dirty="0" smtClean="0">
                <a:solidFill>
                  <a:srgbClr val="00FFFF"/>
                </a:solidFill>
              </a:rPr>
              <a:t>)</a:t>
            </a:r>
          </a:p>
          <a:p>
            <a:pPr>
              <a:buNone/>
            </a:pPr>
            <a:endParaRPr lang="es-ES" dirty="0" smtClean="0">
              <a:solidFill>
                <a:srgbClr val="00FFFF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FF66FF"/>
                </a:solidFill>
              </a:rPr>
              <a:t>(first (pair 3 4))</a:t>
            </a:r>
            <a:endParaRPr lang="en-US" dirty="0">
              <a:solidFill>
                <a:srgbClr val="FF66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96908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What is meant by data?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929718" cy="60722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Another approach (Using lambda procedures)</a:t>
            </a:r>
            <a:endParaRPr lang="es-ES" dirty="0" smtClean="0">
              <a:solidFill>
                <a:srgbClr val="00FFFF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FF66FF"/>
                </a:solidFill>
              </a:rPr>
              <a:t>Step-1: (first (pair 3 4))</a:t>
            </a:r>
          </a:p>
          <a:p>
            <a:pPr>
              <a:buNone/>
            </a:pPr>
            <a:r>
              <a:rPr lang="en-IN" dirty="0" smtClean="0">
                <a:solidFill>
                  <a:srgbClr val="FF66FF"/>
                </a:solidFill>
              </a:rPr>
              <a:t>Step 2: (first </a:t>
            </a:r>
            <a:r>
              <a:rPr lang="es-ES" dirty="0" smtClean="0">
                <a:solidFill>
                  <a:srgbClr val="FFC000"/>
                </a:solidFill>
              </a:rPr>
              <a:t>(lambda (m) (m 3 4))</a:t>
            </a:r>
            <a:r>
              <a:rPr lang="es-ES" dirty="0" smtClean="0">
                <a:solidFill>
                  <a:srgbClr val="FF66FF"/>
                </a:solidFill>
              </a:rPr>
              <a:t>)</a:t>
            </a:r>
          </a:p>
          <a:p>
            <a:pPr>
              <a:buNone/>
            </a:pPr>
            <a:r>
              <a:rPr lang="es-ES" dirty="0" err="1" smtClean="0">
                <a:solidFill>
                  <a:srgbClr val="FF66FF"/>
                </a:solidFill>
              </a:rPr>
              <a:t>Step</a:t>
            </a:r>
            <a:r>
              <a:rPr lang="es-ES" dirty="0" smtClean="0">
                <a:solidFill>
                  <a:srgbClr val="FF66FF"/>
                </a:solidFill>
              </a:rPr>
              <a:t> 3:(</a:t>
            </a:r>
            <a:r>
              <a:rPr lang="es-ES" dirty="0" smtClean="0">
                <a:solidFill>
                  <a:srgbClr val="FFC000"/>
                </a:solidFill>
              </a:rPr>
              <a:t>(lambda (m) (m 3 4))</a:t>
            </a:r>
            <a:r>
              <a:rPr lang="es-ES" dirty="0" smtClean="0">
                <a:solidFill>
                  <a:srgbClr val="FF66FF"/>
                </a:solidFill>
              </a:rPr>
              <a:t> </a:t>
            </a:r>
            <a:r>
              <a:rPr lang="es-ES" dirty="0" smtClean="0">
                <a:solidFill>
                  <a:srgbClr val="00FFFF"/>
                </a:solidFill>
              </a:rPr>
              <a:t>(lambda (a b) a)</a:t>
            </a:r>
            <a:r>
              <a:rPr lang="es-ES" dirty="0" smtClean="0">
                <a:solidFill>
                  <a:srgbClr val="FF66FF"/>
                </a:solidFill>
              </a:rPr>
              <a:t>)</a:t>
            </a:r>
          </a:p>
          <a:p>
            <a:pPr>
              <a:buNone/>
            </a:pPr>
            <a:r>
              <a:rPr lang="es-ES" dirty="0" smtClean="0">
                <a:solidFill>
                  <a:srgbClr val="FF66FF"/>
                </a:solidFill>
              </a:rPr>
              <a:t>m=(lambda (a b) a)</a:t>
            </a:r>
          </a:p>
          <a:p>
            <a:pPr>
              <a:buNone/>
            </a:pPr>
            <a:r>
              <a:rPr lang="es-ES" dirty="0" err="1" smtClean="0">
                <a:solidFill>
                  <a:srgbClr val="FF66FF"/>
                </a:solidFill>
              </a:rPr>
              <a:t>Step</a:t>
            </a:r>
            <a:r>
              <a:rPr lang="es-ES" dirty="0" smtClean="0">
                <a:solidFill>
                  <a:srgbClr val="FF66FF"/>
                </a:solidFill>
              </a:rPr>
              <a:t> 4: </a:t>
            </a:r>
          </a:p>
          <a:p>
            <a:pPr>
              <a:buNone/>
            </a:pPr>
            <a:r>
              <a:rPr lang="es-ES" dirty="0" err="1" smtClean="0">
                <a:solidFill>
                  <a:srgbClr val="FF66FF"/>
                </a:solidFill>
              </a:rPr>
              <a:t>Step</a:t>
            </a:r>
            <a:r>
              <a:rPr lang="es-ES" dirty="0" smtClean="0">
                <a:solidFill>
                  <a:srgbClr val="FF66FF"/>
                </a:solidFill>
              </a:rPr>
              <a:t> 5: (</a:t>
            </a:r>
            <a:r>
              <a:rPr lang="es-ES" dirty="0" smtClean="0">
                <a:solidFill>
                  <a:srgbClr val="FFC000"/>
                </a:solidFill>
              </a:rPr>
              <a:t>(m 3 4)</a:t>
            </a:r>
            <a:r>
              <a:rPr lang="es-ES" dirty="0" smtClean="0">
                <a:solidFill>
                  <a:srgbClr val="FF66FF"/>
                </a:solidFill>
              </a:rPr>
              <a:t>)</a:t>
            </a:r>
            <a:endParaRPr lang="es-ES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s-ES" dirty="0" err="1" smtClean="0">
                <a:solidFill>
                  <a:srgbClr val="FF66FF"/>
                </a:solidFill>
              </a:rPr>
              <a:t>Step</a:t>
            </a:r>
            <a:r>
              <a:rPr lang="es-ES" dirty="0" smtClean="0">
                <a:solidFill>
                  <a:srgbClr val="FF66FF"/>
                </a:solidFill>
              </a:rPr>
              <a:t> 6: (</a:t>
            </a:r>
            <a:r>
              <a:rPr lang="es-ES" dirty="0" smtClean="0">
                <a:solidFill>
                  <a:srgbClr val="FFC000"/>
                </a:solidFill>
              </a:rPr>
              <a:t>(lambda (a b) a) 3 4</a:t>
            </a:r>
            <a:r>
              <a:rPr lang="es-ES" dirty="0" smtClean="0">
                <a:solidFill>
                  <a:srgbClr val="FF66FF"/>
                </a:solidFill>
              </a:rPr>
              <a:t>)</a:t>
            </a:r>
          </a:p>
          <a:p>
            <a:pPr>
              <a:buNone/>
            </a:pPr>
            <a:r>
              <a:rPr lang="es-ES" dirty="0" err="1" smtClean="0">
                <a:solidFill>
                  <a:srgbClr val="FF66FF"/>
                </a:solidFill>
              </a:rPr>
              <a:t>Step</a:t>
            </a:r>
            <a:r>
              <a:rPr lang="es-ES" dirty="0" smtClean="0">
                <a:solidFill>
                  <a:srgbClr val="FF66FF"/>
                </a:solidFill>
              </a:rPr>
              <a:t> 7: 3……………..</a:t>
            </a:r>
            <a:r>
              <a:rPr lang="es-ES" i="1" dirty="0" err="1" smtClean="0">
                <a:solidFill>
                  <a:srgbClr val="FF0000"/>
                </a:solidFill>
              </a:rPr>
              <a:t>Answer</a:t>
            </a:r>
            <a:r>
              <a:rPr lang="es-ES" i="1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r>
              <a:rPr lang="es-ES" dirty="0" err="1" smtClean="0">
                <a:solidFill>
                  <a:srgbClr val="00B0F0"/>
                </a:solidFill>
              </a:rPr>
              <a:t>How</a:t>
            </a:r>
            <a:r>
              <a:rPr lang="es-ES" dirty="0" smtClean="0">
                <a:solidFill>
                  <a:srgbClr val="00B0F0"/>
                </a:solidFill>
              </a:rPr>
              <a:t> </a:t>
            </a:r>
            <a:r>
              <a:rPr lang="es-ES" dirty="0" err="1" smtClean="0">
                <a:solidFill>
                  <a:srgbClr val="00B0F0"/>
                </a:solidFill>
              </a:rPr>
              <a:t>to</a:t>
            </a:r>
            <a:r>
              <a:rPr lang="es-ES" dirty="0" smtClean="0">
                <a:solidFill>
                  <a:srgbClr val="00B0F0"/>
                </a:solidFill>
              </a:rPr>
              <a:t> </a:t>
            </a:r>
            <a:r>
              <a:rPr lang="es-ES" dirty="0" err="1" smtClean="0">
                <a:solidFill>
                  <a:srgbClr val="00B0F0"/>
                </a:solidFill>
              </a:rPr>
              <a:t>code</a:t>
            </a:r>
            <a:r>
              <a:rPr lang="es-ES" dirty="0" smtClean="0">
                <a:solidFill>
                  <a:srgbClr val="00B0F0"/>
                </a:solidFill>
              </a:rPr>
              <a:t> </a:t>
            </a:r>
            <a:r>
              <a:rPr lang="es-ES" dirty="0" err="1" smtClean="0">
                <a:solidFill>
                  <a:srgbClr val="FFFF00"/>
                </a:solidFill>
              </a:rPr>
              <a:t>second</a:t>
            </a:r>
            <a:r>
              <a:rPr lang="es-ES" dirty="0" smtClean="0">
                <a:solidFill>
                  <a:srgbClr val="FFFF00"/>
                </a:solidFill>
              </a:rPr>
              <a:t> (p)?????</a:t>
            </a:r>
          </a:p>
          <a:p>
            <a:pPr>
              <a:buNone/>
            </a:pPr>
            <a:endParaRPr lang="es-ES" dirty="0" smtClean="0">
              <a:solidFill>
                <a:srgbClr val="00FFFF"/>
              </a:solidFill>
            </a:endParaRPr>
          </a:p>
          <a:p>
            <a:pPr>
              <a:buNone/>
            </a:pPr>
            <a:endParaRPr lang="en-US" dirty="0">
              <a:solidFill>
                <a:srgbClr val="FF66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7818" y="5384085"/>
            <a:ext cx="3781292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Compound data </a:t>
            </a:r>
            <a:r>
              <a:rPr lang="en-IN" sz="2400" b="1" dirty="0" smtClean="0">
                <a:solidFill>
                  <a:schemeClr val="accent2"/>
                </a:solidFill>
              </a:rPr>
              <a:t>is obtained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2"/>
                </a:solidFill>
              </a:rPr>
              <a:t>Using </a:t>
            </a:r>
            <a:r>
              <a:rPr lang="en-IN" sz="2400" b="1" dirty="0" smtClean="0">
                <a:solidFill>
                  <a:srgbClr val="0070C0"/>
                </a:solidFill>
              </a:rPr>
              <a:t>procedures only.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0826" y="1454995"/>
            <a:ext cx="2632452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(define (first p) </a:t>
            </a:r>
          </a:p>
          <a:p>
            <a:pPr>
              <a:buNone/>
            </a:pPr>
            <a:r>
              <a:rPr lang="es-ES" sz="2400" b="1" dirty="0" smtClean="0">
                <a:solidFill>
                  <a:srgbClr val="C00000"/>
                </a:solidFill>
              </a:rPr>
              <a:t>(p (lambda (a b) a))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914399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Data Abstraction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143000"/>
            <a:ext cx="8991600" cy="5410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 data </a:t>
            </a:r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hides the details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 the complex data generation and can be treated as a single unit.</a:t>
            </a:r>
          </a:p>
          <a:p>
            <a:pPr algn="l">
              <a:buFont typeface="Arial" pitchFamily="34" charset="0"/>
              <a:buChar char="•"/>
            </a:pP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The programs manipulating abstract data and the programs representing the abstract data are independent of each other.</a:t>
            </a:r>
          </a:p>
          <a:p>
            <a:pPr algn="l">
              <a:buFont typeface="Arial" pitchFamily="34" charset="0"/>
              <a:buChar char="•"/>
            </a:pP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Selectors and Constructors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provide an </a:t>
            </a:r>
            <a:r>
              <a:rPr lang="en-IN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between these two.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Example: Rational Numbers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0"/>
            <a:ext cx="8991600" cy="6096000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They are of the form (</a:t>
            </a:r>
            <a:r>
              <a:rPr lang="en-IN" sz="28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numerator </a:t>
            </a:r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IN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denominator</a:t>
            </a:r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can be represented by:</a:t>
            </a:r>
          </a:p>
          <a:p>
            <a:pPr algn="l"/>
            <a:endParaRPr lang="en-IN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smtClean="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A constructor :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(make-rat &lt;</a:t>
            </a:r>
            <a:r>
              <a:rPr lang="en-US" sz="2800" b="1" i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n&gt; &lt;d&gt;)</a:t>
            </a:r>
          </a:p>
          <a:p>
            <a:pPr algn="l"/>
            <a:r>
              <a:rPr lang="en-IN" sz="28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returns a rational number with numerator &lt;n&gt; and denominator &lt;d&gt;, where &lt;n&gt; &amp; &lt;d&gt; are integers.</a:t>
            </a:r>
          </a:p>
          <a:p>
            <a:pPr algn="l"/>
            <a:endParaRPr lang="en-IN" sz="2800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8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i="1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Selectors:</a:t>
            </a:r>
          </a:p>
          <a:p>
            <a:pPr lvl="2" algn="l">
              <a:buFont typeface="Arial" pitchFamily="34" charset="0"/>
              <a:buChar char="•"/>
            </a:pPr>
            <a:r>
              <a:rPr lang="en-IN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numer</a:t>
            </a:r>
            <a:r>
              <a:rPr lang="en-IN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&lt;x</a:t>
            </a:r>
            <a:r>
              <a:rPr lang="en-IN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2" algn="l">
              <a:buFont typeface="Arial" pitchFamily="34" charset="0"/>
              <a:buChar char="•"/>
            </a:pPr>
            <a:r>
              <a:rPr lang="en-IN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i="1" dirty="0" err="1" smtClean="0">
                <a:solidFill>
                  <a:srgbClr val="FF66FF"/>
                </a:solidFill>
                <a:latin typeface="Times New Roman" pitchFamily="18" charset="0"/>
                <a:cs typeface="Times New Roman" pitchFamily="18" charset="0"/>
              </a:rPr>
              <a:t>denom</a:t>
            </a:r>
            <a:r>
              <a:rPr lang="en-IN" sz="3200" b="1" i="1" dirty="0" smtClean="0">
                <a:solidFill>
                  <a:srgbClr val="FF66FF"/>
                </a:solidFill>
                <a:latin typeface="Times New Roman" pitchFamily="18" charset="0"/>
                <a:cs typeface="Times New Roman" pitchFamily="18" charset="0"/>
              </a:rPr>
              <a:t> &lt;x&gt;</a:t>
            </a:r>
          </a:p>
          <a:p>
            <a:pPr algn="l">
              <a:buFont typeface="Arial" pitchFamily="34" charset="0"/>
              <a:buChar char="•"/>
            </a:pPr>
            <a:r>
              <a:rPr lang="en-IN" sz="2800" i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800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umer</a:t>
            </a:r>
            <a:r>
              <a:rPr lang="en-IN" sz="2800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&lt;x&gt; </a:t>
            </a:r>
            <a:r>
              <a:rPr lang="en-IN" sz="28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800" i="1" dirty="0" err="1" smtClean="0">
                <a:solidFill>
                  <a:srgbClr val="FF66FF"/>
                </a:solidFill>
                <a:latin typeface="Times New Roman" pitchFamily="18" charset="0"/>
                <a:cs typeface="Times New Roman" pitchFamily="18" charset="0"/>
              </a:rPr>
              <a:t>denom</a:t>
            </a:r>
            <a:r>
              <a:rPr lang="en-IN" sz="2800" i="1" dirty="0" smtClean="0">
                <a:solidFill>
                  <a:srgbClr val="FF66FF"/>
                </a:solidFill>
                <a:latin typeface="Times New Roman" pitchFamily="18" charset="0"/>
                <a:cs typeface="Times New Roman" pitchFamily="18" charset="0"/>
              </a:rPr>
              <a:t> &lt;x&gt; </a:t>
            </a:r>
            <a:r>
              <a:rPr lang="en-IN" sz="28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return numerator and </a:t>
            </a:r>
            <a:r>
              <a:rPr lang="en-IN" sz="2800" i="1" dirty="0" smtClean="0">
                <a:solidFill>
                  <a:srgbClr val="FF66FF"/>
                </a:solidFill>
                <a:latin typeface="Times New Roman" pitchFamily="18" charset="0"/>
                <a:cs typeface="Times New Roman" pitchFamily="18" charset="0"/>
              </a:rPr>
              <a:t>denominator</a:t>
            </a:r>
            <a:r>
              <a:rPr lang="en-IN" sz="28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of rational number &lt;x&gt;</a:t>
            </a:r>
          </a:p>
          <a:p>
            <a:pPr lvl="2" algn="l">
              <a:buFont typeface="Arial" pitchFamily="34" charset="0"/>
              <a:buChar char="•"/>
            </a:pPr>
            <a:endParaRPr lang="en-IN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Explosion 1 3"/>
              <p:cNvSpPr/>
              <p:nvPr/>
            </p:nvSpPr>
            <p:spPr>
              <a:xfrm>
                <a:off x="6096000" y="3505200"/>
                <a:ext cx="2667000" cy="2057400"/>
              </a:xfrm>
              <a:prstGeom prst="irregularSeal1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b="1" dirty="0">
                    <a:solidFill>
                      <a:schemeClr val="tx1"/>
                    </a:solidFill>
                  </a:rPr>
                  <a:t>x</a:t>
                </a:r>
                <a:r>
                  <a:rPr lang="en-IN" sz="3200" b="1" dirty="0" smtClean="0">
                    <a:solidFill>
                      <a:schemeClr val="tx1"/>
                    </a:solidFill>
                  </a:rPr>
                  <a:t/>
                </a:r>
                <a:r>
                  <a:rPr lang="en-IN" sz="3200" b="1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IN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Explosion 1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05200"/>
                <a:ext cx="2667000" cy="2057400"/>
              </a:xfrm>
              <a:prstGeom prst="irregularSeal1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Callout 6"/>
          <p:cNvSpPr/>
          <p:nvPr/>
        </p:nvSpPr>
        <p:spPr>
          <a:xfrm>
            <a:off x="3222607" y="3810000"/>
            <a:ext cx="2743200" cy="1143000"/>
          </a:xfrm>
          <a:prstGeom prst="wedgeEllipseCallout">
            <a:avLst>
              <a:gd name="adj1" fmla="val 55167"/>
              <a:gd name="adj2" fmla="val 506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umer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x is 3</a:t>
            </a:r>
          </a:p>
          <a:p>
            <a:pPr algn="ctr"/>
            <a:r>
              <a:rPr lang="en-I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enom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x is 4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Rational Numbers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991600" cy="5715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Operations on Rational Number:</a:t>
            </a:r>
          </a:p>
          <a:p>
            <a:pPr algn="l"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513344"/>
            <a:ext cx="8839200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13012" y="1600200"/>
          <a:ext cx="5335588" cy="5275263"/>
        </p:xfrm>
        <a:graphic>
          <a:graphicData uri="http://schemas.openxmlformats.org/presentationml/2006/ole">
            <p:oleObj spid="_x0000_s1235" name="Equation" r:id="rId3" imgW="1587500" imgH="20574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828800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Addition: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3058180"/>
            <a:ext cx="1964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Subtraction: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4191000"/>
            <a:ext cx="2311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Multiplication: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45160" y="5648980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Division: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ounded Rectangle 3"/>
              <p:cNvSpPr/>
              <p:nvPr/>
            </p:nvSpPr>
            <p:spPr>
              <a:xfrm>
                <a:off x="6629400" y="3810000"/>
                <a:ext cx="2209800" cy="2971800"/>
              </a:xfrm>
              <a:prstGeom prst="roundRect">
                <a:avLst/>
              </a:prstGeom>
              <a:blipFill>
                <a:blip r:embed="rId5"/>
                <a:tile tx="0" ty="0" sx="100000" sy="100000" flip="none" algn="tl"/>
              </a:blip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i="1" dirty="0" smtClean="0">
                  <a:solidFill>
                    <a:srgbClr val="FFFF00"/>
                  </a:solidFill>
                  <a:latin typeface="Cambria Math"/>
                </a:endParaRPr>
              </a:p>
              <a:p>
                <a:pPr algn="ctr"/>
                <a:endParaRPr lang="en-IN" i="1" dirty="0">
                  <a:solidFill>
                    <a:srgbClr val="FFFF00"/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IN" sz="20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IN" sz="2000" b="1" i="1">
                        <a:solidFill>
                          <a:srgbClr val="FFFF0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IN" sz="2000" b="1" dirty="0">
                    <a:solidFill>
                      <a:schemeClr val="tx1"/>
                    </a:solidFill>
                  </a:rPr>
                  <a:t/>
                </a:r>
                <a:r>
                  <a:rPr lang="en-IN" sz="2000" b="1" dirty="0">
                    <a:solidFill>
                      <a:srgbClr val="FFFF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en-IN" sz="2000" b="1" dirty="0" smtClean="0">
                  <a:solidFill>
                    <a:srgbClr val="FFFF00"/>
                  </a:solidFill>
                </a:endParaRPr>
              </a:p>
              <a:p>
                <a:pPr algn="ctr"/>
                <a:endParaRPr lang="en-IN" sz="2000" b="1" dirty="0" smtClean="0">
                  <a:solidFill>
                    <a:srgbClr val="FFFF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IN" sz="2000" b="1" i="1" smtClean="0">
                        <a:solidFill>
                          <a:srgbClr val="FFFF0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IN" sz="2000" b="1" dirty="0">
                    <a:solidFill>
                      <a:schemeClr val="tx1"/>
                    </a:solidFill>
                  </a:rPr>
                  <a:t/>
                </a:r>
                <a:r>
                  <a:rPr lang="en-IN" sz="2000" b="1" dirty="0">
                    <a:solidFill>
                      <a:srgbClr val="FFFF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en-IN" sz="2000" b="1" dirty="0" smtClean="0">
                  <a:solidFill>
                    <a:srgbClr val="FFFF00"/>
                  </a:solidFill>
                </a:endParaRPr>
              </a:p>
              <a:p>
                <a:pPr algn="ctr"/>
                <a:endParaRPr lang="en-IN" sz="2000" b="1" dirty="0" smtClean="0">
                  <a:solidFill>
                    <a:srgbClr val="FFFF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IN" sz="2000" b="1" i="1" smtClean="0">
                        <a:solidFill>
                          <a:srgbClr val="FFFF00"/>
                        </a:solidFill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IN" sz="2000" b="1" dirty="0">
                    <a:solidFill>
                      <a:schemeClr val="tx1"/>
                    </a:solidFill>
                  </a:rPr>
                  <a:t/>
                </a:r>
                <a:r>
                  <a:rPr lang="en-IN" sz="2000" b="1" dirty="0">
                    <a:solidFill>
                      <a:srgbClr val="FFFF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en-IN" sz="2000" b="1" dirty="0" smtClean="0">
                  <a:solidFill>
                    <a:srgbClr val="FFFF00"/>
                  </a:solidFill>
                </a:endParaRPr>
              </a:p>
              <a:p>
                <a:pPr algn="ctr"/>
                <a:endParaRPr lang="en-IN" sz="2000" b="1" dirty="0">
                  <a:solidFill>
                    <a:srgbClr val="FFFF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IN" sz="2000" b="1" i="1">
                        <a:solidFill>
                          <a:srgbClr val="FFFF00"/>
                        </a:solidFill>
                        <a:latin typeface="Cambria Math"/>
                      </a:rPr>
                      <m:t>÷</m:t>
                    </m:r>
                    <m:f>
                      <m:fPr>
                        <m:ctrlP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IN" sz="2000" b="1" dirty="0">
                    <a:solidFill>
                      <a:schemeClr val="tx1"/>
                    </a:solidFill>
                  </a:rPr>
                  <a:t/>
                </a:r>
                <a:r>
                  <a:rPr lang="en-IN" sz="2000" b="1" dirty="0">
                    <a:solidFill>
                      <a:srgbClr val="FFFF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IN" sz="20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</m:oMath>
                </a14:m>
                <a:endParaRPr lang="en-IN" sz="2000" b="1" dirty="0">
                  <a:solidFill>
                    <a:srgbClr val="FFFF00"/>
                  </a:solidFill>
                </a:endParaRPr>
              </a:p>
              <a:p>
                <a:pPr algn="ctr"/>
                <a:endParaRPr lang="en-IN" dirty="0">
                  <a:solidFill>
                    <a:srgbClr val="FFFF00"/>
                  </a:solidFill>
                </a:endParaRPr>
              </a:p>
              <a:p>
                <a:pPr algn="ctr"/>
                <a:endParaRPr lang="en-IN" dirty="0">
                  <a:solidFill>
                    <a:srgbClr val="FFFF00"/>
                  </a:solidFill>
                </a:endParaRPr>
              </a:p>
              <a:p>
                <a:pPr algn="ctr"/>
                <a:endParaRPr lang="en-IN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810000"/>
                <a:ext cx="2209800" cy="297180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76200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Rational Numbers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609600"/>
            <a:ext cx="8991600" cy="61722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on Rational Number:</a:t>
            </a:r>
          </a:p>
          <a:p>
            <a:pPr algn="l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(define (add-rat x y)</a:t>
            </a:r>
          </a:p>
          <a:p>
            <a:pPr algn="l"/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make-rat (+ (* (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x) (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y))</a:t>
            </a:r>
          </a:p>
          <a:p>
            <a:pPr algn="l"/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(*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y) (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x)))</a:t>
            </a:r>
          </a:p>
          <a:p>
            <a:pPr algn="l"/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(*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x) (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y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))))</a:t>
            </a:r>
          </a:p>
          <a:p>
            <a:pPr algn="l"/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(define (sub-rat x y)</a:t>
            </a:r>
          </a:p>
          <a:p>
            <a:pPr algn="l"/>
            <a:r>
              <a:rPr lang="en-US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	(</a:t>
            </a:r>
            <a:r>
              <a:rPr lang="en-US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make-rat (- (* (</a:t>
            </a:r>
            <a:r>
              <a:rPr lang="en-US" sz="24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numer</a:t>
            </a:r>
            <a:r>
              <a:rPr lang="en-US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x) (</a:t>
            </a:r>
            <a:r>
              <a:rPr lang="en-US" sz="24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y))</a:t>
            </a:r>
          </a:p>
          <a:p>
            <a:pPr algn="l"/>
            <a:r>
              <a:rPr lang="en-US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			(* </a:t>
            </a:r>
            <a:r>
              <a:rPr lang="en-US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numer</a:t>
            </a:r>
            <a:r>
              <a:rPr lang="en-US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y) (</a:t>
            </a:r>
            <a:r>
              <a:rPr lang="en-US" sz="24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x)))</a:t>
            </a:r>
          </a:p>
          <a:p>
            <a:pPr algn="l"/>
            <a:r>
              <a:rPr lang="en-US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			(* </a:t>
            </a:r>
            <a:r>
              <a:rPr lang="en-US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x) (</a:t>
            </a:r>
            <a:r>
              <a:rPr lang="en-US" sz="24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y</a:t>
            </a:r>
            <a:r>
              <a:rPr lang="en-US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))))</a:t>
            </a:r>
          </a:p>
          <a:p>
            <a:pPr algn="l"/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4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(define (</a:t>
            </a:r>
            <a:r>
              <a:rPr lang="en-US" sz="24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-rat x y)</a:t>
            </a:r>
          </a:p>
          <a:p>
            <a:pPr algn="l"/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(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make-rat (* (</a:t>
            </a:r>
            <a:r>
              <a:rPr lang="en-US" sz="24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numer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x) (</a:t>
            </a:r>
            <a:r>
              <a:rPr lang="en-US" sz="24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numer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y))</a:t>
            </a:r>
          </a:p>
          <a:p>
            <a:pPr algn="l"/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(*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x) (</a:t>
            </a:r>
            <a:r>
              <a:rPr lang="en-US" sz="24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y))))</a:t>
            </a:r>
          </a:p>
          <a:p>
            <a:pPr algn="l"/>
            <a:endParaRPr lang="en-IN" sz="2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Rational Numbers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991600" cy="571500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Operations on Rational Number:</a:t>
            </a:r>
          </a:p>
          <a:p>
            <a:pPr algn="l"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 (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define (div-rat x y)</a:t>
            </a:r>
          </a:p>
          <a:p>
            <a:pPr algn="l"/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(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make-rat (* (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numer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x) (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y))</a:t>
            </a:r>
          </a:p>
          <a:p>
            <a:pPr algn="l"/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(*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x) (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numer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y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))))</a:t>
            </a:r>
          </a:p>
          <a:p>
            <a:pPr algn="l"/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(define (equal-rat? x y)</a:t>
            </a:r>
          </a:p>
          <a:p>
            <a:pPr algn="l"/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		(=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(* (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numer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x) (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y))</a:t>
            </a:r>
          </a:p>
          <a:p>
            <a:pPr algn="l"/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		(*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numer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y) (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x</a:t>
            </a:r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))))</a:t>
            </a:r>
          </a:p>
          <a:p>
            <a:pPr algn="l"/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IN" dirty="0" smtClean="0">
                <a:solidFill>
                  <a:srgbClr val="FF0000"/>
                </a:solidFill>
              </a:rPr>
              <a:t>Note: make-rat, </a:t>
            </a:r>
            <a:r>
              <a:rPr lang="en-IN" dirty="0" err="1" smtClean="0">
                <a:solidFill>
                  <a:srgbClr val="FF0000"/>
                </a:solidFill>
              </a:rPr>
              <a:t>numer</a:t>
            </a:r>
            <a:r>
              <a:rPr lang="en-IN" dirty="0" smtClean="0">
                <a:solidFill>
                  <a:srgbClr val="FF0000"/>
                </a:solidFill>
              </a:rPr>
              <a:t> and </a:t>
            </a:r>
            <a:r>
              <a:rPr lang="en-IN" dirty="0" err="1" smtClean="0">
                <a:solidFill>
                  <a:srgbClr val="FF0000"/>
                </a:solidFill>
              </a:rPr>
              <a:t>denom</a:t>
            </a:r>
            <a:r>
              <a:rPr lang="en-IN" dirty="0" smtClean="0">
                <a:solidFill>
                  <a:srgbClr val="FF0000"/>
                </a:solidFill>
              </a:rPr>
              <a:t> procedures are undefined yet.</a:t>
            </a:r>
          </a:p>
          <a:p>
            <a:pPr algn="l"/>
            <a:r>
              <a:rPr lang="en-IN" dirty="0" smtClean="0">
                <a:solidFill>
                  <a:srgbClr val="FF0000"/>
                </a:solidFill>
              </a:rPr>
              <a:t>- We need to glue numerator and denominator to form a single object.</a:t>
            </a:r>
            <a:endParaRPr lang="en-US" dirty="0" smtClean="0">
              <a:solidFill>
                <a:srgbClr val="FF0000"/>
              </a:solidFill>
            </a:endParaRPr>
          </a:p>
          <a:p>
            <a:pPr algn="l"/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828800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Addition: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3058180"/>
            <a:ext cx="1964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Subtraction: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Pairs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991600" cy="5715000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Pair: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compound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Cons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 A primitive procedure that </a:t>
            </a:r>
            <a:r>
              <a:rPr lang="en-I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constructs a pair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3"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Input:  </a:t>
            </a:r>
            <a:r>
              <a:rPr lang="en-IN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wo objects </a:t>
            </a:r>
            <a:endParaRPr lang="en-IN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ompound data object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3" algn="l">
              <a:buFont typeface="Arial" pitchFamily="34" charset="0"/>
              <a:buChar char="•"/>
            </a:pPr>
            <a:r>
              <a:rPr lang="en-IN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(cons 1 2)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’(1.2)</a:t>
            </a:r>
            <a:endParaRPr lang="en-IN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car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IN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cdr</a:t>
            </a:r>
            <a:r>
              <a:rPr lang="en-IN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Primitive procedures that return the parts / arguments of the </a:t>
            </a:r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compound object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l"/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IN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car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returns </a:t>
            </a:r>
            <a:r>
              <a:rPr lang="en-IN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first argument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IN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cdr</a:t>
            </a:r>
            <a:r>
              <a:rPr lang="en-I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lang="en-I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second argument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7010400" y="5486400"/>
            <a:ext cx="2057400" cy="1295400"/>
          </a:xfrm>
          <a:prstGeom prst="wedgeRectCallout">
            <a:avLst>
              <a:gd name="adj1" fmla="val -61215"/>
              <a:gd name="adj2" fmla="val -8634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Constructed using cons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C30C844A599A4295DB894A3957BE8D" ma:contentTypeVersion="2" ma:contentTypeDescription="Create a new document." ma:contentTypeScope="" ma:versionID="3b6a3bab4d5ecb86e75f4f91a0f5a43d">
  <xsd:schema xmlns:xsd="http://www.w3.org/2001/XMLSchema" xmlns:xs="http://www.w3.org/2001/XMLSchema" xmlns:p="http://schemas.microsoft.com/office/2006/metadata/properties" xmlns:ns2="5bf71df3-6026-4b65-acbb-3cff96847c82" targetNamespace="http://schemas.microsoft.com/office/2006/metadata/properties" ma:root="true" ma:fieldsID="b4a23a5a50aa034c19efa4df164c3b50" ns2:_="">
    <xsd:import namespace="5bf71df3-6026-4b65-acbb-3cff96847c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f71df3-6026-4b65-acbb-3cff96847c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1A7766-E604-4C16-A5E1-C7952F8488E1}"/>
</file>

<file path=customXml/itemProps2.xml><?xml version="1.0" encoding="utf-8"?>
<ds:datastoreItem xmlns:ds="http://schemas.openxmlformats.org/officeDocument/2006/customXml" ds:itemID="{53EF6508-97B4-4D8D-8F9C-4D622DF10F7F}"/>
</file>

<file path=customXml/itemProps3.xml><?xml version="1.0" encoding="utf-8"?>
<ds:datastoreItem xmlns:ds="http://schemas.openxmlformats.org/officeDocument/2006/customXml" ds:itemID="{6CAE74BC-C59A-43B6-BD63-2F879291C0A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</TotalTime>
  <Words>1023</Words>
  <Application>Microsoft Office PowerPoint</Application>
  <PresentationFormat>On-screen Show (4:3)</PresentationFormat>
  <Paragraphs>355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Equation</vt:lpstr>
      <vt:lpstr>15CSE402 Structure and Interpretation of Computer Programs</vt:lpstr>
      <vt:lpstr>Data Abstraction</vt:lpstr>
      <vt:lpstr>Data Abstraction</vt:lpstr>
      <vt:lpstr>Data Abstraction</vt:lpstr>
      <vt:lpstr>Example: Rational Numbers</vt:lpstr>
      <vt:lpstr>Rational Numbers</vt:lpstr>
      <vt:lpstr>Rational Numbers</vt:lpstr>
      <vt:lpstr>Rational Numbers</vt:lpstr>
      <vt:lpstr>Pairs</vt:lpstr>
      <vt:lpstr>Pair</vt:lpstr>
      <vt:lpstr>Pairs</vt:lpstr>
      <vt:lpstr>Rational numbers using pairs</vt:lpstr>
      <vt:lpstr>Rational numbers using pairs</vt:lpstr>
      <vt:lpstr>Rational numbers : Examples</vt:lpstr>
      <vt:lpstr>Abstraction Barriers</vt:lpstr>
      <vt:lpstr>Abstraction Barrier: Problem</vt:lpstr>
      <vt:lpstr>Alternative approach for rational numbers </vt:lpstr>
      <vt:lpstr>Alternative approach for rational numbers </vt:lpstr>
      <vt:lpstr>Alternative approach for rational numbers </vt:lpstr>
      <vt:lpstr>Example</vt:lpstr>
      <vt:lpstr>Steps</vt:lpstr>
      <vt:lpstr>Steps</vt:lpstr>
      <vt:lpstr>Steps</vt:lpstr>
      <vt:lpstr>Steps</vt:lpstr>
      <vt:lpstr>Steps</vt:lpstr>
      <vt:lpstr>What is meant by data?</vt:lpstr>
      <vt:lpstr>What is meant by data?</vt:lpstr>
      <vt:lpstr>What is meant by data?</vt:lpstr>
      <vt:lpstr>What is meant by data?</vt:lpstr>
      <vt:lpstr>What is meant by data?</vt:lpstr>
      <vt:lpstr>What is meant by data?</vt:lpstr>
      <vt:lpstr>What is meant by data?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and Interpretation of Computer Programs</dc:title>
  <dc:creator>Rimjhim</dc:creator>
  <cp:lastModifiedBy>Rimjhim</cp:lastModifiedBy>
  <cp:revision>152</cp:revision>
  <dcterms:created xsi:type="dcterms:W3CDTF">2006-08-16T00:00:00Z</dcterms:created>
  <dcterms:modified xsi:type="dcterms:W3CDTF">2020-08-17T04:22:17Z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0x0101009DC30C844A599A4295DB894A3957BE8D</vt:lpwstr>
  </property>
</Properties>
</file>