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14"/>
  </p:notesMasterIdLst>
  <p:sldIdLst>
    <p:sldId id="271" r:id="rId3"/>
    <p:sldId id="258" r:id="rId4"/>
    <p:sldId id="272" r:id="rId5"/>
    <p:sldId id="273" r:id="rId6"/>
    <p:sldId id="269" r:id="rId7"/>
    <p:sldId id="270" r:id="rId8"/>
    <p:sldId id="264" r:id="rId9"/>
    <p:sldId id="266" r:id="rId10"/>
    <p:sldId id="276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1016" autoAdjust="0"/>
  </p:normalViewPr>
  <p:slideViewPr>
    <p:cSldViewPr>
      <p:cViewPr varScale="1">
        <p:scale>
          <a:sx n="67" d="100"/>
          <a:sy n="67" d="100"/>
        </p:scale>
        <p:origin x="-183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94ED2-F3C4-4ED2-A90C-875C8694C989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FE817-E33A-4550-9C55-A79FDCD1E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2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2B2CA-0C1A-4036-AA94-8D2BD8711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9661BA-9C8A-4B0D-9BFD-729EA5E1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C84B9F-3F79-4972-85E5-C4FFA4E9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ADD-CC01-458A-A10C-1669B7229E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860DB1-0DC1-40E9-A127-EAE2EDDF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DE3D8E-2A5D-4CB1-AC84-1614942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56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E71E7-37A3-406D-960E-6A08BD99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4999D-AC24-4519-98ED-134859FF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FC504-67A6-4420-BC12-0646C58B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E73C-9366-404D-AB91-E4C99FB905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957F6C-7036-4A2B-BDAE-02413EC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7BE209-8088-467A-A248-38DA3E4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6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AB740-8A97-4E7F-AB69-6938B677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9E59A6-C093-4B74-BA79-7993020E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18C6B3-000E-4606-80FD-51358F8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72182-CFAA-40B7-AE3D-0F079ECCBA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220CE-5D3F-4971-B6D7-2884F004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796A87-37F7-486A-96F4-D0370C0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2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563BD5-4CDA-44CC-9A96-95FE1184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44593D-D551-4170-94C2-A3E98EB7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4E6196-F53D-45D1-B7F5-2CAD5265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0D5377-2964-4DF5-8663-259F7ADE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B40F-1F57-4999-A614-4C0EC22BB9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38009A-0854-4363-A29F-2007724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0A0AD5-ADB1-49EC-9FA2-E6E4A335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53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EA6B2-BC78-429E-8E56-7167778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B17496-71D3-43D8-90DA-15DF08121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5F762C-B1E2-44B1-8D8A-F80839038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6D876B1-30BF-44A2-B532-27895BDF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5CF957E-CA6D-45F9-A9D1-2405EA91A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19B7AD-3D9A-4F55-B461-48F69EF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E69-8AA7-469D-99F3-C0AEC12F2C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1DE4FF-E688-4375-B5B6-9873B8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E045DC-7C40-45BA-80F1-F4F5D5A9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120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40B25-7060-4D2D-AF45-72DE5F89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FF31AD-AE9A-42B9-9856-4F47E38D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F47D-FCA9-4C54-A10F-C5550F133F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902813-5DFA-4072-B102-97EEBDB0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7F4191-60DB-427A-B996-29231043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6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D33F51-64F8-45C0-BD2D-33CC5681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C27C-55EB-4626-8E54-114101EBE3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3608D6-D0EA-4696-AD2A-FD436235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BAA11A-E7D8-4F05-85AE-99AACF6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72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F0257-BBED-4E78-811F-F80E400A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37819-D764-4A52-9941-5F69E3A1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8B22EF-CD6C-46F6-B7AA-4195AE599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3C5EA1-4EB7-4920-A4D7-BAF0E0EB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A1A-8A3A-495E-8D60-010FDA47D5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E657D9-A06F-4C8F-BD50-6A7B90BB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9D5F25-BBC1-40EA-AE15-74DCF8B4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76C2B-C962-4457-BB84-14CD8A7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55EC25-7CFB-4332-BAD4-90D286B21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A91D7-D783-4A80-8B48-71356444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3820BA-A134-47C1-9F13-5FB7661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2215-B725-452C-8B29-B1D46FC24F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2C8E1-629F-4A72-A287-3BF2EB26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AFB3D2-1624-41E1-A390-CA71587C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4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EAB178-EAC0-4251-871B-24784A25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F028E-31D8-4CDA-9C50-F9585B44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C5D512-DE08-4B50-9667-A1C0DEDF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1CEA-BB3B-4C9B-B394-DDF404745A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B6B5B-6F08-4E7D-BE19-5AAF32FA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FD0ED6-A1C1-4885-B28E-89E92FF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87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60AC85-3435-4DA8-BE8F-ED157D9B2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D47D1C-E27F-45AB-B8C6-ACCE50199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EFBF39-F075-48FE-971A-1EDC647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F995-2E00-4406-B724-54F4F4A6BD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A5F190-00DA-4AAD-BDDE-E4EBFBFD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7D40CB-C2F6-493C-A496-182F360D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1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37906BD-6F21-47E9-8695-E8D14286D4B5}" type="datetimeFigureOut">
              <a:rPr lang="en-IN" smtClean="0"/>
              <a:t>15-07-2020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3357D1-2E02-4AA6-8560-DBA15A5D09F3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516E275-9306-4FD5-84EE-5F87D4A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4BA096-D905-464D-97E7-30A95E36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999D5-023C-4A22-B87B-C73AFF8CD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2D97-B389-4981-9440-82D917476A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DDB174-DDE6-4589-8069-46187D10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M.Prathilothamai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458EDF-9449-4595-A4F4-86078D0D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A89B-CEB2-42FF-AD4D-F52ED1DC1E9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urse_Plan_/CB2-15CSE402%20SICP%20Course%20Plan_forOnlineClass%20.doc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Wondershare%20UniConverter\Converted\Getting%20Racket%20and%20Its%20Features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6533"/>
            <a:ext cx="9144000" cy="1219199"/>
          </a:xfrm>
          <a:solidFill>
            <a:srgbClr val="F587DD"/>
          </a:solidFill>
        </p:spPr>
        <p:txBody>
          <a:bodyPr anchor="ctr"/>
          <a:lstStyle/>
          <a:p>
            <a:r>
              <a:rPr lang="en-IN" sz="4000" b="1" dirty="0">
                <a:ln w="18000">
                  <a:solidFill>
                    <a:srgbClr val="ED7D31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C46D7-74D1-4B60-BBAD-7922F9D9D22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-1" y="4725144"/>
            <a:ext cx="9143999" cy="21328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000" b="1" cap="all" dirty="0" err="1" smtClean="0">
                <a:solidFill>
                  <a:srgbClr val="0070C0"/>
                </a:solidFill>
                <a:latin typeface="Bookman Old Style" pitchFamily="18" charset="0"/>
              </a:rPr>
              <a:t>Ms.D.Bharathi</a:t>
            </a:r>
            <a:endParaRPr lang="en-US" sz="2000" b="1" cap="all" dirty="0">
              <a:solidFill>
                <a:srgbClr val="0070C0"/>
              </a:solidFill>
              <a:latin typeface="Bookman Old Style" pitchFamily="18" charset="0"/>
            </a:endParaRPr>
          </a:p>
          <a:p>
            <a:pPr eaLnBrk="1" hangingPunct="1"/>
            <a:r>
              <a:rPr lang="en-US" sz="2000" b="1" cap="all" dirty="0">
                <a:solidFill>
                  <a:prstClr val="black">
                    <a:lumMod val="95000"/>
                    <a:lumOff val="5000"/>
                  </a:prstClr>
                </a:solidFill>
                <a:latin typeface="Bookman Old Style" pitchFamily="18" charset="0"/>
              </a:rPr>
              <a:t>Assistant professor (sR.gr)</a:t>
            </a:r>
          </a:p>
          <a:p>
            <a:pPr eaLnBrk="1" hangingPunct="1"/>
            <a:r>
              <a:rPr lang="en-IN" sz="2000" b="1" cap="all" dirty="0">
                <a:solidFill>
                  <a:prstClr val="black"/>
                </a:solidFill>
                <a:latin typeface="Bookman Old Style" pitchFamily="18" charset="0"/>
              </a:rPr>
              <a:t>Department of Computer Science and Engineering, </a:t>
            </a:r>
          </a:p>
          <a:p>
            <a:pPr eaLnBrk="1" hangingPunct="1"/>
            <a:r>
              <a:rPr lang="en-IN" sz="2000" b="1" cap="all" dirty="0">
                <a:solidFill>
                  <a:prstClr val="black"/>
                </a:solidFill>
                <a:latin typeface="Bookman Old Style" pitchFamily="18" charset="0"/>
              </a:rPr>
              <a:t>Amrita School of Engineering, Amrita </a:t>
            </a:r>
            <a:r>
              <a:rPr lang="en-IN" sz="2000" b="1" cap="all" dirty="0" err="1">
                <a:solidFill>
                  <a:prstClr val="black"/>
                </a:solidFill>
                <a:latin typeface="Bookman Old Style" pitchFamily="18" charset="0"/>
              </a:rPr>
              <a:t>Vishwa</a:t>
            </a:r>
            <a:r>
              <a:rPr lang="en-IN" sz="2000" b="1" cap="all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IN" sz="2000" b="1" cap="all" dirty="0" err="1">
                <a:solidFill>
                  <a:prstClr val="black"/>
                </a:solidFill>
                <a:latin typeface="Bookman Old Style" pitchFamily="18" charset="0"/>
              </a:rPr>
              <a:t>Vidyapeetham</a:t>
            </a:r>
            <a:r>
              <a:rPr lang="en-IN" sz="2000" b="1" cap="all" dirty="0">
                <a:solidFill>
                  <a:prstClr val="black"/>
                </a:solidFill>
                <a:latin typeface="Bookman Old Style" pitchFamily="18" charset="0"/>
              </a:rPr>
              <a:t>, Coimbatore.</a:t>
            </a:r>
            <a:endParaRPr lang="en-US" sz="2000" b="1" cap="all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916832"/>
            <a:ext cx="7632848" cy="21236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</a:rPr>
              <a:t>15CSE402-Structure </a:t>
            </a: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</a:rPr>
              <a:t>and Interpretation of computer 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</a:rPr>
              <a:t>Programs</a:t>
            </a:r>
            <a:endParaRPr lang="en-IN" sz="4400" b="1" dirty="0">
              <a:ln w="18000">
                <a:solidFill>
                  <a:srgbClr val="ED7D31">
                    <a:satMod val="140000"/>
                  </a:srgb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6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Programs were constructed by applying functions.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It is a declarative type of paradigm which will not change the state of the program.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Functions can be passed as arguments, returned from other functions.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It is evolved from Lambda calculus.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Example: Lisp, Scheme, </a:t>
            </a:r>
            <a:r>
              <a:rPr lang="en-IN" dirty="0" err="1" smtClean="0"/>
              <a:t>clojure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Functional feature is supported in language like C++, PHP, Python, </a:t>
            </a:r>
            <a:r>
              <a:rPr lang="en-IN" dirty="0" err="1" smtClean="0"/>
              <a:t>Scala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5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750"/>
            <a:ext cx="8100392" cy="93610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Introduction to Scheme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Functional programming language first appeared in 1975.</a:t>
            </a:r>
          </a:p>
          <a:p>
            <a:pPr marL="259178">
              <a:buSzPct val="45000"/>
              <a:defRPr/>
            </a:pPr>
            <a:endParaRPr lang="en-US" dirty="0">
              <a:cs typeface="Calibri" pitchFamily="34" charset="0"/>
            </a:endParaRP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Scheme was developed at MIT AI lab by Guy L. Steele and Gerald Jay </a:t>
            </a:r>
            <a:r>
              <a:rPr lang="en-US" dirty="0" err="1">
                <a:cs typeface="Calibri" pitchFamily="34" charset="0"/>
              </a:rPr>
              <a:t>Sussman</a:t>
            </a:r>
            <a:r>
              <a:rPr lang="en-US" dirty="0">
                <a:cs typeface="Calibri" pitchFamily="34" charset="0"/>
              </a:rPr>
              <a:t>.</a:t>
            </a:r>
          </a:p>
          <a:p>
            <a:pPr marL="673904" indent="-414726">
              <a:lnSpc>
                <a:spcPct val="200000"/>
              </a:lnSpc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Scheme is a dialect of Lisp.</a:t>
            </a:r>
          </a:p>
          <a:p>
            <a:pPr marL="673904" indent="-414726">
              <a:lnSpc>
                <a:spcPct val="200000"/>
              </a:lnSpc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It uses Interpreter.</a:t>
            </a: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endParaRPr lang="en-US" dirty="0">
              <a:cs typeface="Calibri" pitchFamily="34" charset="0"/>
            </a:endParaRPr>
          </a:p>
          <a:p>
            <a:pPr marL="673904" indent="-414726">
              <a:buSzPct val="45000"/>
              <a:buFont typeface="Wingdings" pitchFamily="2" charset="2"/>
              <a:buChar char="Ø"/>
              <a:defRPr/>
            </a:pPr>
            <a:r>
              <a:rPr lang="en-US" dirty="0">
                <a:cs typeface="Calibri" pitchFamily="34" charset="0"/>
              </a:rPr>
              <a:t>It is used in embedded system, compiler design, scripting , Google App inventor for Android.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37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Introduction to  Functional </a:t>
            </a:r>
            <a:r>
              <a:rPr lang="en-IN" dirty="0"/>
              <a:t>P</a:t>
            </a:r>
            <a:r>
              <a:rPr lang="en-IN" dirty="0" smtClean="0"/>
              <a:t>rogramming</a:t>
            </a:r>
          </a:p>
          <a:p>
            <a:r>
              <a:rPr lang="en-IN" dirty="0" smtClean="0"/>
              <a:t>Exposure to  Procedural Abstraction</a:t>
            </a:r>
          </a:p>
          <a:p>
            <a:r>
              <a:rPr lang="en-IN" dirty="0" smtClean="0"/>
              <a:t>Apply and manipulate  Abstract data </a:t>
            </a:r>
          </a:p>
          <a:p>
            <a:r>
              <a:rPr lang="en-IN" dirty="0" smtClean="0"/>
              <a:t>Understanding Modularity and Streams</a:t>
            </a:r>
          </a:p>
          <a:p>
            <a:pPr marL="36576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6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9030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Course Outcomes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1741"/>
              </p:ext>
            </p:extLst>
          </p:nvPr>
        </p:nvGraphicFramePr>
        <p:xfrm>
          <a:off x="1043608" y="1268762"/>
          <a:ext cx="7920880" cy="5512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9621"/>
                <a:gridCol w="3454883"/>
                <a:gridCol w="2576376"/>
              </a:tblGrid>
              <a:tr h="8640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Course Outcome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Description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Bloom’s Taxonomy Level</a:t>
                      </a:r>
                      <a:endParaRPr kumimoji="0" lang="en-IN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1247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CO1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Apply the elements of scheme programming to write functional programs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755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CO2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Formulate abstractions with (higher –order) procedures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L4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4478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CO3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Understand organizational principles and apply effectively the Scheme data structure, list, for program synthesis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498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CO4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Formulate and model abstractions with data</a:t>
                      </a: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L4</a:t>
                      </a: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07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accent5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hlinkClick r:id="rId2" action="ppaction://hlinkfile"/>
                        </a:rPr>
                        <a:t>Course</a:t>
                      </a:r>
                      <a:r>
                        <a:rPr lang="en-IN" sz="1800" baseline="0" dirty="0" smtClean="0">
                          <a:solidFill>
                            <a:schemeClr val="accent5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  <a:hlinkClick r:id="rId2" action="ppaction://hlinkfile"/>
                        </a:rPr>
                        <a:t> plan</a:t>
                      </a:r>
                      <a:endParaRPr lang="en-IN" sz="1800" dirty="0">
                        <a:solidFill>
                          <a:schemeClr val="accent5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73956"/>
              </p:ext>
            </p:extLst>
          </p:nvPr>
        </p:nvGraphicFramePr>
        <p:xfrm>
          <a:off x="2051720" y="1196752"/>
          <a:ext cx="5400600" cy="464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8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747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0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S.No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 of the  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l"/>
                      <a:r>
                        <a:rPr lang="en-US" sz="2400" dirty="0" err="1" smtClean="0"/>
                        <a:t>Dr.C.Shunmuga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Velayutham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8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l"/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Dr.K.Raghesh</a:t>
                      </a:r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Krishnan</a:t>
                      </a:r>
                      <a:endParaRPr kumimoji="0"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58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err="1" smtClean="0"/>
                        <a:t>Ms.D.Bharathi</a:t>
                      </a:r>
                      <a:endParaRPr lang="en-US" sz="2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50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Ms.G.Radhika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Ms.</a:t>
                      </a:r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Rimjhim</a:t>
                      </a:r>
                      <a:r>
                        <a:rPr kumimoji="0" lang="en-I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Singh</a:t>
                      </a:r>
                      <a:endParaRPr kumimoji="0"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43608" y="0"/>
            <a:ext cx="8100392" cy="87521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spcBef>
                <a:spcPct val="0"/>
              </a:spcBef>
              <a:buNone/>
              <a:defRPr kumimoji="0" sz="4300">
                <a:solidFill>
                  <a:schemeClr val="dk1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  <a:extLst/>
          </a:lstStyle>
          <a:p>
            <a:r>
              <a:rPr lang="en-IN" dirty="0"/>
              <a:t>Faculty Team</a:t>
            </a:r>
          </a:p>
        </p:txBody>
      </p:sp>
    </p:spTree>
    <p:extLst>
      <p:ext uri="{BB962C8B-B14F-4D97-AF65-F5344CB8AC3E}">
        <p14:creationId xmlns:p14="http://schemas.microsoft.com/office/powerpoint/2010/main" val="3299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908720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Evaluation Pattern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060746"/>
              </p:ext>
            </p:extLst>
          </p:nvPr>
        </p:nvGraphicFramePr>
        <p:xfrm>
          <a:off x="1435100" y="1651191"/>
          <a:ext cx="7313365" cy="3722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4"/>
                <a:gridCol w="2092702"/>
                <a:gridCol w="1462673"/>
                <a:gridCol w="1462673"/>
                <a:gridCol w="1462673"/>
              </a:tblGrid>
              <a:tr h="374442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</a:tr>
              <a:tr h="655273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Quiz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r>
                        <a:rPr lang="en-IN" baseline="0" dirty="0" smtClean="0"/>
                        <a:t> quiz per 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MS Teams and   AUMS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marks</a:t>
                      </a:r>
                      <a:endParaRPr lang="en-IN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Programming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Assignment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r>
                        <a:rPr lang="en-IN" baseline="0" dirty="0" smtClean="0"/>
                        <a:t> Assignment( one per unit)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30Marks</a:t>
                      </a:r>
                      <a:endParaRPr lang="en-IN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Term</a:t>
                      </a:r>
                      <a:r>
                        <a:rPr lang="en-IN" baseline="0" dirty="0" smtClean="0"/>
                        <a:t>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r>
                        <a:rPr lang="en-IN" baseline="0" dirty="0" smtClean="0"/>
                        <a:t> marks</a:t>
                      </a:r>
                      <a:endParaRPr lang="en-IN" dirty="0"/>
                    </a:p>
                  </a:txBody>
                  <a:tcPr/>
                </a:tc>
              </a:tr>
              <a:tr h="655273"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</a:t>
                      </a:r>
                      <a:r>
                        <a:rPr lang="en-IN" dirty="0" err="1" smtClean="0"/>
                        <a:t>Sem</a:t>
                      </a:r>
                      <a:r>
                        <a:rPr lang="en-IN" dirty="0" smtClean="0"/>
                        <a:t>-Online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marks</a:t>
                      </a:r>
                      <a:endParaRPr lang="en-IN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End </a:t>
                      </a:r>
                      <a:r>
                        <a:rPr lang="en-IN" dirty="0" err="1" smtClean="0"/>
                        <a:t>Sem</a:t>
                      </a:r>
                      <a:r>
                        <a:rPr lang="en-IN" dirty="0" smtClean="0"/>
                        <a:t>-Viva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MS</a:t>
                      </a:r>
                      <a:r>
                        <a:rPr lang="en-IN" baseline="0" dirty="0" smtClean="0"/>
                        <a:t> Teams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marks</a:t>
                      </a:r>
                      <a:endParaRPr lang="en-IN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 marks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0"/>
            <a:ext cx="8172400" cy="1196752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Teaching Materials / Mode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556792"/>
            <a:ext cx="7498080" cy="48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82296" indent="0">
              <a:buNone/>
            </a:pPr>
            <a:r>
              <a:rPr lang="en-IN" dirty="0"/>
              <a:t>Live lectures     	     </a:t>
            </a:r>
            <a:r>
              <a:rPr lang="en-IN" dirty="0" smtClean="0"/>
              <a:t> </a:t>
            </a:r>
            <a:r>
              <a:rPr lang="en-IN" dirty="0"/>
              <a:t>-  MS Teams</a:t>
            </a:r>
          </a:p>
          <a:p>
            <a:pPr marL="82296" indent="0">
              <a:buNone/>
            </a:pPr>
            <a:r>
              <a:rPr lang="en-IN" dirty="0" smtClean="0"/>
              <a:t>Demo    </a:t>
            </a:r>
            <a:r>
              <a:rPr lang="en-IN" dirty="0"/>
              <a:t>	     	     </a:t>
            </a:r>
            <a:r>
              <a:rPr lang="en-IN" dirty="0" smtClean="0"/>
              <a:t> </a:t>
            </a:r>
            <a:r>
              <a:rPr lang="en-IN" dirty="0"/>
              <a:t>-  </a:t>
            </a:r>
            <a:r>
              <a:rPr lang="en-IN" dirty="0" err="1"/>
              <a:t>Dr.Racket</a:t>
            </a:r>
            <a:r>
              <a:rPr lang="en-IN" dirty="0"/>
              <a:t> IDE</a:t>
            </a:r>
          </a:p>
          <a:p>
            <a:pPr marL="82296" indent="0">
              <a:buNone/>
            </a:pPr>
            <a:r>
              <a:rPr lang="en-IN" dirty="0"/>
              <a:t>Flipped Classroom </a:t>
            </a:r>
            <a:r>
              <a:rPr lang="en-IN" dirty="0" smtClean="0"/>
              <a:t>  </a:t>
            </a:r>
            <a:r>
              <a:rPr lang="en-IN" dirty="0"/>
              <a:t>- </a:t>
            </a:r>
            <a:r>
              <a:rPr lang="en-IN" dirty="0" smtClean="0"/>
              <a:t> Recorded </a:t>
            </a:r>
            <a:r>
              <a:rPr lang="en-IN" dirty="0"/>
              <a:t>Videos </a:t>
            </a:r>
          </a:p>
          <a:p>
            <a:pPr marL="36576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500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9492"/>
            <a:ext cx="8172400" cy="980728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Text Book and References</a:t>
            </a:r>
            <a:endParaRPr lang="en-IN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052736"/>
            <a:ext cx="8280920" cy="2376264"/>
          </a:xfrm>
        </p:spPr>
        <p:txBody>
          <a:bodyPr>
            <a:normAutofit fontScale="92500" lnSpcReduction="10000"/>
          </a:bodyPr>
          <a:lstStyle/>
          <a:p>
            <a:pPr marL="493776" lvl="0" indent="-457200">
              <a:buFont typeface="Arial" pitchFamily="34" charset="0"/>
              <a:buChar char="•"/>
            </a:pPr>
            <a:r>
              <a:rPr lang="en-IN" dirty="0"/>
              <a:t>Abelson H and </a:t>
            </a:r>
            <a:r>
              <a:rPr lang="en-IN" dirty="0" err="1"/>
              <a:t>Sussman</a:t>
            </a:r>
            <a:r>
              <a:rPr lang="en-IN" dirty="0"/>
              <a:t> G. J., “Structure and Interpretation of </a:t>
            </a:r>
            <a:r>
              <a:rPr lang="en-IN" dirty="0" smtClean="0"/>
              <a:t>Computer Programs”, Second Edition, MIT Press, 2005.</a:t>
            </a:r>
          </a:p>
          <a:p>
            <a:pPr marL="493776" lvl="0" indent="-457200">
              <a:buFont typeface="Arial" pitchFamily="34" charset="0"/>
              <a:buChar char="•"/>
            </a:pPr>
            <a:endParaRPr lang="en-IN" dirty="0" smtClean="0"/>
          </a:p>
          <a:p>
            <a:pPr marL="493776" lvl="0" indent="-457200">
              <a:buFont typeface="Arial" pitchFamily="34" charset="0"/>
              <a:buChar char="•"/>
            </a:pPr>
            <a:r>
              <a:rPr lang="en-IN" dirty="0" smtClean="0"/>
              <a:t>MIT OPENCOURSEWARE</a:t>
            </a:r>
          </a:p>
          <a:p>
            <a:pPr marL="493776" lvl="0" indent="-457200">
              <a:buFont typeface="Arial" pitchFamily="34" charset="0"/>
              <a:buChar char="•"/>
            </a:pPr>
            <a:endParaRPr lang="en-IN" dirty="0" smtClean="0"/>
          </a:p>
          <a:p>
            <a:pPr marL="36576" lv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AutoShape 4" descr="Image result for text book for SICP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 descr="Structure and Interpretation of Computer Programs, 2nd Edi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860" y="3448942"/>
            <a:ext cx="3528392" cy="36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84" y="3462919"/>
            <a:ext cx="396044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7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100392" cy="980728"/>
          </a:xfr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N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Tools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0200"/>
            <a:ext cx="3240360" cy="25488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Racket v7.7 – General purpose programming language(open source)</a:t>
            </a:r>
          </a:p>
          <a:p>
            <a:r>
              <a:rPr lang="en-IN" dirty="0" smtClean="0">
                <a:hlinkClick r:id="rId2" action="ppaction://hlinkfile"/>
              </a:rPr>
              <a:t>Racket v7.7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45" y="4149080"/>
            <a:ext cx="237626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4752528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57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852" y="0"/>
            <a:ext cx="8208912" cy="1152128"/>
          </a:xfrm>
          <a:solidFill>
            <a:schemeClr val="bg2"/>
          </a:solidFill>
        </p:spPr>
        <p:txBody>
          <a:bodyPr/>
          <a:lstStyle/>
          <a:p>
            <a:r>
              <a:rPr lang="en-IN" dirty="0" smtClean="0"/>
              <a:t>SICP -Overview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8028384" cy="5400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SICP is to think about programming process than details of a language.</a:t>
            </a:r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uses the idea of functions as data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endParaRPr lang="en-IN" dirty="0"/>
          </a:p>
          <a:p>
            <a:r>
              <a:rPr lang="en-IN" dirty="0" smtClean="0"/>
              <a:t>It addresses the techniques </a:t>
            </a:r>
            <a:r>
              <a:rPr lang="en-IN" dirty="0"/>
              <a:t>used to control complexity of large software systems</a:t>
            </a:r>
            <a:r>
              <a:rPr lang="en-IN" dirty="0" smtClean="0"/>
              <a:t>.</a:t>
            </a:r>
          </a:p>
          <a:p>
            <a:pPr marL="82296" indent="0">
              <a:buNone/>
            </a:pPr>
            <a:endParaRPr lang="en-IN" dirty="0"/>
          </a:p>
          <a:p>
            <a:r>
              <a:rPr lang="en-IN" dirty="0" smtClean="0"/>
              <a:t>If focuses on the idea of abstraction(finding  general patterns from specific patterns).</a:t>
            </a:r>
          </a:p>
          <a:p>
            <a:endParaRPr lang="en-IN" dirty="0" smtClean="0"/>
          </a:p>
          <a:p>
            <a:r>
              <a:rPr lang="en-IN" dirty="0" smtClean="0"/>
              <a:t>It uses scheme language for understanding the techniques.</a:t>
            </a:r>
          </a:p>
          <a:p>
            <a:endParaRPr lang="en-IN" dirty="0" smtClean="0"/>
          </a:p>
          <a:p>
            <a:pPr marL="82296" indent="0">
              <a:buNone/>
            </a:pPr>
            <a:endParaRPr lang="en-IN" dirty="0" smtClean="0"/>
          </a:p>
          <a:p>
            <a:pPr marL="82296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64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30C844A599A4295DB894A3957BE8D" ma:contentTypeVersion="0" ma:contentTypeDescription="Create a new document." ma:contentTypeScope="" ma:versionID="457a5aa6531ef4e2877e4f802ff749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23CC6-67E9-4AEA-B3EB-2325841EC00F}"/>
</file>

<file path=customXml/itemProps2.xml><?xml version="1.0" encoding="utf-8"?>
<ds:datastoreItem xmlns:ds="http://schemas.openxmlformats.org/officeDocument/2006/customXml" ds:itemID="{44BDC69D-9D93-48C0-9858-9F5B35D15139}"/>
</file>

<file path=customXml/itemProps3.xml><?xml version="1.0" encoding="utf-8"?>
<ds:datastoreItem xmlns:ds="http://schemas.openxmlformats.org/officeDocument/2006/customXml" ds:itemID="{9DF090E9-B43D-4C63-BD48-FCD3B33F4154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1435</TotalTime>
  <Words>431</Words>
  <Application>Microsoft Office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Solstice</vt:lpstr>
      <vt:lpstr>Office Theme</vt:lpstr>
      <vt:lpstr>Course Overview</vt:lpstr>
      <vt:lpstr>Objectives</vt:lpstr>
      <vt:lpstr>Course Outcomes</vt:lpstr>
      <vt:lpstr>PowerPoint Presentation</vt:lpstr>
      <vt:lpstr>Evaluation Pattern</vt:lpstr>
      <vt:lpstr>Teaching Materials / Mode of delivery</vt:lpstr>
      <vt:lpstr>Text Book and References</vt:lpstr>
      <vt:lpstr>Tools Required</vt:lpstr>
      <vt:lpstr>SICP -Overview </vt:lpstr>
      <vt:lpstr>Functional Programming</vt:lpstr>
      <vt:lpstr>Introduction to Scheme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</dc:creator>
  <cp:lastModifiedBy>bhara</cp:lastModifiedBy>
  <cp:revision>86</cp:revision>
  <dcterms:created xsi:type="dcterms:W3CDTF">2020-06-24T08:42:39Z</dcterms:created>
  <dcterms:modified xsi:type="dcterms:W3CDTF">2020-07-15T05:30:14Z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0x0101009DC30C844A599A4295DB894A3957BE8D</vt:lpwstr>
  </property>
</Properties>
</file>