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XSL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295" y="450166"/>
            <a:ext cx="9664505" cy="5417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xsl:choose</a:t>
            </a:r>
            <a:r>
              <a:rPr lang="en-US" b="1" dirty="0">
                <a:solidFill>
                  <a:srgbClr val="00B0F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                          &lt;</a:t>
            </a:r>
            <a:r>
              <a:rPr lang="en-US" b="1" dirty="0" err="1">
                <a:solidFill>
                  <a:srgbClr val="00B0F0"/>
                </a:solidFill>
              </a:rPr>
              <a:t>xsl:when</a:t>
            </a:r>
            <a:r>
              <a:rPr lang="en-US" b="1" dirty="0">
                <a:solidFill>
                  <a:srgbClr val="00B0F0"/>
                </a:solidFill>
              </a:rPr>
              <a:t> test = "marks &gt; 90"&gt;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                             High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                          &lt;/</a:t>
            </a:r>
            <a:r>
              <a:rPr lang="en-US" b="1" dirty="0" err="1">
                <a:solidFill>
                  <a:srgbClr val="00B0F0"/>
                </a:solidFill>
              </a:rPr>
              <a:t>xsl:when</a:t>
            </a:r>
            <a:r>
              <a:rPr lang="en-US" b="1" dirty="0">
                <a:solidFill>
                  <a:srgbClr val="00B0F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	</a:t>
            </a:r>
            <a:r>
              <a:rPr lang="en-US" b="1" dirty="0" smtClean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xsl:when</a:t>
            </a:r>
            <a:r>
              <a:rPr lang="en-US" b="1" dirty="0">
                <a:solidFill>
                  <a:srgbClr val="00B0F0"/>
                </a:solidFill>
              </a:rPr>
              <a:t> test = "marks &gt; 85"&gt;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                             Medium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                          &lt;/</a:t>
            </a:r>
            <a:r>
              <a:rPr lang="en-US" b="1" dirty="0" err="1">
                <a:solidFill>
                  <a:srgbClr val="00B0F0"/>
                </a:solidFill>
              </a:rPr>
              <a:t>xsl:when</a:t>
            </a:r>
            <a:r>
              <a:rPr lang="en-US" b="1" dirty="0">
                <a:solidFill>
                  <a:srgbClr val="00B0F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	</a:t>
            </a:r>
            <a:r>
              <a:rPr lang="en-US" b="1" dirty="0" smtClean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xsl:otherwise</a:t>
            </a:r>
            <a:r>
              <a:rPr lang="en-US" b="1" dirty="0">
                <a:solidFill>
                  <a:srgbClr val="00B0F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                             Low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                          &lt;/</a:t>
            </a:r>
            <a:r>
              <a:rPr lang="en-US" b="1" dirty="0" err="1">
                <a:solidFill>
                  <a:srgbClr val="00B0F0"/>
                </a:solidFill>
              </a:rPr>
              <a:t>xsl:otherwise</a:t>
            </a:r>
            <a:r>
              <a:rPr lang="en-US" b="1" dirty="0">
                <a:solidFill>
                  <a:srgbClr val="00B0F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&lt;/</a:t>
            </a:r>
            <a:r>
              <a:rPr lang="en-US" b="1" dirty="0" err="1">
                <a:solidFill>
                  <a:srgbClr val="00B0F0"/>
                </a:solidFill>
              </a:rPr>
              <a:t>xsl:choose</a:t>
            </a:r>
            <a:r>
              <a:rPr lang="en-US" b="1" dirty="0">
                <a:solidFill>
                  <a:srgbClr val="00B0F0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82252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</a:rPr>
              <a:t>xsl:message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terminate = "yes" | "no" 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&lt;/</a:t>
            </a:r>
            <a:r>
              <a:rPr lang="en-US" sz="2400" b="1" dirty="0" err="1">
                <a:solidFill>
                  <a:srgbClr val="FF0000"/>
                </a:solidFill>
              </a:rPr>
              <a:t>xsl:message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&lt;</a:t>
            </a:r>
            <a:r>
              <a:rPr lang="en-US" sz="2400" b="1" dirty="0" err="1">
                <a:solidFill>
                  <a:srgbClr val="00B0F0"/>
                </a:solidFill>
              </a:rPr>
              <a:t>xsl:if</a:t>
            </a:r>
            <a:r>
              <a:rPr lang="en-US" sz="2400" b="1" dirty="0">
                <a:solidFill>
                  <a:srgbClr val="00B0F0"/>
                </a:solidFill>
              </a:rPr>
              <a:t> test = "</a:t>
            </a:r>
            <a:r>
              <a:rPr lang="en-US" sz="2400" b="1" dirty="0" err="1">
                <a:solidFill>
                  <a:srgbClr val="00B0F0"/>
                </a:solidFill>
              </a:rPr>
              <a:t>firstname</a:t>
            </a:r>
            <a:r>
              <a:rPr lang="en-US" sz="2400" b="1" dirty="0">
                <a:solidFill>
                  <a:srgbClr val="00B0F0"/>
                </a:solidFill>
              </a:rPr>
              <a:t> = ''"&gt;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                     &lt;</a:t>
            </a:r>
            <a:r>
              <a:rPr lang="en-US" sz="2400" b="1" dirty="0" err="1">
                <a:solidFill>
                  <a:srgbClr val="00B0F0"/>
                </a:solidFill>
              </a:rPr>
              <a:t>xsl:message</a:t>
            </a:r>
            <a:r>
              <a:rPr lang="en-US" sz="2400" b="1" dirty="0">
                <a:solidFill>
                  <a:srgbClr val="00B0F0"/>
                </a:solidFill>
              </a:rPr>
              <a:t> terminate = "yes"&gt;A first name field is empty.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                     &lt;/</a:t>
            </a:r>
            <a:r>
              <a:rPr lang="en-US" sz="2400" b="1" dirty="0" err="1">
                <a:solidFill>
                  <a:srgbClr val="00B0F0"/>
                </a:solidFill>
              </a:rPr>
              <a:t>xsl:message</a:t>
            </a:r>
            <a:r>
              <a:rPr lang="en-US" sz="2400" b="1" dirty="0">
                <a:solidFill>
                  <a:srgbClr val="00B0F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                  &lt;/</a:t>
            </a:r>
            <a:r>
              <a:rPr lang="en-US" sz="2400" b="1" dirty="0" err="1">
                <a:solidFill>
                  <a:srgbClr val="00B0F0"/>
                </a:solidFill>
              </a:rPr>
              <a:t>xsl:if</a:t>
            </a:r>
            <a:r>
              <a:rPr lang="en-US" sz="2400" b="1" dirty="0">
                <a:solidFill>
                  <a:srgbClr val="00B0F0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725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xlink:show</a:t>
            </a:r>
            <a:r>
              <a:rPr lang="en-US" b="1" dirty="0">
                <a:solidFill>
                  <a:srgbClr val="00B0F0"/>
                </a:solidFill>
              </a:rPr>
              <a:t> 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0" y="2091540"/>
            <a:ext cx="1172635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B0F0"/>
                </a:solidFill>
              </a:rPr>
              <a:t>Embed 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solidFill>
                  <a:srgbClr val="00B0F0"/>
                </a:solidFill>
              </a:rPr>
              <a:t>insert </a:t>
            </a:r>
            <a:r>
              <a:rPr lang="en-US" sz="2400" b="1" dirty="0">
                <a:solidFill>
                  <a:srgbClr val="00B0F0"/>
                </a:solidFill>
              </a:rPr>
              <a:t>the presentation of the target resource (the one at the end of the arc) in 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B0F0"/>
                </a:solidFill>
              </a:rPr>
              <a:t>place </a:t>
            </a:r>
            <a:r>
              <a:rPr lang="en-US" sz="2400" b="1" dirty="0">
                <a:solidFill>
                  <a:srgbClr val="00B0F0"/>
                </a:solidFill>
              </a:rPr>
              <a:t>of the source resource (the one at the beginning of the arc, where </a:t>
            </a:r>
            <a:r>
              <a:rPr lang="en-US" sz="2400" b="1" dirty="0" smtClean="0">
                <a:solidFill>
                  <a:srgbClr val="00B0F0"/>
                </a:solidFill>
              </a:rPr>
              <a:t>traversal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was initiated) (example: as images in HTML)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B0F0"/>
                </a:solidFill>
              </a:rPr>
              <a:t>New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smtClean="0">
                <a:solidFill>
                  <a:srgbClr val="00B0F0"/>
                </a:solidFill>
              </a:rPr>
              <a:t>display </a:t>
            </a:r>
            <a:r>
              <a:rPr lang="en-US" sz="2400" b="1" dirty="0">
                <a:solidFill>
                  <a:srgbClr val="00B0F0"/>
                </a:solidFill>
              </a:rPr>
              <a:t>the target resource some other place without affecting the </a:t>
            </a:r>
            <a:r>
              <a:rPr lang="en-US" sz="2400" b="1" dirty="0" smtClean="0">
                <a:solidFill>
                  <a:srgbClr val="00B0F0"/>
                </a:solidFill>
              </a:rPr>
              <a:t>presentation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of the source resource (example: as target="_blank" in an HTML link)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B0F0"/>
                </a:solidFill>
              </a:rPr>
              <a:t>Replace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smtClean="0">
                <a:solidFill>
                  <a:srgbClr val="00B0F0"/>
                </a:solidFill>
              </a:rPr>
              <a:t>replace </a:t>
            </a:r>
            <a:r>
              <a:rPr lang="en-US" sz="2400" b="1" dirty="0">
                <a:solidFill>
                  <a:srgbClr val="00B0F0"/>
                </a:solidFill>
              </a:rPr>
              <a:t>the presentation of the resource containing the </a:t>
            </a:r>
            <a:r>
              <a:rPr lang="en-US" sz="2400" b="1" dirty="0" smtClean="0">
                <a:solidFill>
                  <a:srgbClr val="00B0F0"/>
                </a:solidFill>
              </a:rPr>
              <a:t>source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with a presentation of the destination (example: as normal HTML links)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B0F0"/>
                </a:solidFill>
              </a:rPr>
              <a:t>Other 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smtClean="0">
                <a:solidFill>
                  <a:srgbClr val="00B0F0"/>
                </a:solidFill>
              </a:rPr>
              <a:t>behavior </a:t>
            </a:r>
            <a:r>
              <a:rPr lang="en-US" sz="2400" b="1" dirty="0">
                <a:solidFill>
                  <a:srgbClr val="00B0F0"/>
                </a:solidFill>
              </a:rPr>
              <a:t>specified elsewhere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B0F0"/>
                </a:solidFill>
              </a:rPr>
              <a:t>None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smtClean="0">
                <a:solidFill>
                  <a:srgbClr val="00B0F0"/>
                </a:solidFill>
              </a:rPr>
              <a:t>no </a:t>
            </a:r>
            <a:r>
              <a:rPr lang="en-US" sz="2400" b="1" dirty="0">
                <a:solidFill>
                  <a:srgbClr val="00B0F0"/>
                </a:solidFill>
              </a:rPr>
              <a:t>behavior is specified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00B0F0"/>
                </a:solidFill>
              </a:rPr>
              <a:t>xlink:actuate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081" y="1835063"/>
            <a:ext cx="9601200" cy="3581400"/>
          </a:xfrm>
        </p:spPr>
        <p:txBody>
          <a:bodyPr>
            <a:normAutofit/>
          </a:bodyPr>
          <a:lstStyle/>
          <a:p>
            <a:pPr marL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err="1" smtClean="0">
                <a:solidFill>
                  <a:srgbClr val="00B0F0"/>
                </a:solidFill>
              </a:rPr>
              <a:t>onLoad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i="1" dirty="0" smtClean="0">
                <a:solidFill>
                  <a:srgbClr val="00B0F0"/>
                </a:solidFill>
              </a:rPr>
              <a:t>traverse </a:t>
            </a:r>
            <a:r>
              <a:rPr lang="en-US" sz="2400" b="1" i="1" dirty="0">
                <a:solidFill>
                  <a:srgbClr val="00B0F0"/>
                </a:solidFill>
              </a:rPr>
              <a:t>the link immediately when recognized (example: as HTML images)</a:t>
            </a:r>
          </a:p>
          <a:p>
            <a:pPr marL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err="1" smtClean="0">
                <a:solidFill>
                  <a:srgbClr val="00B0F0"/>
                </a:solidFill>
              </a:rPr>
              <a:t>onRequest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i="1" dirty="0" smtClean="0">
                <a:solidFill>
                  <a:srgbClr val="00B0F0"/>
                </a:solidFill>
              </a:rPr>
              <a:t>traverse </a:t>
            </a:r>
            <a:r>
              <a:rPr lang="en-US" sz="2400" b="1" i="1" dirty="0">
                <a:solidFill>
                  <a:srgbClr val="00B0F0"/>
                </a:solidFill>
              </a:rPr>
              <a:t>when explicitly requested (example: as normal HTML links)</a:t>
            </a:r>
          </a:p>
          <a:p>
            <a:pPr marL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Other 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i="1" dirty="0" smtClean="0">
                <a:solidFill>
                  <a:srgbClr val="00B0F0"/>
                </a:solidFill>
              </a:rPr>
              <a:t>behavior </a:t>
            </a:r>
            <a:r>
              <a:rPr lang="en-US" sz="2400" b="1" i="1" dirty="0">
                <a:solidFill>
                  <a:srgbClr val="00B0F0"/>
                </a:solidFill>
              </a:rPr>
              <a:t>specified elsewhere</a:t>
            </a:r>
          </a:p>
          <a:p>
            <a:pPr marL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None 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2400" b="1" dirty="0">
              <a:solidFill>
                <a:srgbClr val="00B0F0"/>
              </a:solidFill>
            </a:endParaRPr>
          </a:p>
          <a:p>
            <a:pPr marL="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i="1" dirty="0">
                <a:solidFill>
                  <a:srgbClr val="00B0F0"/>
                </a:solidFill>
              </a:rPr>
              <a:t>no behavior is specified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7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811" y="501041"/>
            <a:ext cx="9619989" cy="5366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&lt;?xml version="1.0" encoding="UTF-8"?&gt;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&lt;bookstore </a:t>
            </a:r>
            <a:r>
              <a:rPr lang="en-US" sz="1800" dirty="0" err="1"/>
              <a:t>xmlns:xlink</a:t>
            </a:r>
            <a:r>
              <a:rPr lang="en-US" sz="1800" dirty="0"/>
              <a:t>="http://www.w3.org/1999/xlink"&gt;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&lt;book title="Harry Potter"&gt;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&lt;description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b="1" dirty="0" err="1">
                <a:solidFill>
                  <a:srgbClr val="FF0000"/>
                </a:solidFill>
              </a:rPr>
              <a:t>xlink:type</a:t>
            </a:r>
            <a:r>
              <a:rPr lang="en-US" sz="1800" b="1" dirty="0">
                <a:solidFill>
                  <a:srgbClr val="FF0000"/>
                </a:solidFill>
              </a:rPr>
              <a:t>="simple"</a:t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rgbClr val="FF0000"/>
                </a:solidFill>
              </a:rPr>
              <a:t>  </a:t>
            </a:r>
            <a:r>
              <a:rPr lang="en-US" sz="1800" b="1" dirty="0" err="1">
                <a:solidFill>
                  <a:srgbClr val="FF0000"/>
                </a:solidFill>
              </a:rPr>
              <a:t>xlink:href</a:t>
            </a:r>
            <a:r>
              <a:rPr lang="en-US" sz="1800" b="1" dirty="0">
                <a:solidFill>
                  <a:srgbClr val="FF0000"/>
                </a:solidFill>
              </a:rPr>
              <a:t>="/images/HPotter.gif"</a:t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rgbClr val="FF0000"/>
                </a:solidFill>
              </a:rPr>
              <a:t>  </a:t>
            </a:r>
            <a:r>
              <a:rPr lang="en-US" sz="1800" b="1" dirty="0" err="1">
                <a:solidFill>
                  <a:srgbClr val="FF0000"/>
                </a:solidFill>
              </a:rPr>
              <a:t>xlink:show</a:t>
            </a:r>
            <a:r>
              <a:rPr lang="en-US" sz="1800" b="1" dirty="0">
                <a:solidFill>
                  <a:srgbClr val="FF0000"/>
                </a:solidFill>
              </a:rPr>
              <a:t>="new"&gt;</a:t>
            </a:r>
            <a:r>
              <a:rPr lang="en-US" sz="1800" b="1" dirty="0">
                <a:solidFill>
                  <a:srgbClr val="FF0000"/>
                </a:solidFill>
              </a:rPr>
              <a:t/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dirty="0"/>
              <a:t>  As his fifth year at Hogwarts School of Witchcraft and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Wizardry approaches, 15-year-old Harry Potter is.......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&lt;/description&gt;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&lt;/book&gt;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&lt;book title="XQuery Kick Start"&gt;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&lt;description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xlink:type</a:t>
            </a:r>
            <a:r>
              <a:rPr lang="en-US" sz="1800" dirty="0"/>
              <a:t>="simple"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xlink:href</a:t>
            </a:r>
            <a:r>
              <a:rPr lang="en-US" sz="1800" dirty="0"/>
              <a:t>="/images/XQuery.gif"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xlink:show</a:t>
            </a:r>
            <a:r>
              <a:rPr lang="en-US" sz="1800" dirty="0"/>
              <a:t>="new"&gt;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XQuery Kick Start delivers a concise introduction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to the XQuery standard.......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&lt;/description&gt;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&lt;/book&gt;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&lt;/</a:t>
            </a:r>
            <a:r>
              <a:rPr lang="en-US" sz="1800" dirty="0"/>
              <a:t>bookstore&gt;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561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XSL stands for </a:t>
            </a:r>
            <a:r>
              <a:rPr lang="en-US" dirty="0" err="1"/>
              <a:t>EXtensible</a:t>
            </a:r>
            <a:r>
              <a:rPr lang="en-US" dirty="0"/>
              <a:t> </a:t>
            </a:r>
            <a:r>
              <a:rPr lang="en-US" dirty="0" err="1"/>
              <a:t>Stylesheet</a:t>
            </a:r>
            <a:r>
              <a:rPr lang="en-US" dirty="0"/>
              <a:t> </a:t>
            </a:r>
            <a:r>
              <a:rPr lang="en-US" dirty="0" smtClean="0"/>
              <a:t>Language.</a:t>
            </a:r>
          </a:p>
          <a:p>
            <a:r>
              <a:rPr lang="en-US" dirty="0" smtClean="0"/>
              <a:t>Components </a:t>
            </a:r>
          </a:p>
          <a:p>
            <a:pPr lvl="1"/>
            <a:r>
              <a:rPr lang="en-US" b="1" dirty="0"/>
              <a:t>XSLT:</a:t>
            </a:r>
            <a:r>
              <a:rPr lang="en-US" dirty="0"/>
              <a:t> It is a language for transforming XML documents into various other types of documents.</a:t>
            </a:r>
          </a:p>
          <a:p>
            <a:pPr lvl="1"/>
            <a:r>
              <a:rPr lang="en-US" b="1" dirty="0" err="1"/>
              <a:t>XPath</a:t>
            </a:r>
            <a:r>
              <a:rPr lang="en-US" b="1" dirty="0"/>
              <a:t>:</a:t>
            </a:r>
            <a:r>
              <a:rPr lang="en-US" dirty="0"/>
              <a:t> It is a language for navigating in XML documents.</a:t>
            </a:r>
          </a:p>
          <a:p>
            <a:pPr lvl="1"/>
            <a:r>
              <a:rPr lang="en-US" b="1" dirty="0"/>
              <a:t>XQuery:</a:t>
            </a:r>
            <a:r>
              <a:rPr lang="en-US" dirty="0"/>
              <a:t> It is a language for querying XML documents.</a:t>
            </a:r>
          </a:p>
          <a:p>
            <a:pPr lvl="1"/>
            <a:r>
              <a:rPr lang="en-US" b="1" dirty="0"/>
              <a:t>XSL-FO:</a:t>
            </a:r>
            <a:r>
              <a:rPr lang="en-US" dirty="0"/>
              <a:t> It is a language for formatting XML documents.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7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k flow of XS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23" y="495776"/>
            <a:ext cx="5649239" cy="562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82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874494"/>
              </p:ext>
            </p:extLst>
          </p:nvPr>
        </p:nvGraphicFramePr>
        <p:xfrm>
          <a:off x="1055076" y="2279026"/>
          <a:ext cx="10396026" cy="3582562"/>
        </p:xfrm>
        <a:graphic>
          <a:graphicData uri="http://schemas.openxmlformats.org/drawingml/2006/table">
            <a:tbl>
              <a:tblPr/>
              <a:tblGrid>
                <a:gridCol w="5198013"/>
                <a:gridCol w="5198013"/>
              </a:tblGrid>
              <a:tr h="42491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Parent elements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77" marR="75877" marT="75877" marB="758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xsl:stylesheet, xsl:transform</a:t>
                      </a:r>
                    </a:p>
                  </a:txBody>
                  <a:tcPr marL="75877" marR="75877" marT="75877" marB="7587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48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Child elements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77" marR="75877" marT="75877" marB="7587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xsl:apply-imports,xsl:apply-templates,xsl:attribute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xsl:call-template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xsl:choose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xsl:comment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xsl:copy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xsl:copy-of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xsl:element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xsl:fallback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xsl:for-each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xsl:message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xsl:number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xsl:param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xsl:processing-instruction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xsl:text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xsl:value-of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xsl:variable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output elements</a:t>
                      </a:r>
                    </a:p>
                  </a:txBody>
                  <a:tcPr marL="75877" marR="75877" marT="75877" marB="758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4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Xsl:template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xsl:template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name = </a:t>
            </a:r>
            <a:r>
              <a:rPr lang="en-US" dirty="0" err="1"/>
              <a:t>Qname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match = Pattern </a:t>
            </a:r>
          </a:p>
          <a:p>
            <a:pPr marL="0" indent="0">
              <a:buNone/>
            </a:pPr>
            <a:r>
              <a:rPr lang="en-US" dirty="0"/>
              <a:t>   priority = number </a:t>
            </a:r>
          </a:p>
          <a:p>
            <a:pPr marL="0" indent="0">
              <a:buNone/>
            </a:pPr>
            <a:r>
              <a:rPr lang="en-US" dirty="0"/>
              <a:t>   mode = </a:t>
            </a:r>
            <a:r>
              <a:rPr lang="en-US" dirty="0" err="1"/>
              <a:t>QName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xsl:template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0071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&lt;</a:t>
            </a:r>
            <a:r>
              <a:rPr lang="en-US" b="1" dirty="0" err="1">
                <a:solidFill>
                  <a:schemeClr val="accent3"/>
                </a:solidFill>
              </a:rPr>
              <a:t>xsl:value-of</a:t>
            </a:r>
            <a:endParaRPr lang="en-US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   select = </a:t>
            </a:r>
            <a:r>
              <a:rPr lang="en-US" b="1" dirty="0" smtClean="0">
                <a:solidFill>
                  <a:schemeClr val="accent3"/>
                </a:solidFill>
              </a:rPr>
              <a:t>Expression  // </a:t>
            </a:r>
            <a:r>
              <a:rPr lang="en-US" b="1" dirty="0" err="1" smtClean="0">
                <a:solidFill>
                  <a:schemeClr val="accent3"/>
                </a:solidFill>
              </a:rPr>
              <a:t>Xpath</a:t>
            </a:r>
            <a:endParaRPr lang="en-US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   disable-output-escaping = "yes" | "no" 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 err="1" smtClean="0">
                <a:solidFill>
                  <a:schemeClr val="accent3"/>
                </a:solidFill>
              </a:rPr>
              <a:t>xsl:value-of</a:t>
            </a:r>
            <a:r>
              <a:rPr lang="en-US" b="1" dirty="0" smtClean="0">
                <a:solidFill>
                  <a:schemeClr val="accent3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xsl:for-each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select = Expression &gt;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xsl:for-each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1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xsl:sort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select = string-expression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 err="1">
                <a:solidFill>
                  <a:srgbClr val="FF0000"/>
                </a:solidFill>
              </a:rPr>
              <a:t>lang</a:t>
            </a:r>
            <a:r>
              <a:rPr lang="en-US" b="1" dirty="0">
                <a:solidFill>
                  <a:srgbClr val="FF0000"/>
                </a:solidFill>
              </a:rPr>
              <a:t> = { </a:t>
            </a:r>
            <a:r>
              <a:rPr lang="en-US" b="1" dirty="0" err="1">
                <a:solidFill>
                  <a:srgbClr val="FF0000"/>
                </a:solidFill>
              </a:rPr>
              <a:t>nmtoken</a:t>
            </a:r>
            <a:r>
              <a:rPr lang="en-US" b="1" dirty="0">
                <a:solidFill>
                  <a:srgbClr val="FF0000"/>
                </a:solidFill>
              </a:rPr>
              <a:t> 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data-type = { "text" | "number" | </a:t>
            </a:r>
            <a:r>
              <a:rPr lang="en-US" b="1" dirty="0" err="1">
                <a:solidFill>
                  <a:srgbClr val="FF0000"/>
                </a:solidFill>
              </a:rPr>
              <a:t>QName</a:t>
            </a:r>
            <a:r>
              <a:rPr lang="en-US" b="1" dirty="0">
                <a:solidFill>
                  <a:srgbClr val="FF0000"/>
                </a:solidFill>
              </a:rPr>
              <a:t> 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order = { "ascending" | "descending" 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case-order = { "upper-first" | "lower-first" } 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xsl:sort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F0"/>
                </a:solidFill>
              </a:rPr>
              <a:t> &lt;</a:t>
            </a:r>
            <a:r>
              <a:rPr lang="en-US" sz="2400" b="1" dirty="0" err="1">
                <a:solidFill>
                  <a:srgbClr val="00B0F0"/>
                </a:solidFill>
              </a:rPr>
              <a:t>xsl:sort</a:t>
            </a:r>
            <a:r>
              <a:rPr lang="en-US" sz="2400" b="1" dirty="0">
                <a:solidFill>
                  <a:srgbClr val="00B0F0"/>
                </a:solidFill>
              </a:rPr>
              <a:t> select = "</a:t>
            </a:r>
            <a:r>
              <a:rPr lang="en-US" sz="2400" b="1" dirty="0" err="1">
                <a:solidFill>
                  <a:srgbClr val="00B0F0"/>
                </a:solidFill>
              </a:rPr>
              <a:t>firstname</a:t>
            </a:r>
            <a:r>
              <a:rPr lang="en-US" sz="2400" b="1" dirty="0">
                <a:solidFill>
                  <a:srgbClr val="00B0F0"/>
                </a:solidFill>
              </a:rPr>
              <a:t>"/&gt; </a:t>
            </a:r>
          </a:p>
        </p:txBody>
      </p:sp>
    </p:spTree>
    <p:extLst>
      <p:ext uri="{BB962C8B-B14F-4D97-AF65-F5344CB8AC3E}">
        <p14:creationId xmlns:p14="http://schemas.microsoft.com/office/powerpoint/2010/main" val="20938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xsl:if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test = 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b="1" dirty="0">
                <a:solidFill>
                  <a:srgbClr val="FF0000"/>
                </a:solidFill>
              </a:rPr>
              <a:t>-expression 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xsl:if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F0"/>
                </a:solidFill>
              </a:rPr>
              <a:t>&lt;</a:t>
            </a:r>
            <a:r>
              <a:rPr lang="en-US" sz="2400" b="1" dirty="0" err="1">
                <a:solidFill>
                  <a:srgbClr val="00B0F0"/>
                </a:solidFill>
              </a:rPr>
              <a:t>xsl:if</a:t>
            </a:r>
            <a:r>
              <a:rPr lang="en-US" sz="2400" b="1" dirty="0">
                <a:solidFill>
                  <a:srgbClr val="00B0F0"/>
                </a:solidFill>
              </a:rPr>
              <a:t> test = "marks &gt; 90"&gt; </a:t>
            </a:r>
          </a:p>
        </p:txBody>
      </p:sp>
    </p:spTree>
    <p:extLst>
      <p:ext uri="{BB962C8B-B14F-4D97-AF65-F5344CB8AC3E}">
        <p14:creationId xmlns:p14="http://schemas.microsoft.com/office/powerpoint/2010/main" val="25235878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121</TotalTime>
  <Words>311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Wingdings</vt:lpstr>
      <vt:lpstr>Crop</vt:lpstr>
      <vt:lpstr>XSL</vt:lpstr>
      <vt:lpstr>PowerPoint Presentation</vt:lpstr>
      <vt:lpstr>PowerPoint Presentation</vt:lpstr>
      <vt:lpstr>Example</vt:lpstr>
      <vt:lpstr>Elements</vt:lpstr>
      <vt:lpstr>Xsl:template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xlink:show </vt:lpstr>
      <vt:lpstr>xlink:actuate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XSL</dc:title>
  <dc:creator>sabareesh</dc:creator>
  <cp:lastModifiedBy>sabareesh</cp:lastModifiedBy>
  <cp:revision>8</cp:revision>
  <dcterms:created xsi:type="dcterms:W3CDTF">2020-10-01T05:19:44Z</dcterms:created>
  <dcterms:modified xsi:type="dcterms:W3CDTF">2020-10-08T06:37:28Z</dcterms:modified>
</cp:coreProperties>
</file>